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1" d="100"/>
          <a:sy n="51" d="100"/>
        </p:scale>
        <p:origin x="-1013" y="-8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91DC24C-0409-419F-81D4-7584BF166B0D}" type="datetimeFigureOut">
              <a:rPr lang="en-US" smtClean="0"/>
              <a:t>9/1/2018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AFC4C38-FAB3-41A6-94F2-00DE06C1D78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1DC24C-0409-419F-81D4-7584BF166B0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C4C38-FAB3-41A6-94F2-00DE06C1D78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1DC24C-0409-419F-81D4-7584BF166B0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C4C38-FAB3-41A6-94F2-00DE06C1D78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1DC24C-0409-419F-81D4-7584BF166B0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C4C38-FAB3-41A6-94F2-00DE06C1D78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91DC24C-0409-419F-81D4-7584BF166B0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C4C38-FAB3-41A6-94F2-00DE06C1D78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1DC24C-0409-419F-81D4-7584BF166B0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C4C38-FAB3-41A6-94F2-00DE06C1D78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91DC24C-0409-419F-81D4-7584BF166B0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FC4C38-FAB3-41A6-94F2-00DE06C1D78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91DC24C-0409-419F-81D4-7584BF166B0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FC4C38-FAB3-41A6-94F2-00DE06C1D78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1DC24C-0409-419F-81D4-7584BF166B0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FC4C38-FAB3-41A6-94F2-00DE06C1D78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1DC24C-0409-419F-81D4-7584BF166B0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C4C38-FAB3-41A6-94F2-00DE06C1D78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91DC24C-0409-419F-81D4-7584BF166B0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AFC4C38-FAB3-41A6-94F2-00DE06C1D78F}"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91DC24C-0409-419F-81D4-7584BF166B0D}" type="datetimeFigureOut">
              <a:rPr lang="en-US" smtClean="0"/>
              <a:t>9/1/2018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AFC4C38-FAB3-41A6-94F2-00DE06C1D78F}"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lsapa.ir/product/10330/%D9%88%DA%A9%DB%8C%D9%88%D9%85-%D8%AA%D8%B1%D8%A7%D9%BE%DB%8C-%D8%B2%D8%AE%D9%8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elsapa.ir/product/10330/%D9%88%DA%A9%DB%8C%D9%88%D9%85-%D8%AA%D8%B1%D8%A7%D9%BE%DB%8C-%D8%B2%D8%AE%D9%8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lsapa.ir/product/10330/%D9%88%DA%A9%DB%8C%D9%88%D9%85-%D8%AA%D8%B1%D8%A7%D9%BE%DB%8C-%D8%B2%D8%AE%D9%8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lsapa.ir/product/10330/%D9%88%DA%A9%DB%8C%D9%88%D9%85-%D8%AA%D8%B1%D8%A7%D9%BE%DB%8C-%D8%B2%D8%AE%D9%8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lsapa.ir/product/10330/%D9%88%DA%A9%DB%8C%D9%88%D9%85-%D8%AA%D8%B1%D8%A7%D9%BE%DB%8C-%D8%B2%D8%AE%D9%8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04800"/>
            <a:ext cx="7772400" cy="1470025"/>
          </a:xfrm>
        </p:spPr>
        <p:txBody>
          <a:bodyPr/>
          <a:lstStyle/>
          <a:p>
            <a:r>
              <a:rPr lang="fa-IR" dirty="0" smtClean="0"/>
              <a:t>وکیوم تر اپی</a:t>
            </a:r>
            <a:endParaRPr lang="en-US" dirty="0"/>
          </a:p>
        </p:txBody>
      </p:sp>
      <p:sp>
        <p:nvSpPr>
          <p:cNvPr id="3" name="Subtitle 2"/>
          <p:cNvSpPr>
            <a:spLocks noGrp="1"/>
          </p:cNvSpPr>
          <p:nvPr>
            <p:ph type="subTitle" idx="1"/>
          </p:nvPr>
        </p:nvSpPr>
        <p:spPr/>
        <p:txBody>
          <a:bodyPr/>
          <a:lstStyle/>
          <a:p>
            <a:endParaRPr lang="en-US" dirty="0"/>
          </a:p>
        </p:txBody>
      </p:sp>
      <p:pic>
        <p:nvPicPr>
          <p:cNvPr id="4" name="ContentPlaceHolder1_imgMain" descr="http://elsapa.ir/files/365.jpg"/>
          <p:cNvPicPr/>
          <p:nvPr/>
        </p:nvPicPr>
        <p:blipFill>
          <a:blip r:embed="rId2"/>
          <a:srcRect/>
          <a:stretch>
            <a:fillRect/>
          </a:stretch>
        </p:blipFill>
        <p:spPr bwMode="auto">
          <a:xfrm>
            <a:off x="381000" y="1676400"/>
            <a:ext cx="8229600" cy="4953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دلایل افزایش فشار</a:t>
            </a:r>
            <a:endParaRPr lang="en-US" dirty="0"/>
          </a:p>
        </p:txBody>
      </p:sp>
      <p:sp>
        <p:nvSpPr>
          <p:cNvPr id="3" name="Content Placeholder 2"/>
          <p:cNvSpPr>
            <a:spLocks noGrp="1"/>
          </p:cNvSpPr>
          <p:nvPr>
            <p:ph idx="1"/>
          </p:nvPr>
        </p:nvSpPr>
        <p:spPr/>
        <p:txBody>
          <a:bodyPr/>
          <a:lstStyle/>
          <a:p>
            <a:pPr algn="r" rtl="1"/>
            <a:r>
              <a:rPr lang="ar-SA" dirty="0" smtClean="0"/>
              <a:t>وجود ترشحات زیاد در سطح زخم</a:t>
            </a:r>
            <a:endParaRPr lang="en-US" dirty="0" smtClean="0"/>
          </a:p>
          <a:p>
            <a:pPr algn="r"/>
            <a:r>
              <a:rPr lang="ar-SA" dirty="0" smtClean="0"/>
              <a:t>وسعت </a:t>
            </a:r>
            <a:r>
              <a:rPr lang="ar-SA" dirty="0"/>
              <a:t>زیاد سطح زخم</a:t>
            </a:r>
            <a:endParaRPr lang="en-US" dirty="0"/>
          </a:p>
          <a:p>
            <a:pPr algn="r"/>
            <a:r>
              <a:rPr lang="ar-SA" dirty="0" smtClean="0"/>
              <a:t>ریسک برای ثابت نبودن بانداژ وکیوم تراپی</a:t>
            </a:r>
            <a:endParaRPr lang="en-US" dirty="0" smtClean="0"/>
          </a:p>
          <a:p>
            <a:pPr algn="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درموارد زیر فشارباید یک یاچند بار کمشود</a:t>
            </a:r>
            <a:endParaRPr lang="en-US" dirty="0"/>
          </a:p>
        </p:txBody>
      </p:sp>
      <p:sp>
        <p:nvSpPr>
          <p:cNvPr id="3" name="Content Placeholder 2"/>
          <p:cNvSpPr>
            <a:spLocks noGrp="1"/>
          </p:cNvSpPr>
          <p:nvPr>
            <p:ph idx="1"/>
          </p:nvPr>
        </p:nvSpPr>
        <p:spPr/>
        <p:txBody>
          <a:bodyPr>
            <a:normAutofit/>
          </a:bodyPr>
          <a:lstStyle/>
          <a:p>
            <a:pPr algn="r"/>
            <a:r>
              <a:rPr lang="ar-SA" dirty="0"/>
              <a:t>درد و احساس ناراحتی که با داروهای ضد درد مناسب کاهش نمی یابد.</a:t>
            </a:r>
            <a:endParaRPr lang="en-US" dirty="0"/>
          </a:p>
          <a:p>
            <a:pPr algn="r"/>
            <a:r>
              <a:rPr lang="ar-SA" dirty="0" smtClean="0"/>
              <a:t>بیماران </a:t>
            </a:r>
            <a:r>
              <a:rPr lang="ar-SA" dirty="0"/>
              <a:t>سالمند و یا با تغذیه نامناسب</a:t>
            </a:r>
            <a:endParaRPr lang="en-US" dirty="0"/>
          </a:p>
          <a:p>
            <a:pPr algn="r"/>
            <a:r>
              <a:rPr lang="ar-SA" dirty="0" smtClean="0"/>
              <a:t>وجود </a:t>
            </a:r>
            <a:r>
              <a:rPr lang="ar-SA" dirty="0"/>
              <a:t>ریسک برای خونریزی در سطح زخم</a:t>
            </a:r>
            <a:endParaRPr lang="en-US" dirty="0"/>
          </a:p>
          <a:p>
            <a:pPr algn="r"/>
            <a:r>
              <a:rPr lang="ar-SA" dirty="0" smtClean="0"/>
              <a:t>کم </a:t>
            </a:r>
            <a:r>
              <a:rPr lang="ar-SA" dirty="0"/>
              <a:t>بودن جریان خون در سطح زخم</a:t>
            </a:r>
            <a:endParaRPr lang="en-US" dirty="0"/>
          </a:p>
          <a:p>
            <a:pPr algn="r">
              <a:tabLst>
                <a:tab pos="5546725" algn="l"/>
              </a:tabLst>
            </a:pPr>
            <a:r>
              <a:rPr lang="ar-SA" dirty="0" smtClean="0"/>
              <a:t>ساخته </a:t>
            </a:r>
            <a:r>
              <a:rPr lang="ar-SA" dirty="0"/>
              <a:t>شدن بیش از حد بافت جدید</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توجه به موارد زیر باعث تاثیر بیشتروکیوم میشود</a:t>
            </a:r>
            <a:endParaRPr lang="en-US" dirty="0"/>
          </a:p>
        </p:txBody>
      </p:sp>
      <p:sp>
        <p:nvSpPr>
          <p:cNvPr id="3" name="Content Placeholder 2"/>
          <p:cNvSpPr>
            <a:spLocks noGrp="1"/>
          </p:cNvSpPr>
          <p:nvPr>
            <p:ph idx="1"/>
          </p:nvPr>
        </p:nvSpPr>
        <p:spPr/>
        <p:txBody>
          <a:bodyPr>
            <a:normAutofit/>
          </a:bodyPr>
          <a:lstStyle/>
          <a:p>
            <a:pPr algn="r" rtl="1"/>
            <a:r>
              <a:rPr lang="ar-SA" dirty="0" smtClean="0"/>
              <a:t>پانسمان </a:t>
            </a:r>
            <a:r>
              <a:rPr lang="ar-SA" dirty="0">
                <a:hlinkClick r:id="rId2"/>
              </a:rPr>
              <a:t>وکیوم تراپی</a:t>
            </a:r>
            <a:r>
              <a:rPr lang="ar-SA" dirty="0"/>
              <a:t> باید هر ۴۸ ساعت تعویض گردد و در صورت وجود عفونت فعال در سطح زخم باید پانسمان هر ۱۲ تا ۲۴ ساعت تعویض گردد.</a:t>
            </a:r>
            <a:endParaRPr lang="en-US" dirty="0"/>
          </a:p>
          <a:p>
            <a:pPr algn="r"/>
            <a:r>
              <a:rPr lang="ar-SA" dirty="0" smtClean="0"/>
              <a:t>عفونت </a:t>
            </a:r>
            <a:r>
              <a:rPr lang="ar-SA" dirty="0"/>
              <a:t>استخوان باید به طور فعال درمان شود بطور مثال با دبرید استخوان و آنتی بیوتیک درمانی .</a:t>
            </a:r>
            <a:endParaRPr lang="en-US" dirty="0"/>
          </a:p>
          <a:p>
            <a:pPr algn="r"/>
            <a:r>
              <a:rPr lang="ar-SA" dirty="0" smtClean="0"/>
              <a:t>برای </a:t>
            </a:r>
            <a:r>
              <a:rPr lang="ar-SA" dirty="0"/>
              <a:t>اینکه حداکثر استفادده از </a:t>
            </a:r>
            <a:r>
              <a:rPr lang="ar-SA" dirty="0">
                <a:hlinkClick r:id="rId2"/>
              </a:rPr>
              <a:t>وکیوم تراپی</a:t>
            </a:r>
            <a:r>
              <a:rPr lang="ar-SA" dirty="0"/>
              <a:t> به دست آید باید سطح زخم از بافت های نکروتیک و بافت های سخت باقی مانده تمیز گردد تا جریان خون در سطح زخم بهتر شود.</a:t>
            </a:r>
            <a:endParaRPr lang="en-US" dirty="0"/>
          </a:p>
          <a:p>
            <a:pPr algn="r"/>
            <a:r>
              <a:rPr lang="ar-SA" dirty="0" smtClean="0"/>
              <a:t>اگر </a:t>
            </a:r>
            <a:r>
              <a:rPr lang="ar-SA" dirty="0"/>
              <a:t>پمپ </a:t>
            </a:r>
            <a:r>
              <a:rPr lang="ar-SA" dirty="0">
                <a:hlinkClick r:id="rId2"/>
              </a:rPr>
              <a:t>وکیوم تراپی</a:t>
            </a:r>
            <a:r>
              <a:rPr lang="ar-SA" dirty="0"/>
              <a:t> قرار است برای بیش از ۲ ساعت خاموش باشد باید پانسمان از روی زخم برداشته شود و زخم را با پانسمان معمولی پوشاند.</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p:spPr>
        <p:txBody>
          <a:bodyPr>
            <a:normAutofit fontScale="90000"/>
          </a:bodyPr>
          <a:lstStyle/>
          <a:p>
            <a:endParaRPr lang="en-US"/>
          </a:p>
        </p:txBody>
      </p:sp>
      <p:sp>
        <p:nvSpPr>
          <p:cNvPr id="3" name="Content Placeholder 2"/>
          <p:cNvSpPr>
            <a:spLocks noGrp="1"/>
          </p:cNvSpPr>
          <p:nvPr>
            <p:ph idx="1"/>
          </p:nvPr>
        </p:nvSpPr>
        <p:spPr>
          <a:xfrm>
            <a:off x="457200" y="1295400"/>
            <a:ext cx="8229600" cy="4830763"/>
          </a:xfrm>
        </p:spPr>
        <p:txBody>
          <a:bodyPr>
            <a:normAutofit fontScale="92500" lnSpcReduction="10000"/>
          </a:bodyPr>
          <a:lstStyle/>
          <a:p>
            <a:pPr algn="r"/>
            <a:r>
              <a:rPr lang="ar-SA" dirty="0">
                <a:hlinkClick r:id="rId2" tooltip="وکیوم تراپی زخم چیست ؟"/>
              </a:rPr>
              <a:t>وکیومتراپی</a:t>
            </a:r>
            <a:r>
              <a:rPr lang="ar-SA" dirty="0"/>
              <a:t> زخم یک تکنیک درمانی نوین در دنیاست که از فشار </a:t>
            </a:r>
            <a:r>
              <a:rPr lang="ar-SA" b="1" dirty="0"/>
              <a:t>منفی کنترل شده برای ترمیم زخم ها استفاده می کند. در روش</a:t>
            </a:r>
            <a:r>
              <a:rPr lang="ar-SA" b="1" dirty="0">
                <a:hlinkClick r:id="rId2" tooltip="وکیوم تراپی زخم چیست ؟"/>
              </a:rPr>
              <a:t> وکیوم تراپی</a:t>
            </a:r>
            <a:r>
              <a:rPr lang="ar-SA" b="1" dirty="0"/>
              <a:t>، علاوه بر فرایند ترمیم در داخل بدن، در سطح زخم نیز وجود دارد</a:t>
            </a:r>
            <a:r>
              <a:rPr lang="ar-SA" dirty="0"/>
              <a:t>، در این شیوه وقتی از بیرون زخم، وکیوم را اعمال می‌کنیم، فشاری بین سطح بیرونی و سطح داخلی زخم ایجاد می‌شود و در نتیجه جریان خون به دلیل این اعمال فشار سرعت می گیرد و به همراه خون مقداری مواد غذایی و اکسیژن نیز به زخم رسیده ، سرعت ترمیم را تسریع بخشیده و هزینه‌های درمان را نیز تا یک سوم کاهش می دهد. این نوع درمان به دو طریق می‌تواند در ترمیم زخم اثر بگذارد که یکی بهبود بافت‌های بیرونی و سطح زخم و دیگری اثر آن بر روی بافت‌های داخلی اطراف زخم است. تحقیقات بالینی نشان داده که</a:t>
            </a:r>
            <a:r>
              <a:rPr lang="ar-SA" dirty="0">
                <a:hlinkClick r:id="rId2"/>
              </a:rPr>
              <a:t>وکیوم تراپی</a:t>
            </a:r>
            <a:r>
              <a:rPr lang="ar-SA" dirty="0"/>
              <a:t> زخم مواد مسری و مضر را از سطح زخم جدا کرده و در یک سیستم بسته نگهداری می کند. در این تکنیک بیماران می توانند در حرکت باشند و حتی درمان می تواند در خانه انجام گیرد.</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a:r>
              <a:rPr lang="ar-SA" dirty="0"/>
              <a:t>وقتی زخم وکیوم می‌شود سطح زخم را با یک پانسمان می بندند و یک سطح بسته ایجاد می‌کنند. این سطح بسته کمک می‌کند که موقع اعمال وکیوم، عوامل تشدید کننده زخم که در سطح زخم هستند جذب فوم‌های آنتی باکتریال شوند فوم زخم دارای منافذ بازی بوده که برای تشکیل بافت جدید موثر می باشد. این فوم خاصیت هیدروفوبی دارد و این خاصیت باعث می شود که ترشحات زخم را از بین منافذش به محیط خارج منتقل کند و در محفظه جمع آوری کند . برخی نیزکه بی هوازی هستند با خارج کردن اکسیژن از سطح زخم از بین می روند بنابراین لبه های زخم به یکدیگر نزدیک می‌شوند و محیط بیرون زخم را برای التیام بهتر آماده می کنند.</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فواید وکیوم تراپی</a:t>
            </a:r>
            <a:endParaRPr lang="en-US" dirty="0"/>
          </a:p>
        </p:txBody>
      </p:sp>
      <p:sp>
        <p:nvSpPr>
          <p:cNvPr id="3" name="Content Placeholder 2"/>
          <p:cNvSpPr>
            <a:spLocks noGrp="1"/>
          </p:cNvSpPr>
          <p:nvPr>
            <p:ph idx="1"/>
          </p:nvPr>
        </p:nvSpPr>
        <p:spPr>
          <a:xfrm>
            <a:off x="457200" y="2057400"/>
            <a:ext cx="8229600" cy="4068763"/>
          </a:xfrm>
        </p:spPr>
        <p:txBody>
          <a:bodyPr>
            <a:normAutofit/>
          </a:bodyPr>
          <a:lstStyle/>
          <a:p>
            <a:pPr algn="ctr"/>
            <a:r>
              <a:rPr lang="ar-SA" dirty="0"/>
              <a:t>حجم زخم را کاهش می دهد.</a:t>
            </a:r>
            <a:endParaRPr lang="en-US" dirty="0"/>
          </a:p>
          <a:p>
            <a:pPr algn="ctr"/>
            <a:r>
              <a:rPr lang="ar-SA" dirty="0" smtClean="0"/>
              <a:t>&gt;</a:t>
            </a:r>
            <a:r>
              <a:rPr lang="ar-SA" dirty="0"/>
              <a:t>مایعات اضافی را که می تواند مانع ترمیم زخم گردد از زخم جدا می کند.</a:t>
            </a:r>
            <a:endParaRPr lang="en-US" dirty="0"/>
          </a:p>
          <a:p>
            <a:pPr algn="ctr"/>
            <a:r>
              <a:rPr lang="ar-SA" dirty="0" smtClean="0"/>
              <a:t>&gt;</a:t>
            </a:r>
            <a:r>
              <a:rPr lang="ar-SA" dirty="0"/>
              <a:t>باعث کاهش مایعات بین سلولی شده و به این ترتیب تورم را کاهش می دهد.</a:t>
            </a:r>
            <a:endParaRPr lang="en-US" dirty="0"/>
          </a:p>
          <a:p>
            <a:pPr algn="ctr"/>
            <a:r>
              <a:rPr lang="ar-SA" dirty="0" smtClean="0"/>
              <a:t>&gt;</a:t>
            </a:r>
            <a:r>
              <a:rPr lang="ar-SA" dirty="0"/>
              <a:t>با افزایش خون رسانی شرایط مناسب برای تشکیل بافت های ترمیمی را ایجاد می کند.</a:t>
            </a:r>
            <a:endParaRPr lang="en-US" dirty="0"/>
          </a:p>
          <a:p>
            <a:pPr algn="ctr"/>
            <a:r>
              <a:rPr lang="ar-SA" dirty="0" smtClean="0"/>
              <a:t>&gt;</a:t>
            </a:r>
            <a:r>
              <a:rPr lang="ar-SA" dirty="0"/>
              <a:t>از خشک شدن سطح زخم جلوگیری می کند</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موارد کاربرد وکیوم تراپی</a:t>
            </a:r>
            <a:endParaRPr lang="en-US" dirty="0"/>
          </a:p>
        </p:txBody>
      </p:sp>
      <p:sp>
        <p:nvSpPr>
          <p:cNvPr id="3" name="Content Placeholder 2"/>
          <p:cNvSpPr>
            <a:spLocks noGrp="1"/>
          </p:cNvSpPr>
          <p:nvPr>
            <p:ph idx="1"/>
          </p:nvPr>
        </p:nvSpPr>
        <p:spPr/>
        <p:txBody>
          <a:bodyPr>
            <a:normAutofit/>
          </a:bodyPr>
          <a:lstStyle/>
          <a:p>
            <a:pPr algn="r"/>
            <a:r>
              <a:rPr lang="fa-IR" dirty="0" smtClean="0"/>
              <a:t>بی</a:t>
            </a:r>
            <a:r>
              <a:rPr lang="ar-SA" dirty="0" smtClean="0"/>
              <a:t>ماران </a:t>
            </a:r>
            <a:r>
              <a:rPr lang="ar-SA" dirty="0"/>
              <a:t>با زخم های حاد و مزمن</a:t>
            </a:r>
            <a:endParaRPr lang="en-US" dirty="0"/>
          </a:p>
          <a:p>
            <a:pPr algn="r"/>
            <a:r>
              <a:rPr lang="ar-SA" dirty="0" smtClean="0"/>
              <a:t>زخم </a:t>
            </a:r>
            <a:r>
              <a:rPr lang="ar-SA" dirty="0"/>
              <a:t>های ناشی از تروما</a:t>
            </a:r>
            <a:endParaRPr lang="en-US" dirty="0"/>
          </a:p>
          <a:p>
            <a:pPr algn="r"/>
            <a:r>
              <a:rPr lang="ar-SA" dirty="0" smtClean="0"/>
              <a:t>زخم </a:t>
            </a:r>
            <a:r>
              <a:rPr lang="ar-SA" dirty="0"/>
              <a:t>های بعد از عمل جراحی</a:t>
            </a:r>
            <a:endParaRPr lang="en-US" dirty="0"/>
          </a:p>
          <a:p>
            <a:pPr algn="r"/>
            <a:r>
              <a:rPr lang="ar-SA" dirty="0" smtClean="0"/>
              <a:t>زخم </a:t>
            </a:r>
            <a:r>
              <a:rPr lang="ar-SA" dirty="0"/>
              <a:t>هایی مثل: مرض قند و زخم های بستر</a:t>
            </a:r>
            <a:endParaRPr lang="en-US" dirty="0"/>
          </a:p>
          <a:p>
            <a:pPr algn="r"/>
            <a:r>
              <a:rPr lang="ar-SA" dirty="0" smtClean="0"/>
              <a:t>پیوند </a:t>
            </a:r>
            <a:r>
              <a:rPr lang="ar-SA" dirty="0"/>
              <a:t>پوست</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موارد منع وکیوم تراپی</a:t>
            </a:r>
            <a:endParaRPr lang="en-US" dirty="0"/>
          </a:p>
        </p:txBody>
      </p:sp>
      <p:sp>
        <p:nvSpPr>
          <p:cNvPr id="3" name="Content Placeholder 2"/>
          <p:cNvSpPr>
            <a:spLocks noGrp="1"/>
          </p:cNvSpPr>
          <p:nvPr>
            <p:ph idx="1"/>
          </p:nvPr>
        </p:nvSpPr>
        <p:spPr/>
        <p:txBody>
          <a:bodyPr/>
          <a:lstStyle/>
          <a:p>
            <a:pPr algn="r" rtl="1">
              <a:buNone/>
            </a:pPr>
            <a:r>
              <a:rPr lang="ar-SA" dirty="0" smtClean="0"/>
              <a:t>زخم </a:t>
            </a:r>
            <a:r>
              <a:rPr lang="ar-SA" dirty="0"/>
              <a:t>هایی که با بافت های مرده پوشیده شده اند</a:t>
            </a:r>
            <a:endParaRPr lang="en-US" dirty="0"/>
          </a:p>
          <a:p>
            <a:pPr algn="r"/>
            <a:r>
              <a:rPr lang="ar-SA" dirty="0" smtClean="0"/>
              <a:t>عفونت </a:t>
            </a:r>
            <a:r>
              <a:rPr lang="ar-SA" dirty="0"/>
              <a:t>استخوان درمان نشده</a:t>
            </a:r>
            <a:endParaRPr lang="en-US" dirty="0"/>
          </a:p>
          <a:p>
            <a:pPr algn="r"/>
            <a:r>
              <a:rPr lang="ar-SA" dirty="0" smtClean="0"/>
              <a:t>فیستل </a:t>
            </a:r>
            <a:r>
              <a:rPr lang="ar-SA" dirty="0"/>
              <a:t>های درمان </a:t>
            </a:r>
            <a:r>
              <a:rPr lang="ar-SA" dirty="0" smtClean="0"/>
              <a:t>نشده</a:t>
            </a:r>
            <a:endParaRPr lang="en-US" dirty="0" smtClean="0"/>
          </a:p>
          <a:p>
            <a:pPr algn="r">
              <a:buNone/>
            </a:pPr>
            <a:r>
              <a:rPr lang="ar-SA" dirty="0" smtClean="0"/>
              <a:t> زخم های سرطانی</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در مواقع زیروکیوم تراپی باید بادقت بکاربرده شود</a:t>
            </a:r>
            <a:endParaRPr lang="en-US" dirty="0"/>
          </a:p>
        </p:txBody>
      </p:sp>
      <p:sp>
        <p:nvSpPr>
          <p:cNvPr id="3" name="Content Placeholder 2"/>
          <p:cNvSpPr>
            <a:spLocks noGrp="1"/>
          </p:cNvSpPr>
          <p:nvPr>
            <p:ph idx="1"/>
          </p:nvPr>
        </p:nvSpPr>
        <p:spPr/>
        <p:txBody>
          <a:bodyPr>
            <a:normAutofit/>
          </a:bodyPr>
          <a:lstStyle/>
          <a:p>
            <a:pPr algn="r"/>
            <a:r>
              <a:rPr lang="ar-SA" dirty="0"/>
              <a:t>در موقع </a:t>
            </a:r>
            <a:r>
              <a:rPr lang="ar-SA" dirty="0">
                <a:hlinkClick r:id="rId2"/>
              </a:rPr>
              <a:t>وکیومتراپی</a:t>
            </a:r>
            <a:r>
              <a:rPr lang="ar-SA" dirty="0"/>
              <a:t> در نواحی نزدیک رگ خون، ارگان های داخلی و تاندون ها باید در صورت امکان این بافت ها را با فاشیا یا بافت های نرم نزدیک پوشاند یا روی این بافت ها گاز وازلین استفاده کرد.</a:t>
            </a:r>
            <a:endParaRPr lang="en-US" dirty="0"/>
          </a:p>
          <a:p>
            <a:pPr algn="r"/>
            <a:r>
              <a:rPr lang="ar-SA" dirty="0" smtClean="0"/>
              <a:t>در </a:t>
            </a:r>
            <a:r>
              <a:rPr lang="ar-SA" dirty="0"/>
              <a:t>صورت نزدیک بودن ارگان های مهم مثل رگ خون و اعصاب به استخوان های شکسته شده با لبه تیز، این ریسک وجود دارد که این ارگان ها، توسط لبه تیز استخوان ها صدمه ببینند. در این موارد باید این ارگان ها را به صورتی از لبه استخوان های تیز محافظت نمود.</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fa-IR" dirty="0" smtClean="0"/>
              <a:t>چند راهنمایی درمورد استفاده از واکیوم</a:t>
            </a:r>
            <a:endParaRPr lang="en-US" dirty="0"/>
          </a:p>
        </p:txBody>
      </p:sp>
      <p:sp>
        <p:nvSpPr>
          <p:cNvPr id="3" name="Content Placeholder 2"/>
          <p:cNvSpPr>
            <a:spLocks noGrp="1"/>
          </p:cNvSpPr>
          <p:nvPr>
            <p:ph idx="1"/>
          </p:nvPr>
        </p:nvSpPr>
        <p:spPr>
          <a:xfrm>
            <a:off x="457200" y="1143000"/>
            <a:ext cx="8229600" cy="4983163"/>
          </a:xfrm>
        </p:spPr>
        <p:txBody>
          <a:bodyPr>
            <a:normAutofit/>
          </a:bodyPr>
          <a:lstStyle/>
          <a:p>
            <a:pPr algn="r"/>
            <a:r>
              <a:rPr lang="ar-SA" dirty="0"/>
              <a:t>بیمار و نوع زخم باید </a:t>
            </a:r>
            <a:r>
              <a:rPr lang="ar-SA" dirty="0" smtClean="0"/>
              <a:t>برای</a:t>
            </a:r>
            <a:r>
              <a:rPr lang="ar-SA" dirty="0" smtClean="0">
                <a:hlinkClick r:id="rId2"/>
              </a:rPr>
              <a:t> </a:t>
            </a:r>
            <a:r>
              <a:rPr lang="ar-SA" dirty="0">
                <a:hlinkClick r:id="rId2"/>
              </a:rPr>
              <a:t>وکیوم تراپی</a:t>
            </a:r>
            <a:r>
              <a:rPr lang="ar-SA" dirty="0"/>
              <a:t> مناسب </a:t>
            </a:r>
            <a:r>
              <a:rPr lang="ar-SA" dirty="0" smtClean="0"/>
              <a:t>ببافت های نکروتیک باید قبل </a:t>
            </a:r>
            <a:r>
              <a:rPr lang="ar-SA" dirty="0"/>
              <a:t>از شروع درمان از سطح زخم با عمل جراحی جدا شده ، در غیر این صورت این بافت ها به سطح زنده و سالم زخم فشار آورده و از تشکیل بافت های ترمیمی جلوگیری می کنند.</a:t>
            </a:r>
            <a:endParaRPr lang="en-US" dirty="0"/>
          </a:p>
          <a:p>
            <a:pPr algn="r"/>
            <a:r>
              <a:rPr lang="ar-SA" dirty="0" smtClean="0"/>
              <a:t>عدم </a:t>
            </a:r>
            <a:r>
              <a:rPr lang="ar-SA" dirty="0"/>
              <a:t>نشست چسب</a:t>
            </a:r>
            <a:r>
              <a:rPr lang="ar-SA" dirty="0">
                <a:hlinkClick r:id="rId2"/>
              </a:rPr>
              <a:t> وکیوم تراپی</a:t>
            </a:r>
            <a:r>
              <a:rPr lang="ar-SA" dirty="0"/>
              <a:t> زخم باید کنترل شود.</a:t>
            </a:r>
            <a:endParaRPr lang="en-US" dirty="0"/>
          </a:p>
          <a:p>
            <a:pPr algn="r"/>
            <a:r>
              <a:rPr lang="ar-SA" dirty="0" smtClean="0"/>
              <a:t>فوم </a:t>
            </a:r>
            <a:r>
              <a:rPr lang="ar-SA" dirty="0"/>
              <a:t>نباید با فشار در سطح زخم گذاشته شود.</a:t>
            </a:r>
            <a:endParaRPr lang="en-US" dirty="0"/>
          </a:p>
          <a:p>
            <a:pPr algn="r"/>
            <a:r>
              <a:rPr lang="ar-SA" dirty="0" smtClean="0">
                <a:hlinkClick r:id="rId2"/>
              </a:rPr>
              <a:t>وکیوم </a:t>
            </a:r>
            <a:r>
              <a:rPr lang="ar-SA" dirty="0">
                <a:hlinkClick r:id="rId2"/>
              </a:rPr>
              <a:t>تراپی</a:t>
            </a:r>
            <a:r>
              <a:rPr lang="ar-SA" dirty="0"/>
              <a:t> زخم حداقل ۲۲ ساعت از ۲۴ ساعت باید در جریان باشد.</a:t>
            </a:r>
            <a:endParaRPr lang="en-US" dirty="0"/>
          </a:p>
          <a:p>
            <a:pPr algn="r"/>
            <a:r>
              <a:rPr lang="ar-SA" dirty="0" smtClean="0"/>
              <a:t>اگر </a:t>
            </a:r>
            <a:r>
              <a:rPr lang="ar-SA" dirty="0"/>
              <a:t>پوست اطراف زخم نازک یا حساس باشد باید قبل از قرار دادن پوشش زخم ابتدا با چسب زخم </a:t>
            </a:r>
            <a:r>
              <a:rPr lang="ar-SA" dirty="0">
                <a:hlinkClick r:id="rId2"/>
              </a:rPr>
              <a:t>وکیوم تراپی</a:t>
            </a:r>
            <a:r>
              <a:rPr lang="ar-SA" dirty="0"/>
              <a:t> حفاظت شوند.</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موارد مهم درذمورد فشارمنفی در وکیوم تراپی</a:t>
            </a:r>
            <a:endParaRPr lang="en-US" dirty="0"/>
          </a:p>
        </p:txBody>
      </p:sp>
      <p:sp>
        <p:nvSpPr>
          <p:cNvPr id="3" name="Content Placeholder 2"/>
          <p:cNvSpPr>
            <a:spLocks noGrp="1"/>
          </p:cNvSpPr>
          <p:nvPr>
            <p:ph idx="1"/>
          </p:nvPr>
        </p:nvSpPr>
        <p:spPr/>
        <p:txBody>
          <a:bodyPr/>
          <a:lstStyle/>
          <a:p>
            <a:pPr algn="r"/>
            <a:r>
              <a:rPr lang="ar-SA" dirty="0"/>
              <a:t>فشار های وکیوم بر اساس قضاوت پزشک از زخم بیمار می باشد. فشار های </a:t>
            </a:r>
            <a:r>
              <a:rPr lang="ar-SA" dirty="0">
                <a:hlinkClick r:id="rId2"/>
              </a:rPr>
              <a:t>وکیوم تراپی</a:t>
            </a:r>
            <a:r>
              <a:rPr lang="ar-SA" dirty="0"/>
              <a:t> می تواند با ۲۵ میلی متر جیوه یک یا چند بار تغییر داده شود. فشار بهینه وکیوم تراپی ۱۲۵ میلی متر جیوه می باشد. فشار بیشتر از ۲۵۰ میلی متر جیوه برای این تراپی مضر است.</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TotalTime>
  <Words>913</Words>
  <Application>Microsoft Office PowerPoint</Application>
  <PresentationFormat>On-screen Show (4:3)</PresentationFormat>
  <Paragraphs>46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وکیوم تر اپی</vt:lpstr>
      <vt:lpstr>Slide 2</vt:lpstr>
      <vt:lpstr>Slide 3</vt:lpstr>
      <vt:lpstr>فواید وکیوم تراپی</vt:lpstr>
      <vt:lpstr>موارد کاربرد وکیوم تراپی</vt:lpstr>
      <vt:lpstr>موارد منع وکیوم تراپی</vt:lpstr>
      <vt:lpstr>در مواقع زیروکیوم تراپی باید بادقت بکاربرده شود</vt:lpstr>
      <vt:lpstr>چند راهنمایی درمورد استفاده از واکیوم</vt:lpstr>
      <vt:lpstr>موارد مهم درذمورد فشارمنفی در وکیوم تراپی</vt:lpstr>
      <vt:lpstr>  دلایل افزایش فشار</vt:lpstr>
      <vt:lpstr>درموارد زیر فشارباید یک یاچند بار کمشود</vt:lpstr>
      <vt:lpstr>توجه به موارد زیر باعث تاثیر بیشتروکیوم میشود</vt:lpstr>
    </vt:vector>
  </TitlesOfParts>
  <Company>Office07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وکیوم تر اپی</dc:title>
  <dc:creator>abiri</dc:creator>
  <cp:lastModifiedBy>abiri</cp:lastModifiedBy>
  <cp:revision>5</cp:revision>
  <dcterms:created xsi:type="dcterms:W3CDTF">2018-09-01T15:07:13Z</dcterms:created>
  <dcterms:modified xsi:type="dcterms:W3CDTF">2018-09-01T15:46:35Z</dcterms:modified>
</cp:coreProperties>
</file>