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302" r:id="rId34"/>
    <p:sldId id="290" r:id="rId35"/>
    <p:sldId id="291" r:id="rId36"/>
    <p:sldId id="288" r:id="rId37"/>
    <p:sldId id="289" r:id="rId38"/>
    <p:sldId id="292" r:id="rId39"/>
    <p:sldId id="294" r:id="rId40"/>
    <p:sldId id="293" r:id="rId41"/>
    <p:sldId id="295" r:id="rId42"/>
    <p:sldId id="296" r:id="rId43"/>
    <p:sldId id="297" r:id="rId44"/>
    <p:sldId id="298" r:id="rId45"/>
    <p:sldId id="299" r:id="rId46"/>
    <p:sldId id="300"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28B325E-D4C4-46A3-87B9-C062F777F9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18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2CB39-8A07-4641-8F1A-BC3F3473A6F7}"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B325E-D4C4-46A3-87B9-C062F777F9D6}" type="slidenum">
              <a:rPr lang="en-US" smtClean="0"/>
              <a:t>‹#›</a:t>
            </a:fld>
            <a:endParaRPr lang="en-US"/>
          </a:p>
        </p:txBody>
      </p:sp>
    </p:spTree>
    <p:extLst>
      <p:ext uri="{BB962C8B-B14F-4D97-AF65-F5344CB8AC3E}">
        <p14:creationId xmlns:p14="http://schemas.microsoft.com/office/powerpoint/2010/main" val="276950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5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97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spTree>
    <p:extLst>
      <p:ext uri="{BB962C8B-B14F-4D97-AF65-F5344CB8AC3E}">
        <p14:creationId xmlns:p14="http://schemas.microsoft.com/office/powerpoint/2010/main" val="157745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212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925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5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spTree>
    <p:extLst>
      <p:ext uri="{BB962C8B-B14F-4D97-AF65-F5344CB8AC3E}">
        <p14:creationId xmlns:p14="http://schemas.microsoft.com/office/powerpoint/2010/main" val="257078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2CB39-8A07-4641-8F1A-BC3F3473A6F7}"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325E-D4C4-46A3-87B9-C062F777F9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98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12CB39-8A07-4641-8F1A-BC3F3473A6F7}"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B325E-D4C4-46A3-87B9-C062F777F9D6}" type="slidenum">
              <a:rPr lang="en-US" smtClean="0"/>
              <a:t>‹#›</a:t>
            </a:fld>
            <a:endParaRPr lang="en-US"/>
          </a:p>
        </p:txBody>
      </p:sp>
    </p:spTree>
    <p:extLst>
      <p:ext uri="{BB962C8B-B14F-4D97-AF65-F5344CB8AC3E}">
        <p14:creationId xmlns:p14="http://schemas.microsoft.com/office/powerpoint/2010/main" val="21496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12CB39-8A07-4641-8F1A-BC3F3473A6F7}"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B325E-D4C4-46A3-87B9-C062F777F9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1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12CB39-8A07-4641-8F1A-BC3F3473A6F7}"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B325E-D4C4-46A3-87B9-C062F777F9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74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2CB39-8A07-4641-8F1A-BC3F3473A6F7}"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B325E-D4C4-46A3-87B9-C062F777F9D6}" type="slidenum">
              <a:rPr lang="en-US" smtClean="0"/>
              <a:t>‹#›</a:t>
            </a:fld>
            <a:endParaRPr lang="en-US"/>
          </a:p>
        </p:txBody>
      </p:sp>
    </p:spTree>
    <p:extLst>
      <p:ext uri="{BB962C8B-B14F-4D97-AF65-F5344CB8AC3E}">
        <p14:creationId xmlns:p14="http://schemas.microsoft.com/office/powerpoint/2010/main" val="159237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2CB39-8A07-4641-8F1A-BC3F3473A6F7}"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B325E-D4C4-46A3-87B9-C062F777F9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68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2CB39-8A07-4641-8F1A-BC3F3473A6F7}"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B325E-D4C4-46A3-87B9-C062F777F9D6}" type="slidenum">
              <a:rPr lang="en-US" smtClean="0"/>
              <a:t>‹#›</a:t>
            </a:fld>
            <a:endParaRPr lang="en-US"/>
          </a:p>
        </p:txBody>
      </p:sp>
    </p:spTree>
    <p:extLst>
      <p:ext uri="{BB962C8B-B14F-4D97-AF65-F5344CB8AC3E}">
        <p14:creationId xmlns:p14="http://schemas.microsoft.com/office/powerpoint/2010/main" val="417701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12CB39-8A07-4641-8F1A-BC3F3473A6F7}" type="datetimeFigureOut">
              <a:rPr lang="en-US" smtClean="0"/>
              <a:t>10/13/2018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8B325E-D4C4-46A3-87B9-C062F777F9D6}" type="slidenum">
              <a:rPr lang="en-US" smtClean="0"/>
              <a:t>‹#›</a:t>
            </a:fld>
            <a:endParaRPr lang="en-US"/>
          </a:p>
        </p:txBody>
      </p:sp>
    </p:spTree>
    <p:extLst>
      <p:ext uri="{BB962C8B-B14F-4D97-AF65-F5344CB8AC3E}">
        <p14:creationId xmlns:p14="http://schemas.microsoft.com/office/powerpoint/2010/main" val="469467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اصول مراقبت از </a:t>
            </a:r>
            <a:br>
              <a:rPr lang="fa-IR" dirty="0" smtClean="0"/>
            </a:br>
            <a:r>
              <a:rPr lang="fa-IR" dirty="0" smtClean="0"/>
              <a:t>بیمار پره اکلامپسی</a:t>
            </a:r>
            <a:endParaRPr lang="en-US" dirty="0"/>
          </a:p>
        </p:txBody>
      </p:sp>
      <p:sp>
        <p:nvSpPr>
          <p:cNvPr id="3" name="Subtitle 2"/>
          <p:cNvSpPr>
            <a:spLocks noGrp="1"/>
          </p:cNvSpPr>
          <p:nvPr>
            <p:ph type="subTitle" idx="1"/>
          </p:nvPr>
        </p:nvSpPr>
        <p:spPr>
          <a:xfrm>
            <a:off x="1623588" y="1004935"/>
            <a:ext cx="9144000" cy="3682497"/>
          </a:xfrm>
        </p:spPr>
        <p:txBody>
          <a:bodyPr/>
          <a:lstStyle/>
          <a:p>
            <a:endParaRPr lang="en-US" dirty="0"/>
          </a:p>
        </p:txBody>
      </p:sp>
    </p:spTree>
    <p:extLst>
      <p:ext uri="{BB962C8B-B14F-4D97-AF65-F5344CB8AC3E}">
        <p14:creationId xmlns:p14="http://schemas.microsoft.com/office/powerpoint/2010/main" val="758951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7176" y="1076227"/>
            <a:ext cx="6096000" cy="4556825"/>
          </a:xfrm>
          <a:prstGeom prst="rect">
            <a:avLst/>
          </a:prstGeom>
        </p:spPr>
        <p:txBody>
          <a:bodyPr>
            <a:spAutoFit/>
          </a:bodyPr>
          <a:lstStyle/>
          <a:p>
            <a:pPr marL="228600" algn="r" rtl="1">
              <a:lnSpc>
                <a:spcPct val="107000"/>
              </a:lnSpc>
              <a:spcAft>
                <a:spcPts val="800"/>
              </a:spcAft>
            </a:pPr>
            <a:r>
              <a:rPr lang="fa-IR" sz="2400" b="1" dirty="0">
                <a:solidFill>
                  <a:srgbClr val="FF0000"/>
                </a:solidFill>
                <a:latin typeface="Calibri" panose="020F0502020204030204" pitchFamily="34" charset="0"/>
                <a:ea typeface="Calibri" panose="020F0502020204030204" pitchFamily="34" charset="0"/>
              </a:rPr>
              <a:t>سندرم پره اکلامپسی</a:t>
            </a:r>
            <a:r>
              <a:rPr lang="fa-IR" b="1" dirty="0" smtClean="0">
                <a:latin typeface="Calibri" panose="020F0502020204030204" pitchFamily="34" charset="0"/>
                <a:ea typeface="Calibri" panose="020F0502020204030204" pitchFamily="34" charset="0"/>
              </a:rPr>
              <a:t>:</a:t>
            </a:r>
          </a:p>
          <a:p>
            <a:pPr marL="228600" algn="r" rtl="1">
              <a:lnSpc>
                <a:spcPct val="107000"/>
              </a:lnSpc>
              <a:spcAft>
                <a:spcPts val="800"/>
              </a:spcAft>
            </a:pPr>
            <a:r>
              <a:rPr lang="fa-IR" b="1" dirty="0" smtClean="0">
                <a:latin typeface="Calibri" panose="020F0502020204030204" pitchFamily="34" charset="0"/>
                <a:ea typeface="Calibri" panose="020F0502020204030204" pitchFamily="34" charset="0"/>
              </a:rPr>
              <a:t> </a:t>
            </a:r>
            <a:r>
              <a:rPr lang="fa-IR" b="1" dirty="0">
                <a:latin typeface="Calibri" panose="020F0502020204030204" pitchFamily="34" charset="0"/>
                <a:ea typeface="Calibri" panose="020F0502020204030204" pitchFamily="34" charset="0"/>
              </a:rPr>
              <a:t>نوعی سندرم اختصاصی حاملگی که میتواند تقریبا تمام اعضای بدن را تحت تاثیر قرار دهد. </a:t>
            </a:r>
            <a:endParaRPr lang="fa-IR" b="1" dirty="0" smtClean="0">
              <a:latin typeface="Calibri" panose="020F0502020204030204" pitchFamily="34" charset="0"/>
              <a:ea typeface="Calibri" panose="020F0502020204030204" pitchFamily="34" charset="0"/>
            </a:endParaRPr>
          </a:p>
          <a:p>
            <a:pPr marL="228600" algn="r" rtl="1">
              <a:lnSpc>
                <a:spcPct val="107000"/>
              </a:lnSpc>
              <a:spcAft>
                <a:spcPts val="800"/>
              </a:spcAft>
            </a:pPr>
            <a:r>
              <a:rPr lang="fa-IR" b="1" dirty="0" smtClean="0">
                <a:latin typeface="Calibri" panose="020F0502020204030204" pitchFamily="34" charset="0"/>
                <a:ea typeface="Calibri" panose="020F0502020204030204" pitchFamily="34" charset="0"/>
              </a:rPr>
              <a:t>اگرچه </a:t>
            </a:r>
            <a:r>
              <a:rPr lang="fa-IR" b="1" dirty="0">
                <a:latin typeface="Calibri" panose="020F0502020204030204" pitchFamily="34" charset="0"/>
                <a:ea typeface="Calibri" panose="020F0502020204030204" pitchFamily="34" charset="0"/>
              </a:rPr>
              <a:t>پره اکلامپسی بسیار فراتر از هیپرتانسیون ساده ی حاملگی همراه با پروتئینوری است، پیدایش پروتئینوری هنوز هم یکی از معیارهای تشخیصی مهم برای این اختلال است</a:t>
            </a:r>
            <a:r>
              <a:rPr lang="fa-IR" b="1" dirty="0" smtClean="0">
                <a:latin typeface="Calibri" panose="020F0502020204030204" pitchFamily="34" charset="0"/>
                <a:ea typeface="Calibri" panose="020F0502020204030204" pitchFamily="34" charset="0"/>
              </a:rPr>
              <a:t>.</a:t>
            </a:r>
          </a:p>
          <a:p>
            <a:pPr marL="228600" algn="r" rtl="1">
              <a:lnSpc>
                <a:spcPct val="107000"/>
              </a:lnSpc>
              <a:spcAft>
                <a:spcPts val="800"/>
              </a:spcAft>
            </a:pPr>
            <a:r>
              <a:rPr lang="fa-IR" b="1" dirty="0" smtClean="0">
                <a:latin typeface="Calibri" panose="020F0502020204030204" pitchFamily="34" charset="0"/>
                <a:ea typeface="Calibri" panose="020F0502020204030204" pitchFamily="34" charset="0"/>
              </a:rPr>
              <a:t>پروتئینوری </a:t>
            </a:r>
            <a:r>
              <a:rPr lang="fa-IR" b="1" dirty="0">
                <a:latin typeface="Calibri" panose="020F0502020204030204" pitchFamily="34" charset="0"/>
                <a:ea typeface="Calibri" panose="020F0502020204030204" pitchFamily="34" charset="0"/>
              </a:rPr>
              <a:t>شاخصی عینی است و بر نشت کل سیستم اندوتلیال که از خصوصیات سندرم پره اکلامپسی است </a:t>
            </a:r>
            <a:r>
              <a:rPr lang="fa-IR" b="1" dirty="0" smtClean="0">
                <a:latin typeface="Calibri" panose="020F0502020204030204" pitchFamily="34" charset="0"/>
                <a:ea typeface="Calibri" panose="020F0502020204030204" pitchFamily="34" charset="0"/>
              </a:rPr>
              <a:t>دلالت دارد.</a:t>
            </a:r>
          </a:p>
          <a:p>
            <a:pPr marL="228600" algn="r" rtl="1">
              <a:lnSpc>
                <a:spcPct val="107000"/>
              </a:lnSpc>
              <a:spcAft>
                <a:spcPts val="800"/>
              </a:spcAft>
            </a:pPr>
            <a:r>
              <a:rPr lang="fa-IR" b="1" dirty="0" smtClean="0">
                <a:latin typeface="Calibri" panose="020F0502020204030204" pitchFamily="34" charset="0"/>
                <a:ea typeface="Calibri" panose="020F0502020204030204" pitchFamily="34" charset="0"/>
              </a:rPr>
              <a:t>دربرخی </a:t>
            </a:r>
            <a:r>
              <a:rPr lang="fa-IR" b="1" dirty="0">
                <a:latin typeface="Calibri" panose="020F0502020204030204" pitchFamily="34" charset="0"/>
                <a:ea typeface="Calibri" panose="020F0502020204030204" pitchFamily="34" charset="0"/>
              </a:rPr>
              <a:t>از زنان مبتلا به سندرم پره اکلامپسی، پروتئینوری آشکار جزء ویژگیهای بیماری نیست. </a:t>
            </a:r>
            <a:endParaRPr lang="fa-IR" b="1" dirty="0" smtClean="0">
              <a:latin typeface="Calibri" panose="020F0502020204030204" pitchFamily="34" charset="0"/>
              <a:ea typeface="Calibri" panose="020F0502020204030204" pitchFamily="34" charset="0"/>
            </a:endParaRPr>
          </a:p>
          <a:p>
            <a:pPr marL="228600" algn="r" rtl="1">
              <a:lnSpc>
                <a:spcPct val="107000"/>
              </a:lnSpc>
              <a:spcAft>
                <a:spcPts val="800"/>
              </a:spcAft>
            </a:pPr>
            <a:r>
              <a:rPr lang="fa-IR" b="1" dirty="0" smtClean="0">
                <a:latin typeface="Calibri" panose="020F0502020204030204" pitchFamily="34" charset="0"/>
                <a:ea typeface="Calibri" panose="020F0502020204030204" pitchFamily="34" charset="0"/>
              </a:rPr>
              <a:t>شواهد </a:t>
            </a:r>
            <a:r>
              <a:rPr lang="fa-IR" b="1" dirty="0">
                <a:latin typeface="Calibri" panose="020F0502020204030204" pitchFamily="34" charset="0"/>
                <a:ea typeface="Calibri" panose="020F0502020204030204" pitchFamily="34" charset="0"/>
              </a:rPr>
              <a:t>درگیری چند عضوی، ممکن است شامل ترومبوسیتوپنی، اختلال عملکرد کلیه، نکروز هپاتوسلولر، اختلالات دستگاه عصبی مرکزی یا ادم ریوی باشد.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180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1909" y="2307873"/>
            <a:ext cx="6096000" cy="1452192"/>
          </a:xfrm>
          <a:prstGeom prst="rect">
            <a:avLst/>
          </a:prstGeom>
        </p:spPr>
        <p:txBody>
          <a:bodyPr>
            <a:spAutoFit/>
          </a:bodyPr>
          <a:lstStyle/>
          <a:p>
            <a:pPr>
              <a:lnSpc>
                <a:spcPct val="107000"/>
              </a:lnSpc>
              <a:spcAft>
                <a:spcPts val="0"/>
              </a:spcAft>
            </a:pPr>
            <a:r>
              <a:rPr lang="en-US" sz="2800" b="1" dirty="0">
                <a:solidFill>
                  <a:srgbClr val="211B16"/>
                </a:solidFill>
                <a:latin typeface="Dax-Regular"/>
                <a:ea typeface="Calibri" panose="020F0502020204030204" pitchFamily="34" charset="0"/>
                <a:cs typeface="Arial" panose="020B0604020202020204" pitchFamily="34" charset="0"/>
              </a:rPr>
              <a:t>Indicators of Severity of Gestational</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2800" b="1" dirty="0">
                <a:solidFill>
                  <a:srgbClr val="211B16"/>
                </a:solidFill>
                <a:latin typeface="Dax-Regular"/>
                <a:ea typeface="Calibri" panose="020F0502020204030204" pitchFamily="34" charset="0"/>
                <a:cs typeface="Arial" panose="020B0604020202020204" pitchFamily="34" charset="0"/>
              </a:rPr>
              <a:t>Hypertensive </a:t>
            </a:r>
            <a:r>
              <a:rPr lang="en-US" sz="2800" b="1" dirty="0" err="1">
                <a:solidFill>
                  <a:srgbClr val="211B16"/>
                </a:solidFill>
                <a:latin typeface="Dax-Regular"/>
                <a:ea typeface="Calibri" panose="020F0502020204030204" pitchFamily="34" charset="0"/>
                <a:cs typeface="Arial" panose="020B0604020202020204" pitchFamily="34" charset="0"/>
              </a:rPr>
              <a:t>Disordersa</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813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4214" y="1579895"/>
            <a:ext cx="6096000" cy="3930115"/>
          </a:xfrm>
          <a:prstGeom prst="rect">
            <a:avLst/>
          </a:prstGeom>
        </p:spPr>
        <p:txBody>
          <a:bodyPr>
            <a:spAutoFit/>
          </a:bodyPr>
          <a:lstStyle/>
          <a:p>
            <a:pPr marL="342900" lvl="0" indent="-342900">
              <a:lnSpc>
                <a:spcPct val="107000"/>
              </a:lnSpc>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Diastolic BP </a:t>
            </a:r>
            <a:r>
              <a:rPr lang="en-US" dirty="0">
                <a:solidFill>
                  <a:srgbClr val="211B16"/>
                </a:solidFill>
                <a:highlight>
                  <a:srgbClr val="00FF00"/>
                </a:highlight>
                <a:latin typeface="Symbol" panose="05050102010706020507" pitchFamily="18" charset="2"/>
                <a:ea typeface="Calibri" panose="020F0502020204030204" pitchFamily="34" charset="0"/>
                <a:cs typeface="Symbol" panose="05050102010706020507" pitchFamily="18" charset="2"/>
              </a:rPr>
              <a:t>&lt;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110 mm Hg</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FF0000"/>
                </a:solidFill>
                <a:highlight>
                  <a:srgbClr val="FF0000"/>
                </a:highlight>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highlight>
                  <a:srgbClr val="FF0000"/>
                </a:highlight>
                <a:latin typeface="Symbol" panose="05050102010706020507" pitchFamily="18" charset="2"/>
                <a:ea typeface="Calibri" panose="020F0502020204030204" pitchFamily="34" charset="0"/>
                <a:cs typeface="Symbol" panose="05050102010706020507" pitchFamily="18" charset="2"/>
              </a:rPr>
              <a:t> </a:t>
            </a:r>
            <a:r>
              <a:rPr lang="en-US" dirty="0">
                <a:highlight>
                  <a:srgbClr val="FF0000"/>
                </a:highlight>
                <a:latin typeface="Dax-Light"/>
                <a:ea typeface="Calibri" panose="020F0502020204030204" pitchFamily="34" charset="0"/>
                <a:cs typeface="Arial" panose="020B0604020202020204" pitchFamily="34" charset="0"/>
              </a:rPr>
              <a:t>110 mm H</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Systolic BP </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&lt;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160 mm Hg</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211B16"/>
                </a:solidFill>
                <a:highlight>
                  <a:srgbClr val="FF0000"/>
                </a:highlight>
                <a:latin typeface="Symbol" panose="05050102010706020507" pitchFamily="18" charset="2"/>
                <a:ea typeface="Calibri" panose="020F0502020204030204" pitchFamily="34" charset="0"/>
                <a:cs typeface="Symbol" panose="05050102010706020507" pitchFamily="18" charset="2"/>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160 mm Hg</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err="1">
                <a:solidFill>
                  <a:srgbClr val="211B16"/>
                </a:solidFill>
                <a:latin typeface="Dax-Light"/>
                <a:ea typeface="Calibri" panose="020F0502020204030204" pitchFamily="34" charset="0"/>
                <a:cs typeface="Arial" panose="020B0604020202020204" pitchFamily="34" charset="0"/>
              </a:rPr>
              <a:t>Proteinuria</a:t>
            </a:r>
            <a:r>
              <a:rPr lang="en-US" sz="800" dirty="0" err="1">
                <a:solidFill>
                  <a:srgbClr val="211B16"/>
                </a:solidFill>
                <a:latin typeface="Dax-Light"/>
                <a:ea typeface="Calibri" panose="020F0502020204030204" pitchFamily="34" charset="0"/>
                <a:cs typeface="Arial" panose="020B0604020202020204" pitchFamily="34" charset="0"/>
              </a:rPr>
              <a:t>c</a:t>
            </a:r>
            <a:r>
              <a:rPr lang="en-US" sz="800"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None to positive</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None to positive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Headache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Visual disturbances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Upper </a:t>
            </a:r>
            <a:r>
              <a:rPr lang="en-US" dirty="0" err="1" smtClean="0">
                <a:solidFill>
                  <a:srgbClr val="211B16"/>
                </a:solidFill>
                <a:latin typeface="Dax-Light"/>
                <a:ea typeface="Calibri" panose="020F0502020204030204" pitchFamily="34" charset="0"/>
                <a:cs typeface="Arial" panose="020B0604020202020204" pitchFamily="34" charset="0"/>
              </a:rPr>
              <a:t>abdominalPain</a:t>
            </a:r>
            <a:r>
              <a:rPr lang="ar-SA" dirty="0">
                <a:solidFill>
                  <a:srgbClr val="211B16"/>
                </a:solidFill>
                <a:latin typeface="Dax-Light"/>
                <a:ea typeface="Calibri" panose="020F0502020204030204" pitchFamily="34" charset="0"/>
              </a:rPr>
              <a:t>:</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Oliguria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Convulsion(</a:t>
            </a:r>
            <a:r>
              <a:rPr lang="en-US" dirty="0" err="1">
                <a:solidFill>
                  <a:srgbClr val="211B16"/>
                </a:solidFill>
                <a:latin typeface="Dax-Light"/>
                <a:ea typeface="Calibri" panose="020F0502020204030204" pitchFamily="34" charset="0"/>
                <a:cs typeface="Arial" panose="020B0604020202020204" pitchFamily="34" charset="0"/>
              </a:rPr>
              <a:t>eclampsia</a:t>
            </a:r>
            <a:r>
              <a:rPr lang="en-US" dirty="0">
                <a:solidFill>
                  <a:srgbClr val="211B16"/>
                </a:solidFill>
                <a:latin typeface="Dax-Light"/>
                <a:ea typeface="Calibri" panose="020F0502020204030204" pitchFamily="34" charset="0"/>
                <a:cs typeface="Arial" panose="020B0604020202020204" pitchFamily="34" charset="0"/>
              </a:rPr>
              <a:t>)</a:t>
            </a:r>
            <a:r>
              <a:rPr lang="ar-SA" dirty="0">
                <a:solidFill>
                  <a:srgbClr val="211B16"/>
                </a:solidFill>
                <a:latin typeface="Dax-Light"/>
                <a:ea typeface="Calibri" panose="020F0502020204030204" pitchFamily="34" charset="0"/>
              </a:rPr>
              <a:t>: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Serum creatinine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Normal</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Elevated</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Thrombocytopenia(</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&lt; </a:t>
            </a:r>
            <a:r>
              <a:rPr lang="en-US" dirty="0">
                <a:solidFill>
                  <a:srgbClr val="211B16"/>
                </a:solidFill>
                <a:latin typeface="Dax-Light"/>
                <a:ea typeface="Calibri" panose="020F0502020204030204" pitchFamily="34" charset="0"/>
                <a:cs typeface="Arial" panose="020B0604020202020204" pitchFamily="34" charset="0"/>
              </a:rPr>
              <a:t>100,000/</a:t>
            </a:r>
            <a:r>
              <a:rPr lang="en-US" sz="1600" dirty="0" err="1">
                <a:solidFill>
                  <a:srgbClr val="211B16"/>
                </a:solidFill>
                <a:latin typeface="Symbol" panose="05050102010706020507" pitchFamily="18" charset="2"/>
                <a:ea typeface="Calibri" panose="020F0502020204030204" pitchFamily="34" charset="0"/>
                <a:cs typeface="Symbol" panose="05050102010706020507" pitchFamily="18" charset="2"/>
              </a:rPr>
              <a:t>ì</a:t>
            </a:r>
            <a:r>
              <a:rPr lang="en-US" dirty="0" err="1">
                <a:solidFill>
                  <a:srgbClr val="211B16"/>
                </a:solidFill>
                <a:latin typeface="Dax-Light"/>
                <a:ea typeface="Calibri" panose="020F0502020204030204" pitchFamily="34" charset="0"/>
                <a:cs typeface="Arial" panose="020B0604020202020204" pitchFamily="34" charset="0"/>
              </a:rPr>
              <a:t>L</a:t>
            </a:r>
            <a:r>
              <a:rPr lang="en-US" dirty="0">
                <a:solidFill>
                  <a:srgbClr val="211B16"/>
                </a:solidFill>
                <a:latin typeface="Dax-Light"/>
                <a:ea typeface="Calibri" panose="020F0502020204030204" pitchFamily="34" charset="0"/>
                <a:cs typeface="Arial" panose="020B0604020202020204" pitchFamily="34" charset="0"/>
              </a:rPr>
              <a:t>)</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Serum transaminase </a:t>
            </a:r>
            <a:r>
              <a:rPr lang="en-US" dirty="0" err="1">
                <a:solidFill>
                  <a:srgbClr val="211B16"/>
                </a:solidFill>
                <a:latin typeface="Dax-Light"/>
                <a:ea typeface="Calibri" panose="020F0502020204030204" pitchFamily="34" charset="0"/>
                <a:cs typeface="Arial" panose="020B0604020202020204" pitchFamily="34" charset="0"/>
              </a:rPr>
              <a:t>elevation</a:t>
            </a:r>
            <a:r>
              <a:rPr lang="en-US" dirty="0" err="1">
                <a:solidFill>
                  <a:srgbClr val="211B16"/>
                </a:solidFill>
                <a:highlight>
                  <a:srgbClr val="00FF00"/>
                </a:highlight>
                <a:latin typeface="Dax-Light"/>
                <a:ea typeface="Calibri" panose="020F0502020204030204" pitchFamily="34" charset="0"/>
                <a:cs typeface="Arial" panose="020B0604020202020204" pitchFamily="34" charset="0"/>
              </a:rPr>
              <a:t>Minimal</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Marked</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Fetal-growth restriction</a:t>
            </a:r>
            <a:r>
              <a:rPr lang="ar-SA" dirty="0">
                <a:solidFill>
                  <a:srgbClr val="211B16"/>
                </a:solidFill>
                <a:latin typeface="Dax-Light"/>
                <a:ea typeface="Calibri" panose="020F0502020204030204" pitchFamily="34" charset="0"/>
              </a:rPr>
              <a:t>:</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Obvious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ü"/>
            </a:pPr>
            <a:r>
              <a:rPr lang="en-US" dirty="0">
                <a:solidFill>
                  <a:srgbClr val="211B16"/>
                </a:solidFill>
                <a:latin typeface="Dax-Light"/>
                <a:ea typeface="Calibri" panose="020F0502020204030204" pitchFamily="34" charset="0"/>
                <a:cs typeface="Arial" panose="020B0604020202020204" pitchFamily="34" charset="0"/>
              </a:rPr>
              <a:t>Pulmonary edema </a:t>
            </a:r>
            <a:r>
              <a:rPr lang="en-US" dirty="0">
                <a:solidFill>
                  <a:srgbClr val="211B16"/>
                </a:solidFill>
                <a:highlight>
                  <a:srgbClr val="00FF00"/>
                </a:highlight>
                <a:latin typeface="Dax-Light"/>
                <a:ea typeface="Calibri" panose="020F0502020204030204" pitchFamily="34" charset="0"/>
                <a:cs typeface="Arial" panose="020B0604020202020204" pitchFamily="34" charset="0"/>
              </a:rPr>
              <a:t>Absent</a:t>
            </a:r>
            <a:r>
              <a:rPr lang="en-US" dirty="0">
                <a:solidFill>
                  <a:srgbClr val="211B16"/>
                </a:solidFill>
                <a:latin typeface="Dax-Light"/>
                <a:ea typeface="Calibri" panose="020F0502020204030204" pitchFamily="34" charset="0"/>
                <a:cs typeface="Arial" panose="020B0604020202020204" pitchFamily="34" charset="0"/>
              </a:rPr>
              <a:t> </a:t>
            </a:r>
            <a:r>
              <a:rPr lang="en-US" dirty="0">
                <a:solidFill>
                  <a:srgbClr val="211B16"/>
                </a:solidFill>
                <a:highlight>
                  <a:srgbClr val="FF0000"/>
                </a:highlight>
                <a:latin typeface="Dax-Light"/>
                <a:ea typeface="Calibri" panose="020F0502020204030204" pitchFamily="34" charset="0"/>
                <a:cs typeface="Arial" panose="020B0604020202020204" pitchFamily="34" charset="0"/>
              </a:rPr>
              <a:t>Present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97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2443" y="1821386"/>
            <a:ext cx="6096000" cy="3268908"/>
          </a:xfrm>
          <a:prstGeom prst="rect">
            <a:avLst/>
          </a:prstGeom>
        </p:spPr>
        <p:txBody>
          <a:bodyPr>
            <a:spAutoFit/>
          </a:bodyPr>
          <a:lstStyle/>
          <a:p>
            <a:pPr algn="r" rtl="1">
              <a:lnSpc>
                <a:spcPct val="107000"/>
              </a:lnSpc>
              <a:spcAft>
                <a:spcPts val="800"/>
              </a:spcAft>
            </a:pPr>
            <a:r>
              <a:rPr lang="fa-IR" sz="2400" b="1" dirty="0">
                <a:solidFill>
                  <a:srgbClr val="FF0000"/>
                </a:solidFill>
                <a:latin typeface="Calibri" panose="020F0502020204030204" pitchFamily="34" charset="0"/>
                <a:ea typeface="Calibri" panose="020F0502020204030204" pitchFamily="34" charset="0"/>
              </a:rPr>
              <a:t>اکلامپسی</a:t>
            </a:r>
            <a:r>
              <a:rPr lang="fa-IR" dirty="0">
                <a:latin typeface="Calibri" panose="020F0502020204030204" pitchFamily="34" charset="0"/>
                <a:ea typeface="Calibri" panose="020F0502020204030204" pitchFamily="34" charset="0"/>
              </a:rPr>
              <a:t>: </a:t>
            </a:r>
            <a:endParaRPr lang="fa-IR"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400" b="1" dirty="0" smtClean="0">
                <a:solidFill>
                  <a:srgbClr val="FF0000"/>
                </a:solidFill>
                <a:latin typeface="Calibri" panose="020F0502020204030204" pitchFamily="34" charset="0"/>
                <a:ea typeface="Calibri" panose="020F0502020204030204" pitchFamily="34" charset="0"/>
              </a:rPr>
              <a:t>شروع </a:t>
            </a:r>
            <a:r>
              <a:rPr lang="fa-IR" sz="2400" b="1" dirty="0">
                <a:solidFill>
                  <a:srgbClr val="FF0000"/>
                </a:solidFill>
                <a:latin typeface="Calibri" panose="020F0502020204030204" pitchFamily="34" charset="0"/>
                <a:ea typeface="Calibri" panose="020F0502020204030204" pitchFamily="34" charset="0"/>
              </a:rPr>
              <a:t>تشنج </a:t>
            </a:r>
            <a:r>
              <a:rPr lang="fa-IR" sz="2400" b="1" dirty="0">
                <a:latin typeface="Calibri" panose="020F0502020204030204" pitchFamily="34" charset="0"/>
                <a:ea typeface="Calibri" panose="020F0502020204030204" pitchFamily="34" charset="0"/>
              </a:rPr>
              <a:t>در زنان مبتلا به پره اکلامپسی که در آنان نمی توان تشنج را به علل دیگر نسبت داد. </a:t>
            </a:r>
            <a:endParaRPr lang="fa-IR" sz="2400"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400" b="1" dirty="0" smtClean="0">
                <a:latin typeface="Calibri" panose="020F0502020204030204" pitchFamily="34" charset="0"/>
                <a:ea typeface="Calibri" panose="020F0502020204030204" pitchFamily="34" charset="0"/>
              </a:rPr>
              <a:t>تشنجها </a:t>
            </a:r>
            <a:r>
              <a:rPr lang="fa-IR" sz="2400" b="1" dirty="0">
                <a:latin typeface="Calibri" panose="020F0502020204030204" pitchFamily="34" charset="0"/>
                <a:ea typeface="Calibri" panose="020F0502020204030204" pitchFamily="34" charset="0"/>
              </a:rPr>
              <a:t>از نوع ژنرالیزه </a:t>
            </a:r>
            <a:r>
              <a:rPr lang="fa-IR" sz="2400" b="1" dirty="0" smtClean="0">
                <a:latin typeface="Calibri" panose="020F0502020204030204" pitchFamily="34" charset="0"/>
                <a:ea typeface="Calibri" panose="020F0502020204030204" pitchFamily="34" charset="0"/>
              </a:rPr>
              <a:t>هستند</a:t>
            </a:r>
          </a:p>
          <a:p>
            <a:pPr algn="r" rtl="1">
              <a:lnSpc>
                <a:spcPct val="107000"/>
              </a:lnSpc>
              <a:spcAft>
                <a:spcPts val="800"/>
              </a:spcAft>
            </a:pPr>
            <a:r>
              <a:rPr lang="fa-IR" sz="2400" b="1" dirty="0" smtClean="0">
                <a:latin typeface="Calibri" panose="020F0502020204030204" pitchFamily="34" charset="0"/>
                <a:ea typeface="Calibri" panose="020F0502020204030204" pitchFamily="34" charset="0"/>
              </a:rPr>
              <a:t>ممکن </a:t>
            </a:r>
            <a:r>
              <a:rPr lang="fa-IR" sz="2400" b="1" dirty="0">
                <a:latin typeface="Calibri" panose="020F0502020204030204" pitchFamily="34" charset="0"/>
                <a:ea typeface="Calibri" panose="020F0502020204030204" pitchFamily="34" charset="0"/>
              </a:rPr>
              <a:t>است قبل، همزمان و یا بعد از لیبر پدیدار شوند</a:t>
            </a:r>
            <a:r>
              <a:rPr lang="fa-IR" sz="2400"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sz="2400" b="1" dirty="0" smtClean="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تقریبا در ده درصد زنان، تا ۴۸ ساعت بعد از زایمان تشنج رخ نمیدهد.</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425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673" y="563132"/>
            <a:ext cx="6096000" cy="5281639"/>
          </a:xfrm>
          <a:prstGeom prst="rect">
            <a:avLst/>
          </a:prstGeom>
        </p:spPr>
        <p:txBody>
          <a:bodyPr>
            <a:spAutoFit/>
          </a:bodyPr>
          <a:lstStyle/>
          <a:p>
            <a:pPr algn="r" rtl="1">
              <a:lnSpc>
                <a:spcPct val="107000"/>
              </a:lnSpc>
              <a:spcAft>
                <a:spcPts val="800"/>
              </a:spcAft>
            </a:pPr>
            <a:r>
              <a:rPr lang="fa-IR" sz="24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پره اکلامپسی افزوده شده بر هیپرتانسیون مزمن</a:t>
            </a:r>
            <a:r>
              <a:rPr lang="fa-IR"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dirty="0" smtClean="0">
                <a:latin typeface="Calibri" panose="020F0502020204030204" pitchFamily="34" charset="0"/>
                <a:ea typeface="Calibri" panose="020F0502020204030204" pitchFamily="34" charset="0"/>
              </a:rPr>
              <a:t> </a:t>
            </a:r>
            <a:r>
              <a:rPr lang="fa-IR" sz="2000" b="1" dirty="0">
                <a:latin typeface="Calibri" panose="020F0502020204030204" pitchFamily="34" charset="0"/>
                <a:ea typeface="Calibri" panose="020F0502020204030204" pitchFamily="34" charset="0"/>
              </a:rPr>
              <a:t>تمام انواع اختلالات هیپرتانسیون مزمن، صرف نظر از علت آنها مستعد افزوده شدن پره اکلامپسی یا اکلامپسی هستند</a:t>
            </a:r>
            <a:r>
              <a:rPr lang="fa-IR" sz="2000"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 </a:t>
            </a:r>
            <a:r>
              <a:rPr lang="fa-IR" sz="2000" b="1" dirty="0">
                <a:latin typeface="Calibri" panose="020F0502020204030204" pitchFamily="34" charset="0"/>
                <a:ea typeface="Calibri" panose="020F0502020204030204" pitchFamily="34" charset="0"/>
              </a:rPr>
              <a:t>هیپرتانسیون مزمن زمینه ای، در زنانی که قبل از حاملگی یا قبل از هفته ی ۲۰ حاملگی دارای فشار خون ۱۴۰\۹۰ م م جیوه یا بالاتر هستند، تشخیص داده می شود</a:t>
            </a:r>
            <a:r>
              <a:rPr lang="fa-IR" sz="2000"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اگر </a:t>
            </a:r>
            <a:r>
              <a:rPr lang="fa-IR" sz="2000" b="1" dirty="0">
                <a:latin typeface="Calibri" panose="020F0502020204030204" pitchFamily="34" charset="0"/>
                <a:ea typeface="Calibri" panose="020F0502020204030204" pitchFamily="34" charset="0"/>
              </a:rPr>
              <a:t>هیپرتانسیون پایه ی تشدید یافته یا جدیدا شروع شده با پروتئینوری جدیدا شروع شده یا سایر یافته های پره اکلامپسی همراه باشد، « پره اکلامپسی افزوده شده» تشخیص داده می شود. </a:t>
            </a:r>
            <a:endParaRPr lang="fa-IR" sz="2000"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در </a:t>
            </a:r>
            <a:r>
              <a:rPr lang="fa-IR" sz="2000" b="1" dirty="0">
                <a:latin typeface="Calibri" panose="020F0502020204030204" pitchFamily="34" charset="0"/>
                <a:ea typeface="Calibri" panose="020F0502020204030204" pitchFamily="34" charset="0"/>
              </a:rPr>
              <a:t>اغلب موارد پره اکلامپسی افزوده شده نسبت به پره اکلامپسی خالص، در </a:t>
            </a:r>
            <a:r>
              <a:rPr lang="fa-IR" sz="2000" b="1" dirty="0">
                <a:solidFill>
                  <a:srgbClr val="FF0000"/>
                </a:solidFill>
                <a:latin typeface="Calibri" panose="020F0502020204030204" pitchFamily="34" charset="0"/>
                <a:ea typeface="Calibri" panose="020F0502020204030204" pitchFamily="34" charset="0"/>
              </a:rPr>
              <a:t>مراحل زودتری </a:t>
            </a:r>
            <a:r>
              <a:rPr lang="fa-IR" sz="2000" b="1" dirty="0">
                <a:latin typeface="Calibri" panose="020F0502020204030204" pitchFamily="34" charset="0"/>
                <a:ea typeface="Calibri" panose="020F0502020204030204" pitchFamily="34" charset="0"/>
              </a:rPr>
              <a:t>از حاملگی رخ می دهد، معمولا </a:t>
            </a:r>
            <a:r>
              <a:rPr lang="fa-IR" sz="2000" b="1" dirty="0">
                <a:solidFill>
                  <a:srgbClr val="FF0000"/>
                </a:solidFill>
                <a:latin typeface="Calibri" panose="020F0502020204030204" pitchFamily="34" charset="0"/>
                <a:ea typeface="Calibri" panose="020F0502020204030204" pitchFamily="34" charset="0"/>
              </a:rPr>
              <a:t>شدیدتر</a:t>
            </a:r>
            <a:r>
              <a:rPr lang="fa-IR" sz="2000" b="1" dirty="0">
                <a:latin typeface="Calibri" panose="020F0502020204030204" pitchFamily="34" charset="0"/>
                <a:ea typeface="Calibri" panose="020F0502020204030204" pitchFamily="34" charset="0"/>
              </a:rPr>
              <a:t> است و </a:t>
            </a:r>
            <a:r>
              <a:rPr lang="fa-IR" sz="2000" b="1" dirty="0">
                <a:solidFill>
                  <a:srgbClr val="FF0000"/>
                </a:solidFill>
                <a:latin typeface="Calibri" panose="020F0502020204030204" pitchFamily="34" charset="0"/>
                <a:ea typeface="Calibri" panose="020F0502020204030204" pitchFamily="34" charset="0"/>
              </a:rPr>
              <a:t>اغلب با محدودیت رشد جنین همراه </a:t>
            </a:r>
            <a:r>
              <a:rPr lang="fa-IR" sz="2000" b="1" dirty="0">
                <a:latin typeface="Calibri" panose="020F0502020204030204" pitchFamily="34" charset="0"/>
                <a:ea typeface="Calibri" panose="020F0502020204030204" pitchFamily="34" charset="0"/>
              </a:rPr>
              <a:t>است</a:t>
            </a:r>
            <a:r>
              <a:rPr lang="fa-IR" sz="2000"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 </a:t>
            </a:r>
            <a:r>
              <a:rPr lang="fa-IR" sz="2000" b="1" dirty="0">
                <a:latin typeface="Calibri" panose="020F0502020204030204" pitchFamily="34" charset="0"/>
                <a:ea typeface="Calibri" panose="020F0502020204030204" pitchFamily="34" charset="0"/>
              </a:rPr>
              <a:t>برای مشخص کردن شدت پره اکلامپسی افزوده شده، از همان معیارها استفاده میشود.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982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069" y="2132530"/>
            <a:ext cx="6096000" cy="2375971"/>
          </a:xfrm>
          <a:prstGeom prst="rect">
            <a:avLst/>
          </a:prstGeom>
        </p:spPr>
        <p:txBody>
          <a:bodyPr>
            <a:spAutoFit/>
          </a:bodyPr>
          <a:lstStyle/>
          <a:p>
            <a:pPr algn="r" rtl="1">
              <a:lnSpc>
                <a:spcPct val="107000"/>
              </a:lnSpc>
              <a:spcAft>
                <a:spcPts val="800"/>
              </a:spcAft>
            </a:pPr>
            <a:r>
              <a:rPr lang="fa-IR" sz="2400" b="1" dirty="0">
                <a:latin typeface="Calibri" panose="020F0502020204030204" pitchFamily="34" charset="0"/>
                <a:ea typeface="Calibri" panose="020F0502020204030204" pitchFamily="34" charset="0"/>
              </a:rPr>
              <a:t>آبشار حوادثی که منجر به سندرم پره اکلامپسی میشود شامل مجموعه ای از اختلالات است که سبب</a:t>
            </a:r>
            <a:r>
              <a:rPr lang="fa-IR" sz="2400" b="1" dirty="0" smtClean="0">
                <a:latin typeface="Calibri" panose="020F0502020204030204" pitchFamily="34" charset="0"/>
                <a:ea typeface="Calibri" panose="020F0502020204030204" pitchFamily="34" charset="0"/>
              </a:rPr>
              <a:t>:</a:t>
            </a:r>
          </a:p>
          <a:p>
            <a:pPr marL="342900" indent="-342900"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آسیب اندوتلیوم عروقی همراه با اسپاسم عروقی</a:t>
            </a:r>
            <a:r>
              <a:rPr lang="fa-IR" sz="2400" b="1" dirty="0" smtClean="0">
                <a:latin typeface="Calibri" panose="020F0502020204030204" pitchFamily="34" charset="0"/>
                <a:ea typeface="Calibri" panose="020F0502020204030204" pitchFamily="34" charset="0"/>
              </a:rPr>
              <a:t>،</a:t>
            </a:r>
          </a:p>
          <a:p>
            <a:pPr marL="342900" indent="-342900"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تراوش پلاسما </a:t>
            </a:r>
            <a:r>
              <a:rPr lang="fa-IR" sz="2400" b="1" dirty="0" smtClean="0">
                <a:latin typeface="Calibri" panose="020F0502020204030204" pitchFamily="34" charset="0"/>
                <a:ea typeface="Calibri" panose="020F0502020204030204" pitchFamily="34" charset="0"/>
              </a:rPr>
              <a:t>و</a:t>
            </a:r>
          </a:p>
          <a:p>
            <a:pPr marL="342900" indent="-342900"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عواقب ایسکمیک و ترومبوتیک میشود.</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3087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9880" y="2709551"/>
            <a:ext cx="2852064" cy="842795"/>
          </a:xfrm>
          <a:prstGeom prst="rect">
            <a:avLst/>
          </a:prstGeom>
        </p:spPr>
        <p:txBody>
          <a:bodyPr wrap="none">
            <a:spAutoFit/>
          </a:bodyPr>
          <a:lstStyle/>
          <a:p>
            <a:pPr algn="r" rtl="1">
              <a:lnSpc>
                <a:spcPct val="107000"/>
              </a:lnSpc>
              <a:spcAft>
                <a:spcPts val="800"/>
              </a:spcAft>
            </a:pPr>
            <a:r>
              <a:rPr lang="fa-IR" sz="4800" b="1" dirty="0">
                <a:latin typeface="Calibri" panose="020F0502020204030204" pitchFamily="34" charset="0"/>
                <a:ea typeface="Calibri" panose="020F0502020204030204" pitchFamily="34" charset="0"/>
              </a:rPr>
              <a:t>تدابیر درمانی</a:t>
            </a:r>
            <a:endParaRPr lang="en-US" sz="4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171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8412" y="2054376"/>
            <a:ext cx="6096000" cy="2173544"/>
          </a:xfrm>
          <a:prstGeom prst="rect">
            <a:avLst/>
          </a:prstGeom>
        </p:spPr>
        <p:txBody>
          <a:bodyPr>
            <a:spAutoFit/>
          </a:bodyPr>
          <a:lstStyle/>
          <a:p>
            <a:pPr algn="r" rtl="1">
              <a:lnSpc>
                <a:spcPct val="107000"/>
              </a:lnSpc>
              <a:spcAft>
                <a:spcPts val="800"/>
              </a:spcAft>
            </a:pPr>
            <a:r>
              <a:rPr lang="fa-IR" sz="3200" b="1" dirty="0">
                <a:latin typeface="Calibri" panose="020F0502020204030204" pitchFamily="34" charset="0"/>
                <a:ea typeface="Calibri" panose="020F0502020204030204" pitchFamily="34" charset="0"/>
              </a:rPr>
              <a:t>حاملگی های همراه با هیپرتانسیون حاملگی، باتوجه به </a:t>
            </a:r>
            <a:r>
              <a:rPr lang="fa-IR" sz="3200" b="1" dirty="0">
                <a:solidFill>
                  <a:srgbClr val="FF0000"/>
                </a:solidFill>
                <a:latin typeface="Calibri" panose="020F0502020204030204" pitchFamily="34" charset="0"/>
                <a:ea typeface="Calibri" panose="020F0502020204030204" pitchFamily="34" charset="0"/>
              </a:rPr>
              <a:t>شدت هیپرتانسیون</a:t>
            </a:r>
            <a:r>
              <a:rPr lang="fa-IR" sz="3200" b="1" dirty="0">
                <a:latin typeface="Calibri" panose="020F0502020204030204" pitchFamily="34" charset="0"/>
                <a:ea typeface="Calibri" panose="020F0502020204030204" pitchFamily="34" charset="0"/>
              </a:rPr>
              <a:t>، </a:t>
            </a:r>
            <a:r>
              <a:rPr lang="fa-IR" sz="3200" b="1" dirty="0">
                <a:solidFill>
                  <a:srgbClr val="FF0000"/>
                </a:solidFill>
                <a:latin typeface="Calibri" panose="020F0502020204030204" pitchFamily="34" charset="0"/>
                <a:ea typeface="Calibri" panose="020F0502020204030204" pitchFamily="34" charset="0"/>
              </a:rPr>
              <a:t>سن حاملگی</a:t>
            </a:r>
            <a:r>
              <a:rPr lang="fa-IR" sz="3200" b="1" dirty="0">
                <a:latin typeface="Calibri" panose="020F0502020204030204" pitchFamily="34" charset="0"/>
                <a:ea typeface="Calibri" panose="020F0502020204030204" pitchFamily="34" charset="0"/>
              </a:rPr>
              <a:t>، و </a:t>
            </a:r>
            <a:r>
              <a:rPr lang="fa-IR" sz="3200" b="1" dirty="0">
                <a:solidFill>
                  <a:srgbClr val="FF0000"/>
                </a:solidFill>
                <a:latin typeface="Calibri" panose="020F0502020204030204" pitchFamily="34" charset="0"/>
                <a:ea typeface="Calibri" panose="020F0502020204030204" pitchFamily="34" charset="0"/>
              </a:rPr>
              <a:t>وجود یا فقدان پره اکلامپسی</a:t>
            </a:r>
            <a:r>
              <a:rPr lang="fa-IR" sz="3200" b="1" dirty="0">
                <a:latin typeface="Calibri" panose="020F0502020204030204" pitchFamily="34" charset="0"/>
                <a:ea typeface="Calibri" panose="020F0502020204030204" pitchFamily="34" charset="0"/>
              </a:rPr>
              <a:t>، تحت درمان قرار می گیرند.</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67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070" y="1708903"/>
            <a:ext cx="6096000" cy="3539430"/>
          </a:xfrm>
          <a:prstGeom prst="rect">
            <a:avLst/>
          </a:prstGeom>
        </p:spPr>
        <p:txBody>
          <a:bodyPr>
            <a:spAutoFit/>
          </a:bodyPr>
          <a:lstStyle/>
          <a:p>
            <a:pPr algn="r" rtl="1"/>
            <a:r>
              <a:rPr lang="fa-IR" sz="3200" dirty="0">
                <a:latin typeface="Calibri" panose="020F0502020204030204" pitchFamily="34" charset="0"/>
                <a:ea typeface="Calibri" panose="020F0502020204030204" pitchFamily="34" charset="0"/>
              </a:rPr>
              <a:t>اهداف درمانی اصلی در حاملگی همراه با پره اکلامپسی: </a:t>
            </a:r>
            <a:endParaRPr lang="fa-IR" sz="3200" dirty="0" smtClean="0">
              <a:latin typeface="Calibri" panose="020F0502020204030204" pitchFamily="34" charset="0"/>
              <a:ea typeface="Calibri" panose="020F0502020204030204" pitchFamily="34" charset="0"/>
            </a:endParaRPr>
          </a:p>
          <a:p>
            <a:pPr marL="457200" indent="-457200" algn="r" rtl="1">
              <a:buFont typeface="Wingdings" panose="05000000000000000000" pitchFamily="2" charset="2"/>
              <a:buChar char="ü"/>
            </a:pPr>
            <a:r>
              <a:rPr lang="fa-IR" sz="3200" dirty="0" smtClean="0">
                <a:latin typeface="Calibri" panose="020F0502020204030204" pitchFamily="34" charset="0"/>
                <a:ea typeface="Calibri" panose="020F0502020204030204" pitchFamily="34" charset="0"/>
              </a:rPr>
              <a:t>خاتمه </a:t>
            </a:r>
            <a:r>
              <a:rPr lang="fa-IR" sz="3200" dirty="0">
                <a:latin typeface="Calibri" panose="020F0502020204030204" pitchFamily="34" charset="0"/>
                <a:ea typeface="Calibri" panose="020F0502020204030204" pitchFamily="34" charset="0"/>
              </a:rPr>
              <a:t>دادن به حاملگی با حداقل ترومای مادر و </a:t>
            </a:r>
            <a:r>
              <a:rPr lang="fa-IR" sz="3200" dirty="0" smtClean="0">
                <a:latin typeface="Calibri" panose="020F0502020204030204" pitchFamily="34" charset="0"/>
                <a:ea typeface="Calibri" panose="020F0502020204030204" pitchFamily="34" charset="0"/>
              </a:rPr>
              <a:t>جنین</a:t>
            </a:r>
          </a:p>
          <a:p>
            <a:pPr marL="457200" indent="-457200" algn="r" rtl="1">
              <a:buFont typeface="Wingdings" panose="05000000000000000000" pitchFamily="2" charset="2"/>
              <a:buChar char="ü"/>
            </a:pPr>
            <a:r>
              <a:rPr lang="fa-IR" sz="3200" dirty="0" smtClean="0">
                <a:latin typeface="Calibri" panose="020F0502020204030204" pitchFamily="34" charset="0"/>
                <a:ea typeface="Calibri" panose="020F0502020204030204" pitchFamily="34" charset="0"/>
              </a:rPr>
              <a:t> </a:t>
            </a:r>
            <a:r>
              <a:rPr lang="fa-IR" sz="3200" dirty="0">
                <a:latin typeface="Calibri" panose="020F0502020204030204" pitchFamily="34" charset="0"/>
                <a:ea typeface="Calibri" panose="020F0502020204030204" pitchFamily="34" charset="0"/>
              </a:rPr>
              <a:t>به دنیا آمدن نوزادی که بعدا قادر به رشد و ادامه ی حیات </a:t>
            </a:r>
            <a:r>
              <a:rPr lang="fa-IR" sz="3200" dirty="0" smtClean="0">
                <a:latin typeface="Calibri" panose="020F0502020204030204" pitchFamily="34" charset="0"/>
                <a:ea typeface="Calibri" panose="020F0502020204030204" pitchFamily="34" charset="0"/>
              </a:rPr>
              <a:t>باشد</a:t>
            </a:r>
          </a:p>
          <a:p>
            <a:pPr marL="457200" indent="-457200" algn="r" rtl="1">
              <a:buFont typeface="Wingdings" panose="05000000000000000000" pitchFamily="2" charset="2"/>
              <a:buChar char="ü"/>
            </a:pPr>
            <a:r>
              <a:rPr lang="fa-IR" sz="3200" dirty="0" smtClean="0">
                <a:latin typeface="Calibri" panose="020F0502020204030204" pitchFamily="34" charset="0"/>
                <a:ea typeface="Calibri" panose="020F0502020204030204" pitchFamily="34" charset="0"/>
              </a:rPr>
              <a:t> </a:t>
            </a:r>
            <a:r>
              <a:rPr lang="fa-IR" sz="3200" dirty="0">
                <a:latin typeface="Calibri" panose="020F0502020204030204" pitchFamily="34" charset="0"/>
                <a:ea typeface="Calibri" panose="020F0502020204030204" pitchFamily="34" charset="0"/>
              </a:rPr>
              <a:t>برگرداندن سلامت کامل به مادر</a:t>
            </a:r>
            <a:endParaRPr lang="en-US" sz="3200" dirty="0"/>
          </a:p>
        </p:txBody>
      </p:sp>
    </p:spTree>
    <p:extLst>
      <p:ext uri="{BB962C8B-B14F-4D97-AF65-F5344CB8AC3E}">
        <p14:creationId xmlns:p14="http://schemas.microsoft.com/office/powerpoint/2010/main" val="1336591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9604" y="1713522"/>
            <a:ext cx="6096000" cy="3785652"/>
          </a:xfrm>
          <a:prstGeom prst="rect">
            <a:avLst/>
          </a:prstGeom>
        </p:spPr>
        <p:txBody>
          <a:bodyPr>
            <a:spAutoFit/>
          </a:bodyPr>
          <a:lstStyle/>
          <a:p>
            <a:pPr marL="285750" indent="-285750" algn="r" rtl="1">
              <a:buFont typeface="Wingdings" panose="05000000000000000000" pitchFamily="2" charset="2"/>
              <a:buChar char="ü"/>
            </a:pPr>
            <a:r>
              <a:rPr lang="fa-IR" sz="2000" b="1" dirty="0">
                <a:latin typeface="Calibri" panose="020F0502020204030204" pitchFamily="34" charset="0"/>
                <a:ea typeface="Calibri" panose="020F0502020204030204" pitchFamily="34" charset="0"/>
              </a:rPr>
              <a:t>زنانی که دچار هیپرتانسیون آشکار نیستند اما در آنان در طی ویزیتهای پره ناتال روتین، احتمال پره اکلامپسی زود هنگام مطرح شده است، با دفعات بیشتری ویزیت میشوند. </a:t>
            </a:r>
            <a:endParaRPr lang="fa-IR" sz="2000" b="1" dirty="0" smtClean="0">
              <a:latin typeface="Calibri" panose="020F0502020204030204" pitchFamily="34" charset="0"/>
              <a:ea typeface="Calibri" panose="020F0502020204030204" pitchFamily="34" charset="0"/>
            </a:endParaRPr>
          </a:p>
          <a:p>
            <a:pPr marL="285750" indent="-285750" algn="r" rtl="1">
              <a:buFont typeface="Wingdings" panose="05000000000000000000" pitchFamily="2" charset="2"/>
              <a:buChar char="ü"/>
            </a:pPr>
            <a:endParaRPr lang="fa-IR" sz="2000" b="1" dirty="0" smtClean="0">
              <a:latin typeface="Calibri" panose="020F0502020204030204" pitchFamily="34" charset="0"/>
              <a:ea typeface="Calibri" panose="020F0502020204030204" pitchFamily="34" charset="0"/>
            </a:endParaRPr>
          </a:p>
          <a:p>
            <a:pPr marL="285750" indent="-285750" algn="r" rtl="1">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rPr>
              <a:t>پروتکل </a:t>
            </a:r>
            <a:r>
              <a:rPr lang="fa-IR" sz="2000" b="1" dirty="0">
                <a:latin typeface="Calibri" panose="020F0502020204030204" pitchFamily="34" charset="0"/>
                <a:ea typeface="Calibri" panose="020F0502020204030204" pitchFamily="34" charset="0"/>
              </a:rPr>
              <a:t>در زنان دارای فشار دیاستولی بیش از ۸۰ اما کمتر از ۹۰ م م جیوه با «شروع جدید» ویا در زنان دچار افزایش ناگهانی و غیرطبیعی وزن در حد بیش از دو پوند در هفته، شامل </a:t>
            </a:r>
            <a:r>
              <a:rPr lang="fa-IR" sz="2000" b="1" dirty="0">
                <a:solidFill>
                  <a:srgbClr val="FF0000"/>
                </a:solidFill>
                <a:latin typeface="Calibri" panose="020F0502020204030204" pitchFamily="34" charset="0"/>
                <a:ea typeface="Calibri" panose="020F0502020204030204" pitchFamily="34" charset="0"/>
              </a:rPr>
              <a:t>ویزیتهای مکرر با فواصل حداکثر هفت روزه </a:t>
            </a:r>
            <a:r>
              <a:rPr lang="fa-IR" sz="2000" b="1" dirty="0">
                <a:latin typeface="Calibri" panose="020F0502020204030204" pitchFamily="34" charset="0"/>
                <a:ea typeface="Calibri" panose="020F0502020204030204" pitchFamily="34" charset="0"/>
              </a:rPr>
              <a:t>است. </a:t>
            </a:r>
            <a:endParaRPr lang="fa-IR" sz="2000" b="1" dirty="0" smtClean="0">
              <a:latin typeface="Calibri" panose="020F0502020204030204" pitchFamily="34" charset="0"/>
              <a:ea typeface="Calibri" panose="020F0502020204030204" pitchFamily="34" charset="0"/>
            </a:endParaRPr>
          </a:p>
          <a:p>
            <a:pPr marL="285750" indent="-285750" algn="r" rtl="1">
              <a:buFont typeface="Wingdings" panose="05000000000000000000" pitchFamily="2" charset="2"/>
              <a:buChar char="ü"/>
            </a:pPr>
            <a:endParaRPr lang="fa-IR" sz="2000" b="1" dirty="0">
              <a:latin typeface="Calibri" panose="020F0502020204030204" pitchFamily="34" charset="0"/>
              <a:ea typeface="Calibri" panose="020F0502020204030204" pitchFamily="34" charset="0"/>
            </a:endParaRPr>
          </a:p>
          <a:p>
            <a:pPr marL="285750" indent="-285750" algn="r" rtl="1">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rPr>
              <a:t>در </a:t>
            </a:r>
            <a:r>
              <a:rPr lang="fa-IR" sz="2000" b="1" dirty="0">
                <a:latin typeface="Calibri" panose="020F0502020204030204" pitchFamily="34" charset="0"/>
                <a:ea typeface="Calibri" panose="020F0502020204030204" pitchFamily="34" charset="0"/>
              </a:rPr>
              <a:t>صورتیکه هیپرتانسیون آشکار، پروتئینوری، اختلالات بینایی، سر درد یا ناراحتی اپی گاستر بروز نکند، این گونه نظارت سرپایی ادامه پیدا می کند</a:t>
            </a:r>
            <a:endParaRPr lang="en-US" sz="2000" b="1" dirty="0"/>
          </a:p>
        </p:txBody>
      </p:sp>
    </p:spTree>
    <p:extLst>
      <p:ext uri="{BB962C8B-B14F-4D97-AF65-F5344CB8AC3E}">
        <p14:creationId xmlns:p14="http://schemas.microsoft.com/office/powerpoint/2010/main" val="415537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667" y="1796277"/>
            <a:ext cx="6096000" cy="2554545"/>
          </a:xfrm>
          <a:prstGeom prst="rect">
            <a:avLst/>
          </a:prstGeom>
        </p:spPr>
        <p:txBody>
          <a:bodyPr>
            <a:spAutoFit/>
          </a:bodyPr>
          <a:lstStyle/>
          <a:p>
            <a:pPr algn="r" rtl="1"/>
            <a:r>
              <a:rPr lang="fa-IR" sz="3200" b="1" dirty="0">
                <a:latin typeface="Calibri" panose="020F0502020204030204" pitchFamily="34" charset="0"/>
                <a:ea typeface="Calibri" panose="020F0502020204030204" pitchFamily="34" charset="0"/>
              </a:rPr>
              <a:t>اختلالات هیپرتانسیو در </a:t>
            </a:r>
            <a:r>
              <a:rPr lang="fa-IR" sz="3200" b="1" dirty="0" smtClean="0">
                <a:latin typeface="Calibri" panose="020F0502020204030204" pitchFamily="34" charset="0"/>
                <a:ea typeface="Calibri" panose="020F0502020204030204" pitchFamily="34" charset="0"/>
              </a:rPr>
              <a:t>سیر</a:t>
            </a:r>
            <a:r>
              <a:rPr lang="fa-IR" sz="3200" b="1" dirty="0" smtClean="0">
                <a:solidFill>
                  <a:srgbClr val="FF0000"/>
                </a:solidFill>
                <a:latin typeface="Calibri" panose="020F0502020204030204" pitchFamily="34" charset="0"/>
                <a:ea typeface="Calibri" panose="020F0502020204030204" pitchFamily="34" charset="0"/>
              </a:rPr>
              <a:t> ۵ تا ده </a:t>
            </a:r>
            <a:r>
              <a:rPr lang="fa-IR" sz="3200" b="1" dirty="0">
                <a:latin typeface="Calibri" panose="020F0502020204030204" pitchFamily="34" charset="0"/>
                <a:ea typeface="Calibri" panose="020F0502020204030204" pitchFamily="34" charset="0"/>
              </a:rPr>
              <a:t>درصد کل حاملگیها اتفاق می </a:t>
            </a:r>
            <a:r>
              <a:rPr lang="fa-IR" sz="3200" b="1" dirty="0" smtClean="0">
                <a:latin typeface="Calibri" panose="020F0502020204030204" pitchFamily="34" charset="0"/>
                <a:ea typeface="Calibri" panose="020F0502020204030204" pitchFamily="34" charset="0"/>
              </a:rPr>
              <a:t>افتد</a:t>
            </a:r>
          </a:p>
          <a:p>
            <a:pPr algn="r" rtl="1"/>
            <a:r>
              <a:rPr lang="fa-IR" sz="3200" b="1" dirty="0" smtClean="0">
                <a:latin typeface="Calibri" panose="020F0502020204030204" pitchFamily="34" charset="0"/>
                <a:ea typeface="Calibri" panose="020F0502020204030204" pitchFamily="34" charset="0"/>
              </a:rPr>
              <a:t> </a:t>
            </a:r>
            <a:r>
              <a:rPr lang="fa-IR" sz="3200" b="1" dirty="0">
                <a:latin typeface="Calibri" panose="020F0502020204030204" pitchFamily="34" charset="0"/>
                <a:ea typeface="Calibri" panose="020F0502020204030204" pitchFamily="34" charset="0"/>
              </a:rPr>
              <a:t>در </a:t>
            </a:r>
            <a:r>
              <a:rPr lang="fa-IR" sz="3200" b="1" dirty="0" smtClean="0">
                <a:latin typeface="Calibri" panose="020F0502020204030204" pitchFamily="34" charset="0"/>
                <a:ea typeface="Calibri" panose="020F0502020204030204" pitchFamily="34" charset="0"/>
              </a:rPr>
              <a:t>کنار </a:t>
            </a:r>
            <a:r>
              <a:rPr lang="fa-IR" sz="3200" b="1" dirty="0">
                <a:latin typeface="Calibri" panose="020F0502020204030204" pitchFamily="34" charset="0"/>
                <a:ea typeface="Calibri" panose="020F0502020204030204" pitchFamily="34" charset="0"/>
              </a:rPr>
              <a:t>خونریزی و عفونت تریاد کشنده را تشکیل می دهند که سهم عمده ای در مرگ و میر و موربیدیته مادر دارد.</a:t>
            </a:r>
            <a:endParaRPr lang="en-US" sz="3200" b="1" dirty="0"/>
          </a:p>
        </p:txBody>
      </p:sp>
    </p:spTree>
    <p:extLst>
      <p:ext uri="{BB962C8B-B14F-4D97-AF65-F5344CB8AC3E}">
        <p14:creationId xmlns:p14="http://schemas.microsoft.com/office/powerpoint/2010/main" val="228849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122" y="1156232"/>
            <a:ext cx="6096000" cy="4644413"/>
          </a:xfrm>
          <a:prstGeom prst="rect">
            <a:avLst/>
          </a:prstGeom>
        </p:spPr>
        <p:txBody>
          <a:bodyPr>
            <a:spAutoFit/>
          </a:bodyPr>
          <a:lstStyle/>
          <a:p>
            <a:pPr algn="r" rtl="1">
              <a:lnSpc>
                <a:spcPct val="107000"/>
              </a:lnSpc>
              <a:spcAft>
                <a:spcPts val="800"/>
              </a:spcAft>
            </a:pPr>
            <a:r>
              <a:rPr lang="fa-IR" sz="2400" b="1" dirty="0">
                <a:latin typeface="Calibri" panose="020F0502020204030204" pitchFamily="34" charset="0"/>
                <a:ea typeface="Calibri" panose="020F0502020204030204" pitchFamily="34" charset="0"/>
              </a:rPr>
              <a:t>زنانی که دچار هیپرتانسیون آشکار با شروع جدید شده اند( فشار دیاستولی ۹۰م م جیوه یا بیشتر و فشار سیستولی ۱۴۰ م م جیوه یا بیشتر)، بستری می شوند تا مشخص شود که آیا افزایش فشار خون آنان ناشی از پره اکلامپسی است و اگر چنین است، پره اکلامپسی آنان چه شدتی دارد؛ </a:t>
            </a:r>
            <a:endParaRPr lang="fa-IR" sz="2400"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400" b="1" dirty="0" smtClean="0">
                <a:latin typeface="Calibri" panose="020F0502020204030204" pitchFamily="34" charset="0"/>
                <a:ea typeface="Calibri" panose="020F0502020204030204" pitchFamily="34" charset="0"/>
              </a:rPr>
              <a:t>در </a:t>
            </a:r>
            <a:r>
              <a:rPr lang="fa-IR" sz="2400" b="1" dirty="0">
                <a:latin typeface="Calibri" panose="020F0502020204030204" pitchFamily="34" charset="0"/>
                <a:ea typeface="Calibri" panose="020F0502020204030204" pitchFamily="34" charset="0"/>
              </a:rPr>
              <a:t>زنان مبتلا به بیماری شدید و پایدار عموما اقدام به زایمان میشود. </a:t>
            </a:r>
            <a:endParaRPr lang="fa-IR" sz="2400"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400" b="1" dirty="0" smtClean="0">
                <a:latin typeface="Calibri" panose="020F0502020204030204" pitchFamily="34" charset="0"/>
                <a:ea typeface="Calibri" panose="020F0502020204030204" pitchFamily="34" charset="0"/>
              </a:rPr>
              <a:t>زنانی </a:t>
            </a:r>
            <a:r>
              <a:rPr lang="fa-IR" sz="2400" b="1" dirty="0">
                <a:latin typeface="Calibri" panose="020F0502020204030204" pitchFamily="34" charset="0"/>
                <a:ea typeface="Calibri" panose="020F0502020204030204" pitchFamily="34" charset="0"/>
              </a:rPr>
              <a:t>که آشکارا دچار بیماری خفیف هستند، اغلب میتوان بصورت سرپایی تحت درمان قرار گیرند، اما در زنان نولی پار بویژه در صورت وجود پروتئینوری باید سریعتر اقدام به بستری کردن بیمار در بیمارستان کرد.</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812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2198" y="2101671"/>
            <a:ext cx="6096000" cy="2057038"/>
          </a:xfrm>
          <a:prstGeom prst="rect">
            <a:avLst/>
          </a:prstGeom>
        </p:spPr>
        <p:txBody>
          <a:bodyPr>
            <a:spAutoFit/>
          </a:bodyPr>
          <a:lstStyle/>
          <a:p>
            <a:pPr algn="r" rtl="1">
              <a:lnSpc>
                <a:spcPct val="107000"/>
              </a:lnSpc>
              <a:spcAft>
                <a:spcPts val="800"/>
              </a:spcAft>
            </a:pPr>
            <a:r>
              <a:rPr lang="fa-IR" sz="2400" b="1" dirty="0">
                <a:latin typeface="Calibri" panose="020F0502020204030204" pitchFamily="34" charset="0"/>
                <a:ea typeface="Calibri" panose="020F0502020204030204" pitchFamily="34" charset="0"/>
              </a:rPr>
              <a:t>در زنان مبتلا به </a:t>
            </a:r>
            <a:r>
              <a:rPr lang="fa-IR" sz="2400" b="1" u="sng" dirty="0">
                <a:uFill>
                  <a:solidFill>
                    <a:srgbClr val="FF0000"/>
                  </a:solidFill>
                </a:uFill>
                <a:latin typeface="Calibri" panose="020F0502020204030204" pitchFamily="34" charset="0"/>
                <a:ea typeface="Calibri" panose="020F0502020204030204" pitchFamily="34" charset="0"/>
              </a:rPr>
              <a:t>هیپرتانسیون با «شروع جدید»</a:t>
            </a:r>
            <a:r>
              <a:rPr lang="fa-IR" sz="2400" b="1" dirty="0">
                <a:latin typeface="Calibri" panose="020F0502020204030204" pitchFamily="34" charset="0"/>
                <a:ea typeface="Calibri" panose="020F0502020204030204" pitchFamily="34" charset="0"/>
              </a:rPr>
              <a:t> بویژه در صورت وجود </a:t>
            </a:r>
            <a:r>
              <a:rPr lang="fa-IR" sz="2400" b="1" u="sng" dirty="0">
                <a:uFill>
                  <a:solidFill>
                    <a:srgbClr val="FF0000"/>
                  </a:solidFill>
                </a:uFill>
                <a:latin typeface="Calibri" panose="020F0502020204030204" pitchFamily="34" charset="0"/>
                <a:ea typeface="Calibri" panose="020F0502020204030204" pitchFamily="34" charset="0"/>
              </a:rPr>
              <a:t>هیپرتانسیون پابرجا یا تشدیدیابنده</a:t>
            </a:r>
            <a:r>
              <a:rPr lang="fa-IR" sz="2400" b="1" dirty="0">
                <a:latin typeface="Calibri" panose="020F0502020204030204" pitchFamily="34" charset="0"/>
                <a:ea typeface="Calibri" panose="020F0502020204030204" pitchFamily="34" charset="0"/>
              </a:rPr>
              <a:t> و یا در صورت </a:t>
            </a:r>
            <a:r>
              <a:rPr lang="fa-IR" sz="2400" b="1" u="sng" dirty="0">
                <a:uFill>
                  <a:solidFill>
                    <a:srgbClr val="FF0000"/>
                  </a:solidFill>
                </a:uFill>
                <a:latin typeface="Calibri" panose="020F0502020204030204" pitchFamily="34" charset="0"/>
                <a:ea typeface="Calibri" panose="020F0502020204030204" pitchFamily="34" charset="0"/>
              </a:rPr>
              <a:t>بروز پروتئینوری</a:t>
            </a:r>
            <a:r>
              <a:rPr lang="fa-IR" sz="2400" b="1" dirty="0">
                <a:latin typeface="Calibri" panose="020F0502020204030204" pitchFamily="34" charset="0"/>
                <a:ea typeface="Calibri" panose="020F0502020204030204" pitchFamily="34" charset="0"/>
              </a:rPr>
              <a:t>، حداقل در آغاز روند، بستری کردن بیمار در بیمارستان مد نظر قرار می گیرد</a:t>
            </a:r>
            <a:r>
              <a:rPr lang="fa-IR" sz="2400"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dirty="0" smtClean="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097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2444" y="820028"/>
            <a:ext cx="6096000" cy="5255926"/>
          </a:xfrm>
          <a:prstGeom prst="rect">
            <a:avLst/>
          </a:prstGeom>
        </p:spPr>
        <p:txBody>
          <a:bodyPr>
            <a:spAutoFit/>
          </a:bodyPr>
          <a:lstStyle/>
          <a:p>
            <a:pPr algn="r" rtl="1">
              <a:lnSpc>
                <a:spcPct val="107000"/>
              </a:lnSpc>
              <a:spcAft>
                <a:spcPts val="800"/>
              </a:spcAft>
            </a:pPr>
            <a:r>
              <a:rPr lang="fa-IR" b="1" dirty="0">
                <a:latin typeface="Calibri" panose="020F0502020204030204" pitchFamily="34" charset="0"/>
                <a:ea typeface="Calibri" panose="020F0502020204030204" pitchFamily="34" charset="0"/>
              </a:rPr>
              <a:t> ارزیابی سیستماتیکی که شامل موارد زیر است انجام شود: </a:t>
            </a:r>
          </a:p>
          <a:p>
            <a:pPr algn="r" rtl="1">
              <a:lnSpc>
                <a:spcPct val="107000"/>
              </a:lnSpc>
              <a:spcAft>
                <a:spcPts val="800"/>
              </a:spcAft>
            </a:pPr>
            <a:r>
              <a:rPr lang="fa-IR" b="1" dirty="0">
                <a:latin typeface="Calibri" panose="020F0502020204030204" pitchFamily="34" charset="0"/>
                <a:ea typeface="Calibri" panose="020F0502020204030204" pitchFamily="34" charset="0"/>
              </a:rPr>
              <a:t>معاینه ی کامل و سپس بررسی روزانه از نظر یافته های بالینی مانند سردرد، اختلالات بینایی، درد اپی گاستر، افزایش سریع وزن</a:t>
            </a:r>
            <a:r>
              <a:rPr lang="fa-IR"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b="1" dirty="0" smtClean="0">
                <a:latin typeface="Calibri" panose="020F0502020204030204" pitchFamily="34" charset="0"/>
                <a:ea typeface="Calibri" panose="020F0502020204030204" pitchFamily="34" charset="0"/>
              </a:rPr>
              <a:t> </a:t>
            </a:r>
            <a:r>
              <a:rPr lang="fa-IR" b="1" dirty="0">
                <a:latin typeface="Calibri" panose="020F0502020204030204" pitchFamily="34" charset="0"/>
                <a:ea typeface="Calibri" panose="020F0502020204030204" pitchFamily="34" charset="0"/>
              </a:rPr>
              <a:t>سنجش روزانه وزن</a:t>
            </a:r>
            <a:r>
              <a:rPr lang="fa-IR"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b="1" dirty="0" smtClean="0">
                <a:latin typeface="Calibri" panose="020F0502020204030204" pitchFamily="34" charset="0"/>
                <a:ea typeface="Calibri" panose="020F0502020204030204" pitchFamily="34" charset="0"/>
              </a:rPr>
              <a:t> </a:t>
            </a:r>
            <a:r>
              <a:rPr lang="fa-IR" b="1" dirty="0">
                <a:latin typeface="Calibri" panose="020F0502020204030204" pitchFamily="34" charset="0"/>
                <a:ea typeface="Calibri" panose="020F0502020204030204" pitchFamily="34" charset="0"/>
              </a:rPr>
              <a:t>بررسی از نظر </a:t>
            </a:r>
            <a:r>
              <a:rPr lang="fa-IR" b="1" dirty="0" smtClean="0">
                <a:latin typeface="Calibri" panose="020F0502020204030204" pitchFamily="34" charset="0"/>
                <a:ea typeface="Calibri" panose="020F0502020204030204" pitchFamily="34" charset="0"/>
              </a:rPr>
              <a:t>پروتئینوری </a:t>
            </a:r>
            <a:r>
              <a:rPr lang="fa-IR" b="1" dirty="0">
                <a:latin typeface="Calibri" panose="020F0502020204030204" pitchFamily="34" charset="0"/>
                <a:ea typeface="Calibri" panose="020F0502020204030204" pitchFamily="34" charset="0"/>
              </a:rPr>
              <a:t>یا نسبت پروتئین به کراتینین ادرار در هنگام پذیرش و سپس حداقل دو روز یکبار</a:t>
            </a:r>
            <a:r>
              <a:rPr lang="fa-IR"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b="1" dirty="0" smtClean="0">
                <a:latin typeface="Calibri" panose="020F0502020204030204" pitchFamily="34" charset="0"/>
                <a:ea typeface="Calibri" panose="020F0502020204030204" pitchFamily="34" charset="0"/>
              </a:rPr>
              <a:t> </a:t>
            </a:r>
            <a:r>
              <a:rPr lang="fa-IR" b="1" dirty="0">
                <a:latin typeface="Calibri" panose="020F0502020204030204" pitchFamily="34" charset="0"/>
                <a:ea typeface="Calibri" panose="020F0502020204030204" pitchFamily="34" charset="0"/>
              </a:rPr>
              <a:t>سنجش </a:t>
            </a:r>
            <a:r>
              <a:rPr lang="fa-IR" b="1" dirty="0" smtClean="0">
                <a:latin typeface="Calibri" panose="020F0502020204030204" pitchFamily="34" charset="0"/>
                <a:ea typeface="Calibri" panose="020F0502020204030204" pitchFamily="34" charset="0"/>
              </a:rPr>
              <a:t>فشار </a:t>
            </a:r>
            <a:r>
              <a:rPr lang="fa-IR" b="1" dirty="0">
                <a:latin typeface="Calibri" panose="020F0502020204030204" pitchFamily="34" charset="0"/>
                <a:ea typeface="Calibri" panose="020F0502020204030204" pitchFamily="34" charset="0"/>
              </a:rPr>
              <a:t>خون در وضعیت نشسته هر ۴ ساعت یکبار (بجز در فاصله زمانی نیمه </a:t>
            </a:r>
            <a:r>
              <a:rPr lang="fa-IR" b="1" dirty="0" smtClean="0">
                <a:latin typeface="Calibri" panose="020F0502020204030204" pitchFamily="34" charset="0"/>
                <a:ea typeface="Calibri" panose="020F0502020204030204" pitchFamily="34" charset="0"/>
              </a:rPr>
              <a:t>شب تا </a:t>
            </a:r>
            <a:r>
              <a:rPr lang="fa-IR" b="1" dirty="0">
                <a:latin typeface="Calibri" panose="020F0502020204030204" pitchFamily="34" charset="0"/>
                <a:ea typeface="Calibri" panose="020F0502020204030204" pitchFamily="34" charset="0"/>
              </a:rPr>
              <a:t>شش صبح، مگر در صورتی که نتایج قبلی بالا بوده باشد)؛ </a:t>
            </a:r>
            <a:endParaRPr lang="fa-IR"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b="1" dirty="0" smtClean="0">
                <a:latin typeface="Calibri" panose="020F0502020204030204" pitchFamily="34" charset="0"/>
                <a:ea typeface="Calibri" panose="020F0502020204030204" pitchFamily="34" charset="0"/>
              </a:rPr>
              <a:t>سنجش </a:t>
            </a:r>
            <a:r>
              <a:rPr lang="fa-IR" b="1" dirty="0">
                <a:latin typeface="Calibri" panose="020F0502020204030204" pitchFamily="34" charset="0"/>
                <a:ea typeface="Calibri" panose="020F0502020204030204" pitchFamily="34" charset="0"/>
              </a:rPr>
              <a:t>میزان پلاسمایی یا سرمی کراتینین و ترانس آمینازهای کبدی و بررسی هموگرام از جمله شمارش تعداد پلاکتها. تعداد دفعات انجام تست، با توجه به شدت هیپرتانسیون تعیین میشود</a:t>
            </a:r>
            <a:r>
              <a:rPr lang="fa-IR"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b="1" dirty="0" smtClean="0">
                <a:latin typeface="Calibri" panose="020F0502020204030204" pitchFamily="34" charset="0"/>
                <a:ea typeface="Calibri" panose="020F0502020204030204" pitchFamily="34" charset="0"/>
              </a:rPr>
              <a:t>سنجش </a:t>
            </a:r>
            <a:r>
              <a:rPr lang="fa-IR" b="1" dirty="0">
                <a:latin typeface="Calibri" panose="020F0502020204030204" pitchFamily="34" charset="0"/>
                <a:ea typeface="Calibri" panose="020F0502020204030204" pitchFamily="34" charset="0"/>
              </a:rPr>
              <a:t>اسیداوریک سرم، لاکتیک اسید دهیدروژناز و مطالعات انعقادی نیز توصیه میشوند (در مورد ارزش اینگونه تست ها تردید وجود دارد</a:t>
            </a:r>
            <a:r>
              <a:rPr lang="fa-IR"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b="1" dirty="0" smtClean="0">
                <a:latin typeface="Calibri" panose="020F0502020204030204" pitchFamily="34" charset="0"/>
                <a:ea typeface="Calibri" panose="020F0502020204030204" pitchFamily="34" charset="0"/>
              </a:rPr>
              <a:t> </a:t>
            </a:r>
            <a:r>
              <a:rPr lang="fa-IR" b="1" dirty="0">
                <a:latin typeface="Calibri" panose="020F0502020204030204" pitchFamily="34" charset="0"/>
                <a:ea typeface="Calibri" panose="020F0502020204030204" pitchFamily="34" charset="0"/>
              </a:rPr>
              <a:t>بررسی اندازه و سلامت جنین و حجم مایع آمنیون بصورت بالینی و یا از طریق سونوگرافی.</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386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069" y="1966059"/>
            <a:ext cx="6096000" cy="2308324"/>
          </a:xfrm>
          <a:prstGeom prst="rect">
            <a:avLst/>
          </a:prstGeom>
        </p:spPr>
        <p:txBody>
          <a:bodyPr>
            <a:spAutoFit/>
          </a:bodyPr>
          <a:lstStyle/>
          <a:p>
            <a:pPr algn="r" rtl="1"/>
            <a:r>
              <a:rPr lang="fa-IR" sz="2400" b="1" dirty="0">
                <a:latin typeface="Calibri" panose="020F0502020204030204" pitchFamily="34" charset="0"/>
                <a:ea typeface="Calibri" panose="020F0502020204030204" pitchFamily="34" charset="0"/>
              </a:rPr>
              <a:t>کاستن از فعالیت فیزیکی در قسمت اعظم روز احتمالا سودمند است اما استراحت مطلق مطلوب نیست</a:t>
            </a:r>
            <a:r>
              <a:rPr lang="fa-IR" sz="2400" b="1" dirty="0" smtClean="0">
                <a:latin typeface="Calibri" panose="020F0502020204030204" pitchFamily="34" charset="0"/>
                <a:ea typeface="Calibri" panose="020F0502020204030204" pitchFamily="34" charset="0"/>
              </a:rPr>
              <a:t>.</a:t>
            </a:r>
          </a:p>
          <a:p>
            <a:pPr algn="r" rtl="1"/>
            <a:endParaRPr lang="fa-IR" sz="2400" b="1" dirty="0" smtClean="0">
              <a:latin typeface="Calibri" panose="020F0502020204030204" pitchFamily="34" charset="0"/>
              <a:ea typeface="Calibri" panose="020F0502020204030204" pitchFamily="34" charset="0"/>
            </a:endParaRPr>
          </a:p>
          <a:p>
            <a:pPr algn="r" rtl="1"/>
            <a:r>
              <a:rPr lang="fa-IR" sz="2400" b="1" dirty="0" smtClean="0">
                <a:latin typeface="Calibri" panose="020F0502020204030204" pitchFamily="34" charset="0"/>
                <a:ea typeface="Calibri" panose="020F0502020204030204" pitchFamily="34" charset="0"/>
              </a:rPr>
              <a:t> مقدار </a:t>
            </a:r>
            <a:r>
              <a:rPr lang="fa-IR" sz="2400" b="1" dirty="0">
                <a:latin typeface="Calibri" panose="020F0502020204030204" pitchFamily="34" charset="0"/>
                <a:ea typeface="Calibri" panose="020F0502020204030204" pitchFamily="34" charset="0"/>
              </a:rPr>
              <a:t>کافی کالری و پروتئین در رژیم غذایی گنجانده شود</a:t>
            </a:r>
            <a:r>
              <a:rPr lang="fa-IR" sz="2400" b="1" dirty="0" smtClean="0">
                <a:latin typeface="Calibri" panose="020F0502020204030204" pitchFamily="34" charset="0"/>
                <a:ea typeface="Calibri" panose="020F0502020204030204" pitchFamily="34" charset="0"/>
              </a:rPr>
              <a:t>.</a:t>
            </a:r>
          </a:p>
          <a:p>
            <a:pPr algn="r" rtl="1"/>
            <a:r>
              <a:rPr lang="fa-IR" sz="2400" b="1" dirty="0" smtClean="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نباید مصرف سدیم و مایعات محدود شود و یا به اجبار صورت گیرد. </a:t>
            </a:r>
            <a:endParaRPr lang="fa-IR" sz="2400" b="1"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45127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7054" y="2897605"/>
            <a:ext cx="6096000" cy="830997"/>
          </a:xfrm>
          <a:prstGeom prst="rect">
            <a:avLst/>
          </a:prstGeom>
        </p:spPr>
        <p:txBody>
          <a:bodyPr>
            <a:spAutoFit/>
          </a:bodyPr>
          <a:lstStyle/>
          <a:p>
            <a:pPr algn="r" rtl="1"/>
            <a:r>
              <a:rPr lang="fa-IR" sz="2400" dirty="0">
                <a:latin typeface="Calibri" panose="020F0502020204030204" pitchFamily="34" charset="0"/>
                <a:ea typeface="Calibri" panose="020F0502020204030204" pitchFamily="34" charset="0"/>
              </a:rPr>
              <a:t>درمان بیشتر به </a:t>
            </a:r>
            <a:r>
              <a:rPr lang="fa-IR" sz="2400" b="1" dirty="0">
                <a:latin typeface="Calibri" panose="020F0502020204030204" pitchFamily="34" charset="0"/>
                <a:ea typeface="Calibri" panose="020F0502020204030204" pitchFamily="34" charset="0"/>
              </a:rPr>
              <a:t>شدت پره اکلامپسی</a:t>
            </a:r>
            <a:r>
              <a:rPr lang="fa-IR" sz="2400" dirty="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سن حاملگی </a:t>
            </a:r>
            <a:r>
              <a:rPr lang="fa-IR" sz="2400" dirty="0" smtClean="0">
                <a:latin typeface="Calibri" panose="020F0502020204030204" pitchFamily="34" charset="0"/>
                <a:ea typeface="Calibri" panose="020F0502020204030204" pitchFamily="34" charset="0"/>
              </a:rPr>
              <a:t> </a:t>
            </a:r>
            <a:r>
              <a:rPr lang="fa-IR" sz="2400" b="1" dirty="0">
                <a:latin typeface="Calibri" panose="020F0502020204030204" pitchFamily="34" charset="0"/>
                <a:ea typeface="Calibri" panose="020F0502020204030204" pitchFamily="34" charset="0"/>
              </a:rPr>
              <a:t>وضعیت سرویکس </a:t>
            </a:r>
            <a:r>
              <a:rPr lang="fa-IR" sz="2400" dirty="0">
                <a:latin typeface="Calibri" panose="020F0502020204030204" pitchFamily="34" charset="0"/>
                <a:ea typeface="Calibri" panose="020F0502020204030204" pitchFamily="34" charset="0"/>
              </a:rPr>
              <a:t>بستگی دارد</a:t>
            </a:r>
            <a:endParaRPr lang="en-US" sz="2400" dirty="0"/>
          </a:p>
        </p:txBody>
      </p:sp>
    </p:spTree>
    <p:extLst>
      <p:ext uri="{BB962C8B-B14F-4D97-AF65-F5344CB8AC3E}">
        <p14:creationId xmlns:p14="http://schemas.microsoft.com/office/powerpoint/2010/main" val="155612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4871" y="666671"/>
            <a:ext cx="6096000" cy="5528501"/>
          </a:xfrm>
          <a:prstGeom prst="rect">
            <a:avLst/>
          </a:prstGeom>
        </p:spPr>
        <p:txBody>
          <a:bodyPr>
            <a:spAutoFit/>
          </a:bodyPr>
          <a:lstStyle/>
          <a:p>
            <a:pPr algn="r" rtl="1">
              <a:lnSpc>
                <a:spcPct val="107000"/>
              </a:lnSpc>
              <a:spcAft>
                <a:spcPts val="800"/>
              </a:spcAft>
            </a:pPr>
            <a:r>
              <a:rPr lang="fa-IR" sz="2000" b="1" dirty="0">
                <a:latin typeface="Calibri" panose="020F0502020204030204" pitchFamily="34" charset="0"/>
                <a:ea typeface="Calibri" panose="020F0502020204030204" pitchFamily="34" charset="0"/>
              </a:rPr>
              <a:t>در زنان مبتلا به هیپرتانسیون با ثبات خفیف تا متوسط(صرف نظر از تایید یا عدم تایید پره اکلامپسی)، نظارت در بیمارستان، در منزل یا در واحدهای مراقبت روزانه، ادامه می یابد. </a:t>
            </a:r>
            <a:endParaRPr lang="fa-IR" sz="2000"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چنین </a:t>
            </a:r>
            <a:r>
              <a:rPr lang="fa-IR" sz="2000" b="1" dirty="0">
                <a:latin typeface="Calibri" panose="020F0502020204030204" pitchFamily="34" charset="0"/>
                <a:ea typeface="Calibri" panose="020F0502020204030204" pitchFamily="34" charset="0"/>
              </a:rPr>
              <a:t>بنظر می رسد که کاهش فعالیت فیزیکی در قسمت اعظم شبانه روز سودمند باشد </a:t>
            </a:r>
            <a:r>
              <a:rPr lang="fa-IR" sz="2000" b="1" dirty="0" smtClean="0">
                <a:latin typeface="Calibri" panose="020F0502020204030204" pitchFamily="34" charset="0"/>
                <a:ea typeface="Calibri" panose="020F0502020204030204" pitchFamily="34" charset="0"/>
              </a:rPr>
              <a:t>اما </a:t>
            </a:r>
            <a:r>
              <a:rPr lang="fa-IR" sz="2000" b="1" dirty="0">
                <a:latin typeface="Calibri" panose="020F0502020204030204" pitchFamily="34" charset="0"/>
                <a:ea typeface="Calibri" panose="020F0502020204030204" pitchFamily="34" charset="0"/>
              </a:rPr>
              <a:t>استراحت کامل در بستر توصیه </a:t>
            </a:r>
            <a:r>
              <a:rPr lang="fa-IR" sz="2000" b="1" dirty="0" smtClean="0">
                <a:latin typeface="Calibri" panose="020F0502020204030204" pitchFamily="34" charset="0"/>
                <a:ea typeface="Calibri" panose="020F0502020204030204" pitchFamily="34" charset="0"/>
              </a:rPr>
              <a:t>نشده. </a:t>
            </a: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مادامی </a:t>
            </a:r>
            <a:r>
              <a:rPr lang="fa-IR" sz="2000" b="1" dirty="0">
                <a:latin typeface="Calibri" panose="020F0502020204030204" pitchFamily="34" charset="0"/>
                <a:ea typeface="Calibri" panose="020F0502020204030204" pitchFamily="34" charset="0"/>
              </a:rPr>
              <a:t>که سندرم پره اکلامپسی تشدید نیافته و شک به مخاطره جنینی وجود ندارد، میتوان به درمان سرپایی ادامه داد. </a:t>
            </a:r>
            <a:endParaRPr lang="fa-IR" sz="2000" b="1" dirty="0" smtClean="0">
              <a:latin typeface="Calibri" panose="020F0502020204030204" pitchFamily="34" charset="0"/>
              <a:ea typeface="Calibri" panose="020F0502020204030204" pitchFamily="34" charset="0"/>
            </a:endParaRP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فعالیت </a:t>
            </a:r>
            <a:r>
              <a:rPr lang="fa-IR" sz="2000" b="1" dirty="0">
                <a:latin typeface="Calibri" panose="020F0502020204030204" pitchFamily="34" charset="0"/>
                <a:ea typeface="Calibri" panose="020F0502020204030204" pitchFamily="34" charset="0"/>
              </a:rPr>
              <a:t>اندک(سبک نشسته) در قسمت اعظم روز توصیه می شود</a:t>
            </a:r>
            <a:r>
              <a:rPr lang="fa-IR" sz="2000" b="1" dirty="0" smtClean="0">
                <a:latin typeface="Calibri" panose="020F0502020204030204" pitchFamily="34" charset="0"/>
                <a:ea typeface="Calibri" panose="020F0502020204030204" pitchFamily="34" charset="0"/>
              </a:rPr>
              <a:t>.</a:t>
            </a:r>
          </a:p>
          <a:p>
            <a:pPr algn="r" rtl="1">
              <a:lnSpc>
                <a:spcPct val="107000"/>
              </a:lnSpc>
              <a:spcAft>
                <a:spcPts val="800"/>
              </a:spcAft>
            </a:pPr>
            <a:r>
              <a:rPr lang="fa-IR" sz="2000" b="1" dirty="0" smtClean="0">
                <a:latin typeface="Calibri" panose="020F0502020204030204" pitchFamily="34" charset="0"/>
                <a:ea typeface="Calibri" panose="020F0502020204030204" pitchFamily="34" charset="0"/>
              </a:rPr>
              <a:t>به </a:t>
            </a:r>
            <a:r>
              <a:rPr lang="fa-IR" sz="2000" b="1" dirty="0">
                <a:latin typeface="Calibri" panose="020F0502020204030204" pitchFamily="34" charset="0"/>
                <a:ea typeface="Calibri" panose="020F0502020204030204" pitchFamily="34" charset="0"/>
              </a:rPr>
              <a:t>این زنان آموزش دقیق داده می شود تا علائم خود را گزارش </a:t>
            </a:r>
            <a:r>
              <a:rPr lang="fa-IR" sz="2000" b="1" dirty="0" smtClean="0">
                <a:latin typeface="Calibri" panose="020F0502020204030204" pitchFamily="34" charset="0"/>
                <a:ea typeface="Calibri" panose="020F0502020204030204" pitchFamily="34" charset="0"/>
              </a:rPr>
              <a:t>کنند </a:t>
            </a:r>
            <a:r>
              <a:rPr lang="fa-IR" sz="2000" b="1" dirty="0">
                <a:latin typeface="Calibri" panose="020F0502020204030204" pitchFamily="34" charset="0"/>
                <a:ea typeface="Calibri" panose="020F0502020204030204" pitchFamily="34" charset="0"/>
              </a:rPr>
              <a:t>نکته ی اصلی برای موفقیت ، پیگیری دقیق همراه با هوشیاری بیمار و حمایت خانواده است.</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dirty="0">
                <a:latin typeface="Calibri" panose="020F0502020204030204" pitchFamily="34" charset="0"/>
                <a:ea typeface="Calibri" panose="020F0502020204030204" pitchFamily="34" charset="0"/>
              </a:rPr>
              <a:t>درمان ضد فشار خون برای هیپرتانسیون خفیف تا متوسط: هرگونه اثر مفید یا نامطلوب درمان(اختلال رشد جنین) در حد اعلای خود ناچیز است و درمان دارویی در موارد پره اکلامپسی خفیف زودرس نا امید کننده بوده است.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950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5572" y="2725590"/>
            <a:ext cx="6096000" cy="1200329"/>
          </a:xfrm>
          <a:prstGeom prst="rect">
            <a:avLst/>
          </a:prstGeom>
        </p:spPr>
        <p:txBody>
          <a:bodyPr>
            <a:spAutoFit/>
          </a:bodyPr>
          <a:lstStyle/>
          <a:p>
            <a:pPr algn="r" rtl="1"/>
            <a:r>
              <a:rPr lang="fa-IR" sz="2400" b="1" dirty="0">
                <a:latin typeface="Calibri" panose="020F0502020204030204" pitchFamily="34" charset="0"/>
                <a:ea typeface="Calibri" panose="020F0502020204030204" pitchFamily="34" charset="0"/>
              </a:rPr>
              <a:t>در زنان مبتلا به پره اکلامپسی شدید که بیماری آنان </a:t>
            </a:r>
            <a:r>
              <a:rPr lang="fa-IR" sz="2400" b="1" dirty="0">
                <a:solidFill>
                  <a:srgbClr val="FF0000"/>
                </a:solidFill>
                <a:latin typeface="Calibri" panose="020F0502020204030204" pitchFamily="34" charset="0"/>
                <a:ea typeface="Calibri" panose="020F0502020204030204" pitchFamily="34" charset="0"/>
              </a:rPr>
              <a:t>قبل از هفته ی ۲۳</a:t>
            </a:r>
            <a:r>
              <a:rPr lang="fa-IR" sz="2400" b="1" dirty="0">
                <a:latin typeface="Calibri" panose="020F0502020204030204" pitchFamily="34" charset="0"/>
                <a:ea typeface="Calibri" panose="020F0502020204030204" pitchFamily="34" charset="0"/>
              </a:rPr>
              <a:t> بروز میکند، خاتمه دادن به حاملگی توصیه شده است.</a:t>
            </a:r>
            <a:endParaRPr lang="en-US" sz="2400" b="1" dirty="0"/>
          </a:p>
        </p:txBody>
      </p:sp>
    </p:spTree>
    <p:extLst>
      <p:ext uri="{BB962C8B-B14F-4D97-AF65-F5344CB8AC3E}">
        <p14:creationId xmlns:p14="http://schemas.microsoft.com/office/powerpoint/2010/main" val="225251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9604" y="1724314"/>
            <a:ext cx="6096000" cy="2308324"/>
          </a:xfrm>
          <a:prstGeom prst="rect">
            <a:avLst/>
          </a:prstGeom>
        </p:spPr>
        <p:txBody>
          <a:bodyPr>
            <a:spAutoFit/>
          </a:bodyPr>
          <a:lstStyle/>
          <a:p>
            <a:pPr algn="r" rtl="1"/>
            <a:r>
              <a:rPr lang="fa-IR" sz="2400" b="1" dirty="0">
                <a:solidFill>
                  <a:srgbClr val="FF0000"/>
                </a:solidFill>
                <a:latin typeface="Calibri" panose="020F0502020204030204" pitchFamily="34" charset="0"/>
                <a:ea typeface="Calibri" panose="020F0502020204030204" pitchFamily="34" charset="0"/>
              </a:rPr>
              <a:t>درمان انتظاری </a:t>
            </a:r>
            <a:r>
              <a:rPr lang="fa-IR" sz="2400" b="1" dirty="0">
                <a:latin typeface="Calibri" panose="020F0502020204030204" pitchFamily="34" charset="0"/>
                <a:ea typeface="Calibri" panose="020F0502020204030204" pitchFamily="34" charset="0"/>
              </a:rPr>
              <a:t>در زنان مبتلا به </a:t>
            </a:r>
            <a:r>
              <a:rPr lang="fa-IR" sz="2400" b="1" dirty="0">
                <a:solidFill>
                  <a:srgbClr val="FF0000"/>
                </a:solidFill>
                <a:latin typeface="Calibri" panose="020F0502020204030204" pitchFamily="34" charset="0"/>
                <a:ea typeface="Calibri" panose="020F0502020204030204" pitchFamily="34" charset="0"/>
              </a:rPr>
              <a:t>پره اکلامپسی شدید ۲۴_۳۴</a:t>
            </a:r>
            <a:r>
              <a:rPr lang="fa-IR" sz="2400" b="1" dirty="0">
                <a:latin typeface="Calibri" panose="020F0502020204030204" pitchFamily="34" charset="0"/>
                <a:ea typeface="Calibri" panose="020F0502020204030204" pitchFamily="34" charset="0"/>
              </a:rPr>
              <a:t> هفته: </a:t>
            </a:r>
            <a:endParaRPr lang="fa-IR" sz="2400" b="1" dirty="0" smtClean="0">
              <a:latin typeface="Calibri" panose="020F0502020204030204" pitchFamily="34" charset="0"/>
              <a:ea typeface="Calibri" panose="020F0502020204030204" pitchFamily="34" charset="0"/>
            </a:endParaRPr>
          </a:p>
          <a:p>
            <a:pPr algn="r" rtl="1"/>
            <a:r>
              <a:rPr lang="fa-IR" sz="2400" b="1" dirty="0" smtClean="0">
                <a:latin typeface="Calibri" panose="020F0502020204030204" pitchFamily="34" charset="0"/>
                <a:ea typeface="Calibri" panose="020F0502020204030204" pitchFamily="34" charset="0"/>
              </a:rPr>
              <a:t>در </a:t>
            </a:r>
            <a:r>
              <a:rPr lang="fa-IR" sz="2400" b="1" dirty="0">
                <a:latin typeface="Calibri" panose="020F0502020204030204" pitchFamily="34" charset="0"/>
                <a:ea typeface="Calibri" panose="020F0502020204030204" pitchFamily="34" charset="0"/>
              </a:rPr>
              <a:t>گروه انتخابی از این زنان درمان انتظاری که مستلزم نظارت بر مادر وجنین در شرایط بستری است و انجام سریع زایمان در صورت وجود شواهد تشدید پره اکلامپسی شدید و یا اختلال وضعیت مادر و جنین است. </a:t>
            </a:r>
            <a:endParaRPr lang="en-US" sz="2400" b="1" dirty="0"/>
          </a:p>
        </p:txBody>
      </p:sp>
    </p:spTree>
    <p:extLst>
      <p:ext uri="{BB962C8B-B14F-4D97-AF65-F5344CB8AC3E}">
        <p14:creationId xmlns:p14="http://schemas.microsoft.com/office/powerpoint/2010/main" val="3687330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1663" y="2386028"/>
            <a:ext cx="6096000" cy="1673150"/>
          </a:xfrm>
          <a:prstGeom prst="rect">
            <a:avLst/>
          </a:prstGeom>
        </p:spPr>
        <p:txBody>
          <a:bodyPr>
            <a:spAutoFit/>
          </a:bodyPr>
          <a:lstStyle/>
          <a:p>
            <a:pPr>
              <a:lnSpc>
                <a:spcPct val="107000"/>
              </a:lnSpc>
              <a:spcAft>
                <a:spcPts val="0"/>
              </a:spcAft>
            </a:pPr>
            <a:r>
              <a:rPr lang="en-US" sz="3200" dirty="0">
                <a:solidFill>
                  <a:srgbClr val="231F20"/>
                </a:solidFill>
                <a:latin typeface="Dax-Light"/>
                <a:ea typeface="Calibri" panose="020F0502020204030204" pitchFamily="34" charset="0"/>
                <a:cs typeface="Arial" panose="020B0604020202020204" pitchFamily="34" charset="0"/>
              </a:rPr>
              <a:t>Schematic clinical </a:t>
            </a:r>
            <a:r>
              <a:rPr lang="en-US" sz="3200" dirty="0">
                <a:solidFill>
                  <a:srgbClr val="FF0000"/>
                </a:solidFill>
                <a:latin typeface="Dax-Light"/>
                <a:ea typeface="Calibri" panose="020F0502020204030204" pitchFamily="34" charset="0"/>
                <a:cs typeface="Arial" panose="020B0604020202020204" pitchFamily="34" charset="0"/>
              </a:rPr>
              <a:t>management</a:t>
            </a:r>
            <a:r>
              <a:rPr lang="en-US" sz="3200" dirty="0">
                <a:solidFill>
                  <a:srgbClr val="231F20"/>
                </a:solidFill>
                <a:latin typeface="Dax-Light"/>
                <a:ea typeface="Calibri" panose="020F0502020204030204" pitchFamily="34" charset="0"/>
                <a:cs typeface="Arial" panose="020B0604020202020204" pitchFamily="34" charset="0"/>
              </a:rPr>
              <a:t> algorithm for suspected </a:t>
            </a:r>
            <a:r>
              <a:rPr lang="en-US" sz="3200" dirty="0">
                <a:solidFill>
                  <a:srgbClr val="FF0000"/>
                </a:solidFill>
                <a:latin typeface="Dax-Light"/>
                <a:ea typeface="Calibri" panose="020F0502020204030204" pitchFamily="34" charset="0"/>
                <a:cs typeface="Arial" panose="020B0604020202020204" pitchFamily="34" charset="0"/>
              </a:rPr>
              <a:t>severe</a:t>
            </a:r>
            <a:endParaRPr lang="en-US" sz="32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3200" dirty="0">
                <a:solidFill>
                  <a:srgbClr val="FF0000"/>
                </a:solidFill>
                <a:latin typeface="Dax-Light"/>
                <a:ea typeface="Calibri" panose="020F0502020204030204" pitchFamily="34" charset="0"/>
                <a:cs typeface="Arial" panose="020B0604020202020204" pitchFamily="34" charset="0"/>
              </a:rPr>
              <a:t>preeclampsia at </a:t>
            </a:r>
            <a:r>
              <a:rPr lang="en-US" sz="3200" dirty="0">
                <a:solidFill>
                  <a:srgbClr val="FF0000"/>
                </a:solidFill>
                <a:latin typeface="Symbol" panose="05050102010706020507" pitchFamily="18" charset="2"/>
                <a:ea typeface="Calibri" panose="020F0502020204030204" pitchFamily="34" charset="0"/>
                <a:cs typeface="Symbol" panose="05050102010706020507" pitchFamily="18" charset="2"/>
              </a:rPr>
              <a:t>&lt; </a:t>
            </a:r>
            <a:r>
              <a:rPr lang="en-US" sz="3200" dirty="0">
                <a:solidFill>
                  <a:srgbClr val="FF0000"/>
                </a:solidFill>
                <a:latin typeface="Dax-Light"/>
                <a:ea typeface="Calibri" panose="020F0502020204030204" pitchFamily="34" charset="0"/>
                <a:cs typeface="Arial" panose="020B0604020202020204" pitchFamily="34" charset="0"/>
              </a:rPr>
              <a:t>34 weeks</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4273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749" y="1730706"/>
            <a:ext cx="6096000" cy="3230628"/>
          </a:xfrm>
          <a:prstGeom prst="rect">
            <a:avLst/>
          </a:prstGeom>
        </p:spPr>
        <p:txBody>
          <a:bodyPr>
            <a:spAutoFit/>
          </a:bodyPr>
          <a:lstStyle/>
          <a:p>
            <a:pPr>
              <a:lnSpc>
                <a:spcPct val="107000"/>
              </a:lnSpc>
              <a:spcAft>
                <a:spcPts val="0"/>
              </a:spcAft>
            </a:pPr>
            <a:r>
              <a:rPr lang="en-US" sz="3200" b="1" dirty="0">
                <a:solidFill>
                  <a:srgbClr val="201D0E"/>
                </a:solidFill>
                <a:highlight>
                  <a:srgbClr val="FFFF00"/>
                </a:highlight>
                <a:latin typeface="Helvetica-Bold"/>
                <a:ea typeface="Calibri" panose="020F0502020204030204" pitchFamily="34" charset="0"/>
                <a:cs typeface="Arial" panose="020B0604020202020204" pitchFamily="34" charset="0"/>
              </a:rPr>
              <a:t>Severe </a:t>
            </a:r>
            <a:r>
              <a:rPr lang="en-US" sz="3200" b="1" dirty="0" err="1">
                <a:solidFill>
                  <a:srgbClr val="201D0E"/>
                </a:solidFill>
                <a:highlight>
                  <a:srgbClr val="FFFF00"/>
                </a:highlight>
                <a:latin typeface="Helvetica-Bold"/>
                <a:ea typeface="Calibri" panose="020F0502020204030204" pitchFamily="34" charset="0"/>
                <a:cs typeface="Arial" panose="020B0604020202020204" pitchFamily="34" charset="0"/>
              </a:rPr>
              <a:t>preeclampia</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3200"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Admit to L&amp;D</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3200"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Maternal and fetal assessment</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3200"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Consider MgSO4</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3200"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Treat dangerous hypertension</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ar-SA" sz="3200" b="1" dirty="0">
                <a:solidFill>
                  <a:srgbClr val="201D0E"/>
                </a:solidFill>
                <a:highlight>
                  <a:srgbClr val="FF0000"/>
                </a:highlight>
                <a:latin typeface="Calibri" panose="020F0502020204030204" pitchFamily="34" charset="0"/>
                <a:ea typeface="Calibri" panose="020F0502020204030204" pitchFamily="34" charset="0"/>
                <a:cs typeface="Helvetica"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069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738" y="1779444"/>
            <a:ext cx="6096000" cy="3227422"/>
          </a:xfrm>
          <a:prstGeom prst="rect">
            <a:avLst/>
          </a:prstGeom>
        </p:spPr>
        <p:txBody>
          <a:bodyPr>
            <a:spAutoFit/>
          </a:bodyPr>
          <a:lstStyle/>
          <a:p>
            <a:pPr algn="r" rtl="1">
              <a:lnSpc>
                <a:spcPct val="107000"/>
              </a:lnSpc>
              <a:spcAft>
                <a:spcPts val="800"/>
              </a:spcAft>
            </a:pPr>
            <a:r>
              <a:rPr lang="fa-IR" sz="3200" b="1" dirty="0">
                <a:latin typeface="Calibri" panose="020F0502020204030204" pitchFamily="34" charset="0"/>
                <a:ea typeface="Calibri" panose="020F0502020204030204" pitchFamily="34" charset="0"/>
              </a:rPr>
              <a:t>هیپرتانسیون با شروع جدید در حاملگی «هیپرتاسیون حاملگی» تقریبا </a:t>
            </a:r>
            <a:r>
              <a:rPr lang="fa-IR" sz="3200" b="1" dirty="0">
                <a:solidFill>
                  <a:srgbClr val="FF0000"/>
                </a:solidFill>
                <a:latin typeface="Calibri" panose="020F0502020204030204" pitchFamily="34" charset="0"/>
                <a:ea typeface="Calibri" panose="020F0502020204030204" pitchFamily="34" charset="0"/>
              </a:rPr>
              <a:t>در نیمی از موارد </a:t>
            </a:r>
            <a:r>
              <a:rPr lang="fa-IR" sz="3200" b="1" dirty="0">
                <a:latin typeface="Calibri" panose="020F0502020204030204" pitchFamily="34" charset="0"/>
                <a:ea typeface="Calibri" panose="020F0502020204030204" pitchFamily="34" charset="0"/>
              </a:rPr>
              <a:t>با نشانه ها و علائم پرهاکلامپسی دنبال می شود و پره اکلامپسی در </a:t>
            </a:r>
            <a:r>
              <a:rPr lang="fa-IR" sz="3200" b="1" dirty="0">
                <a:solidFill>
                  <a:srgbClr val="FF0000"/>
                </a:solidFill>
                <a:latin typeface="Calibri" panose="020F0502020204030204" pitchFamily="34" charset="0"/>
                <a:ea typeface="Calibri" panose="020F0502020204030204" pitchFamily="34" charset="0"/>
              </a:rPr>
              <a:t>۳.۹</a:t>
            </a:r>
            <a:r>
              <a:rPr lang="fa-IR" sz="3200" b="1" dirty="0">
                <a:latin typeface="Calibri" panose="020F0502020204030204" pitchFamily="34" charset="0"/>
                <a:ea typeface="Calibri" panose="020F0502020204030204" pitchFamily="34" charset="0"/>
              </a:rPr>
              <a:t> درصد تمام حاملگی ها تشخیص داده می شود.</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0648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654027"/>
            <a:ext cx="6096000" cy="2448299"/>
          </a:xfrm>
          <a:prstGeom prst="rect">
            <a:avLst/>
          </a:prstGeom>
        </p:spPr>
        <p:txBody>
          <a:bodyPr>
            <a:spAutoFit/>
          </a:bodyPr>
          <a:lstStyle/>
          <a:p>
            <a:pPr>
              <a:lnSpc>
                <a:spcPct val="107000"/>
              </a:lnSpc>
              <a:spcAft>
                <a:spcPts val="0"/>
              </a:spcAft>
            </a:pPr>
            <a:r>
              <a:rPr lang="ar-SA" b="1" dirty="0">
                <a:solidFill>
                  <a:srgbClr val="201D0E"/>
                </a:solidFill>
                <a:latin typeface="Helvetica-Bold"/>
                <a:ea typeface="Calibri" panose="020F0502020204030204" pitchFamily="34" charset="0"/>
                <a:cs typeface="Helvetica-Bold"/>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b="1" dirty="0">
                <a:solidFill>
                  <a:srgbClr val="201D0E"/>
                </a:solidFill>
                <a:highlight>
                  <a:srgbClr val="FFFF00"/>
                </a:highlight>
                <a:latin typeface="Helvetica-Bold"/>
                <a:ea typeface="Calibri" panose="020F0502020204030204" pitchFamily="34" charset="0"/>
                <a:cs typeface="Arial" panose="020B0604020202020204" pitchFamily="34" charset="0"/>
              </a:rPr>
              <a:t>Contraindications to conservative management</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Persistent symptoms or severe hypertension</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a:t>
            </a:r>
            <a:r>
              <a:rPr lang="en-US" dirty="0" err="1">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Eclampsia</a:t>
            </a: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pulmonary edema, HELLP syndrome</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Significant renal dysfunction, coagulopathy</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Abruption</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a:t>
            </a:r>
            <a:r>
              <a:rPr lang="en-US" dirty="0" err="1">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Previable</a:t>
            </a: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fetus</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Fetal </a:t>
            </a:r>
            <a:r>
              <a:rPr lang="en-US" dirty="0" smtClean="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compromise</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589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0839" y="1182696"/>
            <a:ext cx="6096000" cy="3794500"/>
          </a:xfrm>
          <a:prstGeom prst="rect">
            <a:avLst/>
          </a:prstGeom>
        </p:spPr>
        <p:txBody>
          <a:bodyPr>
            <a:spAutoFit/>
          </a:bodyPr>
          <a:lstStyle/>
          <a:p>
            <a:pPr>
              <a:lnSpc>
                <a:spcPct val="107000"/>
              </a:lnSpc>
              <a:spcAft>
                <a:spcPts val="0"/>
              </a:spcAft>
            </a:pPr>
            <a:r>
              <a:rPr lang="en-US" sz="4800" b="1" dirty="0">
                <a:solidFill>
                  <a:srgbClr val="FF0000"/>
                </a:solidFill>
                <a:latin typeface="Helvetica" panose="020B0604020202020204" pitchFamily="34" charset="0"/>
                <a:ea typeface="Calibri" panose="020F0502020204030204" pitchFamily="34" charset="0"/>
                <a:cs typeface="Helvetica"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b="1" dirty="0" smtClean="0">
                <a:solidFill>
                  <a:srgbClr val="FF0000"/>
                </a:solidFill>
                <a:latin typeface="Helvetica" panose="020B0604020202020204" pitchFamily="34" charset="0"/>
                <a:ea typeface="Calibri" panose="020F0502020204030204" pitchFamily="34" charset="0"/>
                <a:cs typeface="Helvetica" panose="020B0604020202020204" pitchFamily="34" charset="0"/>
              </a:rPr>
              <a:t>Absent</a:t>
            </a:r>
            <a:endParaRPr lang="fa-IR" b="1" dirty="0" smtClean="0">
              <a:solidFill>
                <a:srgbClr val="FF0000"/>
              </a:solidFill>
              <a:latin typeface="Helvetica" panose="020B0604020202020204" pitchFamily="34" charset="0"/>
              <a:ea typeface="Calibri" panose="020F0502020204030204" pitchFamily="34" charset="0"/>
              <a:cs typeface="Helvetica" panose="020B0604020202020204" pitchFamily="34" charset="0"/>
            </a:endParaRPr>
          </a:p>
          <a:p>
            <a:r>
              <a:rPr lang="en-US" sz="2800" b="1" dirty="0"/>
              <a:t>Initial 24–48 hour observation</a:t>
            </a:r>
          </a:p>
          <a:p>
            <a:r>
              <a:rPr lang="en-US" sz="2800" b="1" dirty="0"/>
              <a:t>• Corticosteroids for lung maturation</a:t>
            </a:r>
          </a:p>
          <a:p>
            <a:r>
              <a:rPr lang="en-US" sz="2800" b="1" dirty="0"/>
              <a:t>• Frequent evaluation: vital signs, UOP</a:t>
            </a:r>
          </a:p>
          <a:p>
            <a:r>
              <a:rPr lang="en-US" sz="2800" b="1" dirty="0"/>
              <a:t>• Daily lab evaluation for HELLP syndrome</a:t>
            </a:r>
          </a:p>
          <a:p>
            <a:pPr>
              <a:lnSpc>
                <a:spcPct val="107000"/>
              </a:lnSpc>
              <a:spcAft>
                <a:spcPts val="0"/>
              </a:spcAft>
            </a:pP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506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1664" y="1497863"/>
            <a:ext cx="6096000" cy="3992375"/>
          </a:xfrm>
          <a:prstGeom prst="rect">
            <a:avLst/>
          </a:prstGeom>
        </p:spPr>
        <p:txBody>
          <a:bodyPr>
            <a:spAutoFit/>
          </a:bodyPr>
          <a:lstStyle/>
          <a:p>
            <a:pPr>
              <a:lnSpc>
                <a:spcPct val="107000"/>
              </a:lnSpc>
              <a:spcAft>
                <a:spcPts val="0"/>
              </a:spcAft>
            </a:pPr>
            <a:r>
              <a:rPr lang="en-US" sz="2400" b="1" dirty="0">
                <a:solidFill>
                  <a:srgbClr val="201D0E"/>
                </a:solidFill>
                <a:latin typeface="Helvetica-Bold"/>
                <a:ea typeface="Calibri" panose="020F0502020204030204" pitchFamily="34" charset="0"/>
                <a:cs typeface="Arial" panose="020B0604020202020204" pitchFamily="34" charset="0"/>
              </a:rPr>
              <a:t>Ongoing inpatient management</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2400" b="1"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Daily maternal assessment</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2400" b="1"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Serial lab evaluation of renal function</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2400" b="1"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and for HELLP syndrome</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2400" b="1"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Daily fetal assessment and evaluation of</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sz="2400" b="1"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serial growth and </a:t>
            </a:r>
            <a:r>
              <a:rPr lang="en-US" sz="2400" b="1" dirty="0" err="1">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amnionic</a:t>
            </a:r>
            <a:r>
              <a:rPr lang="en-US" sz="2400" b="1" dirty="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 fluid </a:t>
            </a:r>
            <a:r>
              <a:rPr lang="en-US" sz="2400" b="1" dirty="0" smtClean="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rPr>
              <a:t>volume</a:t>
            </a:r>
            <a:endParaRPr lang="fa-IR" sz="2400" b="1" dirty="0" smtClean="0">
              <a:solidFill>
                <a:srgbClr val="201D0E"/>
              </a:solidFill>
              <a:highlight>
                <a:srgbClr val="FFFF00"/>
              </a:highlight>
              <a:latin typeface="Helvetica" panose="020B0604020202020204" pitchFamily="34" charset="0"/>
              <a:ea typeface="Calibri" panose="020F0502020204030204" pitchFamily="34" charset="0"/>
              <a:cs typeface="Helvetica" panose="020B0604020202020204" pitchFamily="34" charset="0"/>
            </a:endParaRPr>
          </a:p>
          <a:p>
            <a:r>
              <a:rPr lang="en-US" sz="2400" dirty="0"/>
              <a:t>↓</a:t>
            </a:r>
          </a:p>
          <a:p>
            <a:r>
              <a:rPr lang="en-US" sz="2400" b="1" dirty="0"/>
              <a:t>Deliver at 34 weeks</a:t>
            </a:r>
            <a:endParaRPr lang="en-US" sz="2400" dirty="0"/>
          </a:p>
          <a:p>
            <a:pPr>
              <a:lnSpc>
                <a:spcPct val="107000"/>
              </a:lnSpc>
              <a:spcAft>
                <a:spcPts val="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089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9340"/>
            <a:ext cx="6096000" cy="2585323"/>
          </a:xfrm>
          <a:prstGeom prst="rect">
            <a:avLst/>
          </a:prstGeom>
        </p:spPr>
        <p:txBody>
          <a:bodyPr>
            <a:spAutoFit/>
          </a:bodyPr>
          <a:lstStyle/>
          <a:p>
            <a:r>
              <a:rPr lang="en-US" dirty="0" smtClean="0">
                <a:solidFill>
                  <a:srgbClr val="211B16"/>
                </a:solidFill>
                <a:latin typeface="Dax-Light"/>
              </a:rPr>
              <a:t>Systolic </a:t>
            </a:r>
            <a:r>
              <a:rPr lang="en-US" dirty="0">
                <a:solidFill>
                  <a:srgbClr val="211B16"/>
                </a:solidFill>
                <a:latin typeface="Dax-Light"/>
              </a:rPr>
              <a:t>BP </a:t>
            </a:r>
            <a:r>
              <a:rPr lang="en-US" dirty="0">
                <a:solidFill>
                  <a:srgbClr val="211B16"/>
                </a:solidFill>
                <a:latin typeface="Symbol" panose="05050102010706020507" pitchFamily="18" charset="2"/>
              </a:rPr>
              <a:t>≥ </a:t>
            </a:r>
            <a:r>
              <a:rPr lang="en-US" dirty="0">
                <a:solidFill>
                  <a:srgbClr val="211B16"/>
                </a:solidFill>
                <a:latin typeface="Dax-Light"/>
              </a:rPr>
              <a:t>160 or diastolic BP </a:t>
            </a:r>
            <a:r>
              <a:rPr lang="en-US" dirty="0">
                <a:solidFill>
                  <a:srgbClr val="211B16"/>
                </a:solidFill>
                <a:latin typeface="Symbol" panose="05050102010706020507" pitchFamily="18" charset="2"/>
              </a:rPr>
              <a:t>≥ </a:t>
            </a:r>
            <a:r>
              <a:rPr lang="en-US" dirty="0">
                <a:solidFill>
                  <a:srgbClr val="211B16"/>
                </a:solidFill>
                <a:latin typeface="Dax-Light"/>
              </a:rPr>
              <a:t>110 mm Hg</a:t>
            </a:r>
          </a:p>
          <a:p>
            <a:r>
              <a:rPr lang="en-US" dirty="0">
                <a:solidFill>
                  <a:srgbClr val="211B16"/>
                </a:solidFill>
                <a:latin typeface="Dax-Light"/>
              </a:rPr>
              <a:t>Proteinuria </a:t>
            </a:r>
            <a:r>
              <a:rPr lang="en-US" dirty="0">
                <a:solidFill>
                  <a:srgbClr val="211B16"/>
                </a:solidFill>
                <a:latin typeface="Symbol" panose="05050102010706020507" pitchFamily="18" charset="2"/>
              </a:rPr>
              <a:t>≥ </a:t>
            </a:r>
            <a:r>
              <a:rPr lang="en-US" dirty="0">
                <a:solidFill>
                  <a:srgbClr val="211B16"/>
                </a:solidFill>
                <a:latin typeface="Dax-Light"/>
              </a:rPr>
              <a:t>2</a:t>
            </a:r>
            <a:r>
              <a:rPr lang="en-US" dirty="0">
                <a:solidFill>
                  <a:srgbClr val="211B16"/>
                </a:solidFill>
                <a:latin typeface="Symbol" panose="05050102010706020507" pitchFamily="18" charset="2"/>
              </a:rPr>
              <a:t>+ </a:t>
            </a:r>
            <a:r>
              <a:rPr lang="en-US" dirty="0">
                <a:solidFill>
                  <a:srgbClr val="211B16"/>
                </a:solidFill>
                <a:latin typeface="Dax-Light"/>
              </a:rPr>
              <a:t>by dipstick in a catheterized urine</a:t>
            </a:r>
          </a:p>
          <a:p>
            <a:r>
              <a:rPr lang="en-US" dirty="0">
                <a:solidFill>
                  <a:srgbClr val="211B16"/>
                </a:solidFill>
                <a:latin typeface="Dax-Light"/>
              </a:rPr>
              <a:t>specimen</a:t>
            </a:r>
          </a:p>
          <a:p>
            <a:r>
              <a:rPr lang="en-US" dirty="0">
                <a:solidFill>
                  <a:srgbClr val="211B16"/>
                </a:solidFill>
                <a:latin typeface="Dax-Light"/>
              </a:rPr>
              <a:t>Serum creatinine </a:t>
            </a:r>
            <a:r>
              <a:rPr lang="en-US" dirty="0">
                <a:solidFill>
                  <a:srgbClr val="211B16"/>
                </a:solidFill>
                <a:latin typeface="Symbol" panose="05050102010706020507" pitchFamily="18" charset="2"/>
              </a:rPr>
              <a:t>&gt; </a:t>
            </a:r>
            <a:r>
              <a:rPr lang="en-US" dirty="0">
                <a:solidFill>
                  <a:srgbClr val="211B16"/>
                </a:solidFill>
                <a:latin typeface="Dax-Light"/>
              </a:rPr>
              <a:t>1.2 mg/</a:t>
            </a:r>
            <a:r>
              <a:rPr lang="en-US" dirty="0" err="1">
                <a:solidFill>
                  <a:srgbClr val="211B16"/>
                </a:solidFill>
                <a:latin typeface="Dax-Light"/>
              </a:rPr>
              <a:t>dL</a:t>
            </a:r>
            <a:endParaRPr lang="en-US" dirty="0">
              <a:solidFill>
                <a:srgbClr val="211B16"/>
              </a:solidFill>
              <a:latin typeface="Dax-Light"/>
            </a:endParaRPr>
          </a:p>
          <a:p>
            <a:r>
              <a:rPr lang="en-US" dirty="0">
                <a:solidFill>
                  <a:srgbClr val="211B16"/>
                </a:solidFill>
                <a:latin typeface="Dax-Light"/>
              </a:rPr>
              <a:t>Platelet count </a:t>
            </a:r>
            <a:r>
              <a:rPr lang="en-US" dirty="0">
                <a:solidFill>
                  <a:srgbClr val="211B16"/>
                </a:solidFill>
                <a:latin typeface="Symbol" panose="05050102010706020507" pitchFamily="18" charset="2"/>
              </a:rPr>
              <a:t>&lt; </a:t>
            </a:r>
            <a:r>
              <a:rPr lang="en-US" dirty="0">
                <a:solidFill>
                  <a:srgbClr val="211B16"/>
                </a:solidFill>
                <a:latin typeface="Dax-Light"/>
              </a:rPr>
              <a:t>100,000/</a:t>
            </a:r>
            <a:r>
              <a:rPr lang="el-GR" sz="1600" dirty="0">
                <a:solidFill>
                  <a:srgbClr val="211B16"/>
                </a:solidFill>
                <a:latin typeface="Symbol" panose="05050102010706020507" pitchFamily="18" charset="2"/>
              </a:rPr>
              <a:t>μ</a:t>
            </a:r>
            <a:r>
              <a:rPr lang="en-US" dirty="0">
                <a:solidFill>
                  <a:srgbClr val="211B16"/>
                </a:solidFill>
                <a:latin typeface="Dax-Light"/>
              </a:rPr>
              <a:t>L</a:t>
            </a:r>
          </a:p>
          <a:p>
            <a:r>
              <a:rPr lang="en-US" dirty="0">
                <a:solidFill>
                  <a:srgbClr val="211B16"/>
                </a:solidFill>
                <a:latin typeface="Dax-Light"/>
              </a:rPr>
              <a:t>Aspartate aminotransferase (AST) elevated two times</a:t>
            </a:r>
          </a:p>
          <a:p>
            <a:r>
              <a:rPr lang="en-US" dirty="0">
                <a:solidFill>
                  <a:srgbClr val="211B16"/>
                </a:solidFill>
                <a:latin typeface="Dax-Light"/>
              </a:rPr>
              <a:t>above upper limit of normal range</a:t>
            </a:r>
          </a:p>
          <a:p>
            <a:r>
              <a:rPr lang="en-US" dirty="0">
                <a:solidFill>
                  <a:srgbClr val="211B16"/>
                </a:solidFill>
                <a:latin typeface="Dax-Light"/>
              </a:rPr>
              <a:t>Persistent headache or </a:t>
            </a:r>
            <a:r>
              <a:rPr lang="en-US" dirty="0" err="1">
                <a:solidFill>
                  <a:srgbClr val="211B16"/>
                </a:solidFill>
                <a:latin typeface="Dax-Light"/>
              </a:rPr>
              <a:t>scotomata</a:t>
            </a:r>
            <a:endParaRPr lang="en-US" dirty="0">
              <a:solidFill>
                <a:srgbClr val="211B16"/>
              </a:solidFill>
              <a:latin typeface="Dax-Light"/>
            </a:endParaRPr>
          </a:p>
          <a:p>
            <a:r>
              <a:rPr lang="en-US" dirty="0">
                <a:solidFill>
                  <a:srgbClr val="211B16"/>
                </a:solidFill>
                <a:latin typeface="Dax-Light"/>
              </a:rPr>
              <a:t>Persistent </a:t>
            </a:r>
            <a:r>
              <a:rPr lang="en-US" dirty="0" err="1">
                <a:solidFill>
                  <a:srgbClr val="211B16"/>
                </a:solidFill>
                <a:latin typeface="Dax-Light"/>
              </a:rPr>
              <a:t>midepigastric</a:t>
            </a:r>
            <a:r>
              <a:rPr lang="en-US" dirty="0">
                <a:solidFill>
                  <a:srgbClr val="211B16"/>
                </a:solidFill>
                <a:latin typeface="Dax-Light"/>
              </a:rPr>
              <a:t> or right-upper quadrant pain</a:t>
            </a:r>
            <a:endParaRPr lang="en-US" dirty="0"/>
          </a:p>
        </p:txBody>
      </p:sp>
    </p:spTree>
    <p:extLst>
      <p:ext uri="{BB962C8B-B14F-4D97-AF65-F5344CB8AC3E}">
        <p14:creationId xmlns:p14="http://schemas.microsoft.com/office/powerpoint/2010/main" val="3755422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7299" y="499384"/>
            <a:ext cx="6096000" cy="5115568"/>
          </a:xfrm>
          <a:prstGeom prst="rect">
            <a:avLst/>
          </a:prstGeom>
        </p:spPr>
        <p:txBody>
          <a:bodyPr>
            <a:spAutoFit/>
          </a:bodyPr>
          <a:lstStyle/>
          <a:p>
            <a:pPr>
              <a:lnSpc>
                <a:spcPct val="107000"/>
              </a:lnSpc>
              <a:spcAft>
                <a:spcPts val="0"/>
              </a:spcAft>
            </a:pPr>
            <a:r>
              <a:rPr lang="en-US" b="1" dirty="0">
                <a:solidFill>
                  <a:srgbClr val="211B16"/>
                </a:solidFill>
                <a:latin typeface="Dax-Regular"/>
                <a:ea typeface="Calibri" panose="020F0502020204030204" pitchFamily="34" charset="0"/>
                <a:cs typeface="Arial" panose="020B0604020202020204" pitchFamily="34" charset="0"/>
              </a:rPr>
              <a:t>Magnesium Sulfate Dosage Schedule for Severe Preeclampsia and </a:t>
            </a:r>
            <a:r>
              <a:rPr lang="en-US" b="1" dirty="0" err="1">
                <a:solidFill>
                  <a:srgbClr val="211B16"/>
                </a:solidFill>
                <a:latin typeface="Dax-Regular"/>
                <a:ea typeface="Calibri" panose="020F0502020204030204" pitchFamily="34" charset="0"/>
                <a:cs typeface="Arial" panose="020B0604020202020204" pitchFamily="34" charset="0"/>
              </a:rPr>
              <a:t>Eclampsia</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FFFFFF"/>
                </a:solidFill>
                <a:latin typeface="Dax-Medium"/>
                <a:ea typeface="Calibri" panose="020F0502020204030204" pitchFamily="34" charset="0"/>
                <a:cs typeface="Arial" panose="020B0604020202020204" pitchFamily="34" charset="0"/>
              </a:rPr>
              <a:t>Continuous Intravenous (IV) Infusion</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Give 4- to 6-g loading dose of magnesium sulfate diluted in 100 mL of IV fluid administered over 15</a:t>
            </a:r>
            <a:r>
              <a:rPr lang="en-US" dirty="0">
                <a:solidFill>
                  <a:srgbClr val="211B16"/>
                </a:solidFill>
                <a:latin typeface="Dax-Light"/>
                <a:ea typeface="Calibri" panose="020F0502020204030204" pitchFamily="34" charset="0"/>
                <a:cs typeface="Dax-Light"/>
              </a:rPr>
              <a:t>–</a:t>
            </a:r>
            <a:r>
              <a:rPr lang="en-US" dirty="0">
                <a:solidFill>
                  <a:srgbClr val="211B16"/>
                </a:solidFill>
                <a:latin typeface="Dax-Light"/>
                <a:ea typeface="Calibri" panose="020F0502020204030204" pitchFamily="34" charset="0"/>
                <a:cs typeface="Arial" panose="020B0604020202020204" pitchFamily="34" charset="0"/>
              </a:rPr>
              <a:t>20 min</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Begin 2 g/</a:t>
            </a:r>
            <a:r>
              <a:rPr lang="en-US" dirty="0" err="1">
                <a:solidFill>
                  <a:srgbClr val="211B16"/>
                </a:solidFill>
                <a:latin typeface="Dax-Light"/>
                <a:ea typeface="Calibri" panose="020F0502020204030204" pitchFamily="34" charset="0"/>
                <a:cs typeface="Arial" panose="020B0604020202020204" pitchFamily="34" charset="0"/>
              </a:rPr>
              <a:t>hr</a:t>
            </a:r>
            <a:r>
              <a:rPr lang="en-US" dirty="0">
                <a:solidFill>
                  <a:srgbClr val="211B16"/>
                </a:solidFill>
                <a:latin typeface="Dax-Light"/>
                <a:ea typeface="Calibri" panose="020F0502020204030204" pitchFamily="34" charset="0"/>
                <a:cs typeface="Arial" panose="020B0604020202020204" pitchFamily="34" charset="0"/>
              </a:rPr>
              <a:t> in 100 mL of IV maintenance infusion. Some recommend 1 g/</a:t>
            </a:r>
            <a:r>
              <a:rPr lang="en-US" dirty="0" err="1">
                <a:solidFill>
                  <a:srgbClr val="211B16"/>
                </a:solidFill>
                <a:latin typeface="Dax-Light"/>
                <a:ea typeface="Calibri" panose="020F0502020204030204" pitchFamily="34" charset="0"/>
                <a:cs typeface="Arial" panose="020B0604020202020204" pitchFamily="34" charset="0"/>
              </a:rPr>
              <a:t>hr</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Monitor for magnesium toxicity: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Assess deep tendon reflexes periodically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Some measure serum magnesium level at 4</a:t>
            </a:r>
            <a:r>
              <a:rPr lang="en-US" dirty="0">
                <a:solidFill>
                  <a:srgbClr val="211B16"/>
                </a:solidFill>
                <a:latin typeface="Dax-Light"/>
                <a:ea typeface="Calibri" panose="020F0502020204030204" pitchFamily="34" charset="0"/>
                <a:cs typeface="Dax-Light"/>
              </a:rPr>
              <a:t>–</a:t>
            </a:r>
            <a:r>
              <a:rPr lang="en-US" dirty="0">
                <a:solidFill>
                  <a:srgbClr val="211B16"/>
                </a:solidFill>
                <a:latin typeface="Dax-Light"/>
                <a:ea typeface="Calibri" panose="020F0502020204030204" pitchFamily="34" charset="0"/>
                <a:cs typeface="Arial" panose="020B0604020202020204" pitchFamily="34" charset="0"/>
              </a:rPr>
              <a:t>6 </a:t>
            </a:r>
            <a:r>
              <a:rPr lang="en-US" dirty="0" err="1">
                <a:solidFill>
                  <a:srgbClr val="211B16"/>
                </a:solidFill>
                <a:latin typeface="Dax-Light"/>
                <a:ea typeface="Calibri" panose="020F0502020204030204" pitchFamily="34" charset="0"/>
                <a:cs typeface="Arial" panose="020B0604020202020204" pitchFamily="34" charset="0"/>
              </a:rPr>
              <a:t>hr</a:t>
            </a:r>
            <a:r>
              <a:rPr lang="en-US" dirty="0">
                <a:solidFill>
                  <a:srgbClr val="211B16"/>
                </a:solidFill>
                <a:latin typeface="Dax-Light"/>
                <a:ea typeface="Calibri" panose="020F0502020204030204" pitchFamily="34" charset="0"/>
                <a:cs typeface="Arial" panose="020B0604020202020204" pitchFamily="34" charset="0"/>
              </a:rPr>
              <a:t> and adjust infusion to maintain levels between 4 and 7 </a:t>
            </a:r>
            <a:r>
              <a:rPr lang="en-US" dirty="0" err="1">
                <a:solidFill>
                  <a:srgbClr val="211B16"/>
                </a:solidFill>
                <a:latin typeface="Dax-Light"/>
                <a:ea typeface="Calibri" panose="020F0502020204030204" pitchFamily="34" charset="0"/>
                <a:cs typeface="Arial" panose="020B0604020202020204" pitchFamily="34" charset="0"/>
              </a:rPr>
              <a:t>mEq</a:t>
            </a:r>
            <a:r>
              <a:rPr lang="en-US" dirty="0">
                <a:solidFill>
                  <a:srgbClr val="211B16"/>
                </a:solidFill>
                <a:latin typeface="Dax-Light"/>
                <a:ea typeface="Calibri" panose="020F0502020204030204" pitchFamily="34" charset="0"/>
                <a:cs typeface="Arial" panose="020B0604020202020204" pitchFamily="34" charset="0"/>
              </a:rPr>
              <a:t>/L (4.8</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to 8.4 mg/</a:t>
            </a:r>
            <a:r>
              <a:rPr lang="en-US" dirty="0" err="1">
                <a:solidFill>
                  <a:srgbClr val="211B16"/>
                </a:solidFill>
                <a:latin typeface="Dax-Light"/>
                <a:ea typeface="Calibri" panose="020F0502020204030204" pitchFamily="34" charset="0"/>
                <a:cs typeface="Arial" panose="020B0604020202020204" pitchFamily="34" charset="0"/>
              </a:rPr>
              <a:t>dL</a:t>
            </a:r>
            <a:r>
              <a:rPr lang="en-US" dirty="0">
                <a:solidFill>
                  <a:srgbClr val="211B16"/>
                </a:solidFill>
                <a:latin typeface="Dax-Light"/>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Measure serum magnesium levels if serum creatinine </a:t>
            </a:r>
            <a:r>
              <a:rPr lang="en-US" dirty="0">
                <a:solidFill>
                  <a:srgbClr val="211B16"/>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 </a:t>
            </a:r>
            <a:r>
              <a:rPr lang="en-US" dirty="0">
                <a:solidFill>
                  <a:srgbClr val="211B16"/>
                </a:solidFill>
                <a:latin typeface="Dax-Light"/>
                <a:ea typeface="Calibri" panose="020F0502020204030204" pitchFamily="34" charset="0"/>
                <a:cs typeface="Arial" panose="020B0604020202020204" pitchFamily="34" charset="0"/>
              </a:rPr>
              <a:t>1.0 mg/</a:t>
            </a:r>
            <a:r>
              <a:rPr lang="en-US" dirty="0" err="1">
                <a:solidFill>
                  <a:srgbClr val="211B16"/>
                </a:solidFill>
                <a:latin typeface="Dax-Light"/>
                <a:ea typeface="Calibri" panose="020F0502020204030204" pitchFamily="34" charset="0"/>
                <a:cs typeface="Arial" panose="020B0604020202020204" pitchFamily="34" charset="0"/>
              </a:rPr>
              <a:t>dL</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Magnesium sulfate is discontinued 24 </a:t>
            </a:r>
            <a:r>
              <a:rPr lang="en-US" dirty="0" err="1">
                <a:solidFill>
                  <a:srgbClr val="211B16"/>
                </a:solidFill>
                <a:latin typeface="Dax-Light"/>
                <a:ea typeface="Calibri" panose="020F0502020204030204" pitchFamily="34" charset="0"/>
                <a:cs typeface="Arial" panose="020B0604020202020204" pitchFamily="34" charset="0"/>
              </a:rPr>
              <a:t>hr</a:t>
            </a:r>
            <a:r>
              <a:rPr lang="en-US" dirty="0">
                <a:solidFill>
                  <a:srgbClr val="211B16"/>
                </a:solidFill>
                <a:latin typeface="Dax-Light"/>
                <a:ea typeface="Calibri" panose="020F0502020204030204" pitchFamily="34" charset="0"/>
                <a:cs typeface="Arial" panose="020B0604020202020204" pitchFamily="34" charset="0"/>
              </a:rPr>
              <a:t> after delivery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FFFFFF"/>
                </a:solidFill>
                <a:latin typeface="Dax-Medium"/>
                <a:ea typeface="Calibri" panose="020F0502020204030204" pitchFamily="34" charset="0"/>
                <a:cs typeface="Arial" panose="020B0604020202020204" pitchFamily="34" charset="0"/>
              </a:rPr>
              <a:t>Intermittent Intramuscular </a:t>
            </a:r>
            <a:r>
              <a:rPr lang="en-US" dirty="0" smtClean="0">
                <a:solidFill>
                  <a:srgbClr val="FFFFFF"/>
                </a:solidFill>
                <a:latin typeface="Dax-Medium"/>
                <a:ea typeface="Calibri" panose="020F0502020204030204" pitchFamily="34" charset="0"/>
                <a:cs typeface="Arial" panose="020B0604020202020204" pitchFamily="34" charset="0"/>
              </a:rPr>
              <a:t>Injections</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450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63747"/>
            <a:ext cx="6096000" cy="5130507"/>
          </a:xfrm>
          <a:prstGeom prst="rect">
            <a:avLst/>
          </a:prstGeom>
        </p:spPr>
        <p:txBody>
          <a:bodyPr>
            <a:spAutoFit/>
          </a:bodyPr>
          <a:lstStyle/>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Give 4 g of magnesium sulfate (MgSO</a:t>
            </a:r>
            <a:r>
              <a:rPr lang="en-US" sz="800" dirty="0">
                <a:solidFill>
                  <a:srgbClr val="211B16"/>
                </a:solidFill>
                <a:latin typeface="Dax-Light"/>
                <a:ea typeface="Calibri" panose="020F0502020204030204" pitchFamily="34" charset="0"/>
                <a:cs typeface="Arial" panose="020B0604020202020204" pitchFamily="34" charset="0"/>
              </a:rPr>
              <a:t>4</a:t>
            </a:r>
            <a:r>
              <a:rPr lang="en-US" dirty="0">
                <a:solidFill>
                  <a:srgbClr val="211B16"/>
                </a:solidFill>
                <a:latin typeface="Dax-Light"/>
                <a:ea typeface="Calibri" panose="020F0502020204030204" pitchFamily="34" charset="0"/>
                <a:cs typeface="Dax-Light"/>
              </a:rPr>
              <a:t>·</a:t>
            </a:r>
            <a:r>
              <a:rPr lang="en-US" dirty="0">
                <a:solidFill>
                  <a:srgbClr val="211B16"/>
                </a:solidFill>
                <a:latin typeface="Dax-Light"/>
                <a:ea typeface="Calibri" panose="020F0502020204030204" pitchFamily="34" charset="0"/>
                <a:cs typeface="Arial" panose="020B0604020202020204" pitchFamily="34" charset="0"/>
              </a:rPr>
              <a:t>7H</a:t>
            </a:r>
            <a:r>
              <a:rPr lang="en-US" sz="800" dirty="0">
                <a:solidFill>
                  <a:srgbClr val="211B16"/>
                </a:solidFill>
                <a:latin typeface="Dax-Light"/>
                <a:ea typeface="Calibri" panose="020F0502020204030204" pitchFamily="34" charset="0"/>
                <a:cs typeface="Arial" panose="020B0604020202020204" pitchFamily="34" charset="0"/>
              </a:rPr>
              <a:t>2</a:t>
            </a:r>
            <a:r>
              <a:rPr lang="en-US" dirty="0">
                <a:solidFill>
                  <a:srgbClr val="211B16"/>
                </a:solidFill>
                <a:latin typeface="Dax-Light"/>
                <a:ea typeface="Calibri" panose="020F0502020204030204" pitchFamily="34" charset="0"/>
                <a:cs typeface="Arial" panose="020B0604020202020204" pitchFamily="34" charset="0"/>
              </a:rPr>
              <a:t>O USP) as a 20% solution intravenously at a rate not to exceed 1 g/min</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Follow promptly with 10 g of 50% magnesium sulfate solution, one half (5 g) injected deeply in the upper outer</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quadrant of each buttock through a 3-inch-long 20-gauge needle. (Addition of 1.0 mL of 2% </a:t>
            </a:r>
            <a:r>
              <a:rPr lang="en-US" dirty="0" err="1">
                <a:solidFill>
                  <a:srgbClr val="211B16"/>
                </a:solidFill>
                <a:latin typeface="Dax-Light"/>
                <a:ea typeface="Calibri" panose="020F0502020204030204" pitchFamily="34" charset="0"/>
                <a:cs typeface="Arial" panose="020B0604020202020204" pitchFamily="34" charset="0"/>
              </a:rPr>
              <a:t>lidocaine</a:t>
            </a:r>
            <a:r>
              <a:rPr lang="en-US" dirty="0">
                <a:solidFill>
                  <a:srgbClr val="211B16"/>
                </a:solidFill>
                <a:latin typeface="Dax-Light"/>
                <a:ea typeface="Calibri" panose="020F0502020204030204" pitchFamily="34" charset="0"/>
                <a:cs typeface="Arial" panose="020B0604020202020204" pitchFamily="34" charset="0"/>
              </a:rPr>
              <a:t> minimizes</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discomfort.) If convulsions persist after 15 min, give up to 2 g more intravenously as a 20% solution at a rate not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to exceed 1 g/min. If the woman is large, up to 4 g may be given slowly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Every 4 </a:t>
            </a:r>
            <a:r>
              <a:rPr lang="en-US" dirty="0" err="1">
                <a:solidFill>
                  <a:srgbClr val="211B16"/>
                </a:solidFill>
                <a:latin typeface="Dax-Light"/>
                <a:ea typeface="Calibri" panose="020F0502020204030204" pitchFamily="34" charset="0"/>
                <a:cs typeface="Arial" panose="020B0604020202020204" pitchFamily="34" charset="0"/>
              </a:rPr>
              <a:t>hr</a:t>
            </a:r>
            <a:r>
              <a:rPr lang="en-US" dirty="0">
                <a:solidFill>
                  <a:srgbClr val="211B16"/>
                </a:solidFill>
                <a:latin typeface="Dax-Light"/>
                <a:ea typeface="Calibri" panose="020F0502020204030204" pitchFamily="34" charset="0"/>
                <a:cs typeface="Arial" panose="020B0604020202020204" pitchFamily="34" charset="0"/>
              </a:rPr>
              <a:t> thereafter, give 5 g of a 50% solution of magnesium sulfate injected deeply in the upper outer quadrant of</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alternate buttocks, but only after ensuring that: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The patellar reflex is present,</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Respirations are not depressed, and</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Urine output the previous 4 </a:t>
            </a:r>
            <a:r>
              <a:rPr lang="en-US" dirty="0" err="1">
                <a:solidFill>
                  <a:srgbClr val="211B16"/>
                </a:solidFill>
                <a:latin typeface="Dax-Light"/>
                <a:ea typeface="Calibri" panose="020F0502020204030204" pitchFamily="34" charset="0"/>
                <a:cs typeface="Arial" panose="020B0604020202020204" pitchFamily="34" charset="0"/>
              </a:rPr>
              <a:t>hr</a:t>
            </a:r>
            <a:r>
              <a:rPr lang="en-US" dirty="0">
                <a:solidFill>
                  <a:srgbClr val="211B16"/>
                </a:solidFill>
                <a:latin typeface="Dax-Light"/>
                <a:ea typeface="Calibri" panose="020F0502020204030204" pitchFamily="34" charset="0"/>
                <a:cs typeface="Arial" panose="020B0604020202020204" pitchFamily="34" charset="0"/>
              </a:rPr>
              <a:t> exceeded 100 mL</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3250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0428" y="839059"/>
            <a:ext cx="6096000" cy="4079130"/>
          </a:xfrm>
          <a:prstGeom prst="rect">
            <a:avLst/>
          </a:prstGeom>
        </p:spPr>
        <p:txBody>
          <a:bodyPr>
            <a:spAutoFit/>
          </a:bodyPr>
          <a:lstStyle/>
          <a:p>
            <a:pPr marL="342900" lvl="0" indent="-342900" algn="r" rtl="1">
              <a:lnSpc>
                <a:spcPct val="107000"/>
              </a:lnSpc>
              <a:spcAft>
                <a:spcPts val="800"/>
              </a:spcAft>
              <a:buFont typeface="Symbol" panose="05050102010706020507" pitchFamily="18" charset="2"/>
              <a:buChar char=""/>
            </a:pPr>
            <a:r>
              <a:rPr lang="fa-IR" sz="2000" b="1" dirty="0">
                <a:latin typeface="Calibri" panose="020F0502020204030204" pitchFamily="34" charset="0"/>
                <a:ea typeface="Calibri" panose="020F0502020204030204" pitchFamily="34" charset="0"/>
              </a:rPr>
              <a:t>در موارد شدید پره اکلامپسی و اکلامپسی، سولفات منیزیوم پارنترال داروی ضد تشنج مؤثری است که سبب تضعیف دستگاه عصبی مرکزی در مادر یا نوزاد نمیشود.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000" b="1" dirty="0">
                <a:latin typeface="Calibri" panose="020F0502020204030204" pitchFamily="34" charset="0"/>
                <a:ea typeface="Calibri" panose="020F0502020204030204" pitchFamily="34" charset="0"/>
              </a:rPr>
              <a:t>چون دوره ی لیبر و زایمان زمان محتملتری برای بروز حملات تشنجی است، زنان مبتلا به پره اکلامپسی شدید و اکلامپسی، معمولا در طی لیبر و به مدت ۲۴ ساعت بعد از زایمان، سولفات منیزیم دریافت می کنند.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000" b="1" dirty="0">
                <a:latin typeface="Calibri" panose="020F0502020204030204" pitchFamily="34" charset="0"/>
                <a:ea typeface="Calibri" panose="020F0502020204030204" pitchFamily="34" charset="0"/>
              </a:rPr>
              <a:t>سولفات منیزیم به منظور درمان هیپرتانسیون تجویز نمی شود.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000" b="1" dirty="0">
                <a:latin typeface="Calibri" panose="020F0502020204030204" pitchFamily="34" charset="0"/>
                <a:ea typeface="Calibri" panose="020F0502020204030204" pitchFamily="34" charset="0"/>
              </a:rPr>
              <a:t>منیزیم به </a:t>
            </a:r>
            <a:r>
              <a:rPr lang="fa-IR" sz="2000" b="1" dirty="0" smtClean="0">
                <a:latin typeface="Calibri" panose="020F0502020204030204" pitchFamily="34" charset="0"/>
                <a:ea typeface="Calibri" panose="020F0502020204030204" pitchFamily="34" charset="0"/>
              </a:rPr>
              <a:t>احتمال </a:t>
            </a:r>
            <a:r>
              <a:rPr lang="fa-IR" sz="2000" b="1" dirty="0">
                <a:latin typeface="Calibri" panose="020F0502020204030204" pitchFamily="34" charset="0"/>
                <a:ea typeface="Calibri" panose="020F0502020204030204" pitchFamily="34" charset="0"/>
              </a:rPr>
              <a:t>زیاد نوعی اثر ضد تشنجی اختصاصی بر قشر مغز اعمال می کند.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endParaRPr lang="en-US" dirty="0"/>
          </a:p>
        </p:txBody>
      </p:sp>
    </p:spTree>
    <p:extLst>
      <p:ext uri="{BB962C8B-B14F-4D97-AF65-F5344CB8AC3E}">
        <p14:creationId xmlns:p14="http://schemas.microsoft.com/office/powerpoint/2010/main" val="325903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748" y="1044919"/>
            <a:ext cx="6096000" cy="4206280"/>
          </a:xfrm>
          <a:prstGeom prst="rect">
            <a:avLst/>
          </a:prstGeom>
        </p:spPr>
        <p:txBody>
          <a:bodyPr>
            <a:spAutoFit/>
          </a:bodyPr>
          <a:lstStyle/>
          <a:p>
            <a:pPr marL="342900" lvl="0" indent="-342900" algn="r" rtl="1">
              <a:lnSpc>
                <a:spcPct val="107000"/>
              </a:lnSpc>
              <a:spcAft>
                <a:spcPts val="800"/>
              </a:spcAft>
              <a:buFont typeface="Symbol" panose="05050102010706020507" pitchFamily="18" charset="2"/>
              <a:buChar char=""/>
            </a:pPr>
            <a:r>
              <a:rPr lang="fa-IR" sz="2000" b="1" dirty="0" smtClean="0">
                <a:latin typeface="Calibri" panose="020F0502020204030204" pitchFamily="34" charset="0"/>
                <a:ea typeface="Calibri" panose="020F0502020204030204" pitchFamily="34" charset="0"/>
              </a:rPr>
              <a:t>هنگامیکه سولفات </a:t>
            </a:r>
            <a:r>
              <a:rPr lang="fa-IR" sz="2000" b="1" dirty="0">
                <a:latin typeface="Calibri" panose="020F0502020204030204" pitchFamily="34" charset="0"/>
                <a:ea typeface="Calibri" panose="020F0502020204030204" pitchFamily="34" charset="0"/>
              </a:rPr>
              <a:t>منیزیم به منظور متوقف سازی تشنجهای اکلامپتیک تجویز می شود، حدود ۱۰_۱۵ درصد زنان دچار تشنج بعدی می شوند. در این موارد یک دوز دو گرمی دیگر از سولفات منیزیم در محلول ۲۰ درصدی به آهستگی بصورت داخل وریدی تجویز می شود. در زنان دارای جثه ی بزرگتر، میتوان در صورت نیاز این دوز را دو بار تجویز کرد.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000" b="1" dirty="0">
                <a:latin typeface="Calibri" panose="020F0502020204030204" pitchFamily="34" charset="0"/>
                <a:ea typeface="Calibri" panose="020F0502020204030204" pitchFamily="34" charset="0"/>
              </a:rPr>
              <a:t>ازدیگرداروهای دیگر برای کنترل تشنج ، تجویز وریدی آهسته ی باربیتوراتهاست. میدازولام یا لورازپام را میتوان بصورت دوز واحد اندک تجویز کرد، اما باید از مصرف طولانی مدت آنها پرهیز شود چون با افزایش میزان مرگ ومیر همراه است.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Arial" panose="020B0604020202020204" pitchFamily="34" charset="0"/>
              <a:buChar char="•"/>
            </a:pPr>
            <a:r>
              <a:rPr lang="fa-IR" sz="2000" b="1" dirty="0">
                <a:ea typeface="Calibri" panose="020F0502020204030204" pitchFamily="34" charset="0"/>
              </a:rPr>
              <a:t>درمان نگهدارنده با سولفات منیزیم تا ۲۴ ساعت بعد از زایمان یا ۲۴ ساعت بعد از شروع حملات تشنجی تجویز می شود.</a:t>
            </a:r>
            <a:endParaRPr lang="en-US" sz="2000" b="1" dirty="0"/>
          </a:p>
        </p:txBody>
      </p:sp>
    </p:spTree>
    <p:extLst>
      <p:ext uri="{BB962C8B-B14F-4D97-AF65-F5344CB8AC3E}">
        <p14:creationId xmlns:p14="http://schemas.microsoft.com/office/powerpoint/2010/main" val="1236483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123" y="1215979"/>
            <a:ext cx="6096000" cy="4454553"/>
          </a:xfrm>
          <a:prstGeom prst="rect">
            <a:avLst/>
          </a:prstGeom>
        </p:spPr>
        <p:txBody>
          <a:bodyPr>
            <a:spAutoFit/>
          </a:bodyPr>
          <a:lstStyle/>
          <a:p>
            <a:pPr algn="r" rtl="1">
              <a:lnSpc>
                <a:spcPct val="107000"/>
              </a:lnSpc>
              <a:spcAft>
                <a:spcPts val="800"/>
              </a:spcAft>
            </a:pPr>
            <a:r>
              <a:rPr lang="fa-IR" sz="2000" b="1" dirty="0">
                <a:solidFill>
                  <a:srgbClr val="211B16"/>
                </a:solidFill>
                <a:latin typeface="Dax-Light"/>
                <a:ea typeface="Calibri" panose="020F0502020204030204" pitchFamily="34" charset="0"/>
                <a:cs typeface="Dax-Light"/>
              </a:rPr>
              <a:t>منیزیم تزریقی، تقریبا بطور کامل از طریق </a:t>
            </a:r>
            <a:r>
              <a:rPr lang="fa-IR" sz="2000" b="1" dirty="0">
                <a:solidFill>
                  <a:srgbClr val="FF0000"/>
                </a:solidFill>
                <a:latin typeface="Dax-Light"/>
                <a:ea typeface="Calibri" panose="020F0502020204030204" pitchFamily="34" charset="0"/>
                <a:cs typeface="Dax-Light"/>
              </a:rPr>
              <a:t>دفع کلیوی</a:t>
            </a:r>
            <a:r>
              <a:rPr lang="fa-IR" sz="2000" b="1" dirty="0">
                <a:solidFill>
                  <a:srgbClr val="211B16"/>
                </a:solidFill>
                <a:latin typeface="Dax-Light"/>
                <a:ea typeface="Calibri" panose="020F0502020204030204" pitchFamily="34" charset="0"/>
                <a:cs typeface="Dax-Light"/>
              </a:rPr>
              <a:t> پاکسازی </a:t>
            </a:r>
            <a:r>
              <a:rPr lang="fa-IR" sz="2000" b="1" dirty="0" smtClean="0">
                <a:solidFill>
                  <a:srgbClr val="211B16"/>
                </a:solidFill>
                <a:latin typeface="Dax-Light"/>
                <a:ea typeface="Calibri" panose="020F0502020204030204" pitchFamily="34" charset="0"/>
                <a:cs typeface="Dax-Light"/>
              </a:rPr>
              <a:t>میشود</a:t>
            </a:r>
          </a:p>
          <a:p>
            <a:pPr algn="r" rtl="1">
              <a:lnSpc>
                <a:spcPct val="107000"/>
              </a:lnSpc>
              <a:spcAft>
                <a:spcPts val="800"/>
              </a:spcAft>
            </a:pPr>
            <a:r>
              <a:rPr lang="fa-IR" sz="2000" b="1" dirty="0" smtClean="0">
                <a:solidFill>
                  <a:srgbClr val="211B16"/>
                </a:solidFill>
                <a:latin typeface="Dax-Light"/>
                <a:ea typeface="Calibri" panose="020F0502020204030204" pitchFamily="34" charset="0"/>
                <a:cs typeface="Dax-Light"/>
              </a:rPr>
              <a:t> </a:t>
            </a:r>
            <a:r>
              <a:rPr lang="fa-IR" sz="2000" b="1" dirty="0">
                <a:solidFill>
                  <a:srgbClr val="211B16"/>
                </a:solidFill>
                <a:latin typeface="Dax-Light"/>
                <a:ea typeface="Calibri" panose="020F0502020204030204" pitchFamily="34" charset="0"/>
                <a:cs typeface="Dax-Light"/>
              </a:rPr>
              <a:t>در صورتی که میزان فیلتراسیون گلومرولی طبیعی بوده یا فقط اندکی کاهش یافته باشد، مسمومیت با منیزیوم نامعمول خواهد بود</a:t>
            </a:r>
            <a:r>
              <a:rPr lang="fa-IR" sz="2000" b="1" dirty="0" smtClean="0">
                <a:solidFill>
                  <a:srgbClr val="211B16"/>
                </a:solidFill>
                <a:latin typeface="Dax-Light"/>
                <a:ea typeface="Calibri" panose="020F0502020204030204" pitchFamily="34" charset="0"/>
                <a:cs typeface="Dax-Light"/>
              </a:rPr>
              <a:t>.</a:t>
            </a:r>
          </a:p>
          <a:p>
            <a:pPr algn="r" rtl="1">
              <a:lnSpc>
                <a:spcPct val="107000"/>
              </a:lnSpc>
              <a:spcAft>
                <a:spcPts val="800"/>
              </a:spcAft>
            </a:pPr>
            <a:r>
              <a:rPr lang="fa-IR" sz="2000" b="1" dirty="0" smtClean="0">
                <a:solidFill>
                  <a:srgbClr val="211B16"/>
                </a:solidFill>
                <a:latin typeface="Dax-Light"/>
                <a:ea typeface="Calibri" panose="020F0502020204030204" pitchFamily="34" charset="0"/>
                <a:cs typeface="Dax-Light"/>
              </a:rPr>
              <a:t> </a:t>
            </a:r>
            <a:r>
              <a:rPr lang="fa-IR" sz="2000" b="1" dirty="0">
                <a:solidFill>
                  <a:srgbClr val="211B16"/>
                </a:solidFill>
                <a:latin typeface="Dax-Light"/>
                <a:ea typeface="Calibri" panose="020F0502020204030204" pitchFamily="34" charset="0"/>
                <a:cs typeface="Dax-Light"/>
              </a:rPr>
              <a:t>برون ده ادراری کافی، معمولا نشان دهنده ی طبیعی بودن میزان فیلتراسیون گلومرولی است. با وجود این، دفع منیزیوم وابسته به میزان جریان ادرار نیست و حجم ادراربه ازای واحد زمان، بخودی خود عملکرد کلیه را پیشگویی نمی کند. </a:t>
            </a:r>
            <a:endParaRPr lang="fa-IR" sz="2000" b="1" dirty="0" smtClean="0">
              <a:solidFill>
                <a:srgbClr val="211B16"/>
              </a:solidFill>
              <a:latin typeface="Dax-Light"/>
              <a:ea typeface="Calibri" panose="020F0502020204030204" pitchFamily="34" charset="0"/>
              <a:cs typeface="Dax-Light"/>
            </a:endParaRPr>
          </a:p>
          <a:p>
            <a:pPr algn="r" rtl="1">
              <a:lnSpc>
                <a:spcPct val="107000"/>
              </a:lnSpc>
              <a:spcAft>
                <a:spcPts val="800"/>
              </a:spcAft>
            </a:pPr>
            <a:r>
              <a:rPr lang="fa-IR" sz="2000" b="1" dirty="0" smtClean="0">
                <a:solidFill>
                  <a:srgbClr val="211B16"/>
                </a:solidFill>
                <a:latin typeface="Dax-Light"/>
                <a:ea typeface="Calibri" panose="020F0502020204030204" pitchFamily="34" charset="0"/>
                <a:cs typeface="Dax-Light"/>
              </a:rPr>
              <a:t>بنابراین </a:t>
            </a:r>
            <a:r>
              <a:rPr lang="fa-IR" sz="2000" b="1" dirty="0">
                <a:solidFill>
                  <a:srgbClr val="211B16"/>
                </a:solidFill>
                <a:latin typeface="Dax-Light"/>
                <a:ea typeface="Calibri" panose="020F0502020204030204" pitchFamily="34" charset="0"/>
                <a:cs typeface="Dax-Light"/>
              </a:rPr>
              <a:t>برای تشخیص کاهش میزان فیلتراسیون گلومرولی باید میزان </a:t>
            </a:r>
            <a:r>
              <a:rPr lang="fa-IR" sz="2000" b="1" dirty="0">
                <a:solidFill>
                  <a:srgbClr val="FF0000"/>
                </a:solidFill>
                <a:latin typeface="Dax-Light"/>
                <a:ea typeface="Calibri" panose="020F0502020204030204" pitchFamily="34" charset="0"/>
                <a:cs typeface="Dax-Light"/>
              </a:rPr>
              <a:t>کراتینین سرم </a:t>
            </a:r>
            <a:r>
              <a:rPr lang="fa-IR" sz="2000" b="1" dirty="0">
                <a:solidFill>
                  <a:srgbClr val="211B16"/>
                </a:solidFill>
                <a:latin typeface="Dax-Light"/>
                <a:ea typeface="Calibri" panose="020F0502020204030204" pitchFamily="34" charset="0"/>
                <a:cs typeface="Dax-Light"/>
              </a:rPr>
              <a:t>اندازه گیری شود.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dirty="0">
                <a:solidFill>
                  <a:srgbClr val="211B16"/>
                </a:solidFill>
                <a:latin typeface="Dax-Light"/>
                <a:ea typeface="Calibri" panose="020F0502020204030204" pitchFamily="34" charset="0"/>
                <a:cs typeface="Dax-Light"/>
              </a:rPr>
              <a:t>اگر میزان پلاسمایی منیزیوم در حد ۴_۷ میلی اکی والان در لیتر تثبیت شود، تقریبا در تمام موارد از تشنج های اکلامپتیک پیشگیری شده و یا به آنها خاتمه داده میشود.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279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0839" y="1203901"/>
            <a:ext cx="6096000" cy="4351961"/>
          </a:xfrm>
          <a:prstGeom prst="rect">
            <a:avLst/>
          </a:prstGeom>
        </p:spPr>
        <p:txBody>
          <a:bodyPr>
            <a:spAutoFit/>
          </a:bodyPr>
          <a:lstStyle/>
          <a:p>
            <a:pPr algn="r" rtl="1">
              <a:lnSpc>
                <a:spcPct val="107000"/>
              </a:lnSpc>
              <a:spcAft>
                <a:spcPts val="800"/>
              </a:spcAft>
            </a:pPr>
            <a:r>
              <a:rPr lang="fa-IR" sz="2000" b="1" dirty="0">
                <a:solidFill>
                  <a:srgbClr val="211B16"/>
                </a:solidFill>
                <a:latin typeface="Dax-Light"/>
                <a:ea typeface="Calibri" panose="020F0502020204030204" pitchFamily="34" charset="0"/>
                <a:cs typeface="Dax-Light"/>
              </a:rPr>
              <a:t>هنگامیکه میزان پلاسمایی منیزیم به ۱۰ میلی اکی والان در لیتر میرسد، </a:t>
            </a:r>
            <a:r>
              <a:rPr lang="fa-IR" sz="2000" b="1" dirty="0">
                <a:solidFill>
                  <a:srgbClr val="FF0000"/>
                </a:solidFill>
                <a:latin typeface="Dax-Light"/>
                <a:ea typeface="Calibri" panose="020F0502020204030204" pitchFamily="34" charset="0"/>
                <a:cs typeface="Dax-Light"/>
              </a:rPr>
              <a:t>رفلکس های پاتلار </a:t>
            </a:r>
            <a:r>
              <a:rPr lang="fa-IR" sz="2000" b="1" dirty="0">
                <a:solidFill>
                  <a:srgbClr val="211B16"/>
                </a:solidFill>
                <a:latin typeface="Dax-Light"/>
                <a:ea typeface="Calibri" panose="020F0502020204030204" pitchFamily="34" charset="0"/>
                <a:cs typeface="Dax-Light"/>
              </a:rPr>
              <a:t>ناپدید میشوند(احتمالا به علت نوعی اثر شبه کورار). این نشانه هشداری در مورد </a:t>
            </a:r>
            <a:r>
              <a:rPr lang="fa-IR" sz="2000" b="1" dirty="0">
                <a:solidFill>
                  <a:srgbClr val="FF0000"/>
                </a:solidFill>
                <a:latin typeface="Dax-Light"/>
                <a:ea typeface="Calibri" panose="020F0502020204030204" pitchFamily="34" charset="0"/>
                <a:cs typeface="Dax-Light"/>
              </a:rPr>
              <a:t>سمیت قریب الوقوع </a:t>
            </a:r>
            <a:r>
              <a:rPr lang="fa-IR" sz="2000" b="1" dirty="0">
                <a:solidFill>
                  <a:srgbClr val="211B16"/>
                </a:solidFill>
                <a:latin typeface="Dax-Light"/>
                <a:ea typeface="Calibri" panose="020F0502020204030204" pitchFamily="34" charset="0"/>
                <a:cs typeface="Dax-Light"/>
              </a:rPr>
              <a:t>منیزیم است. اگر به </a:t>
            </a:r>
            <a:r>
              <a:rPr lang="fa-IR" sz="2000" b="1" dirty="0">
                <a:solidFill>
                  <a:srgbClr val="FF0000"/>
                </a:solidFill>
                <a:latin typeface="Dax-Light"/>
                <a:ea typeface="Calibri" panose="020F0502020204030204" pitchFamily="34" charset="0"/>
                <a:cs typeface="Dax-Light"/>
              </a:rPr>
              <a:t>بالای ۱۰ </a:t>
            </a:r>
            <a:r>
              <a:rPr lang="fa-IR" sz="2000" b="1" dirty="0">
                <a:solidFill>
                  <a:srgbClr val="211B16"/>
                </a:solidFill>
                <a:latin typeface="Dax-Light"/>
                <a:ea typeface="Calibri" panose="020F0502020204030204" pitchFamily="34" charset="0"/>
                <a:cs typeface="Dax-Light"/>
              </a:rPr>
              <a:t>برسد، </a:t>
            </a:r>
            <a:r>
              <a:rPr lang="fa-IR" sz="2000" b="1" dirty="0">
                <a:solidFill>
                  <a:srgbClr val="FF0000"/>
                </a:solidFill>
                <a:latin typeface="Dax-Light"/>
                <a:ea typeface="Calibri" panose="020F0502020204030204" pitchFamily="34" charset="0"/>
                <a:cs typeface="Dax-Light"/>
              </a:rPr>
              <a:t>تضعیف تنفسی </a:t>
            </a:r>
            <a:r>
              <a:rPr lang="fa-IR" sz="2000" b="1" dirty="0">
                <a:solidFill>
                  <a:srgbClr val="211B16"/>
                </a:solidFill>
                <a:latin typeface="Dax-Light"/>
                <a:ea typeface="Calibri" panose="020F0502020204030204" pitchFamily="34" charset="0"/>
                <a:cs typeface="Dax-Light"/>
              </a:rPr>
              <a:t>رخ می دهد، و در مقادیر </a:t>
            </a:r>
            <a:r>
              <a:rPr lang="fa-IR" sz="2000" b="1" dirty="0">
                <a:solidFill>
                  <a:srgbClr val="FF0000"/>
                </a:solidFill>
                <a:latin typeface="Dax-Light"/>
                <a:ea typeface="Calibri" panose="020F0502020204030204" pitchFamily="34" charset="0"/>
                <a:cs typeface="Dax-Light"/>
              </a:rPr>
              <a:t>۱۲</a:t>
            </a:r>
            <a:r>
              <a:rPr lang="fa-IR" sz="2000" b="1" dirty="0">
                <a:solidFill>
                  <a:srgbClr val="211B16"/>
                </a:solidFill>
                <a:latin typeface="Dax-Light"/>
                <a:ea typeface="Calibri" panose="020F0502020204030204" pitchFamily="34" charset="0"/>
                <a:cs typeface="Dax-Light"/>
              </a:rPr>
              <a:t> یا بالاتر، </a:t>
            </a:r>
            <a:r>
              <a:rPr lang="fa-IR" sz="2000" b="1" dirty="0">
                <a:solidFill>
                  <a:srgbClr val="FF0000"/>
                </a:solidFill>
                <a:latin typeface="Dax-Light"/>
                <a:ea typeface="Calibri" panose="020F0502020204030204" pitchFamily="34" charset="0"/>
                <a:cs typeface="Dax-Light"/>
              </a:rPr>
              <a:t>فلج تنفسی و ایست تنفسی</a:t>
            </a:r>
            <a:r>
              <a:rPr lang="fa-IR" sz="2000" b="1" dirty="0">
                <a:solidFill>
                  <a:srgbClr val="211B16"/>
                </a:solidFill>
                <a:latin typeface="Dax-Light"/>
                <a:ea typeface="Calibri" panose="020F0502020204030204" pitchFamily="34" charset="0"/>
                <a:cs typeface="Dax-Light"/>
              </a:rPr>
              <a:t> پدیدار می شود. </a:t>
            </a:r>
            <a:endParaRPr lang="fa-IR" sz="2000" b="1" dirty="0" smtClean="0">
              <a:solidFill>
                <a:srgbClr val="211B16"/>
              </a:solidFill>
              <a:latin typeface="Dax-Light"/>
              <a:ea typeface="Calibri" panose="020F0502020204030204" pitchFamily="34" charset="0"/>
              <a:cs typeface="Dax-Light"/>
            </a:endParaRPr>
          </a:p>
          <a:p>
            <a:pPr algn="r" rtl="1">
              <a:lnSpc>
                <a:spcPct val="107000"/>
              </a:lnSpc>
              <a:spcAft>
                <a:spcPts val="800"/>
              </a:spcAft>
            </a:pPr>
            <a:r>
              <a:rPr lang="fa-IR" sz="2000" b="1" dirty="0" smtClean="0">
                <a:solidFill>
                  <a:srgbClr val="211B16"/>
                </a:solidFill>
                <a:latin typeface="Dax-Light"/>
                <a:ea typeface="Calibri" panose="020F0502020204030204" pitchFamily="34" charset="0"/>
                <a:cs typeface="Dax-Light"/>
              </a:rPr>
              <a:t>درمان </a:t>
            </a:r>
            <a:r>
              <a:rPr lang="fa-IR" sz="2000" b="1" dirty="0">
                <a:solidFill>
                  <a:srgbClr val="211B16"/>
                </a:solidFill>
                <a:latin typeface="Dax-Light"/>
                <a:ea typeface="Calibri" panose="020F0502020204030204" pitchFamily="34" charset="0"/>
                <a:cs typeface="Dax-Light"/>
              </a:rPr>
              <a:t>با </a:t>
            </a:r>
            <a:r>
              <a:rPr lang="fa-IR" sz="2000" b="1" dirty="0">
                <a:solidFill>
                  <a:srgbClr val="FF0000"/>
                </a:solidFill>
                <a:latin typeface="Dax-Light"/>
                <a:ea typeface="Calibri" panose="020F0502020204030204" pitchFamily="34" charset="0"/>
                <a:cs typeface="Dax-Light"/>
              </a:rPr>
              <a:t>گلوکونات یا کلرید کلسیم</a:t>
            </a:r>
            <a:r>
              <a:rPr lang="fa-IR" sz="2000" b="1" dirty="0">
                <a:solidFill>
                  <a:srgbClr val="211B16"/>
                </a:solidFill>
                <a:latin typeface="Dax-Light"/>
                <a:ea typeface="Calibri" panose="020F0502020204030204" pitchFamily="34" charset="0"/>
                <a:cs typeface="Dax-Light"/>
              </a:rPr>
              <a:t>( </a:t>
            </a:r>
            <a:r>
              <a:rPr lang="fa-IR" sz="2000" b="1" dirty="0" smtClean="0">
                <a:solidFill>
                  <a:srgbClr val="211B16"/>
                </a:solidFill>
                <a:latin typeface="Dax-Light"/>
                <a:ea typeface="Calibri" panose="020F0502020204030204" pitchFamily="34" charset="0"/>
                <a:cs typeface="Dax-Light"/>
              </a:rPr>
              <a:t>یک گرم </a:t>
            </a:r>
            <a:r>
              <a:rPr lang="fa-IR" sz="2000" b="1" dirty="0">
                <a:solidFill>
                  <a:srgbClr val="211B16"/>
                </a:solidFill>
                <a:latin typeface="Dax-Light"/>
                <a:ea typeface="Calibri" panose="020F0502020204030204" pitchFamily="34" charset="0"/>
                <a:cs typeface="Dax-Light"/>
              </a:rPr>
              <a:t>داخل وریدی)، همراه با قطع تجویز سولفات منیزیم، معمولا سبب برطرف شدن درجات </a:t>
            </a:r>
            <a:r>
              <a:rPr lang="fa-IR" sz="2000" b="1" dirty="0">
                <a:solidFill>
                  <a:srgbClr val="FF0000"/>
                </a:solidFill>
                <a:latin typeface="Dax-Light"/>
                <a:ea typeface="Calibri" panose="020F0502020204030204" pitchFamily="34" charset="0"/>
                <a:cs typeface="Dax-Light"/>
              </a:rPr>
              <a:t>خفیف تا متوسط تضعیف تنفسی </a:t>
            </a:r>
            <a:r>
              <a:rPr lang="fa-IR" sz="2000" b="1" dirty="0">
                <a:solidFill>
                  <a:srgbClr val="211B16"/>
                </a:solidFill>
                <a:latin typeface="Dax-Light"/>
                <a:ea typeface="Calibri" panose="020F0502020204030204" pitchFamily="34" charset="0"/>
                <a:cs typeface="Dax-Light"/>
              </a:rPr>
              <a:t>می شود. </a:t>
            </a:r>
            <a:endParaRPr lang="fa-IR" sz="2000" b="1" dirty="0" smtClean="0">
              <a:solidFill>
                <a:srgbClr val="211B16"/>
              </a:solidFill>
              <a:latin typeface="Dax-Light"/>
              <a:ea typeface="Calibri" panose="020F0502020204030204" pitchFamily="34" charset="0"/>
              <a:cs typeface="Dax-Light"/>
            </a:endParaRPr>
          </a:p>
          <a:p>
            <a:pPr algn="r" rtl="1">
              <a:lnSpc>
                <a:spcPct val="107000"/>
              </a:lnSpc>
              <a:spcAft>
                <a:spcPts val="800"/>
              </a:spcAft>
            </a:pPr>
            <a:r>
              <a:rPr lang="fa-IR" sz="2000" b="1" dirty="0" smtClean="0">
                <a:solidFill>
                  <a:srgbClr val="211B16"/>
                </a:solidFill>
                <a:latin typeface="Dax-Light"/>
                <a:ea typeface="Calibri" panose="020F0502020204030204" pitchFamily="34" charset="0"/>
                <a:cs typeface="Dax-Light"/>
              </a:rPr>
              <a:t>اگر </a:t>
            </a:r>
            <a:r>
              <a:rPr lang="fa-IR" sz="2000" b="1" dirty="0">
                <a:solidFill>
                  <a:srgbClr val="211B16"/>
                </a:solidFill>
                <a:latin typeface="Dax-Light"/>
                <a:ea typeface="Calibri" panose="020F0502020204030204" pitchFamily="34" charset="0"/>
                <a:cs typeface="Dax-Light"/>
              </a:rPr>
              <a:t>سطح توکسیک ثابت وجود داشته باشد، ممکن است اثر کلسیم تجویز شده بصورت داخل وریدی کوتاه مدت باشد. </a:t>
            </a:r>
            <a:endParaRPr lang="fa-IR" sz="2000" b="1" dirty="0" smtClean="0">
              <a:solidFill>
                <a:srgbClr val="211B16"/>
              </a:solidFill>
              <a:latin typeface="Dax-Light"/>
              <a:ea typeface="Calibri" panose="020F0502020204030204" pitchFamily="34" charset="0"/>
              <a:cs typeface="Dax-Light"/>
            </a:endParaRPr>
          </a:p>
          <a:p>
            <a:pPr algn="r" rtl="1">
              <a:lnSpc>
                <a:spcPct val="107000"/>
              </a:lnSpc>
              <a:spcAft>
                <a:spcPts val="800"/>
              </a:spcAft>
            </a:pPr>
            <a:r>
              <a:rPr lang="fa-IR" sz="2000" b="1" dirty="0" smtClean="0">
                <a:solidFill>
                  <a:srgbClr val="211B16"/>
                </a:solidFill>
                <a:latin typeface="Dax-Light"/>
                <a:ea typeface="Calibri" panose="020F0502020204030204" pitchFamily="34" charset="0"/>
                <a:cs typeface="Dax-Light"/>
              </a:rPr>
              <a:t>در </a:t>
            </a:r>
            <a:r>
              <a:rPr lang="fa-IR" sz="2000" b="1" dirty="0">
                <a:solidFill>
                  <a:srgbClr val="211B16"/>
                </a:solidFill>
                <a:latin typeface="Dax-Light"/>
                <a:ea typeface="Calibri" panose="020F0502020204030204" pitchFamily="34" charset="0"/>
                <a:cs typeface="Dax-Light"/>
              </a:rPr>
              <a:t>موارد تضعیف تنفسی شدید و ایست تنفسی، لوله گذاری سریع در تراشه و تهویه ی مکانیکی باعث نجات جان بیمار میشود</a:t>
            </a:r>
            <a:r>
              <a:rPr lang="en-US" dirty="0">
                <a:solidFill>
                  <a:srgbClr val="211B16"/>
                </a:solidFill>
                <a:latin typeface="Dax-Light"/>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493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479" y="3198438"/>
            <a:ext cx="8311892" cy="530145"/>
          </a:xfrm>
          <a:prstGeom prst="rect">
            <a:avLst/>
          </a:prstGeom>
        </p:spPr>
        <p:txBody>
          <a:bodyPr wrap="none">
            <a:spAutoFit/>
          </a:bodyPr>
          <a:lstStyle/>
          <a:p>
            <a:pPr algn="r" rtl="1">
              <a:lnSpc>
                <a:spcPct val="107000"/>
              </a:lnSpc>
              <a:spcAft>
                <a:spcPts val="800"/>
              </a:spcAft>
            </a:pPr>
            <a:r>
              <a:rPr lang="fa-IR" sz="2800" b="1" dirty="0">
                <a:latin typeface="Calibri" panose="020F0502020204030204" pitchFamily="34" charset="0"/>
                <a:ea typeface="Calibri" panose="020F0502020204030204" pitchFamily="34" charset="0"/>
              </a:rPr>
              <a:t>بیش از نیمی از مرگهای مرتبط با هیپرتانسیون قابل پیشگیری هستند.</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248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7588" y="1667294"/>
            <a:ext cx="6096000" cy="3046988"/>
          </a:xfrm>
          <a:prstGeom prst="rect">
            <a:avLst/>
          </a:prstGeom>
        </p:spPr>
        <p:txBody>
          <a:bodyPr>
            <a:spAutoFit/>
          </a:bodyPr>
          <a:lstStyle/>
          <a:p>
            <a:pPr algn="r" rtl="1"/>
            <a:r>
              <a:rPr lang="fa-IR" sz="2400" b="1" dirty="0">
                <a:solidFill>
                  <a:srgbClr val="211B16"/>
                </a:solidFill>
                <a:latin typeface="Calibri" panose="020F0502020204030204" pitchFamily="34" charset="0"/>
                <a:ea typeface="Calibri" panose="020F0502020204030204" pitchFamily="34" charset="0"/>
                <a:cs typeface="Dax-Light"/>
              </a:rPr>
              <a:t>در صورت </a:t>
            </a:r>
            <a:r>
              <a:rPr lang="fa-IR" sz="2400" b="1" dirty="0">
                <a:solidFill>
                  <a:srgbClr val="FF0000"/>
                </a:solidFill>
                <a:latin typeface="Calibri" panose="020F0502020204030204" pitchFamily="34" charset="0"/>
                <a:ea typeface="Calibri" panose="020F0502020204030204" pitchFamily="34" charset="0"/>
                <a:cs typeface="Dax-Light"/>
              </a:rPr>
              <a:t>کاهش میزان فیلتراسیون گلومرولی</a:t>
            </a:r>
            <a:r>
              <a:rPr lang="fa-IR" sz="2400" b="1" dirty="0">
                <a:solidFill>
                  <a:srgbClr val="211B16"/>
                </a:solidFill>
                <a:latin typeface="Calibri" panose="020F0502020204030204" pitchFamily="34" charset="0"/>
                <a:ea typeface="Calibri" panose="020F0502020204030204" pitchFamily="34" charset="0"/>
                <a:cs typeface="Dax-Light"/>
              </a:rPr>
              <a:t>، فقط باید </a:t>
            </a:r>
            <a:r>
              <a:rPr lang="fa-IR" sz="2400" b="1" dirty="0">
                <a:solidFill>
                  <a:srgbClr val="FF0000"/>
                </a:solidFill>
                <a:latin typeface="Calibri" panose="020F0502020204030204" pitchFamily="34" charset="0"/>
                <a:ea typeface="Calibri" panose="020F0502020204030204" pitchFamily="34" charset="0"/>
                <a:cs typeface="Dax-Light"/>
              </a:rPr>
              <a:t>سرعت انفوزیون </a:t>
            </a:r>
            <a:r>
              <a:rPr lang="fa-IR" sz="2400" b="1" dirty="0">
                <a:solidFill>
                  <a:srgbClr val="211B16"/>
                </a:solidFill>
                <a:latin typeface="Calibri" panose="020F0502020204030204" pitchFamily="34" charset="0"/>
                <a:ea typeface="Calibri" panose="020F0502020204030204" pitchFamily="34" charset="0"/>
                <a:cs typeface="Dax-Light"/>
              </a:rPr>
              <a:t>نگهدارنده تغییر داده شود</a:t>
            </a:r>
            <a:r>
              <a:rPr lang="fa-IR" sz="2400" b="1" dirty="0" smtClean="0">
                <a:solidFill>
                  <a:srgbClr val="211B16"/>
                </a:solidFill>
                <a:latin typeface="Calibri" panose="020F0502020204030204" pitchFamily="34" charset="0"/>
                <a:ea typeface="Calibri" panose="020F0502020204030204" pitchFamily="34" charset="0"/>
                <a:cs typeface="Dax-Light"/>
              </a:rPr>
              <a:t>.</a:t>
            </a:r>
          </a:p>
          <a:p>
            <a:pPr algn="r" rtl="1"/>
            <a:r>
              <a:rPr lang="fa-IR" sz="2400" b="1" dirty="0" smtClean="0">
                <a:solidFill>
                  <a:srgbClr val="211B16"/>
                </a:solidFill>
                <a:latin typeface="Calibri" panose="020F0502020204030204" pitchFamily="34" charset="0"/>
                <a:ea typeface="Calibri" panose="020F0502020204030204" pitchFamily="34" charset="0"/>
                <a:cs typeface="Dax-Light"/>
              </a:rPr>
              <a:t> </a:t>
            </a:r>
            <a:r>
              <a:rPr lang="fa-IR" sz="2400" b="1" dirty="0">
                <a:solidFill>
                  <a:srgbClr val="211B16"/>
                </a:solidFill>
                <a:latin typeface="Calibri" panose="020F0502020204030204" pitchFamily="34" charset="0"/>
                <a:ea typeface="Calibri" panose="020F0502020204030204" pitchFamily="34" charset="0"/>
                <a:cs typeface="Dax-Light"/>
              </a:rPr>
              <a:t>عملکرد کلیه با سنجش میزان کراتینین پلاسما برآورد میشود. اگر </a:t>
            </a:r>
            <a:r>
              <a:rPr lang="fa-IR" sz="2400" b="1" dirty="0">
                <a:solidFill>
                  <a:srgbClr val="FF0000"/>
                </a:solidFill>
                <a:latin typeface="Calibri" panose="020F0502020204030204" pitchFamily="34" charset="0"/>
                <a:ea typeface="Calibri" panose="020F0502020204030204" pitchFamily="34" charset="0"/>
                <a:cs typeface="Dax-Light"/>
              </a:rPr>
              <a:t>بیش از ۱ م گ بر میلی لیتر </a:t>
            </a:r>
            <a:r>
              <a:rPr lang="fa-IR" sz="2400" b="1" dirty="0">
                <a:solidFill>
                  <a:srgbClr val="211B16"/>
                </a:solidFill>
                <a:latin typeface="Calibri" panose="020F0502020204030204" pitchFamily="34" charset="0"/>
                <a:ea typeface="Calibri" panose="020F0502020204030204" pitchFamily="34" charset="0"/>
                <a:cs typeface="Dax-Light"/>
              </a:rPr>
              <a:t>باشد، با توجه به </a:t>
            </a:r>
            <a:r>
              <a:rPr lang="fa-IR" sz="2400" b="1" dirty="0">
                <a:solidFill>
                  <a:srgbClr val="FF0000"/>
                </a:solidFill>
                <a:latin typeface="Calibri" panose="020F0502020204030204" pitchFamily="34" charset="0"/>
                <a:ea typeface="Calibri" panose="020F0502020204030204" pitchFamily="34" charset="0"/>
                <a:cs typeface="Dax-Light"/>
              </a:rPr>
              <a:t>میزان منیزیم سرم</a:t>
            </a:r>
            <a:r>
              <a:rPr lang="fa-IR" sz="2400" b="1" dirty="0">
                <a:solidFill>
                  <a:srgbClr val="211B16"/>
                </a:solidFill>
                <a:latin typeface="Calibri" panose="020F0502020204030204" pitchFamily="34" charset="0"/>
                <a:ea typeface="Calibri" panose="020F0502020204030204" pitchFamily="34" charset="0"/>
                <a:cs typeface="Dax-Light"/>
              </a:rPr>
              <a:t>، اقدام به تنظیم سرعت انفوزیون می شود. </a:t>
            </a:r>
            <a:endParaRPr lang="fa-IR" sz="2400" b="1" dirty="0" smtClean="0">
              <a:solidFill>
                <a:srgbClr val="211B16"/>
              </a:solidFill>
              <a:latin typeface="Calibri" panose="020F0502020204030204" pitchFamily="34" charset="0"/>
              <a:ea typeface="Calibri" panose="020F0502020204030204" pitchFamily="34" charset="0"/>
              <a:cs typeface="Dax-Light"/>
            </a:endParaRPr>
          </a:p>
          <a:p>
            <a:pPr algn="r" rtl="1"/>
            <a:r>
              <a:rPr lang="fa-IR" sz="2400" b="1" dirty="0" smtClean="0">
                <a:solidFill>
                  <a:srgbClr val="211B16"/>
                </a:solidFill>
                <a:latin typeface="Calibri" panose="020F0502020204030204" pitchFamily="34" charset="0"/>
                <a:ea typeface="Calibri" panose="020F0502020204030204" pitchFamily="34" charset="0"/>
                <a:cs typeface="Dax-Light"/>
              </a:rPr>
              <a:t>در </a:t>
            </a:r>
            <a:r>
              <a:rPr lang="fa-IR" sz="2400" b="1" dirty="0">
                <a:solidFill>
                  <a:srgbClr val="211B16"/>
                </a:solidFill>
                <a:latin typeface="Calibri" panose="020F0502020204030204" pitchFamily="34" charset="0"/>
                <a:ea typeface="Calibri" panose="020F0502020204030204" pitchFamily="34" charset="0"/>
                <a:cs typeface="Dax-Light"/>
              </a:rPr>
              <a:t>صورت وجود </a:t>
            </a:r>
            <a:r>
              <a:rPr lang="fa-IR" sz="2400" b="1" dirty="0">
                <a:solidFill>
                  <a:srgbClr val="FF0000"/>
                </a:solidFill>
                <a:latin typeface="Calibri" panose="020F0502020204030204" pitchFamily="34" charset="0"/>
                <a:ea typeface="Calibri" panose="020F0502020204030204" pitchFamily="34" charset="0"/>
                <a:cs typeface="Dax-Light"/>
              </a:rPr>
              <a:t>اختلال شدید عملکرد کلیه</a:t>
            </a:r>
            <a:r>
              <a:rPr lang="fa-IR" sz="2400" b="1" dirty="0">
                <a:solidFill>
                  <a:srgbClr val="211B16"/>
                </a:solidFill>
                <a:latin typeface="Calibri" panose="020F0502020204030204" pitchFamily="34" charset="0"/>
                <a:ea typeface="Calibri" panose="020F0502020204030204" pitchFamily="34" charset="0"/>
                <a:cs typeface="Dax-Light"/>
              </a:rPr>
              <a:t>، برای برقرای سطح درمانی ثابت، </a:t>
            </a:r>
            <a:r>
              <a:rPr lang="fa-IR" sz="2400" b="1" dirty="0">
                <a:solidFill>
                  <a:srgbClr val="FF0000"/>
                </a:solidFill>
                <a:latin typeface="Calibri" panose="020F0502020204030204" pitchFamily="34" charset="0"/>
                <a:ea typeface="Calibri" panose="020F0502020204030204" pitchFamily="34" charset="0"/>
                <a:cs typeface="Dax-Light"/>
              </a:rPr>
              <a:t>فقط دوز لودینگ </a:t>
            </a:r>
            <a:r>
              <a:rPr lang="fa-IR" sz="2400" b="1" dirty="0">
                <a:solidFill>
                  <a:srgbClr val="211B16"/>
                </a:solidFill>
                <a:latin typeface="Calibri" panose="020F0502020204030204" pitchFamily="34" charset="0"/>
                <a:ea typeface="Calibri" panose="020F0502020204030204" pitchFamily="34" charset="0"/>
                <a:cs typeface="Dax-Light"/>
              </a:rPr>
              <a:t>تجویز می شود</a:t>
            </a:r>
            <a:endParaRPr lang="en-US" sz="2400" b="1" dirty="0"/>
          </a:p>
        </p:txBody>
      </p:sp>
    </p:spTree>
    <p:extLst>
      <p:ext uri="{BB962C8B-B14F-4D97-AF65-F5344CB8AC3E}">
        <p14:creationId xmlns:p14="http://schemas.microsoft.com/office/powerpoint/2010/main" val="3284392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9893" y="2550876"/>
            <a:ext cx="6096000" cy="1569660"/>
          </a:xfrm>
          <a:prstGeom prst="rect">
            <a:avLst/>
          </a:prstGeom>
        </p:spPr>
        <p:txBody>
          <a:bodyPr>
            <a:spAutoFit/>
          </a:bodyPr>
          <a:lstStyle/>
          <a:p>
            <a:pPr algn="r" rtl="1"/>
            <a:r>
              <a:rPr lang="fa-IR" sz="2400" b="1" dirty="0">
                <a:solidFill>
                  <a:srgbClr val="211B16"/>
                </a:solidFill>
                <a:latin typeface="Calibri" panose="020F0502020204030204" pitchFamily="34" charset="0"/>
                <a:ea typeface="Calibri" panose="020F0502020204030204" pitchFamily="34" charset="0"/>
                <a:cs typeface="Dax-Light"/>
              </a:rPr>
              <a:t>منیزیم </a:t>
            </a:r>
            <a:r>
              <a:rPr lang="fa-IR" sz="2400" b="1" dirty="0">
                <a:solidFill>
                  <a:srgbClr val="FF0000"/>
                </a:solidFill>
                <a:latin typeface="Calibri" panose="020F0502020204030204" pitchFamily="34" charset="0"/>
                <a:ea typeface="Calibri" panose="020F0502020204030204" pitchFamily="34" charset="0"/>
                <a:cs typeface="Dax-Light"/>
              </a:rPr>
              <a:t>مقاومت عروقی سیستمیک </a:t>
            </a:r>
            <a:r>
              <a:rPr lang="fa-IR" sz="2400" b="1" dirty="0">
                <a:solidFill>
                  <a:srgbClr val="211B16"/>
                </a:solidFill>
                <a:latin typeface="Calibri" panose="020F0502020204030204" pitchFamily="34" charset="0"/>
                <a:ea typeface="Calibri" panose="020F0502020204030204" pitchFamily="34" charset="0"/>
                <a:cs typeface="Dax-Light"/>
              </a:rPr>
              <a:t>و </a:t>
            </a:r>
            <a:r>
              <a:rPr lang="fa-IR" sz="2400" b="1" dirty="0">
                <a:solidFill>
                  <a:srgbClr val="FF0000"/>
                </a:solidFill>
                <a:latin typeface="Calibri" panose="020F0502020204030204" pitchFamily="34" charset="0"/>
                <a:ea typeface="Calibri" panose="020F0502020204030204" pitchFamily="34" charset="0"/>
                <a:cs typeface="Dax-Light"/>
              </a:rPr>
              <a:t>میانگین فشار شریانی </a:t>
            </a:r>
            <a:r>
              <a:rPr lang="fa-IR" sz="2400" b="1" dirty="0">
                <a:solidFill>
                  <a:srgbClr val="211B16"/>
                </a:solidFill>
                <a:latin typeface="Calibri" panose="020F0502020204030204" pitchFamily="34" charset="0"/>
                <a:ea typeface="Calibri" panose="020F0502020204030204" pitchFamily="34" charset="0"/>
                <a:cs typeface="Dax-Light"/>
              </a:rPr>
              <a:t>را </a:t>
            </a:r>
            <a:r>
              <a:rPr lang="fa-IR" sz="2400" b="1" dirty="0">
                <a:solidFill>
                  <a:srgbClr val="FF0000"/>
                </a:solidFill>
                <a:latin typeface="Calibri" panose="020F0502020204030204" pitchFamily="34" charset="0"/>
                <a:ea typeface="Calibri" panose="020F0502020204030204" pitchFamily="34" charset="0"/>
                <a:cs typeface="Dax-Light"/>
              </a:rPr>
              <a:t>کاهش</a:t>
            </a:r>
            <a:r>
              <a:rPr lang="fa-IR" sz="2400" b="1" dirty="0">
                <a:solidFill>
                  <a:srgbClr val="211B16"/>
                </a:solidFill>
                <a:latin typeface="Calibri" panose="020F0502020204030204" pitchFamily="34" charset="0"/>
                <a:ea typeface="Calibri" panose="020F0502020204030204" pitchFamily="34" charset="0"/>
                <a:cs typeface="Dax-Light"/>
              </a:rPr>
              <a:t> می دهد ودر عین حال سبب </a:t>
            </a:r>
            <a:r>
              <a:rPr lang="fa-IR" sz="2400" b="1" dirty="0" smtClean="0">
                <a:solidFill>
                  <a:srgbClr val="FF0000"/>
                </a:solidFill>
                <a:latin typeface="Calibri" panose="020F0502020204030204" pitchFamily="34" charset="0"/>
                <a:ea typeface="Calibri" panose="020F0502020204030204" pitchFamily="34" charset="0"/>
                <a:cs typeface="Dax-Light"/>
              </a:rPr>
              <a:t>افزایش برون </a:t>
            </a:r>
            <a:r>
              <a:rPr lang="fa-IR" sz="2400" b="1" dirty="0">
                <a:solidFill>
                  <a:srgbClr val="FF0000"/>
                </a:solidFill>
                <a:latin typeface="Calibri" panose="020F0502020204030204" pitchFamily="34" charset="0"/>
                <a:ea typeface="Calibri" panose="020F0502020204030204" pitchFamily="34" charset="0"/>
                <a:cs typeface="Dax-Light"/>
              </a:rPr>
              <a:t>ده قلب </a:t>
            </a:r>
            <a:r>
              <a:rPr lang="fa-IR" sz="2400" b="1" dirty="0">
                <a:solidFill>
                  <a:srgbClr val="211B16"/>
                </a:solidFill>
                <a:latin typeface="Calibri" panose="020F0502020204030204" pitchFamily="34" charset="0"/>
                <a:ea typeface="Calibri" panose="020F0502020204030204" pitchFamily="34" charset="0"/>
                <a:cs typeface="Dax-Light"/>
              </a:rPr>
              <a:t>می شود(بدون شواهد تضعیف میوکارد). این یافته ها با </a:t>
            </a:r>
            <a:r>
              <a:rPr lang="fa-IR" sz="2400" b="1" dirty="0">
                <a:solidFill>
                  <a:srgbClr val="FF0000"/>
                </a:solidFill>
                <a:latin typeface="Calibri" panose="020F0502020204030204" pitchFamily="34" charset="0"/>
                <a:ea typeface="Calibri" panose="020F0502020204030204" pitchFamily="34" charset="0"/>
                <a:cs typeface="Dax-Light"/>
              </a:rPr>
              <a:t>تهوع و گرگرفتگی </a:t>
            </a:r>
            <a:r>
              <a:rPr lang="fa-IR" sz="2400" b="1" dirty="0">
                <a:solidFill>
                  <a:srgbClr val="211B16"/>
                </a:solidFill>
                <a:latin typeface="Calibri" panose="020F0502020204030204" pitchFamily="34" charset="0"/>
                <a:ea typeface="Calibri" panose="020F0502020204030204" pitchFamily="34" charset="0"/>
                <a:cs typeface="Dax-Light"/>
              </a:rPr>
              <a:t>همزمان هستند و </a:t>
            </a:r>
            <a:r>
              <a:rPr lang="fa-IR" sz="2400" b="1" dirty="0">
                <a:solidFill>
                  <a:srgbClr val="FF0000"/>
                </a:solidFill>
                <a:latin typeface="Calibri" panose="020F0502020204030204" pitchFamily="34" charset="0"/>
                <a:ea typeface="Calibri" panose="020F0502020204030204" pitchFamily="34" charset="0"/>
                <a:cs typeface="Dax-Light"/>
              </a:rPr>
              <a:t>گذرا</a:t>
            </a:r>
            <a:r>
              <a:rPr lang="fa-IR" sz="2400" b="1" dirty="0">
                <a:solidFill>
                  <a:srgbClr val="211B16"/>
                </a:solidFill>
                <a:latin typeface="Calibri" panose="020F0502020204030204" pitchFamily="34" charset="0"/>
                <a:ea typeface="Calibri" panose="020F0502020204030204" pitchFamily="34" charset="0"/>
                <a:cs typeface="Dax-Light"/>
              </a:rPr>
              <a:t> می باشند</a:t>
            </a:r>
            <a:endParaRPr lang="en-US" sz="2400" b="1" dirty="0"/>
          </a:p>
        </p:txBody>
      </p:sp>
    </p:spTree>
    <p:extLst>
      <p:ext uri="{BB962C8B-B14F-4D97-AF65-F5344CB8AC3E}">
        <p14:creationId xmlns:p14="http://schemas.microsoft.com/office/powerpoint/2010/main" val="243236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0551" y="1238035"/>
            <a:ext cx="6096000" cy="3834191"/>
          </a:xfrm>
          <a:prstGeom prst="rect">
            <a:avLst/>
          </a:prstGeom>
        </p:spPr>
        <p:txBody>
          <a:bodyPr>
            <a:spAutoFit/>
          </a:bodyPr>
          <a:lstStyle/>
          <a:p>
            <a:pPr algn="r" rtl="1">
              <a:lnSpc>
                <a:spcPct val="107000"/>
              </a:lnSpc>
              <a:spcAft>
                <a:spcPts val="800"/>
              </a:spcAft>
            </a:pPr>
            <a:r>
              <a:rPr lang="fa-IR" sz="2400" b="1" dirty="0">
                <a:solidFill>
                  <a:srgbClr val="211B16"/>
                </a:solidFill>
                <a:latin typeface="Calibri" panose="020F0502020204030204" pitchFamily="34" charset="0"/>
                <a:ea typeface="Calibri" panose="020F0502020204030204" pitchFamily="34" charset="0"/>
                <a:cs typeface="Dax-Light"/>
              </a:rPr>
              <a:t>درمان هیپرتانسیون شدید: </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rgbClr val="211B16"/>
                </a:solidFill>
                <a:latin typeface="Calibri" panose="020F0502020204030204" pitchFamily="34" charset="0"/>
                <a:ea typeface="Calibri" panose="020F0502020204030204" pitchFamily="34" charset="0"/>
                <a:cs typeface="Dax-Light"/>
              </a:rPr>
              <a:t>هیپرتانسیون خطرناک ممکن است سبب </a:t>
            </a:r>
            <a:r>
              <a:rPr lang="fa-IR" sz="2400" b="1" dirty="0">
                <a:solidFill>
                  <a:srgbClr val="FF0000"/>
                </a:solidFill>
                <a:latin typeface="Calibri" panose="020F0502020204030204" pitchFamily="34" charset="0"/>
                <a:ea typeface="Calibri" panose="020F0502020204030204" pitchFamily="34" charset="0"/>
                <a:cs typeface="Dax-Light"/>
              </a:rPr>
              <a:t>خونریزی مغزی عروقی </a:t>
            </a:r>
            <a:r>
              <a:rPr lang="fa-IR" sz="2400" b="1" dirty="0">
                <a:solidFill>
                  <a:srgbClr val="211B16"/>
                </a:solidFill>
                <a:latin typeface="Calibri" panose="020F0502020204030204" pitchFamily="34" charset="0"/>
                <a:ea typeface="Calibri" panose="020F0502020204030204" pitchFamily="34" charset="0"/>
                <a:cs typeface="Dax-Light"/>
              </a:rPr>
              <a:t>و </a:t>
            </a:r>
            <a:r>
              <a:rPr lang="fa-IR" sz="2400" b="1" dirty="0">
                <a:solidFill>
                  <a:srgbClr val="FF0000"/>
                </a:solidFill>
                <a:latin typeface="Calibri" panose="020F0502020204030204" pitchFamily="34" charset="0"/>
                <a:ea typeface="Calibri" panose="020F0502020204030204" pitchFamily="34" charset="0"/>
                <a:cs typeface="Dax-Light"/>
              </a:rPr>
              <a:t>آنسفالوپاتی هیپرتانسیو</a:t>
            </a:r>
            <a:r>
              <a:rPr lang="fa-IR" sz="2400" b="1" dirty="0">
                <a:solidFill>
                  <a:srgbClr val="211B16"/>
                </a:solidFill>
                <a:latin typeface="Calibri" panose="020F0502020204030204" pitchFamily="34" charset="0"/>
                <a:ea typeface="Calibri" panose="020F0502020204030204" pitchFamily="34" charset="0"/>
                <a:cs typeface="Dax-Light"/>
              </a:rPr>
              <a:t> شود و </a:t>
            </a:r>
            <a:r>
              <a:rPr lang="fa-IR" sz="2400" b="1" dirty="0">
                <a:solidFill>
                  <a:srgbClr val="FF0000"/>
                </a:solidFill>
                <a:latin typeface="Calibri" panose="020F0502020204030204" pitchFamily="34" charset="0"/>
                <a:ea typeface="Calibri" panose="020F0502020204030204" pitchFamily="34" charset="0"/>
                <a:cs typeface="Dax-Light"/>
              </a:rPr>
              <a:t>تشنجهای اکلامپتیک </a:t>
            </a:r>
            <a:r>
              <a:rPr lang="fa-IR" sz="2400" b="1" dirty="0">
                <a:solidFill>
                  <a:srgbClr val="211B16"/>
                </a:solidFill>
                <a:latin typeface="Calibri" panose="020F0502020204030204" pitchFamily="34" charset="0"/>
                <a:ea typeface="Calibri" panose="020F0502020204030204" pitchFamily="34" charset="0"/>
                <a:cs typeface="Dax-Light"/>
              </a:rPr>
              <a:t>را در زنان مبتلا به پره اکلامپسی برانگیزد. سایر عوارض شامل نارسایی احتقانی هیپرتانسیو قلب در اثر افزایش پس بار و دکلمان جفت هستند.</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rgbClr val="211B16"/>
                </a:solidFill>
                <a:latin typeface="Calibri" panose="020F0502020204030204" pitchFamily="34" charset="0"/>
                <a:ea typeface="Calibri" panose="020F0502020204030204" pitchFamily="34" charset="0"/>
                <a:cs typeface="Dax-Light"/>
              </a:rPr>
              <a:t>درمان برای کاستن از فشار سیستولی تا حد مساوی یا کمتر از ۱۶۰ م م جیوه و فشار دیاستولی تا حد مساوی یا کمتر از ۱۱۰ م م جیوه صورت گیرد.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4553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3925" y="1404744"/>
            <a:ext cx="6096000" cy="3539430"/>
          </a:xfrm>
          <a:prstGeom prst="rect">
            <a:avLst/>
          </a:prstGeom>
        </p:spPr>
        <p:txBody>
          <a:bodyPr>
            <a:spAutoFit/>
          </a:bodyPr>
          <a:lstStyle/>
          <a:p>
            <a:pPr algn="r" rtl="1"/>
            <a:r>
              <a:rPr lang="fa-IR" sz="2800" b="1" dirty="0">
                <a:solidFill>
                  <a:srgbClr val="FF0000"/>
                </a:solidFill>
                <a:latin typeface="Calibri" panose="020F0502020204030204" pitchFamily="34" charset="0"/>
                <a:ea typeface="Calibri" panose="020F0502020204030204" pitchFamily="34" charset="0"/>
                <a:cs typeface="Dax-Light"/>
              </a:rPr>
              <a:t>هیدرالازین</a:t>
            </a:r>
            <a:r>
              <a:rPr lang="fa-IR" sz="2800" b="1" dirty="0">
                <a:solidFill>
                  <a:srgbClr val="211B16"/>
                </a:solidFill>
                <a:latin typeface="Calibri" panose="020F0502020204030204" pitchFamily="34" charset="0"/>
                <a:ea typeface="Calibri" panose="020F0502020204030204" pitchFamily="34" charset="0"/>
                <a:cs typeface="Dax-Light"/>
              </a:rPr>
              <a:t>: </a:t>
            </a:r>
            <a:endParaRPr lang="fa-IR" sz="2800" b="1" dirty="0" smtClean="0">
              <a:solidFill>
                <a:srgbClr val="211B16"/>
              </a:solidFill>
              <a:latin typeface="Calibri" panose="020F0502020204030204" pitchFamily="34" charset="0"/>
              <a:ea typeface="Calibri" panose="020F0502020204030204" pitchFamily="34" charset="0"/>
              <a:cs typeface="Dax-Light"/>
            </a:endParaRPr>
          </a:p>
          <a:p>
            <a:pPr algn="r" rtl="1"/>
            <a:r>
              <a:rPr lang="fa-IR" sz="2800" b="1" dirty="0" smtClean="0">
                <a:solidFill>
                  <a:srgbClr val="211B16"/>
                </a:solidFill>
                <a:latin typeface="Calibri" panose="020F0502020204030204" pitchFamily="34" charset="0"/>
                <a:ea typeface="Calibri" panose="020F0502020204030204" pitchFamily="34" charset="0"/>
                <a:cs typeface="Dax-Light"/>
              </a:rPr>
              <a:t>بصورت </a:t>
            </a:r>
            <a:r>
              <a:rPr lang="fa-IR" sz="2800" b="1" dirty="0">
                <a:solidFill>
                  <a:srgbClr val="211B16"/>
                </a:solidFill>
                <a:latin typeface="Calibri" panose="020F0502020204030204" pitchFamily="34" charset="0"/>
                <a:ea typeface="Calibri" panose="020F0502020204030204" pitchFamily="34" charset="0"/>
                <a:cs typeface="Dax-Light"/>
              </a:rPr>
              <a:t>داخل وریدی با دوز اولیه ۵ میلی گرم و به دنبال آن دوزهای ۵_۱۰ میلی گرم با فواصل ۱۵_۲۰ دقیقه ای تا </a:t>
            </a:r>
            <a:r>
              <a:rPr lang="fa-IR" sz="2800" b="1" dirty="0">
                <a:solidFill>
                  <a:srgbClr val="FF0000"/>
                </a:solidFill>
                <a:latin typeface="Calibri" panose="020F0502020204030204" pitchFamily="34" charset="0"/>
                <a:ea typeface="Calibri" panose="020F0502020204030204" pitchFamily="34" charset="0"/>
                <a:cs typeface="Dax-Light"/>
              </a:rPr>
              <a:t>پاسخ هدف </a:t>
            </a:r>
            <a:r>
              <a:rPr lang="fa-IR" sz="2800" b="1" dirty="0">
                <a:solidFill>
                  <a:srgbClr val="211B16"/>
                </a:solidFill>
                <a:latin typeface="Calibri" panose="020F0502020204030204" pitchFamily="34" charset="0"/>
                <a:ea typeface="Calibri" panose="020F0502020204030204" pitchFamily="34" charset="0"/>
                <a:cs typeface="Dax-Light"/>
              </a:rPr>
              <a:t>که کاهش فشار خون </a:t>
            </a:r>
            <a:r>
              <a:rPr lang="fa-IR" sz="2800" b="1" dirty="0">
                <a:solidFill>
                  <a:srgbClr val="FF0000"/>
                </a:solidFill>
                <a:latin typeface="Calibri" panose="020F0502020204030204" pitchFamily="34" charset="0"/>
                <a:ea typeface="Calibri" panose="020F0502020204030204" pitchFamily="34" charset="0"/>
                <a:cs typeface="Dax-Light"/>
              </a:rPr>
              <a:t>دیاستولی</a:t>
            </a:r>
            <a:r>
              <a:rPr lang="fa-IR" sz="2800" b="1" dirty="0">
                <a:solidFill>
                  <a:srgbClr val="211B16"/>
                </a:solidFill>
                <a:latin typeface="Calibri" panose="020F0502020204030204" pitchFamily="34" charset="0"/>
                <a:ea typeface="Calibri" panose="020F0502020204030204" pitchFamily="34" charset="0"/>
                <a:cs typeface="Dax-Light"/>
              </a:rPr>
              <a:t> تا حد ۹۰_۱۱۰ م م جیوه (در دوره ی قبل و یا حین زایمان)، است. مقادیر کمتر فشار خون </a:t>
            </a:r>
            <a:r>
              <a:rPr lang="fa-IR" sz="2800" b="1" dirty="0" smtClean="0">
                <a:solidFill>
                  <a:srgbClr val="211B16"/>
                </a:solidFill>
                <a:latin typeface="Calibri" panose="020F0502020204030204" pitchFamily="34" charset="0"/>
                <a:ea typeface="Calibri" panose="020F0502020204030204" pitchFamily="34" charset="0"/>
                <a:cs typeface="Dax-Light"/>
              </a:rPr>
              <a:t>دیاستولی</a:t>
            </a:r>
            <a:r>
              <a:rPr lang="fa-IR" sz="2800" b="1" dirty="0">
                <a:solidFill>
                  <a:srgbClr val="211B16"/>
                </a:solidFill>
                <a:latin typeface="Calibri" panose="020F0502020204030204" pitchFamily="34" charset="0"/>
                <a:ea typeface="Calibri" panose="020F0502020204030204" pitchFamily="34" charset="0"/>
                <a:cs typeface="Dax-Light"/>
              </a:rPr>
              <a:t>، با خطر اختلال پرفوزیون جفت همراه هستند.</a:t>
            </a:r>
            <a:endParaRPr lang="en-US" sz="2800" b="1" dirty="0"/>
          </a:p>
        </p:txBody>
      </p:sp>
    </p:spTree>
    <p:extLst>
      <p:ext uri="{BB962C8B-B14F-4D97-AF65-F5344CB8AC3E}">
        <p14:creationId xmlns:p14="http://schemas.microsoft.com/office/powerpoint/2010/main" val="3816688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695" y="1166232"/>
            <a:ext cx="6096000" cy="3936783"/>
          </a:xfrm>
          <a:prstGeom prst="rect">
            <a:avLst/>
          </a:prstGeom>
        </p:spPr>
        <p:txBody>
          <a:bodyPr>
            <a:spAutoFit/>
          </a:bodyPr>
          <a:lstStyle/>
          <a:p>
            <a:pPr algn="r" rtl="1">
              <a:lnSpc>
                <a:spcPct val="107000"/>
              </a:lnSpc>
              <a:spcAft>
                <a:spcPts val="800"/>
              </a:spcAft>
            </a:pPr>
            <a:r>
              <a:rPr lang="fa-IR" sz="2400" b="1" dirty="0">
                <a:solidFill>
                  <a:srgbClr val="211B16"/>
                </a:solidFill>
                <a:latin typeface="Calibri" panose="020F0502020204030204" pitchFamily="34" charset="0"/>
                <a:ea typeface="Calibri" panose="020F0502020204030204" pitchFamily="34" charset="0"/>
                <a:cs typeface="Dax-Light"/>
              </a:rPr>
              <a:t>ل</a:t>
            </a:r>
            <a:r>
              <a:rPr lang="fa-IR" sz="2400" b="1" dirty="0">
                <a:solidFill>
                  <a:srgbClr val="FF0000"/>
                </a:solidFill>
                <a:latin typeface="Calibri" panose="020F0502020204030204" pitchFamily="34" charset="0"/>
                <a:ea typeface="Calibri" panose="020F0502020204030204" pitchFamily="34" charset="0"/>
                <a:cs typeface="Dax-Light"/>
              </a:rPr>
              <a:t>ابتالول</a:t>
            </a:r>
            <a:r>
              <a:rPr lang="fa-IR" sz="2400" b="1" dirty="0">
                <a:solidFill>
                  <a:srgbClr val="211B16"/>
                </a:solidFill>
                <a:latin typeface="Calibri" panose="020F0502020204030204" pitchFamily="34" charset="0"/>
                <a:ea typeface="Calibri" panose="020F0502020204030204" pitchFamily="34" charset="0"/>
                <a:cs typeface="Dax-Light"/>
              </a:rPr>
              <a:t>: مهارکننده ی آلفا ۱ و مهاررکننده ی غیر انتخابی بتا می باشد.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b="1" dirty="0">
                <a:solidFill>
                  <a:srgbClr val="211B16"/>
                </a:solidFill>
                <a:latin typeface="Calibri" panose="020F0502020204030204" pitchFamily="34" charset="0"/>
                <a:ea typeface="Calibri" panose="020F0502020204030204" pitchFamily="34" charset="0"/>
                <a:cs typeface="Dax-Light"/>
              </a:rPr>
              <a:t>دوز ۱۰ م گ وریدی ابتدایی، ده دقیق بعد ۲۰ م گ، ده دقیق بعد ۴۰ م گ، ده دقیقه بعد ۴۰ م گ، ده دقیقه بعد ۸۰؛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b="1" dirty="0">
                <a:solidFill>
                  <a:srgbClr val="211B16"/>
                </a:solidFill>
                <a:latin typeface="Calibri" panose="020F0502020204030204" pitchFamily="34" charset="0"/>
                <a:ea typeface="Calibri" panose="020F0502020204030204" pitchFamily="34" charset="0"/>
                <a:cs typeface="Dax-Light"/>
              </a:rPr>
              <a:t>۲۰ م گ برای شروع، ده دقیقه بعد ۴۰ م گ، ده دقیقه بعد ۸۰ م گ</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b="1" dirty="0">
                <a:solidFill>
                  <a:srgbClr val="211B16"/>
                </a:solidFill>
                <a:latin typeface="Calibri" panose="020F0502020204030204" pitchFamily="34" charset="0"/>
                <a:ea typeface="Calibri" panose="020F0502020204030204" pitchFamily="34" charset="0"/>
                <a:cs typeface="Dax-Light"/>
              </a:rPr>
              <a:t>دوز کلی برای هر اپیزود درمان نباید از ۲۲۰ م گ تجاوز کند.</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8134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5339" y="2372009"/>
            <a:ext cx="6590923" cy="1200329"/>
          </a:xfrm>
          <a:prstGeom prst="rect">
            <a:avLst/>
          </a:prstGeom>
          <a:noFill/>
        </p:spPr>
        <p:txBody>
          <a:bodyPr wrap="square" rtlCol="0">
            <a:spAutoFit/>
          </a:bodyPr>
          <a:lstStyle/>
          <a:p>
            <a:pPr algn="r" rtl="1"/>
            <a:r>
              <a:rPr lang="fa-IR" sz="2400" b="1" dirty="0" smtClean="0">
                <a:solidFill>
                  <a:srgbClr val="FF0000"/>
                </a:solidFill>
              </a:rPr>
              <a:t>نیفدیپین</a:t>
            </a:r>
            <a:r>
              <a:rPr lang="fa-IR" sz="2400" b="1" dirty="0" smtClean="0"/>
              <a:t> : مهار کننده ی کانال کلسیم</a:t>
            </a:r>
          </a:p>
          <a:p>
            <a:pPr algn="r" rtl="1"/>
            <a:r>
              <a:rPr lang="fa-IR" sz="2400" b="1" dirty="0" smtClean="0"/>
              <a:t>دوز ابتدایی ۱۰ میلی گرم خوراکی و در صورت نیاز ۳۰ دقیقه بعد تکرار شود.</a:t>
            </a:r>
            <a:endParaRPr lang="en-US" sz="2400" b="1" dirty="0"/>
          </a:p>
        </p:txBody>
      </p:sp>
    </p:spTree>
    <p:extLst>
      <p:ext uri="{BB962C8B-B14F-4D97-AF65-F5344CB8AC3E}">
        <p14:creationId xmlns:p14="http://schemas.microsoft.com/office/powerpoint/2010/main" val="3945899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132" y="1125125"/>
            <a:ext cx="10443949" cy="3908762"/>
          </a:xfrm>
          <a:prstGeom prst="rect">
            <a:avLst/>
          </a:prstGeom>
          <a:noFill/>
        </p:spPr>
        <p:txBody>
          <a:bodyPr wrap="none" rtlCol="0">
            <a:spAutoFit/>
          </a:bodyPr>
          <a:lstStyle/>
          <a:p>
            <a:pPr algn="r" rtl="1"/>
            <a:r>
              <a:rPr lang="fa-IR" sz="3200" b="1" dirty="0" smtClean="0"/>
              <a:t>زایمان</a:t>
            </a:r>
            <a:r>
              <a:rPr lang="fa-IR" dirty="0" smtClean="0"/>
              <a:t> </a:t>
            </a:r>
          </a:p>
          <a:p>
            <a:pPr algn="r" rtl="1"/>
            <a:endParaRPr lang="fa-IR" sz="2400" dirty="0" smtClean="0"/>
          </a:p>
          <a:p>
            <a:pPr marL="342900" indent="-342900" algn="r" rtl="1">
              <a:buFont typeface="Wingdings" panose="05000000000000000000" pitchFamily="2" charset="2"/>
              <a:buChar char="ü"/>
            </a:pPr>
            <a:r>
              <a:rPr lang="fa-IR" sz="2400" b="1" dirty="0" smtClean="0"/>
              <a:t>به دنبال زایمان به هر روشی، بهبودی فوری و سریع حاصل نمی شود</a:t>
            </a:r>
          </a:p>
          <a:p>
            <a:pPr marL="342900" indent="-342900" algn="r" rtl="1">
              <a:buFont typeface="Wingdings" panose="05000000000000000000" pitchFamily="2" charset="2"/>
              <a:buChar char="ü"/>
            </a:pPr>
            <a:r>
              <a:rPr lang="fa-IR" sz="2400" b="1" dirty="0" smtClean="0"/>
              <a:t> اما موربیدیته ی وخیم در دوران بعد از زایمان، در زنانی که از طریق</a:t>
            </a:r>
          </a:p>
          <a:p>
            <a:pPr marL="342900" indent="-342900" algn="r" rtl="1">
              <a:buFont typeface="Wingdings" panose="05000000000000000000" pitchFamily="2" charset="2"/>
              <a:buChar char="ü"/>
            </a:pPr>
            <a:r>
              <a:rPr lang="fa-IR" sz="2400" b="1" dirty="0" smtClean="0"/>
              <a:t> واژینال زایمان کرده اند شیوع کمتری دارد.</a:t>
            </a:r>
          </a:p>
          <a:p>
            <a:pPr marL="342900" indent="-342900" algn="r" rtl="1">
              <a:buFont typeface="Wingdings" panose="05000000000000000000" pitchFamily="2" charset="2"/>
              <a:buChar char="ü"/>
            </a:pPr>
            <a:endParaRPr lang="fa-IR" sz="2400" b="1" dirty="0" smtClean="0"/>
          </a:p>
          <a:p>
            <a:pPr marL="342900" indent="-342900" algn="r" rtl="1">
              <a:buFont typeface="Wingdings" panose="05000000000000000000" pitchFamily="2" charset="2"/>
              <a:buChar char="ü"/>
            </a:pPr>
            <a:r>
              <a:rPr lang="fa-IR" sz="2400" b="1" dirty="0" smtClean="0">
                <a:solidFill>
                  <a:srgbClr val="FF0000"/>
                </a:solidFill>
              </a:rPr>
              <a:t>تغلیظ خون </a:t>
            </a:r>
            <a:r>
              <a:rPr lang="fa-IR" sz="2400" b="1" dirty="0" smtClean="0"/>
              <a:t>یکی از ویژگی های تقریبا قابل پیش بینی پره اکلامپسی شدید_اکلامپسی است.</a:t>
            </a:r>
          </a:p>
          <a:p>
            <a:pPr marL="342900" indent="-342900" algn="r" rtl="1">
              <a:buFont typeface="Wingdings" panose="05000000000000000000" pitchFamily="2" charset="2"/>
              <a:buChar char="ü"/>
            </a:pPr>
            <a:r>
              <a:rPr lang="fa-IR" sz="2400" b="1" dirty="0" smtClean="0"/>
              <a:t> به همین دلیل، حتی در </a:t>
            </a:r>
            <a:r>
              <a:rPr lang="fa-IR" sz="2400" b="1" dirty="0" smtClean="0">
                <a:solidFill>
                  <a:srgbClr val="FF0000"/>
                </a:solidFill>
              </a:rPr>
              <a:t>برابرخونریزی طبیعی</a:t>
            </a:r>
            <a:r>
              <a:rPr lang="fa-IR" sz="2400" b="1" dirty="0" smtClean="0"/>
              <a:t>، </a:t>
            </a:r>
            <a:r>
              <a:rPr lang="fa-IR" sz="2400" b="1" dirty="0" smtClean="0">
                <a:solidFill>
                  <a:srgbClr val="FF0000"/>
                </a:solidFill>
              </a:rPr>
              <a:t>تحمل بسیار کمتری </a:t>
            </a:r>
            <a:r>
              <a:rPr lang="fa-IR" sz="2400" b="1" dirty="0" smtClean="0"/>
              <a:t>از زنان نرموتانسیو دارند.</a:t>
            </a:r>
          </a:p>
          <a:p>
            <a:pPr marL="342900" indent="-342900" algn="r" rtl="1">
              <a:buFont typeface="Wingdings" panose="05000000000000000000" pitchFamily="2" charset="2"/>
              <a:buChar char="ü"/>
            </a:pPr>
            <a:endParaRPr lang="fa-IR" sz="2400" b="1" dirty="0" smtClean="0"/>
          </a:p>
          <a:p>
            <a:pPr marL="342900" indent="-342900" algn="r" rtl="1">
              <a:buFont typeface="Wingdings" panose="05000000000000000000" pitchFamily="2" charset="2"/>
              <a:buChar char="ü"/>
            </a:pPr>
            <a:r>
              <a:rPr lang="fa-IR" sz="2400" b="1" dirty="0" smtClean="0">
                <a:solidFill>
                  <a:srgbClr val="FF0000"/>
                </a:solidFill>
              </a:rPr>
              <a:t>افت چشمگیر فشارخون </a:t>
            </a:r>
            <a:r>
              <a:rPr lang="fa-IR" sz="2400" b="1" dirty="0" smtClean="0"/>
              <a:t>بلافاصله پس از زایمان، در اکثر موارد به معنی </a:t>
            </a:r>
            <a:r>
              <a:rPr lang="fa-IR" sz="2400" b="1" dirty="0" smtClean="0">
                <a:solidFill>
                  <a:srgbClr val="FF0000"/>
                </a:solidFill>
              </a:rPr>
              <a:t>خونریزی بیش از حد </a:t>
            </a:r>
            <a:r>
              <a:rPr lang="fa-IR" sz="2400" b="1" dirty="0" smtClean="0"/>
              <a:t>است</a:t>
            </a:r>
            <a:endParaRPr lang="en-US" sz="2400" b="1" dirty="0"/>
          </a:p>
        </p:txBody>
      </p:sp>
    </p:spTree>
    <p:extLst>
      <p:ext uri="{BB962C8B-B14F-4D97-AF65-F5344CB8AC3E}">
        <p14:creationId xmlns:p14="http://schemas.microsoft.com/office/powerpoint/2010/main" val="184353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044" y="2752531"/>
            <a:ext cx="6296281" cy="1569660"/>
          </a:xfrm>
          <a:prstGeom prst="rect">
            <a:avLst/>
          </a:prstGeom>
          <a:noFill/>
        </p:spPr>
        <p:txBody>
          <a:bodyPr wrap="square" rtlCol="0">
            <a:spAutoFit/>
          </a:bodyPr>
          <a:lstStyle/>
          <a:p>
            <a:pPr algn="r" rtl="1"/>
            <a:r>
              <a:rPr lang="fa-IR" sz="3200" b="1" dirty="0" smtClean="0"/>
              <a:t>آنالژزی و بیهوشی</a:t>
            </a:r>
          </a:p>
          <a:p>
            <a:pPr algn="r" rtl="1"/>
            <a:endParaRPr lang="fa-IR" sz="3200" dirty="0" smtClean="0"/>
          </a:p>
          <a:p>
            <a:pPr algn="r" rtl="1"/>
            <a:r>
              <a:rPr lang="fa-IR" sz="3200" dirty="0" smtClean="0"/>
              <a:t>استفاده از آنالژزی هدایتی ایده آل است                                                           </a:t>
            </a:r>
            <a:endParaRPr lang="en-US" sz="3200" dirty="0"/>
          </a:p>
        </p:txBody>
      </p:sp>
    </p:spTree>
    <p:extLst>
      <p:ext uri="{BB962C8B-B14F-4D97-AF65-F5344CB8AC3E}">
        <p14:creationId xmlns:p14="http://schemas.microsoft.com/office/powerpoint/2010/main" val="53896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448" y="1718191"/>
            <a:ext cx="6096000" cy="3249031"/>
          </a:xfrm>
          <a:prstGeom prst="rect">
            <a:avLst/>
          </a:prstGeom>
        </p:spPr>
        <p:txBody>
          <a:bodyPr>
            <a:spAutoFit/>
          </a:bodyPr>
          <a:lstStyle/>
          <a:p>
            <a:pPr algn="r" rtl="1">
              <a:lnSpc>
                <a:spcPct val="107000"/>
              </a:lnSpc>
              <a:spcAft>
                <a:spcPts val="800"/>
              </a:spcAft>
            </a:pPr>
            <a:r>
              <a:rPr lang="fa-IR" sz="2400" dirty="0">
                <a:latin typeface="Calibri" panose="020F0502020204030204" pitchFamily="34" charset="0"/>
                <a:ea typeface="Calibri" panose="020F0502020204030204" pitchFamily="34" charset="0"/>
              </a:rPr>
              <a:t>چهار نوع اختلال هیپرتنسیو به شرح زیر</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dirty="0">
                <a:latin typeface="Calibri" panose="020F0502020204030204" pitchFamily="34" charset="0"/>
                <a:ea typeface="Calibri" panose="020F0502020204030204" pitchFamily="34" charset="0"/>
              </a:rPr>
              <a:t>هیپرتانسیون حاملگی: نشانه هایی از سندرم پره اکلامپسی وجود ندارد و هیپرتانسیون تا هفته ی دوازده بعد از زایمان برطرف می شود.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dirty="0">
                <a:latin typeface="Calibri" panose="020F0502020204030204" pitchFamily="34" charset="0"/>
                <a:ea typeface="Calibri" panose="020F0502020204030204" pitchFamily="34" charset="0"/>
              </a:rPr>
              <a:t>سندرم پره اکلامپسی و اکلامپسی</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dirty="0" smtClean="0">
                <a:latin typeface="Calibri" panose="020F0502020204030204" pitchFamily="34" charset="0"/>
                <a:ea typeface="Calibri" panose="020F0502020204030204" pitchFamily="34" charset="0"/>
              </a:rPr>
              <a:t>هیپرتانسیون </a:t>
            </a:r>
            <a:r>
              <a:rPr lang="fa-IR" sz="2400" dirty="0">
                <a:latin typeface="Calibri" panose="020F0502020204030204" pitchFamily="34" charset="0"/>
                <a:ea typeface="Calibri" panose="020F0502020204030204" pitchFamily="34" charset="0"/>
              </a:rPr>
              <a:t>مزمن با هر اتیولوژی</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DbPlain"/>
            </a:pPr>
            <a:r>
              <a:rPr lang="fa-IR" sz="2400" dirty="0">
                <a:latin typeface="Calibri" panose="020F0502020204030204" pitchFamily="34" charset="0"/>
                <a:ea typeface="Calibri" panose="020F0502020204030204" pitchFamily="34" charset="0"/>
              </a:rPr>
              <a:t>سندر پره اکلامپسی افزوده شده بر هیپرتانسیون مزمن.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206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86471"/>
            <a:ext cx="6096000" cy="862800"/>
          </a:xfrm>
          <a:prstGeom prst="rect">
            <a:avLst/>
          </a:prstGeom>
        </p:spPr>
        <p:txBody>
          <a:bodyPr>
            <a:spAutoFit/>
          </a:bodyPr>
          <a:lstStyle/>
          <a:p>
            <a:pPr>
              <a:lnSpc>
                <a:spcPct val="107000"/>
              </a:lnSpc>
              <a:spcAft>
                <a:spcPts val="0"/>
              </a:spcAft>
            </a:pPr>
            <a:r>
              <a:rPr lang="en-US" sz="2400" dirty="0">
                <a:solidFill>
                  <a:srgbClr val="211B16"/>
                </a:solidFill>
                <a:latin typeface="Dax-Regular"/>
                <a:ea typeface="Calibri" panose="020F0502020204030204" pitchFamily="34" charset="0"/>
                <a:cs typeface="Arial" panose="020B0604020202020204" pitchFamily="34" charset="0"/>
              </a:rPr>
              <a:t>Diagnostic Criteria for Pregnancy-Associated Hypertension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1551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3679" y="1945735"/>
            <a:ext cx="6096000" cy="1954381"/>
          </a:xfrm>
          <a:prstGeom prst="rect">
            <a:avLst/>
          </a:prstGeom>
        </p:spPr>
        <p:txBody>
          <a:bodyPr>
            <a:spAutoFit/>
          </a:bodyPr>
          <a:lstStyle/>
          <a:p>
            <a:pPr>
              <a:lnSpc>
                <a:spcPct val="107000"/>
              </a:lnSpc>
              <a:spcAft>
                <a:spcPts val="0"/>
              </a:spcAft>
            </a:pPr>
            <a:r>
              <a:rPr lang="en-US" sz="2400" dirty="0">
                <a:solidFill>
                  <a:srgbClr val="211B16"/>
                </a:solidFill>
                <a:latin typeface="Dax-Medium"/>
                <a:ea typeface="Calibri" panose="020F0502020204030204" pitchFamily="34" charset="0"/>
                <a:cs typeface="Arial" panose="020B0604020202020204" pitchFamily="34" charset="0"/>
              </a:rPr>
              <a:t>Gestational hypertension </a:t>
            </a:r>
            <a:endParaRPr lang="fa-IR" sz="2400" dirty="0" smtClean="0">
              <a:solidFill>
                <a:srgbClr val="211B16"/>
              </a:solidFill>
              <a:latin typeface="Dax-Medium"/>
              <a:ea typeface="Calibri" panose="020F0502020204030204" pitchFamily="34" charset="0"/>
              <a:cs typeface="Arial" panose="020B0604020202020204" pitchFamily="34" charset="0"/>
            </a:endParaRPr>
          </a:p>
          <a:p>
            <a:pPr>
              <a:lnSpc>
                <a:spcPct val="107000"/>
              </a:lnSpc>
              <a:spcAft>
                <a:spcPts val="0"/>
              </a:spcAft>
            </a:pPr>
            <a:endParaRPr lang="fa-IR" dirty="0" smtClean="0">
              <a:solidFill>
                <a:srgbClr val="211B16"/>
              </a:solidFill>
              <a:latin typeface="Dax-Light"/>
              <a:ea typeface="Calibri" panose="020F0502020204030204" pitchFamily="34" charset="0"/>
              <a:cs typeface="Arial" panose="020B0604020202020204" pitchFamily="34" charset="0"/>
            </a:endParaRPr>
          </a:p>
          <a:p>
            <a:pPr>
              <a:lnSpc>
                <a:spcPct val="107000"/>
              </a:lnSpc>
              <a:spcAft>
                <a:spcPts val="0"/>
              </a:spcAft>
            </a:pPr>
            <a:endParaRPr lang="fa-IR" dirty="0">
              <a:solidFill>
                <a:srgbClr val="211B16"/>
              </a:solidFill>
              <a:latin typeface="Dax-Light"/>
              <a:ea typeface="Calibri" panose="020F0502020204030204" pitchFamily="34" charset="0"/>
              <a:cs typeface="Arial" panose="020B0604020202020204" pitchFamily="34" charset="0"/>
            </a:endParaRPr>
          </a:p>
          <a:p>
            <a:pPr>
              <a:lnSpc>
                <a:spcPct val="107000"/>
              </a:lnSpc>
              <a:spcAft>
                <a:spcPts val="0"/>
              </a:spcAft>
            </a:pPr>
            <a:endParaRPr lang="fa-IR" dirty="0" smtClean="0">
              <a:solidFill>
                <a:srgbClr val="211B16"/>
              </a:solidFill>
              <a:latin typeface="Dax-Light"/>
              <a:ea typeface="Calibri" panose="020F0502020204030204" pitchFamily="34" charset="0"/>
              <a:cs typeface="Arial" panose="020B0604020202020204" pitchFamily="34" charset="0"/>
            </a:endParaRPr>
          </a:p>
          <a:p>
            <a:pPr>
              <a:lnSpc>
                <a:spcPct val="107000"/>
              </a:lnSpc>
              <a:spcAft>
                <a:spcPts val="0"/>
              </a:spcAft>
            </a:pPr>
            <a:r>
              <a:rPr lang="en-US" dirty="0" smtClean="0">
                <a:solidFill>
                  <a:srgbClr val="211B16"/>
                </a:solidFill>
                <a:latin typeface="Dax-Light"/>
                <a:ea typeface="Calibri" panose="020F0502020204030204" pitchFamily="34" charset="0"/>
                <a:cs typeface="Arial" panose="020B0604020202020204" pitchFamily="34" charset="0"/>
              </a:rPr>
              <a:t>BP </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&gt; </a:t>
            </a:r>
            <a:r>
              <a:rPr lang="en-US" dirty="0">
                <a:solidFill>
                  <a:srgbClr val="211B16"/>
                </a:solidFill>
                <a:latin typeface="Dax-Light"/>
                <a:ea typeface="Calibri" panose="020F0502020204030204" pitchFamily="34" charset="0"/>
                <a:cs typeface="Arial" panose="020B0604020202020204" pitchFamily="34" charset="0"/>
              </a:rPr>
              <a:t>140/90 mmHg after 20 weeks in previously normotensive women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567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2567" y="1133953"/>
            <a:ext cx="6096000" cy="4193071"/>
          </a:xfrm>
          <a:prstGeom prst="rect">
            <a:avLst/>
          </a:prstGeom>
        </p:spPr>
        <p:txBody>
          <a:bodyPr>
            <a:spAutoFit/>
          </a:bodyPr>
          <a:lstStyle/>
          <a:p>
            <a:pPr>
              <a:lnSpc>
                <a:spcPct val="107000"/>
              </a:lnSpc>
              <a:spcAft>
                <a:spcPts val="0"/>
              </a:spcAft>
            </a:pPr>
            <a:r>
              <a:rPr lang="en-US" sz="2800" dirty="0">
                <a:solidFill>
                  <a:srgbClr val="211B16"/>
                </a:solidFill>
                <a:latin typeface="Dax-Medium"/>
                <a:ea typeface="Calibri" panose="020F0502020204030204" pitchFamily="34" charset="0"/>
                <a:cs typeface="Arial" panose="020B0604020202020204" pitchFamily="34" charset="0"/>
              </a:rPr>
              <a:t>Preeclampsia</a:t>
            </a:r>
            <a:r>
              <a:rPr lang="en-US" sz="2800" dirty="0">
                <a:solidFill>
                  <a:srgbClr val="211B16"/>
                </a:solidFill>
                <a:latin typeface="Dax-Medium"/>
                <a:ea typeface="Calibri" panose="020F0502020204030204" pitchFamily="34" charset="0"/>
                <a:cs typeface="Dax-Medium"/>
              </a:rPr>
              <a:t>—</a:t>
            </a:r>
            <a:r>
              <a:rPr lang="en-US" sz="2800" dirty="0">
                <a:solidFill>
                  <a:srgbClr val="211B16"/>
                </a:solidFill>
                <a:latin typeface="Dax-Medium"/>
                <a:ea typeface="Calibri" panose="020F0502020204030204" pitchFamily="34" charset="0"/>
                <a:cs typeface="Arial" panose="020B0604020202020204" pitchFamily="34" charset="0"/>
              </a:rPr>
              <a:t>Hypertension</a:t>
            </a:r>
            <a:r>
              <a:rPr lang="en-US" dirty="0">
                <a:solidFill>
                  <a:srgbClr val="211B16"/>
                </a:solidFill>
                <a:latin typeface="Dax-Medium"/>
                <a:ea typeface="Calibri" panose="020F0502020204030204" pitchFamily="34" charset="0"/>
                <a:cs typeface="Arial" panose="020B0604020202020204" pitchFamily="34" charset="0"/>
              </a:rPr>
              <a:t> and:</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Dax-Light"/>
                <a:ea typeface="Calibri" panose="020F0502020204030204" pitchFamily="34" charset="0"/>
                <a:cs typeface="Arial" panose="020B0604020202020204" pitchFamily="34" charset="0"/>
              </a:rPr>
              <a:t>Proteinuria </a:t>
            </a:r>
            <a:r>
              <a:rPr lang="en-US" dirty="0">
                <a:solidFill>
                  <a:srgbClr val="211B16"/>
                </a:solidFill>
                <a:latin typeface="AGaramondPro-Regular"/>
                <a:ea typeface="Calibri" panose="020F0502020204030204" pitchFamily="34" charset="0"/>
                <a:cs typeface="AGaramondPro-Regular"/>
              </a:rPr>
              <a:t>•</a:t>
            </a:r>
            <a:r>
              <a:rPr lang="en-US" dirty="0">
                <a:solidFill>
                  <a:srgbClr val="211B16"/>
                </a:solidFill>
                <a:latin typeface="AGaramondPro-Regular"/>
                <a:ea typeface="Calibri" panose="020F0502020204030204" pitchFamily="34" charset="0"/>
                <a:cs typeface="Arial" panose="020B0604020202020204" pitchFamily="34" charset="0"/>
              </a:rPr>
              <a:t> </a:t>
            </a:r>
            <a:r>
              <a:rPr lang="en-US" dirty="0">
                <a:solidFill>
                  <a:srgbClr val="211B16"/>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 </a:t>
            </a:r>
            <a:r>
              <a:rPr lang="en-US" dirty="0">
                <a:solidFill>
                  <a:srgbClr val="211B16"/>
                </a:solidFill>
                <a:latin typeface="Dax-Light"/>
                <a:ea typeface="Calibri" panose="020F0502020204030204" pitchFamily="34" charset="0"/>
                <a:cs typeface="Arial" panose="020B0604020202020204" pitchFamily="34" charset="0"/>
              </a:rPr>
              <a:t>300 mg/24h, or</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US" dirty="0">
                <a:solidFill>
                  <a:srgbClr val="211B16"/>
                </a:solidFill>
                <a:latin typeface="AGaramondPro-Regular"/>
                <a:ea typeface="Calibri" panose="020F0502020204030204" pitchFamily="34" charset="0"/>
                <a:cs typeface="AGaramondPro-Regular"/>
              </a:rPr>
              <a:t>•</a:t>
            </a:r>
            <a:r>
              <a:rPr lang="en-US" dirty="0">
                <a:solidFill>
                  <a:srgbClr val="211B16"/>
                </a:solidFill>
                <a:latin typeface="AGaramondPro-Regular"/>
                <a:ea typeface="Calibri" panose="020F0502020204030204" pitchFamily="34" charset="0"/>
                <a:cs typeface="Arial" panose="020B0604020202020204" pitchFamily="34" charset="0"/>
              </a:rPr>
              <a:t> </a:t>
            </a:r>
            <a:r>
              <a:rPr lang="en-US" dirty="0">
                <a:solidFill>
                  <a:srgbClr val="211B16"/>
                </a:solidFill>
                <a:latin typeface="Dax-Light"/>
                <a:ea typeface="Calibri" panose="020F0502020204030204" pitchFamily="34" charset="0"/>
                <a:cs typeface="Arial" panose="020B0604020202020204" pitchFamily="34" charset="0"/>
              </a:rPr>
              <a:t>Protein: creatinine ratio </a:t>
            </a:r>
            <a:r>
              <a:rPr lang="en-US" dirty="0">
                <a:solidFill>
                  <a:srgbClr val="211B16"/>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 </a:t>
            </a:r>
            <a:r>
              <a:rPr lang="en-US" dirty="0">
                <a:solidFill>
                  <a:srgbClr val="211B16"/>
                </a:solidFill>
                <a:latin typeface="Dax-Light"/>
                <a:ea typeface="Calibri" panose="020F0502020204030204" pitchFamily="34" charset="0"/>
                <a:cs typeface="Arial" panose="020B0604020202020204" pitchFamily="34" charset="0"/>
              </a:rPr>
              <a:t>0.3 or</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en-US" dirty="0">
                <a:solidFill>
                  <a:srgbClr val="211B16"/>
                </a:solidFill>
                <a:latin typeface="Calibri" panose="020F0502020204030204" pitchFamily="34" charset="0"/>
                <a:ea typeface="Calibri" panose="020F0502020204030204" pitchFamily="34" charset="0"/>
                <a:cs typeface="AGaramondPro-Regular"/>
              </a:rPr>
              <a:t>•</a:t>
            </a:r>
            <a:r>
              <a:rPr lang="en-US" dirty="0">
                <a:solidFill>
                  <a:srgbClr val="211B16"/>
                </a:solidFill>
                <a:latin typeface="AGaramondPro-Regular"/>
                <a:ea typeface="Calibri" panose="020F0502020204030204" pitchFamily="34" charset="0"/>
              </a:rPr>
              <a:t> </a:t>
            </a:r>
            <a:r>
              <a:rPr lang="en-US" dirty="0">
                <a:solidFill>
                  <a:srgbClr val="211B16"/>
                </a:solidFill>
                <a:latin typeface="Dax-Light"/>
                <a:ea typeface="Calibri" panose="020F0502020204030204" pitchFamily="34" charset="0"/>
              </a:rPr>
              <a:t>Dipstick 1</a:t>
            </a:r>
            <a:r>
              <a:rPr lang="en-US" dirty="0">
                <a:solidFill>
                  <a:srgbClr val="211B16"/>
                </a:solidFill>
                <a:latin typeface="Symbol" panose="05050102010706020507" pitchFamily="18" charset="2"/>
                <a:ea typeface="Calibri" panose="020F0502020204030204" pitchFamily="34" charset="0"/>
                <a:cs typeface="Symbol" panose="05050102010706020507" pitchFamily="18" charset="2"/>
              </a:rPr>
              <a:t>+ </a:t>
            </a:r>
            <a:r>
              <a:rPr lang="en-US" dirty="0" err="1" smtClean="0">
                <a:solidFill>
                  <a:srgbClr val="211B16"/>
                </a:solidFill>
                <a:latin typeface="Dax-Light"/>
                <a:ea typeface="Calibri" panose="020F0502020204030204" pitchFamily="34" charset="0"/>
              </a:rPr>
              <a:t>persistent</a:t>
            </a:r>
            <a:r>
              <a:rPr lang="en-US" sz="800" dirty="0" err="1" smtClean="0">
                <a:solidFill>
                  <a:srgbClr val="211B16"/>
                </a:solidFill>
                <a:latin typeface="Dax-Light"/>
                <a:ea typeface="Calibri" panose="020F0502020204030204" pitchFamily="34" charset="0"/>
              </a:rPr>
              <a:t>a</a:t>
            </a:r>
            <a:endParaRPr lang="fa-IR" sz="800" dirty="0" smtClean="0">
              <a:solidFill>
                <a:srgbClr val="211B16"/>
              </a:solidFill>
              <a:latin typeface="Dax-Light"/>
              <a:ea typeface="Calibri" panose="020F0502020204030204" pitchFamily="34" charset="0"/>
            </a:endParaRPr>
          </a:p>
          <a:p>
            <a:r>
              <a:rPr lang="en-US" i="1" dirty="0"/>
              <a:t>or</a:t>
            </a:r>
            <a:endParaRPr lang="en-US" dirty="0"/>
          </a:p>
          <a:p>
            <a:r>
              <a:rPr lang="en-US" dirty="0"/>
              <a:t>Thrombocytopenia • Platelets &lt; 100,000/</a:t>
            </a:r>
            <a:r>
              <a:rPr lang="en-US" dirty="0" err="1"/>
              <a:t>ìL</a:t>
            </a:r>
            <a:endParaRPr lang="en-US" dirty="0"/>
          </a:p>
          <a:p>
            <a:r>
              <a:rPr lang="en-US" dirty="0"/>
              <a:t>Renal insufficiency • Creatinine &gt; 1.1 mg/</a:t>
            </a:r>
            <a:r>
              <a:rPr lang="en-US" dirty="0" err="1"/>
              <a:t>dL</a:t>
            </a:r>
            <a:r>
              <a:rPr lang="en-US" dirty="0"/>
              <a:t> or doubling of </a:t>
            </a:r>
            <a:r>
              <a:rPr lang="en-US" dirty="0" err="1"/>
              <a:t>baselineb</a:t>
            </a:r>
            <a:endParaRPr lang="en-US" dirty="0"/>
          </a:p>
          <a:p>
            <a:r>
              <a:rPr lang="en-US" dirty="0"/>
              <a:t>Liver </a:t>
            </a:r>
            <a:r>
              <a:rPr lang="en-US" dirty="0" smtClean="0"/>
              <a:t>involvement</a:t>
            </a:r>
            <a:endParaRPr lang="fa-IR" dirty="0" smtClean="0"/>
          </a:p>
          <a:p>
            <a:r>
              <a:rPr lang="en-US" dirty="0"/>
              <a:t>Serum transaminase </a:t>
            </a:r>
            <a:r>
              <a:rPr lang="en-US" dirty="0" err="1"/>
              <a:t>levelsc</a:t>
            </a:r>
            <a:r>
              <a:rPr lang="en-US" dirty="0"/>
              <a:t> twice normal</a:t>
            </a:r>
          </a:p>
          <a:p>
            <a:r>
              <a:rPr lang="en-US" dirty="0" smtClean="0"/>
              <a:t>Cerebral </a:t>
            </a:r>
            <a:r>
              <a:rPr lang="en-US" dirty="0"/>
              <a:t>symptoms</a:t>
            </a:r>
          </a:p>
          <a:p>
            <a:r>
              <a:rPr lang="en-US" dirty="0" smtClean="0"/>
              <a:t>• </a:t>
            </a:r>
            <a:r>
              <a:rPr lang="en-US" dirty="0"/>
              <a:t>Headache, visual disturbances, convulsions</a:t>
            </a:r>
          </a:p>
          <a:p>
            <a:r>
              <a:rPr lang="en-US" dirty="0"/>
              <a:t>Pulmonary edema —</a:t>
            </a:r>
          </a:p>
          <a:p>
            <a:endParaRPr lang="en-US" dirty="0"/>
          </a:p>
        </p:txBody>
      </p:sp>
    </p:spTree>
    <p:extLst>
      <p:ext uri="{BB962C8B-B14F-4D97-AF65-F5344CB8AC3E}">
        <p14:creationId xmlns:p14="http://schemas.microsoft.com/office/powerpoint/2010/main" val="3373720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7053" y="1007126"/>
            <a:ext cx="6096000" cy="4767267"/>
          </a:xfrm>
          <a:prstGeom prst="rect">
            <a:avLst/>
          </a:prstGeom>
        </p:spPr>
        <p:txBody>
          <a:bodyPr>
            <a:spAutoFit/>
          </a:bodyPr>
          <a:lstStyle/>
          <a:p>
            <a:pPr marL="228600" algn="r" rtl="1">
              <a:lnSpc>
                <a:spcPct val="107000"/>
              </a:lnSpc>
              <a:spcAft>
                <a:spcPts val="800"/>
              </a:spcAft>
            </a:pPr>
            <a:r>
              <a:rPr lang="fa-IR" sz="2000" b="1" dirty="0" smtClean="0">
                <a:solidFill>
                  <a:srgbClr val="FF0000"/>
                </a:solidFill>
                <a:latin typeface="Calibri" panose="020F0502020204030204" pitchFamily="34" charset="0"/>
                <a:ea typeface="Calibri" panose="020F0502020204030204" pitchFamily="34" charset="0"/>
              </a:rPr>
              <a:t>هیپرتانسیون </a:t>
            </a:r>
            <a:r>
              <a:rPr lang="fa-IR" sz="2000" b="1" dirty="0">
                <a:solidFill>
                  <a:srgbClr val="FF0000"/>
                </a:solidFill>
                <a:latin typeface="Calibri" panose="020F0502020204030204" pitchFamily="34" charset="0"/>
                <a:ea typeface="Calibri" panose="020F0502020204030204" pitchFamily="34" charset="0"/>
              </a:rPr>
              <a:t>حاملگی: </a:t>
            </a:r>
            <a:endParaRPr lang="fa-IR" sz="2000" b="1" dirty="0" smtClean="0">
              <a:solidFill>
                <a:srgbClr val="FF0000"/>
              </a:solidFill>
              <a:latin typeface="Calibri" panose="020F0502020204030204" pitchFamily="34" charset="0"/>
              <a:ea typeface="Calibri" panose="020F0502020204030204" pitchFamily="34" charset="0"/>
            </a:endParaRPr>
          </a:p>
          <a:p>
            <a:pPr marL="228600" algn="r" rtl="1">
              <a:lnSpc>
                <a:spcPct val="107000"/>
              </a:lnSpc>
              <a:spcAft>
                <a:spcPts val="800"/>
              </a:spcAft>
            </a:pPr>
            <a:r>
              <a:rPr lang="fa-IR" sz="2000" b="1" dirty="0" smtClean="0">
                <a:latin typeface="Calibri" panose="020F0502020204030204" pitchFamily="34" charset="0"/>
                <a:ea typeface="Calibri" panose="020F0502020204030204" pitchFamily="34" charset="0"/>
              </a:rPr>
              <a:t>زنانی که فشار </a:t>
            </a:r>
            <a:r>
              <a:rPr lang="fa-IR" sz="2000" b="1" dirty="0">
                <a:latin typeface="Calibri" panose="020F0502020204030204" pitchFamily="34" charset="0"/>
                <a:ea typeface="Calibri" panose="020F0502020204030204" pitchFamily="34" charset="0"/>
              </a:rPr>
              <a:t>خون آنان اولین بار </a:t>
            </a:r>
            <a:r>
              <a:rPr lang="fa-IR" sz="2000" b="1" dirty="0">
                <a:solidFill>
                  <a:srgbClr val="FF0000"/>
                </a:solidFill>
                <a:latin typeface="Calibri" panose="020F0502020204030204" pitchFamily="34" charset="0"/>
                <a:ea typeface="Calibri" panose="020F0502020204030204" pitchFamily="34" charset="0"/>
              </a:rPr>
              <a:t>بعد از اواسط حاملگی </a:t>
            </a:r>
            <a:r>
              <a:rPr lang="fa-IR" sz="2000" b="1" dirty="0">
                <a:latin typeface="Calibri" panose="020F0502020204030204" pitchFamily="34" charset="0"/>
                <a:ea typeface="Calibri" panose="020F0502020204030204" pitchFamily="34" charset="0"/>
              </a:rPr>
              <a:t>به ۱۴۰\۹۰ م م جیوه یا بالاتر رسیده است اما در آنان پروتئینوری شناسایی نشده اشت. </a:t>
            </a:r>
            <a:endParaRPr lang="fa-IR" sz="2000" b="1" dirty="0" smtClean="0">
              <a:latin typeface="Calibri" panose="020F0502020204030204" pitchFamily="34" charset="0"/>
              <a:ea typeface="Calibri" panose="020F0502020204030204" pitchFamily="34" charset="0"/>
            </a:endParaRPr>
          </a:p>
          <a:p>
            <a:pPr marL="228600" algn="r" rtl="1">
              <a:lnSpc>
                <a:spcPct val="107000"/>
              </a:lnSpc>
              <a:spcAft>
                <a:spcPts val="800"/>
              </a:spcAft>
            </a:pPr>
            <a:r>
              <a:rPr lang="fa-IR" sz="2000" b="1" dirty="0" smtClean="0">
                <a:latin typeface="Calibri" panose="020F0502020204030204" pitchFamily="34" charset="0"/>
                <a:ea typeface="Calibri" panose="020F0502020204030204" pitchFamily="34" charset="0"/>
              </a:rPr>
              <a:t>حدود </a:t>
            </a:r>
            <a:r>
              <a:rPr lang="fa-IR" sz="2000" b="1" dirty="0">
                <a:latin typeface="Calibri" panose="020F0502020204030204" pitchFamily="34" charset="0"/>
                <a:ea typeface="Calibri" panose="020F0502020204030204" pitchFamily="34" charset="0"/>
              </a:rPr>
              <a:t>نیمی از این زنان متعاقبا دچار سندر پره اکلامپسی می شوند که شامل یافته هایی مانند سردرد، درد اپی گاستر، پروتئینوری و ترومبو سیتوپنی است. </a:t>
            </a:r>
            <a:endParaRPr lang="fa-IR" sz="2000" b="1" dirty="0" smtClean="0">
              <a:latin typeface="Calibri" panose="020F0502020204030204" pitchFamily="34" charset="0"/>
              <a:ea typeface="Calibri" panose="020F0502020204030204" pitchFamily="34" charset="0"/>
            </a:endParaRPr>
          </a:p>
          <a:p>
            <a:pPr marL="228600" algn="r" rtl="1">
              <a:lnSpc>
                <a:spcPct val="107000"/>
              </a:lnSpc>
              <a:spcAft>
                <a:spcPts val="800"/>
              </a:spcAft>
            </a:pPr>
            <a:r>
              <a:rPr lang="fa-IR" sz="2000" b="1" dirty="0" smtClean="0">
                <a:latin typeface="Calibri" panose="020F0502020204030204" pitchFamily="34" charset="0"/>
                <a:ea typeface="Calibri" panose="020F0502020204030204" pitchFamily="34" charset="0"/>
              </a:rPr>
              <a:t>در </a:t>
            </a:r>
            <a:r>
              <a:rPr lang="fa-IR" sz="2000" b="1" dirty="0">
                <a:latin typeface="Calibri" panose="020F0502020204030204" pitchFamily="34" charset="0"/>
                <a:ea typeface="Calibri" panose="020F0502020204030204" pitchFamily="34" charset="0"/>
              </a:rPr>
              <a:t>مواردی که فشار خون مادر تا حد قابل توجهی افزایش یافته است، اگر صرفا به این علت که هنوز پروتئینوری بوجود نیامده است از این مسئله چشم پوشی شود، هم برای مادر و هم جنین مخاطره آمیز خواهد بود. </a:t>
            </a:r>
            <a:endParaRPr lang="fa-IR" sz="2000" b="1" dirty="0" smtClean="0">
              <a:latin typeface="Calibri" panose="020F0502020204030204" pitchFamily="34" charset="0"/>
              <a:ea typeface="Calibri" panose="020F0502020204030204" pitchFamily="34" charset="0"/>
            </a:endParaRPr>
          </a:p>
          <a:p>
            <a:pPr marL="228600" algn="r" rtl="1">
              <a:lnSpc>
                <a:spcPct val="107000"/>
              </a:lnSpc>
              <a:spcAft>
                <a:spcPts val="800"/>
              </a:spcAft>
            </a:pPr>
            <a:r>
              <a:rPr lang="fa-IR" sz="2000" b="1" dirty="0" smtClean="0">
                <a:latin typeface="Calibri" panose="020F0502020204030204" pitchFamily="34" charset="0"/>
                <a:ea typeface="Calibri" panose="020F0502020204030204" pitchFamily="34" charset="0"/>
              </a:rPr>
              <a:t>ده </a:t>
            </a:r>
            <a:r>
              <a:rPr lang="fa-IR" sz="2000" b="1" dirty="0">
                <a:latin typeface="Calibri" panose="020F0502020204030204" pitchFamily="34" charset="0"/>
                <a:ea typeface="Calibri" panose="020F0502020204030204" pitchFamily="34" charset="0"/>
              </a:rPr>
              <a:t>درصد تشنج های اکلامپتیک قبل از شناسایی پروتئینوری آشکاررخ می </a:t>
            </a:r>
            <a:r>
              <a:rPr lang="fa-IR" sz="2000" b="1" dirty="0" smtClean="0">
                <a:latin typeface="Calibri" panose="020F0502020204030204" pitchFamily="34" charset="0"/>
                <a:ea typeface="Calibri" panose="020F0502020204030204" pitchFamily="34" charset="0"/>
              </a:rPr>
              <a:t>دهد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5569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134</TotalTime>
  <Words>2936</Words>
  <Application>Microsoft Office PowerPoint</Application>
  <PresentationFormat>Widescreen</PresentationFormat>
  <Paragraphs>211</Paragraphs>
  <Slides>47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AGaramondPro-Regular</vt:lpstr>
      <vt:lpstr>Arial</vt:lpstr>
      <vt:lpstr>Calibri</vt:lpstr>
      <vt:lpstr>Dax-Light</vt:lpstr>
      <vt:lpstr>Dax-Medium</vt:lpstr>
      <vt:lpstr>Dax-Regular</vt:lpstr>
      <vt:lpstr>Garamond</vt:lpstr>
      <vt:lpstr>Helvetica</vt:lpstr>
      <vt:lpstr>Helvetica-Bold</vt:lpstr>
      <vt:lpstr>Symbol</vt:lpstr>
      <vt:lpstr>Times New Roman</vt:lpstr>
      <vt:lpstr>Wingdings</vt:lpstr>
      <vt:lpstr>Organic</vt:lpstr>
      <vt:lpstr>اصول مراقبت از  بیمار پره اکلامپسی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cp:revision>
  <dcterms:created xsi:type="dcterms:W3CDTF">2018-10-13T18:53:59Z</dcterms:created>
  <dcterms:modified xsi:type="dcterms:W3CDTF">2018-10-14T05:32:28Z</dcterms:modified>
</cp:coreProperties>
</file>