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1"/>
  </p:notesMasterIdLst>
  <p:handoutMasterIdLst>
    <p:handoutMasterId r:id="rId42"/>
  </p:handoutMasterIdLst>
  <p:sldIdLst>
    <p:sldId id="256" r:id="rId2"/>
    <p:sldId id="335" r:id="rId3"/>
    <p:sldId id="326" r:id="rId4"/>
    <p:sldId id="328" r:id="rId5"/>
    <p:sldId id="327" r:id="rId6"/>
    <p:sldId id="285" r:id="rId7"/>
    <p:sldId id="330" r:id="rId8"/>
    <p:sldId id="279" r:id="rId9"/>
    <p:sldId id="287" r:id="rId10"/>
    <p:sldId id="300" r:id="rId11"/>
    <p:sldId id="301" r:id="rId12"/>
    <p:sldId id="303" r:id="rId13"/>
    <p:sldId id="304" r:id="rId14"/>
    <p:sldId id="324" r:id="rId15"/>
    <p:sldId id="331" r:id="rId16"/>
    <p:sldId id="323" r:id="rId17"/>
    <p:sldId id="332" r:id="rId18"/>
    <p:sldId id="325" r:id="rId19"/>
    <p:sldId id="297" r:id="rId20"/>
    <p:sldId id="306" r:id="rId21"/>
    <p:sldId id="307" r:id="rId22"/>
    <p:sldId id="308" r:id="rId23"/>
    <p:sldId id="309" r:id="rId24"/>
    <p:sldId id="310" r:id="rId25"/>
    <p:sldId id="311" r:id="rId26"/>
    <p:sldId id="312" r:id="rId27"/>
    <p:sldId id="313" r:id="rId28"/>
    <p:sldId id="272" r:id="rId29"/>
    <p:sldId id="280" r:id="rId30"/>
    <p:sldId id="333" r:id="rId31"/>
    <p:sldId id="281" r:id="rId32"/>
    <p:sldId id="318" r:id="rId33"/>
    <p:sldId id="282" r:id="rId34"/>
    <p:sldId id="283" r:id="rId35"/>
    <p:sldId id="284" r:id="rId36"/>
    <p:sldId id="329" r:id="rId37"/>
    <p:sldId id="314" r:id="rId38"/>
    <p:sldId id="334" r:id="rId39"/>
    <p:sldId id="337" r:id="rId40"/>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60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180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678336C-2424-43F8-893B-1EFF87570A20}" type="datetimeFigureOut">
              <a:rPr lang="en-US" smtClean="0"/>
              <a:pPr/>
              <a:t>10/3/2018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DAF7A5-EF9C-41A7-94F6-1548D09FED5F}" type="slidenum">
              <a:rPr lang="en-US" smtClean="0"/>
              <a:pPr/>
              <a:t>‹#›</a:t>
            </a:fld>
            <a:endParaRPr lang="en-US"/>
          </a:p>
        </p:txBody>
      </p:sp>
    </p:spTree>
    <p:extLst>
      <p:ext uri="{BB962C8B-B14F-4D97-AF65-F5344CB8AC3E}">
        <p14:creationId xmlns:p14="http://schemas.microsoft.com/office/powerpoint/2010/main" val="693158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E3B3BC-A4EC-4829-85AA-5BB336E3013E}" type="datetimeFigureOut">
              <a:rPr lang="en-US" smtClean="0"/>
              <a:pPr/>
              <a:t>10/3/2018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096182-3E43-4F98-A1B3-24BDA5F26815}" type="slidenum">
              <a:rPr lang="en-US" smtClean="0"/>
              <a:pPr/>
              <a:t>‹#›</a:t>
            </a:fld>
            <a:endParaRPr lang="en-US"/>
          </a:p>
        </p:txBody>
      </p:sp>
    </p:spTree>
    <p:extLst>
      <p:ext uri="{BB962C8B-B14F-4D97-AF65-F5344CB8AC3E}">
        <p14:creationId xmlns:p14="http://schemas.microsoft.com/office/powerpoint/2010/main" val="1269389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96182-3E43-4F98-A1B3-24BDA5F2681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096182-3E43-4F98-A1B3-24BDA5F26815}" type="slidenum">
              <a:rPr lang="en-US" smtClean="0"/>
              <a:pPr/>
              <a:t>27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72AC37D3-10CA-4F45-820E-AEC2E0639014}" type="slidenum">
              <a:rPr lang="ar-SA"/>
              <a:pPr/>
              <a:t>12</a:t>
            </a:fld>
            <a:endParaRPr lang="en-US"/>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fa-I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096182-3E43-4F98-A1B3-24BDA5F26815}" type="slidenum">
              <a:rPr lang="en-US" smtClean="0"/>
              <a:pPr/>
              <a:t>20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096182-3E43-4F98-A1B3-24BDA5F26815}" type="slidenum">
              <a:rPr lang="en-US" smtClean="0"/>
              <a:pPr/>
              <a:t>21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096182-3E43-4F98-A1B3-24BDA5F26815}" type="slidenum">
              <a:rPr lang="en-US" smtClean="0"/>
              <a:pPr/>
              <a:t>22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096182-3E43-4F98-A1B3-24BDA5F26815}" type="slidenum">
              <a:rPr lang="en-US" smtClean="0"/>
              <a:pPr/>
              <a:t>23</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096182-3E43-4F98-A1B3-24BDA5F26815}" type="slidenum">
              <a:rPr lang="en-US" smtClean="0"/>
              <a:pPr/>
              <a:t>24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096182-3E43-4F98-A1B3-24BDA5F26815}" type="slidenum">
              <a:rPr lang="en-US" smtClean="0"/>
              <a:pPr/>
              <a:t>25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096182-3E43-4F98-A1B3-24BDA5F26815}" type="slidenum">
              <a:rPr lang="en-US" smtClean="0"/>
              <a:pPr/>
              <a:t>26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a:defRPr/>
            </a:pPr>
            <a:fld id="{77E3D661-D413-43E3-A11B-D8DF706B3E6B}" type="datetime1">
              <a:rPr lang="fr-FR" smtClean="0"/>
              <a:pPr>
                <a:defRPr/>
              </a:pPr>
              <a:t>03/10/2018</a:t>
            </a:fld>
            <a:endParaRPr lang="fr-FR"/>
          </a:p>
        </p:txBody>
      </p:sp>
      <p:sp>
        <p:nvSpPr>
          <p:cNvPr id="17" name="Footer Placeholder 16"/>
          <p:cNvSpPr>
            <a:spLocks noGrp="1"/>
          </p:cNvSpPr>
          <p:nvPr>
            <p:ph type="ftr" sz="quarter" idx="11"/>
          </p:nvPr>
        </p:nvSpPr>
        <p:spPr bwMode="auto">
          <a:xfrm rot="5400000">
            <a:off x="7077269" y="4181669"/>
            <a:ext cx="3657600" cy="384048"/>
          </a:xfrm>
        </p:spPr>
        <p:txBody>
          <a:bodyPr/>
          <a:lstStyle/>
          <a:p>
            <a:pPr>
              <a:defRPr/>
            </a:pPr>
            <a:r>
              <a:rPr lang="en-US" smtClean="0"/>
              <a:t>Tehran University of Medical Sciences</a:t>
            </a:r>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pPr>
              <a:defRPr/>
            </a:pPr>
            <a:fld id="{68453A34-BBBE-4F64-B788-0D6D6372A6A6}" type="slidenum">
              <a:rPr lang="fr-FR" smtClean="0"/>
              <a:pPr>
                <a:defRPr/>
              </a:pPr>
              <a:t>‹#›</a:t>
            </a:fld>
            <a:endParaRPr lang="fr-FR"/>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77E3D661-D413-43E3-A11B-D8DF706B3E6B}" type="datetime1">
              <a:rPr lang="fr-FR" smtClean="0"/>
              <a:pPr>
                <a:defRPr/>
              </a:pPr>
              <a:t>03/10/2018</a:t>
            </a:fld>
            <a:endParaRPr lang="fr-FR"/>
          </a:p>
        </p:txBody>
      </p:sp>
      <p:sp>
        <p:nvSpPr>
          <p:cNvPr id="5" name="Footer Placeholder 4"/>
          <p:cNvSpPr>
            <a:spLocks noGrp="1"/>
          </p:cNvSpPr>
          <p:nvPr>
            <p:ph type="ftr" sz="quarter" idx="11"/>
          </p:nvPr>
        </p:nvSpPr>
        <p:spPr/>
        <p:txBody>
          <a:bodyPr/>
          <a:lstStyle/>
          <a:p>
            <a:pPr>
              <a:defRPr/>
            </a:pPr>
            <a:r>
              <a:rPr lang="en-US" smtClean="0"/>
              <a:t>Tehran University of Medical Sciences</a:t>
            </a:r>
            <a:endParaRPr lang="fr-FR"/>
          </a:p>
        </p:txBody>
      </p:sp>
      <p:sp>
        <p:nvSpPr>
          <p:cNvPr id="6" name="Slide Number Placeholder 5"/>
          <p:cNvSpPr>
            <a:spLocks noGrp="1"/>
          </p:cNvSpPr>
          <p:nvPr>
            <p:ph type="sldNum" sz="quarter" idx="12"/>
          </p:nvPr>
        </p:nvSpPr>
        <p:spPr/>
        <p:txBody>
          <a:bodyPr/>
          <a:lstStyle/>
          <a:p>
            <a:pPr>
              <a:defRPr/>
            </a:pPr>
            <a:fld id="{68453A34-BBBE-4F64-B788-0D6D6372A6A6}" type="slidenum">
              <a:rPr lang="fr-FR" smtClean="0"/>
              <a:pPr>
                <a:defRPr/>
              </a:pPr>
              <a:t>‹#›</a:t>
            </a:fld>
            <a:endParaRPr lang="fr-FR"/>
          </a:p>
        </p:txBody>
      </p:sp>
    </p:spTree>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77E3D661-D413-43E3-A11B-D8DF706B3E6B}" type="datetime1">
              <a:rPr lang="fr-FR" smtClean="0"/>
              <a:pPr>
                <a:defRPr/>
              </a:pPr>
              <a:t>03/10/2018</a:t>
            </a:fld>
            <a:endParaRPr lang="fr-FR"/>
          </a:p>
        </p:txBody>
      </p:sp>
      <p:sp>
        <p:nvSpPr>
          <p:cNvPr id="5" name="Footer Placeholder 4"/>
          <p:cNvSpPr>
            <a:spLocks noGrp="1"/>
          </p:cNvSpPr>
          <p:nvPr>
            <p:ph type="ftr" sz="quarter" idx="11"/>
          </p:nvPr>
        </p:nvSpPr>
        <p:spPr/>
        <p:txBody>
          <a:bodyPr/>
          <a:lstStyle/>
          <a:p>
            <a:pPr>
              <a:defRPr/>
            </a:pPr>
            <a:r>
              <a:rPr lang="en-US" smtClean="0"/>
              <a:t>Tehran University of Medical Sciences</a:t>
            </a:r>
            <a:endParaRPr lang="fr-FR"/>
          </a:p>
        </p:txBody>
      </p:sp>
      <p:sp>
        <p:nvSpPr>
          <p:cNvPr id="6" name="Slide Number Placeholder 5"/>
          <p:cNvSpPr>
            <a:spLocks noGrp="1"/>
          </p:cNvSpPr>
          <p:nvPr>
            <p:ph type="sldNum" sz="quarter" idx="12"/>
          </p:nvPr>
        </p:nvSpPr>
        <p:spPr/>
        <p:txBody>
          <a:bodyPr/>
          <a:lstStyle/>
          <a:p>
            <a:pPr>
              <a:defRPr/>
            </a:pPr>
            <a:fld id="{68453A34-BBBE-4F64-B788-0D6D6372A6A6}" type="slidenum">
              <a:rPr lang="fr-FR" smtClean="0"/>
              <a:pPr>
                <a:defRPr/>
              </a:pPr>
              <a:t>‹#›</a:t>
            </a:fld>
            <a:endParaRPr lang="fr-FR"/>
          </a:p>
        </p:txBody>
      </p:sp>
    </p:spTree>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defRPr/>
            </a:pPr>
            <a:fld id="{77E3D661-D413-43E3-A11B-D8DF706B3E6B}" type="datetime1">
              <a:rPr lang="fr-FR" smtClean="0"/>
              <a:pPr>
                <a:defRPr/>
              </a:pPr>
              <a:t>03/10/2018</a:t>
            </a:fld>
            <a:endParaRPr lang="fr-FR"/>
          </a:p>
        </p:txBody>
      </p:sp>
      <p:sp>
        <p:nvSpPr>
          <p:cNvPr id="9" name="Slide Number Placeholder 8"/>
          <p:cNvSpPr>
            <a:spLocks noGrp="1"/>
          </p:cNvSpPr>
          <p:nvPr>
            <p:ph type="sldNum" sz="quarter" idx="15"/>
          </p:nvPr>
        </p:nvSpPr>
        <p:spPr/>
        <p:txBody>
          <a:bodyPr rtlCol="0"/>
          <a:lstStyle/>
          <a:p>
            <a:pPr>
              <a:defRPr/>
            </a:pPr>
            <a:fld id="{68453A34-BBBE-4F64-B788-0D6D6372A6A6}" type="slidenum">
              <a:rPr lang="fr-FR" smtClean="0"/>
              <a:pPr>
                <a:defRPr/>
              </a:pPr>
              <a:t>‹#›</a:t>
            </a:fld>
            <a:endParaRPr lang="fr-FR"/>
          </a:p>
        </p:txBody>
      </p:sp>
      <p:sp>
        <p:nvSpPr>
          <p:cNvPr id="10" name="Footer Placeholder 9"/>
          <p:cNvSpPr>
            <a:spLocks noGrp="1"/>
          </p:cNvSpPr>
          <p:nvPr>
            <p:ph type="ftr" sz="quarter" idx="16"/>
          </p:nvPr>
        </p:nvSpPr>
        <p:spPr/>
        <p:txBody>
          <a:bodyPr rtlCol="0"/>
          <a:lstStyle/>
          <a:p>
            <a:pPr>
              <a:defRPr/>
            </a:pPr>
            <a:r>
              <a:rPr lang="en-US" smtClean="0"/>
              <a:t>Tehran University of Medical Sciences</a:t>
            </a:r>
            <a:endParaRPr lang="fr-FR"/>
          </a:p>
        </p:txBody>
      </p:sp>
    </p:spTree>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a:defRPr/>
            </a:pPr>
            <a:fld id="{77E3D661-D413-43E3-A11B-D8DF706B3E6B}" type="datetime1">
              <a:rPr lang="fr-FR" smtClean="0"/>
              <a:pPr>
                <a:defRPr/>
              </a:pPr>
              <a:t>03/10/2018</a:t>
            </a:fld>
            <a:endParaRPr lang="fr-FR"/>
          </a:p>
        </p:txBody>
      </p:sp>
      <p:sp>
        <p:nvSpPr>
          <p:cNvPr id="5" name="Footer Placeholder 4"/>
          <p:cNvSpPr>
            <a:spLocks noGrp="1"/>
          </p:cNvSpPr>
          <p:nvPr>
            <p:ph type="ftr" sz="quarter" idx="11"/>
          </p:nvPr>
        </p:nvSpPr>
        <p:spPr bwMode="auto">
          <a:xfrm rot="5400000">
            <a:off x="7077456" y="4178808"/>
            <a:ext cx="3657600" cy="384048"/>
          </a:xfrm>
        </p:spPr>
        <p:txBody>
          <a:bodyPr/>
          <a:lstStyle/>
          <a:p>
            <a:pPr>
              <a:defRPr/>
            </a:pPr>
            <a:r>
              <a:rPr lang="en-US" smtClean="0"/>
              <a:t>Tehran University of Medical Sciences</a:t>
            </a:r>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pPr>
              <a:defRPr/>
            </a:pPr>
            <a:fld id="{68453A34-BBBE-4F64-B788-0D6D6372A6A6}" type="slidenum">
              <a:rPr lang="fr-FR" smtClean="0"/>
              <a:pPr>
                <a:defRPr/>
              </a:pPr>
              <a:t>‹#›</a:t>
            </a:fld>
            <a:endParaRPr lang="fr-FR"/>
          </a:p>
        </p:txBody>
      </p:sp>
    </p:spTree>
  </p:cSld>
  <p:clrMapOvr>
    <a:overrideClrMapping bg1="dk1" tx1="lt1" bg2="dk2" tx2="lt2" accent1="accent1" accent2="accent2" accent3="accent3" accent4="accent4" accent5="accent5" accent6="accent6" hlink="hlink" folHlink="folHlink"/>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77E3D661-D413-43E3-A11B-D8DF706B3E6B}" type="datetime1">
              <a:rPr lang="fr-FR" smtClean="0"/>
              <a:pPr>
                <a:defRPr/>
              </a:pPr>
              <a:t>03/10/2018</a:t>
            </a:fld>
            <a:endParaRPr lang="fr-FR"/>
          </a:p>
        </p:txBody>
      </p:sp>
      <p:sp>
        <p:nvSpPr>
          <p:cNvPr id="6" name="Footer Placeholder 5"/>
          <p:cNvSpPr>
            <a:spLocks noGrp="1"/>
          </p:cNvSpPr>
          <p:nvPr>
            <p:ph type="ftr" sz="quarter" idx="11"/>
          </p:nvPr>
        </p:nvSpPr>
        <p:spPr/>
        <p:txBody>
          <a:bodyPr/>
          <a:lstStyle/>
          <a:p>
            <a:pPr>
              <a:defRPr/>
            </a:pPr>
            <a:r>
              <a:rPr lang="en-US" smtClean="0"/>
              <a:t>Tehran University of Medical Sciences</a:t>
            </a:r>
            <a:endParaRPr lang="fr-FR"/>
          </a:p>
        </p:txBody>
      </p:sp>
      <p:sp>
        <p:nvSpPr>
          <p:cNvPr id="7" name="Slide Number Placeholder 6"/>
          <p:cNvSpPr>
            <a:spLocks noGrp="1"/>
          </p:cNvSpPr>
          <p:nvPr>
            <p:ph type="sldNum" sz="quarter" idx="12"/>
          </p:nvPr>
        </p:nvSpPr>
        <p:spPr/>
        <p:txBody>
          <a:bodyPr/>
          <a:lstStyle/>
          <a:p>
            <a:pPr>
              <a:defRPr/>
            </a:pPr>
            <a:fld id="{68453A34-BBBE-4F64-B788-0D6D6372A6A6}" type="slidenum">
              <a:rPr lang="fr-FR" smtClean="0"/>
              <a:pPr>
                <a:defRPr/>
              </a:pPr>
              <a:t>‹#›</a:t>
            </a:fld>
            <a:endParaRPr lang="fr-F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fld id="{77E3D661-D413-43E3-A11B-D8DF706B3E6B}" type="datetime1">
              <a:rPr lang="fr-FR" smtClean="0"/>
              <a:pPr>
                <a:defRPr/>
              </a:pPr>
              <a:t>03/10/2018</a:t>
            </a:fld>
            <a:endParaRPr lang="fr-FR"/>
          </a:p>
        </p:txBody>
      </p:sp>
      <p:sp>
        <p:nvSpPr>
          <p:cNvPr id="8" name="Footer Placeholder 7"/>
          <p:cNvSpPr>
            <a:spLocks noGrp="1"/>
          </p:cNvSpPr>
          <p:nvPr>
            <p:ph type="ftr" sz="quarter" idx="11"/>
          </p:nvPr>
        </p:nvSpPr>
        <p:spPr/>
        <p:txBody>
          <a:bodyPr/>
          <a:lstStyle/>
          <a:p>
            <a:pPr>
              <a:defRPr/>
            </a:pPr>
            <a:r>
              <a:rPr lang="en-US" smtClean="0"/>
              <a:t>Tehran University of Medical Sciences</a:t>
            </a:r>
            <a:endParaRPr lang="fr-FR"/>
          </a:p>
        </p:txBody>
      </p:sp>
      <p:sp>
        <p:nvSpPr>
          <p:cNvPr id="9" name="Slide Number Placeholder 8"/>
          <p:cNvSpPr>
            <a:spLocks noGrp="1"/>
          </p:cNvSpPr>
          <p:nvPr>
            <p:ph type="sldNum" sz="quarter" idx="12"/>
          </p:nvPr>
        </p:nvSpPr>
        <p:spPr/>
        <p:txBody>
          <a:bodyPr/>
          <a:lstStyle/>
          <a:p>
            <a:pPr>
              <a:defRPr/>
            </a:pPr>
            <a:fld id="{68453A34-BBBE-4F64-B788-0D6D6372A6A6}" type="slidenum">
              <a:rPr lang="fr-FR" smtClean="0"/>
              <a:pPr>
                <a:defRPr/>
              </a:pPr>
              <a:t>‹#›</a:t>
            </a:fld>
            <a:endParaRPr lang="fr-F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defRPr/>
            </a:pPr>
            <a:fld id="{77E3D661-D413-43E3-A11B-D8DF706B3E6B}" type="datetime1">
              <a:rPr lang="fr-FR" smtClean="0"/>
              <a:pPr>
                <a:defRPr/>
              </a:pPr>
              <a:t>03/10/2018</a:t>
            </a:fld>
            <a:endParaRPr lang="fr-FR"/>
          </a:p>
        </p:txBody>
      </p:sp>
      <p:sp>
        <p:nvSpPr>
          <p:cNvPr id="7" name="Slide Number Placeholder 6"/>
          <p:cNvSpPr>
            <a:spLocks noGrp="1"/>
          </p:cNvSpPr>
          <p:nvPr>
            <p:ph type="sldNum" sz="quarter" idx="11"/>
          </p:nvPr>
        </p:nvSpPr>
        <p:spPr/>
        <p:txBody>
          <a:bodyPr rtlCol="0"/>
          <a:lstStyle/>
          <a:p>
            <a:pPr>
              <a:defRPr/>
            </a:pPr>
            <a:fld id="{68453A34-BBBE-4F64-B788-0D6D6372A6A6}" type="slidenum">
              <a:rPr lang="fr-FR" smtClean="0"/>
              <a:pPr>
                <a:defRPr/>
              </a:pPr>
              <a:t>‹#›</a:t>
            </a:fld>
            <a:endParaRPr lang="fr-FR"/>
          </a:p>
        </p:txBody>
      </p:sp>
      <p:sp>
        <p:nvSpPr>
          <p:cNvPr id="8" name="Footer Placeholder 7"/>
          <p:cNvSpPr>
            <a:spLocks noGrp="1"/>
          </p:cNvSpPr>
          <p:nvPr>
            <p:ph type="ftr" sz="quarter" idx="12"/>
          </p:nvPr>
        </p:nvSpPr>
        <p:spPr/>
        <p:txBody>
          <a:bodyPr rtlCol="0"/>
          <a:lstStyle/>
          <a:p>
            <a:pPr>
              <a:defRPr/>
            </a:pPr>
            <a:r>
              <a:rPr lang="en-US" smtClean="0"/>
              <a:t>Tehran University of Medical Sciences</a:t>
            </a:r>
            <a:endParaRPr lang="fr-FR"/>
          </a:p>
        </p:txBody>
      </p:sp>
    </p:spTree>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7E3D661-D413-43E3-A11B-D8DF706B3E6B}" type="datetime1">
              <a:rPr lang="fr-FR" smtClean="0"/>
              <a:pPr>
                <a:defRPr/>
              </a:pPr>
              <a:t>03/10/2018</a:t>
            </a:fld>
            <a:endParaRPr lang="fr-FR"/>
          </a:p>
        </p:txBody>
      </p:sp>
      <p:sp>
        <p:nvSpPr>
          <p:cNvPr id="3" name="Footer Placeholder 2"/>
          <p:cNvSpPr>
            <a:spLocks noGrp="1"/>
          </p:cNvSpPr>
          <p:nvPr>
            <p:ph type="ftr" sz="quarter" idx="11"/>
          </p:nvPr>
        </p:nvSpPr>
        <p:spPr/>
        <p:txBody>
          <a:bodyPr/>
          <a:lstStyle/>
          <a:p>
            <a:pPr>
              <a:defRPr/>
            </a:pPr>
            <a:r>
              <a:rPr lang="en-US" smtClean="0"/>
              <a:t>Tehran University of Medical Sciences</a:t>
            </a:r>
            <a:endParaRPr lang="fr-FR"/>
          </a:p>
        </p:txBody>
      </p:sp>
      <p:sp>
        <p:nvSpPr>
          <p:cNvPr id="4" name="Slide Number Placeholder 3"/>
          <p:cNvSpPr>
            <a:spLocks noGrp="1"/>
          </p:cNvSpPr>
          <p:nvPr>
            <p:ph type="sldNum" sz="quarter" idx="12"/>
          </p:nvPr>
        </p:nvSpPr>
        <p:spPr/>
        <p:txBody>
          <a:bodyPr/>
          <a:lstStyle/>
          <a:p>
            <a:pPr>
              <a:defRPr/>
            </a:pPr>
            <a:fld id="{68453A34-BBBE-4F64-B788-0D6D6372A6A6}" type="slidenum">
              <a:rPr lang="fr-FR" smtClean="0"/>
              <a:pPr>
                <a:defRPr/>
              </a:pPr>
              <a:t>‹#›</a:t>
            </a:fld>
            <a:endParaRPr lang="fr-FR"/>
          </a:p>
        </p:txBody>
      </p:sp>
    </p:spTree>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defRPr/>
            </a:pPr>
            <a:fld id="{77E3D661-D413-43E3-A11B-D8DF706B3E6B}" type="datetime1">
              <a:rPr lang="fr-FR" smtClean="0"/>
              <a:pPr>
                <a:defRPr/>
              </a:pPr>
              <a:t>03/10/2018</a:t>
            </a:fld>
            <a:endParaRPr lang="fr-FR"/>
          </a:p>
        </p:txBody>
      </p:sp>
      <p:sp>
        <p:nvSpPr>
          <p:cNvPr id="22" name="Slide Number Placeholder 21"/>
          <p:cNvSpPr>
            <a:spLocks noGrp="1"/>
          </p:cNvSpPr>
          <p:nvPr>
            <p:ph type="sldNum" sz="quarter" idx="15"/>
          </p:nvPr>
        </p:nvSpPr>
        <p:spPr/>
        <p:txBody>
          <a:bodyPr rtlCol="0"/>
          <a:lstStyle/>
          <a:p>
            <a:pPr>
              <a:defRPr/>
            </a:pPr>
            <a:fld id="{68453A34-BBBE-4F64-B788-0D6D6372A6A6}" type="slidenum">
              <a:rPr lang="fr-FR" smtClean="0"/>
              <a:pPr>
                <a:defRPr/>
              </a:pPr>
              <a:t>‹#›</a:t>
            </a:fld>
            <a:endParaRPr lang="fr-FR"/>
          </a:p>
        </p:txBody>
      </p:sp>
      <p:sp>
        <p:nvSpPr>
          <p:cNvPr id="23" name="Footer Placeholder 22"/>
          <p:cNvSpPr>
            <a:spLocks noGrp="1"/>
          </p:cNvSpPr>
          <p:nvPr>
            <p:ph type="ftr" sz="quarter" idx="16"/>
          </p:nvPr>
        </p:nvSpPr>
        <p:spPr/>
        <p:txBody>
          <a:bodyPr rtlCol="0"/>
          <a:lstStyle/>
          <a:p>
            <a:pPr>
              <a:defRPr/>
            </a:pPr>
            <a:r>
              <a:rPr lang="en-US" smtClean="0"/>
              <a:t>Tehran University of Medical Sciences</a:t>
            </a:r>
            <a:endParaRPr lang="fr-FR"/>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fld id="{77E3D661-D413-43E3-A11B-D8DF706B3E6B}" type="datetime1">
              <a:rPr lang="fr-FR" smtClean="0"/>
              <a:pPr>
                <a:defRPr/>
              </a:pPr>
              <a:t>03/10/2018</a:t>
            </a:fld>
            <a:endParaRPr lang="fr-FR"/>
          </a:p>
        </p:txBody>
      </p:sp>
      <p:sp>
        <p:nvSpPr>
          <p:cNvPr id="18" name="Slide Number Placeholder 17"/>
          <p:cNvSpPr>
            <a:spLocks noGrp="1"/>
          </p:cNvSpPr>
          <p:nvPr>
            <p:ph type="sldNum" sz="quarter" idx="11"/>
          </p:nvPr>
        </p:nvSpPr>
        <p:spPr/>
        <p:txBody>
          <a:bodyPr rtlCol="0"/>
          <a:lstStyle/>
          <a:p>
            <a:pPr>
              <a:defRPr/>
            </a:pPr>
            <a:fld id="{68453A34-BBBE-4F64-B788-0D6D6372A6A6}" type="slidenum">
              <a:rPr lang="fr-FR" smtClean="0"/>
              <a:pPr>
                <a:defRPr/>
              </a:pPr>
              <a:t>‹#›</a:t>
            </a:fld>
            <a:endParaRPr lang="fr-FR"/>
          </a:p>
        </p:txBody>
      </p:sp>
      <p:sp>
        <p:nvSpPr>
          <p:cNvPr id="21" name="Footer Placeholder 20"/>
          <p:cNvSpPr>
            <a:spLocks noGrp="1"/>
          </p:cNvSpPr>
          <p:nvPr>
            <p:ph type="ftr" sz="quarter" idx="12"/>
          </p:nvPr>
        </p:nvSpPr>
        <p:spPr/>
        <p:txBody>
          <a:bodyPr rtlCol="0"/>
          <a:lstStyle/>
          <a:p>
            <a:pPr>
              <a:defRPr/>
            </a:pPr>
            <a:r>
              <a:rPr lang="en-US" smtClean="0"/>
              <a:t>Tehran University of Medical Sciences</a:t>
            </a:r>
            <a:endParaRPr lang="fr-FR"/>
          </a:p>
        </p:txBody>
      </p:sp>
    </p:spTree>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fld id="{77E3D661-D413-43E3-A11B-D8DF706B3E6B}" type="datetime1">
              <a:rPr lang="fr-FR" smtClean="0"/>
              <a:pPr>
                <a:defRPr/>
              </a:pPr>
              <a:t>03/10/2018</a:t>
            </a:fld>
            <a:endParaRPr lang="fr-F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r>
              <a:rPr lang="en-US" smtClean="0"/>
              <a:t>Tehran University of Medical Sciences</a:t>
            </a:r>
            <a:endParaRPr lang="fr-F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68453A34-BBBE-4F64-B788-0D6D6372A6A6}" type="slidenum">
              <a:rPr lang="fr-FR" smtClean="0"/>
              <a:pPr>
                <a:defRPr/>
              </a:pPr>
              <a:t>‹#›</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Titre 1"/>
          <p:cNvSpPr>
            <a:spLocks noGrp="1"/>
          </p:cNvSpPr>
          <p:nvPr>
            <p:ph type="ctrTitle"/>
          </p:nvPr>
        </p:nvSpPr>
        <p:spPr>
          <a:xfrm>
            <a:off x="3200400" y="381000"/>
            <a:ext cx="4495800" cy="2232025"/>
          </a:xfrm>
        </p:spPr>
        <p:txBody>
          <a:bodyPr>
            <a:normAutofit fontScale="90000"/>
          </a:bodyPr>
          <a:lstStyle/>
          <a:p>
            <a:pPr algn="ctr"/>
            <a:r>
              <a:rPr lang="fa-IR" sz="6000" dirty="0" smtClean="0">
                <a:solidFill>
                  <a:schemeClr val="tx1"/>
                </a:solidFill>
              </a:rPr>
              <a:t>اصول مراقبت از نوزاد سالم</a:t>
            </a:r>
            <a:r>
              <a:rPr lang="fa-IR" dirty="0" smtClean="0">
                <a:solidFill>
                  <a:schemeClr val="bg1"/>
                </a:solidFill>
              </a:rPr>
              <a:t/>
            </a:r>
            <a:br>
              <a:rPr lang="fa-IR" dirty="0" smtClean="0">
                <a:solidFill>
                  <a:schemeClr val="bg1"/>
                </a:solidFill>
              </a:rPr>
            </a:br>
            <a:endParaRPr lang="fr-FR" dirty="0" smtClean="0">
              <a:solidFill>
                <a:schemeClr val="bg1"/>
              </a:solidFill>
            </a:endParaRPr>
          </a:p>
        </p:txBody>
      </p:sp>
      <p:sp>
        <p:nvSpPr>
          <p:cNvPr id="2051" name="Sous-titre 2"/>
          <p:cNvSpPr>
            <a:spLocks noGrp="1"/>
          </p:cNvSpPr>
          <p:nvPr>
            <p:ph type="subTitle" idx="1"/>
          </p:nvPr>
        </p:nvSpPr>
        <p:spPr>
          <a:xfrm>
            <a:off x="2362200" y="3352800"/>
            <a:ext cx="3048000" cy="1524000"/>
          </a:xfrm>
        </p:spPr>
        <p:txBody>
          <a:bodyPr>
            <a:normAutofit/>
          </a:bodyPr>
          <a:lstStyle/>
          <a:p>
            <a:pPr algn="ctr"/>
            <a:r>
              <a:rPr lang="fa-IR" sz="2800" dirty="0" smtClean="0">
                <a:solidFill>
                  <a:schemeClr val="tx1"/>
                </a:solidFill>
              </a:rPr>
              <a:t>زهرا فاضلیان</a:t>
            </a:r>
          </a:p>
          <a:p>
            <a:pPr algn="ctr"/>
            <a:r>
              <a:rPr lang="fa-IR" sz="2800" dirty="0" smtClean="0">
                <a:solidFill>
                  <a:schemeClr val="tx1"/>
                </a:solidFill>
              </a:rPr>
              <a:t>مریم سلیمانی</a:t>
            </a:r>
          </a:p>
          <a:p>
            <a:pPr algn="ctr"/>
            <a:r>
              <a:rPr lang="fa-IR" sz="2800" dirty="0" smtClean="0">
                <a:solidFill>
                  <a:schemeClr val="tx1"/>
                </a:solidFill>
              </a:rPr>
              <a:t>پاییز 97</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2428875" y="274638"/>
            <a:ext cx="6257925" cy="1143000"/>
          </a:xfrm>
        </p:spPr>
        <p:txBody>
          <a:bodyPr/>
          <a:lstStyle/>
          <a:p>
            <a:pPr algn="r" rtl="1"/>
            <a:r>
              <a:rPr lang="fa-IR" sz="3600" b="1" dirty="0" smtClean="0">
                <a:solidFill>
                  <a:schemeClr val="accent3">
                    <a:lumMod val="60000"/>
                    <a:lumOff val="40000"/>
                  </a:schemeClr>
                </a:solidFill>
              </a:rPr>
              <a:t>کلامپ بند ناف</a:t>
            </a:r>
            <a:endParaRPr lang="fr-FR" sz="3600" dirty="0" smtClean="0">
              <a:solidFill>
                <a:schemeClr val="accent3">
                  <a:lumMod val="60000"/>
                  <a:lumOff val="40000"/>
                </a:schemeClr>
              </a:solidFill>
            </a:endParaRPr>
          </a:p>
        </p:txBody>
      </p:sp>
      <p:sp>
        <p:nvSpPr>
          <p:cNvPr id="3075" name="Espace réservé du contenu 2"/>
          <p:cNvSpPr>
            <a:spLocks noGrp="1"/>
          </p:cNvSpPr>
          <p:nvPr>
            <p:ph sz="quarter" idx="1"/>
          </p:nvPr>
        </p:nvSpPr>
        <p:spPr>
          <a:xfrm>
            <a:off x="2362200" y="1447800"/>
            <a:ext cx="6324600" cy="4267200"/>
          </a:xfrm>
        </p:spPr>
        <p:txBody>
          <a:bodyPr>
            <a:noAutofit/>
          </a:bodyPr>
          <a:lstStyle/>
          <a:p>
            <a:pPr algn="r" rtl="1">
              <a:lnSpc>
                <a:spcPct val="80000"/>
              </a:lnSpc>
              <a:buFont typeface="Wingdings" pitchFamily="2" charset="2"/>
              <a:buChar char="q"/>
            </a:pPr>
            <a:r>
              <a:rPr lang="fa-IR" dirty="0" smtClean="0"/>
              <a:t>زمان مناسب برای بستن بند ناف بین ثانیه های 30 تا 120 پس از تولد است. مطالعات نشان داده است که یک تاخیر 30 تا 120 ثانیه ای برای بستن بند ناف نوزادانی که نیاز به احیای فوری ندارند ، احتمال خونریزی پس از زایمان و نیاز به تزریق خون را کاهش می دهد و ذخیره آهن نوزاد را افزایش </a:t>
            </a:r>
            <a:r>
              <a:rPr lang="fa-IR" dirty="0" smtClean="0"/>
              <a:t>می </a:t>
            </a:r>
            <a:r>
              <a:rPr lang="fa-IR" dirty="0" smtClean="0"/>
              <a:t>دهد. این امر بخصوص در نوزادانی که در کشور های در حال توسعه متولد می شوند حایز اهمیت است.</a:t>
            </a:r>
          </a:p>
          <a:p>
            <a:pPr algn="r" rtl="1">
              <a:lnSpc>
                <a:spcPct val="80000"/>
              </a:lnSpc>
              <a:buFont typeface="Wingdings" pitchFamily="2" charset="2"/>
              <a:buChar char="q"/>
            </a:pPr>
            <a:r>
              <a:rPr lang="fa-IR" dirty="0" smtClean="0"/>
              <a:t>تاخیر طولانی در بستن بند ناف با افزایش میزان شیوع زردی نوزادی و نیاز به فتوتراپی همراه است.  </a:t>
            </a:r>
          </a:p>
          <a:p>
            <a:pPr algn="r" rtl="1">
              <a:lnSpc>
                <a:spcPct val="80000"/>
              </a:lnSpc>
              <a:buFont typeface="Wingdings" pitchFamily="2" charset="2"/>
              <a:buChar char="q"/>
            </a:pPr>
            <a:r>
              <a:rPr lang="fa-IR" dirty="0" smtClean="0"/>
              <a:t>بدیهی است در صورت عدم تنفس و بدحالی نوزاد ونیاز به احیا بند ناف باید هرچه سریعتر کات و عملیات احیا شروع شود.</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2428875" y="274638"/>
            <a:ext cx="6257925" cy="1143000"/>
          </a:xfrm>
        </p:spPr>
        <p:txBody>
          <a:bodyPr/>
          <a:lstStyle/>
          <a:p>
            <a:pPr algn="r" rtl="1"/>
            <a:r>
              <a:rPr lang="fa-IR" sz="3600" b="1" dirty="0" smtClean="0">
                <a:solidFill>
                  <a:schemeClr val="accent3">
                    <a:lumMod val="60000"/>
                    <a:lumOff val="40000"/>
                  </a:schemeClr>
                </a:solidFill>
              </a:rPr>
              <a:t>پیشگیری از هیپوترمی نوزاد</a:t>
            </a:r>
            <a:endParaRPr lang="fr-FR" sz="3600" dirty="0" smtClean="0">
              <a:solidFill>
                <a:schemeClr val="accent3">
                  <a:lumMod val="60000"/>
                  <a:lumOff val="40000"/>
                </a:schemeClr>
              </a:solidFill>
            </a:endParaRPr>
          </a:p>
        </p:txBody>
      </p:sp>
      <p:sp>
        <p:nvSpPr>
          <p:cNvPr id="3075" name="Espace réservé du contenu 2"/>
          <p:cNvSpPr>
            <a:spLocks noGrp="1"/>
          </p:cNvSpPr>
          <p:nvPr>
            <p:ph sz="quarter" idx="1"/>
          </p:nvPr>
        </p:nvSpPr>
        <p:spPr>
          <a:xfrm>
            <a:off x="2362200" y="1447800"/>
            <a:ext cx="6257925" cy="4525963"/>
          </a:xfrm>
        </p:spPr>
        <p:txBody>
          <a:bodyPr/>
          <a:lstStyle/>
          <a:p>
            <a:pPr marL="0" indent="0" algn="r" rtl="1">
              <a:buNone/>
            </a:pPr>
            <a:r>
              <a:rPr lang="fa-IR" sz="2400" dirty="0" smtClean="0"/>
              <a:t> نوزاد بلافاصله پس از تولد با یک حوله استریل از پیش گرم شده خشک می شود و در یک محیط گرم، در تماس پوست با پوست با مادر و یا – در صورت وجود مورد منع پزشکی – در زیر وارمری که از قبل روشن شده است قرار می گیرد.</a:t>
            </a:r>
          </a:p>
          <a:p>
            <a:pPr marL="0" indent="0" algn="r" rtl="1">
              <a:buNone/>
            </a:pPr>
            <a:endParaRPr lang="fa-IR" dirty="0"/>
          </a:p>
          <a:p>
            <a:pPr marL="0" indent="0" algn="r" rtl="1">
              <a:buNone/>
            </a:pPr>
            <a:endParaRPr lang="fa-IR" sz="2400" dirty="0" smtClean="0"/>
          </a:p>
          <a:p>
            <a:pPr marL="0" indent="0" algn="r" rtl="1">
              <a:buNone/>
            </a:pPr>
            <a:r>
              <a:rPr lang="fa-IR" sz="2400" b="1" dirty="0" smtClean="0">
                <a:solidFill>
                  <a:schemeClr val="accent3">
                    <a:lumMod val="60000"/>
                    <a:lumOff val="40000"/>
                  </a:schemeClr>
                </a:solidFill>
              </a:rPr>
              <a:t>اغلب موارد هیپوترمی در دقایق اول عمر روی می دهد. دمای بدن نوزاد ترم طی 10 تا 20 دقیقه اول عمر ممکن است 2 تا 4 درجه سانتیگراد کاهش یابد.</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4322" name="Rectangle 2"/>
          <p:cNvSpPr>
            <a:spLocks noGrp="1" noChangeArrowheads="1"/>
          </p:cNvSpPr>
          <p:nvPr>
            <p:ph type="title"/>
          </p:nvPr>
        </p:nvSpPr>
        <p:spPr/>
        <p:txBody>
          <a:bodyPr>
            <a:normAutofit/>
          </a:bodyPr>
          <a:lstStyle/>
          <a:p>
            <a:pPr algn="ctr" eaLnBrk="1" hangingPunct="1">
              <a:defRPr/>
            </a:pPr>
            <a:r>
              <a:rPr lang="fa-IR" sz="4400" b="1" dirty="0" smtClean="0">
                <a:solidFill>
                  <a:schemeClr val="accent3">
                    <a:lumMod val="60000"/>
                    <a:lumOff val="40000"/>
                  </a:schemeClr>
                </a:solidFill>
                <a:latin typeface="Arial" pitchFamily="34" charset="0"/>
              </a:rPr>
              <a:t>اندازه گیری و ثبت نمره آپگار</a:t>
            </a:r>
          </a:p>
        </p:txBody>
      </p:sp>
      <p:sp>
        <p:nvSpPr>
          <p:cNvPr id="2" name="Content Placeholder 1"/>
          <p:cNvSpPr>
            <a:spLocks noGrp="1"/>
          </p:cNvSpPr>
          <p:nvPr>
            <p:ph sz="quarter" idx="1"/>
          </p:nvPr>
        </p:nvSpPr>
        <p:spPr>
          <a:xfrm>
            <a:off x="457200" y="1676400"/>
            <a:ext cx="7467600" cy="4873752"/>
          </a:xfrm>
        </p:spPr>
        <p:txBody>
          <a:bodyPr>
            <a:normAutofit lnSpcReduction="10000"/>
          </a:bodyPr>
          <a:lstStyle/>
          <a:p>
            <a:pPr marL="0" indent="0" algn="r">
              <a:buNone/>
            </a:pPr>
            <a:r>
              <a:rPr lang="fa-IR" b="1" dirty="0" smtClean="0"/>
              <a:t>نمره آپگار باید در تمام نوزادان در پایان دقیقه اول و پایان دقیقه پنجم عمر اندازه گیری و ثبت شود ، زمان شروع احیا نباید تا پایان دقیقه اول عمر به تاخیر انداخت.</a:t>
            </a:r>
          </a:p>
          <a:p>
            <a:pPr marL="0" indent="0" algn="r">
              <a:buNone/>
            </a:pPr>
            <a:r>
              <a:rPr lang="fa-IR" b="1" dirty="0" smtClean="0">
                <a:solidFill>
                  <a:schemeClr val="accent3">
                    <a:lumMod val="60000"/>
                    <a:lumOff val="40000"/>
                  </a:schemeClr>
                </a:solidFill>
              </a:rPr>
              <a:t>عواملی که سبب کاهش نمره آپگار می شوند:</a:t>
            </a:r>
          </a:p>
          <a:p>
            <a:pPr algn="r" rtl="1">
              <a:buFont typeface="Wingdings" pitchFamily="2" charset="2"/>
              <a:buChar char="q"/>
            </a:pPr>
            <a:r>
              <a:rPr lang="fa-IR" b="1" dirty="0" smtClean="0"/>
              <a:t>دیسترس جنینی به دلیل هیپوکسی پیش و یا حین زایمان</a:t>
            </a:r>
          </a:p>
          <a:p>
            <a:pPr algn="r" rtl="1">
              <a:buFont typeface="Wingdings" pitchFamily="2" charset="2"/>
              <a:buChar char="q"/>
            </a:pPr>
            <a:r>
              <a:rPr lang="fa-IR" b="1" dirty="0" smtClean="0"/>
              <a:t>بیهوشی عمومی یا درمان دارویی مادر برای کاهش درد طی 4 ساعت اخیر</a:t>
            </a:r>
          </a:p>
          <a:p>
            <a:pPr algn="r" rtl="1">
              <a:buFont typeface="Wingdings" pitchFamily="2" charset="2"/>
              <a:buChar char="q"/>
            </a:pPr>
            <a:r>
              <a:rPr lang="fa-IR" b="1" dirty="0" smtClean="0"/>
              <a:t>وزن کم تولد و نارسی نوزاد ( وزن زیر 1500 گرم)</a:t>
            </a:r>
          </a:p>
          <a:p>
            <a:pPr algn="r" rtl="1">
              <a:buFont typeface="Wingdings" pitchFamily="2" charset="2"/>
              <a:buChar char="q"/>
            </a:pPr>
            <a:r>
              <a:rPr lang="fa-IR" b="1" dirty="0" smtClean="0"/>
              <a:t>زایمان سخت یا تروماتیک</a:t>
            </a:r>
          </a:p>
          <a:p>
            <a:pPr algn="r" rtl="1">
              <a:buFont typeface="Wingdings" pitchFamily="2" charset="2"/>
              <a:buChar char="q"/>
            </a:pPr>
            <a:r>
              <a:rPr lang="fa-IR" b="1" dirty="0" smtClean="0"/>
              <a:t>ساکشن شدید و مکرر حلق پس از زایمان (سبب بروز اختلال در شروع تنفس نوزاد می شود.)</a:t>
            </a:r>
          </a:p>
          <a:p>
            <a:pPr algn="r" rtl="1">
              <a:buFont typeface="Wingdings" pitchFamily="2" charset="2"/>
              <a:buChar char="q"/>
            </a:pPr>
            <a:r>
              <a:rPr lang="fa-IR" b="1" dirty="0" smtClean="0"/>
              <a:t>دیسترس تنفسی شدید</a:t>
            </a:r>
            <a:endParaRPr lang="en-US"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nvPr>
        </p:nvSpPr>
        <p:spPr>
          <a:xfrm>
            <a:off x="457201" y="274638"/>
            <a:ext cx="8229600" cy="1143000"/>
          </a:xfrm>
        </p:spPr>
        <p:txBody>
          <a:bodyPr>
            <a:normAutofit/>
          </a:bodyPr>
          <a:lstStyle/>
          <a:p>
            <a:pPr algn="ctr" rtl="1"/>
            <a:r>
              <a:rPr lang="ar-DZ" sz="3600" b="1" dirty="0" smtClean="0">
                <a:solidFill>
                  <a:schemeClr val="accent3">
                    <a:lumMod val="60000"/>
                    <a:lumOff val="40000"/>
                  </a:schemeClr>
                </a:solidFill>
              </a:rPr>
              <a:t>جدول بررسي آپگار نوزاد</a:t>
            </a:r>
            <a:endParaRPr lang="fr-FR" sz="3600" dirty="0" smtClean="0">
              <a:solidFill>
                <a:schemeClr val="accent3">
                  <a:lumMod val="60000"/>
                  <a:lumOff val="40000"/>
                </a:schemeClr>
              </a:solidFill>
            </a:endParaRPr>
          </a:p>
        </p:txBody>
      </p:sp>
      <p:graphicFrame>
        <p:nvGraphicFramePr>
          <p:cNvPr id="5" name="Group 102"/>
          <p:cNvGraphicFramePr>
            <a:graphicFrameLocks/>
          </p:cNvGraphicFramePr>
          <p:nvPr>
            <p:extLst>
              <p:ext uri="{D42A27DB-BD31-4B8C-83A1-F6EECF244321}">
                <p14:modId xmlns:p14="http://schemas.microsoft.com/office/powerpoint/2010/main" val="4231218289"/>
              </p:ext>
            </p:extLst>
          </p:nvPr>
        </p:nvGraphicFramePr>
        <p:xfrm>
          <a:off x="381000" y="1676400"/>
          <a:ext cx="8077200" cy="4227513"/>
        </p:xfrm>
        <a:graphic>
          <a:graphicData uri="http://schemas.openxmlformats.org/drawingml/2006/table">
            <a:tbl>
              <a:tblPr/>
              <a:tblGrid>
                <a:gridCol w="2076450">
                  <a:extLst>
                    <a:ext uri="{9D8B030D-6E8A-4147-A177-3AD203B41FA5}">
                      <a16:colId xmlns:a16="http://schemas.microsoft.com/office/drawing/2014/main" val="20000"/>
                    </a:ext>
                  </a:extLst>
                </a:gridCol>
                <a:gridCol w="2076450">
                  <a:extLst>
                    <a:ext uri="{9D8B030D-6E8A-4147-A177-3AD203B41FA5}">
                      <a16:colId xmlns:a16="http://schemas.microsoft.com/office/drawing/2014/main" val="20001"/>
                    </a:ext>
                  </a:extLst>
                </a:gridCol>
                <a:gridCol w="2076450">
                  <a:extLst>
                    <a:ext uri="{9D8B030D-6E8A-4147-A177-3AD203B41FA5}">
                      <a16:colId xmlns:a16="http://schemas.microsoft.com/office/drawing/2014/main" val="20002"/>
                    </a:ext>
                  </a:extLst>
                </a:gridCol>
                <a:gridCol w="1847850">
                  <a:extLst>
                    <a:ext uri="{9D8B030D-6E8A-4147-A177-3AD203B41FA5}">
                      <a16:colId xmlns:a16="http://schemas.microsoft.com/office/drawing/2014/main" val="20003"/>
                    </a:ext>
                  </a:extLst>
                </a:gridCol>
              </a:tblGrid>
              <a:tr h="4572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000" b="1" i="0" u="none" strike="noStrike" cap="none" normalizeH="0" baseline="0" dirty="0" smtClean="0">
                          <a:ln>
                            <a:noFill/>
                          </a:ln>
                          <a:solidFill>
                            <a:schemeClr val="tx1"/>
                          </a:solidFill>
                          <a:effectLst/>
                          <a:latin typeface="Tahoma" pitchFamily="34" charset="0"/>
                          <a:cs typeface="+mn-cs"/>
                        </a:rPr>
                        <a:t>نمره 2 </a:t>
                      </a:r>
                      <a:endParaRPr kumimoji="0" lang="en-US" sz="2000" b="1" i="0" u="none" strike="noStrike" cap="none" normalizeH="0" baseline="0" dirty="0" smtClean="0">
                        <a:ln>
                          <a:noFill/>
                        </a:ln>
                        <a:solidFill>
                          <a:schemeClr val="tx1"/>
                        </a:solidFill>
                        <a:effectLst/>
                        <a:latin typeface="Tahoma" pitchFamily="34" charset="0"/>
                        <a:cs typeface="+mn-cs"/>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000" b="1" i="0" u="none" strike="noStrike" cap="none" normalizeH="0" baseline="0" dirty="0" smtClean="0">
                          <a:ln>
                            <a:noFill/>
                          </a:ln>
                          <a:solidFill>
                            <a:schemeClr val="tx1"/>
                          </a:solidFill>
                          <a:effectLst/>
                          <a:latin typeface="Tahoma" pitchFamily="34" charset="0"/>
                          <a:cs typeface="+mn-cs"/>
                        </a:rPr>
                        <a:t>نمره 1</a:t>
                      </a:r>
                      <a:endParaRPr kumimoji="0" lang="en-US" sz="2000" b="1" i="0" u="none" strike="noStrike" cap="none" normalizeH="0" baseline="0" dirty="0" smtClean="0">
                        <a:ln>
                          <a:noFill/>
                        </a:ln>
                        <a:solidFill>
                          <a:schemeClr val="tx1"/>
                        </a:solidFill>
                        <a:effectLst/>
                        <a:latin typeface="Tahoma" pitchFamily="34" charset="0"/>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000" b="1" i="0" u="none" strike="noStrike" cap="none" normalizeH="0" baseline="0" dirty="0" smtClean="0">
                          <a:ln>
                            <a:noFill/>
                          </a:ln>
                          <a:solidFill>
                            <a:schemeClr val="tx1"/>
                          </a:solidFill>
                          <a:effectLst/>
                          <a:latin typeface="Tahoma" pitchFamily="34" charset="0"/>
                          <a:cs typeface="+mn-cs"/>
                        </a:rPr>
                        <a:t>نمره 0</a:t>
                      </a:r>
                      <a:endParaRPr kumimoji="0" lang="en-US" sz="2000" b="1" i="0" u="none" strike="noStrike" cap="none" normalizeH="0" baseline="0" dirty="0" smtClean="0">
                        <a:ln>
                          <a:noFill/>
                        </a:ln>
                        <a:solidFill>
                          <a:schemeClr val="tx1"/>
                        </a:solidFill>
                        <a:effectLst/>
                        <a:latin typeface="Tahoma" pitchFamily="34" charset="0"/>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000" b="1" i="0" u="none" strike="noStrike" cap="none" normalizeH="0" baseline="0" dirty="0" smtClean="0">
                          <a:ln>
                            <a:noFill/>
                          </a:ln>
                          <a:solidFill>
                            <a:schemeClr val="tx1"/>
                          </a:solidFill>
                          <a:effectLst/>
                          <a:latin typeface="Tahoma" pitchFamily="34" charset="0"/>
                          <a:cs typeface="+mn-cs"/>
                        </a:rPr>
                        <a:t>نشانه </a:t>
                      </a:r>
                      <a:endParaRPr kumimoji="0" lang="en-US" sz="2000" b="1" i="0" u="none" strike="noStrike" cap="none" normalizeH="0" baseline="0" dirty="0" smtClean="0">
                        <a:ln>
                          <a:noFill/>
                        </a:ln>
                        <a:solidFill>
                          <a:schemeClr val="tx1"/>
                        </a:solidFill>
                        <a:effectLst/>
                        <a:latin typeface="Tahoma" pitchFamily="34" charset="0"/>
                        <a:cs typeface="+mn-cs"/>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0"/>
                  </a:ext>
                </a:extLst>
              </a:tr>
              <a:tr h="7524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000" b="1" i="0" u="none" strike="noStrike" cap="none" normalizeH="0" baseline="0" dirty="0" smtClean="0">
                          <a:ln>
                            <a:noFill/>
                          </a:ln>
                          <a:solidFill>
                            <a:schemeClr val="tx1"/>
                          </a:solidFill>
                          <a:effectLst/>
                          <a:latin typeface="Tahoma" pitchFamily="34" charset="0"/>
                          <a:cs typeface="+mn-cs"/>
                        </a:rPr>
                        <a:t>بیشتر از 100 ضربه در دقیقه</a:t>
                      </a:r>
                      <a:endParaRPr kumimoji="0" lang="en-US" sz="2000" b="1" i="0" u="none" strike="noStrike" cap="none" normalizeH="0" baseline="0" dirty="0" smtClean="0">
                        <a:ln>
                          <a:noFill/>
                        </a:ln>
                        <a:solidFill>
                          <a:schemeClr val="tx1"/>
                        </a:solidFill>
                        <a:effectLst/>
                        <a:latin typeface="Tahoma" pitchFamily="34" charset="0"/>
                        <a:cs typeface="+mn-cs"/>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000" b="1" i="0" u="none" strike="noStrike" cap="none" normalizeH="0" baseline="0" dirty="0" smtClean="0">
                          <a:ln>
                            <a:noFill/>
                          </a:ln>
                          <a:solidFill>
                            <a:schemeClr val="tx1"/>
                          </a:solidFill>
                          <a:effectLst/>
                          <a:latin typeface="Tahoma" pitchFamily="34" charset="0"/>
                          <a:cs typeface="+mn-cs"/>
                        </a:rPr>
                        <a:t>کمتر از 100 ضربه در دقیقه</a:t>
                      </a:r>
                      <a:endParaRPr kumimoji="0" lang="en-US" sz="2000" b="1" i="0" u="none" strike="noStrike" cap="none" normalizeH="0" baseline="0" dirty="0" smtClean="0">
                        <a:ln>
                          <a:noFill/>
                        </a:ln>
                        <a:solidFill>
                          <a:schemeClr val="tx1"/>
                        </a:solidFill>
                        <a:effectLst/>
                        <a:latin typeface="Tahoma" pitchFamily="34" charset="0"/>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altLang="ko-KR" sz="2000" b="1" i="0" u="none" strike="noStrike" cap="none" normalizeH="0" baseline="0" dirty="0" smtClean="0">
                          <a:ln>
                            <a:noFill/>
                          </a:ln>
                          <a:solidFill>
                            <a:schemeClr val="tx1"/>
                          </a:solidFill>
                          <a:effectLst/>
                          <a:latin typeface="Tahoma" pitchFamily="34" charset="0"/>
                          <a:cs typeface="+mn-cs"/>
                        </a:rPr>
                        <a:t>ندارد</a:t>
                      </a:r>
                      <a:r>
                        <a:rPr kumimoji="0" lang="en-US" altLang="ko-KR" sz="2000" b="1" i="0" u="none" strike="noStrike" cap="none" normalizeH="0" baseline="0" dirty="0" smtClean="0">
                          <a:ln>
                            <a:noFill/>
                          </a:ln>
                          <a:solidFill>
                            <a:schemeClr val="tx1"/>
                          </a:solidFill>
                          <a:effectLst/>
                          <a:latin typeface="Tahoma" pitchFamily="34" charset="0"/>
                          <a:ea typeface="Gulim" pitchFamily="34" charset="-127"/>
                          <a:cs typeface="+mn-cs"/>
                        </a:rPr>
                        <a:t> </a:t>
                      </a:r>
                      <a:endParaRPr kumimoji="0" lang="en-US" sz="2000" b="1" i="0" u="none" strike="noStrike" cap="none" normalizeH="0" baseline="0" dirty="0" smtClean="0">
                        <a:ln>
                          <a:noFill/>
                        </a:ln>
                        <a:solidFill>
                          <a:schemeClr val="tx1"/>
                        </a:solidFill>
                        <a:effectLst/>
                        <a:latin typeface="Tahoma" pitchFamily="34" charset="0"/>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000" b="1" i="0" u="none" strike="noStrike" cap="none" normalizeH="0" baseline="0" dirty="0" smtClean="0">
                          <a:ln>
                            <a:noFill/>
                          </a:ln>
                          <a:solidFill>
                            <a:schemeClr val="tx1"/>
                          </a:solidFill>
                          <a:effectLst/>
                          <a:latin typeface="Tahoma" pitchFamily="34" charset="0"/>
                          <a:cs typeface="+mn-cs"/>
                        </a:rPr>
                        <a:t>تعداد ضربان قلب</a:t>
                      </a:r>
                      <a:endParaRPr kumimoji="0" lang="en-US" sz="2000" b="1" i="0" u="none" strike="noStrike" cap="none" normalizeH="0" baseline="0" dirty="0" smtClean="0">
                        <a:ln>
                          <a:noFill/>
                        </a:ln>
                        <a:solidFill>
                          <a:schemeClr val="tx1"/>
                        </a:solidFill>
                        <a:effectLst/>
                        <a:latin typeface="Tahoma" pitchFamily="34" charset="0"/>
                        <a:cs typeface="+mn-cs"/>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1"/>
                  </a:ext>
                </a:extLst>
              </a:tr>
              <a:tr h="7556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000" b="1" i="0" u="none" strike="noStrike" cap="none" normalizeH="0" baseline="0" dirty="0" smtClean="0">
                          <a:ln>
                            <a:noFill/>
                          </a:ln>
                          <a:solidFill>
                            <a:schemeClr val="tx1"/>
                          </a:solidFill>
                          <a:effectLst/>
                          <a:latin typeface="Tahoma" pitchFamily="34" charset="0"/>
                          <a:cs typeface="+mn-cs"/>
                        </a:rPr>
                        <a:t>درحال گریه فعال </a:t>
                      </a:r>
                      <a:endParaRPr kumimoji="0" lang="en-US" sz="2000" b="1" i="0" u="none" strike="noStrike" cap="none" normalizeH="0" baseline="0" dirty="0" smtClean="0">
                        <a:ln>
                          <a:noFill/>
                        </a:ln>
                        <a:solidFill>
                          <a:schemeClr val="tx1"/>
                        </a:solidFill>
                        <a:effectLst/>
                        <a:latin typeface="Tahoma" pitchFamily="34" charset="0"/>
                        <a:cs typeface="+mn-cs"/>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000" b="1" i="0" u="none" strike="noStrike" cap="none" normalizeH="0" baseline="0" dirty="0" smtClean="0">
                          <a:ln>
                            <a:noFill/>
                          </a:ln>
                          <a:solidFill>
                            <a:schemeClr val="tx1"/>
                          </a:solidFill>
                          <a:effectLst/>
                          <a:latin typeface="Tahoma" pitchFamily="34" charset="0"/>
                          <a:cs typeface="+mn-cs"/>
                        </a:rPr>
                        <a:t>گریه ضعیف، تنفس کم</a:t>
                      </a:r>
                      <a:endParaRPr kumimoji="0" lang="en-US" sz="2000" b="1" i="0" u="none" strike="noStrike" cap="none" normalizeH="0" baseline="0" dirty="0" smtClean="0">
                        <a:ln>
                          <a:noFill/>
                        </a:ln>
                        <a:solidFill>
                          <a:schemeClr val="tx1"/>
                        </a:solidFill>
                        <a:effectLst/>
                        <a:latin typeface="Tahoma" pitchFamily="34" charset="0"/>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altLang="ko-KR" sz="2000" b="1" i="0" u="none" strike="noStrike" cap="none" normalizeH="0" baseline="0" dirty="0" smtClean="0">
                          <a:ln>
                            <a:noFill/>
                          </a:ln>
                          <a:solidFill>
                            <a:schemeClr val="tx1"/>
                          </a:solidFill>
                          <a:effectLst/>
                          <a:latin typeface="Tahoma" pitchFamily="34" charset="0"/>
                          <a:cs typeface="+mn-cs"/>
                        </a:rPr>
                        <a:t>ندارد</a:t>
                      </a:r>
                      <a:endParaRPr kumimoji="0" lang="en-US" sz="2000" b="1" i="0" u="none" strike="noStrike" cap="none" normalizeH="0" baseline="0" dirty="0" smtClean="0">
                        <a:ln>
                          <a:noFill/>
                        </a:ln>
                        <a:solidFill>
                          <a:schemeClr val="tx1"/>
                        </a:solidFill>
                        <a:effectLst/>
                        <a:latin typeface="Tahoma" pitchFamily="34" charset="0"/>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000" b="1" i="0" u="none" strike="noStrike" cap="none" normalizeH="0" baseline="0" dirty="0" smtClean="0">
                          <a:ln>
                            <a:noFill/>
                          </a:ln>
                          <a:solidFill>
                            <a:schemeClr val="tx1"/>
                          </a:solidFill>
                          <a:effectLst/>
                          <a:latin typeface="Tahoma" pitchFamily="34" charset="0"/>
                          <a:cs typeface="+mn-cs"/>
                        </a:rPr>
                        <a:t>تنفس</a:t>
                      </a:r>
                      <a:endParaRPr kumimoji="0" lang="en-US" sz="2000" b="1" i="0" u="none" strike="noStrike" cap="none" normalizeH="0" baseline="0" dirty="0" smtClean="0">
                        <a:ln>
                          <a:noFill/>
                        </a:ln>
                        <a:solidFill>
                          <a:schemeClr val="tx1"/>
                        </a:solidFill>
                        <a:effectLst/>
                        <a:latin typeface="Tahoma" pitchFamily="34" charset="0"/>
                        <a:cs typeface="+mn-cs"/>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2"/>
                  </a:ext>
                </a:extLst>
              </a:tr>
              <a:tr h="7540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altLang="ko-KR" sz="2000" b="1" i="0" u="none" strike="noStrike" cap="none" normalizeH="0" baseline="0" dirty="0" smtClean="0">
                          <a:ln>
                            <a:noFill/>
                          </a:ln>
                          <a:solidFill>
                            <a:schemeClr val="tx1"/>
                          </a:solidFill>
                          <a:effectLst/>
                          <a:latin typeface="Tahoma" pitchFamily="34" charset="0"/>
                          <a:cs typeface="+mn-cs"/>
                        </a:rPr>
                        <a:t>حرکات فعال</a:t>
                      </a:r>
                      <a:r>
                        <a:rPr kumimoji="0" lang="en-US" altLang="ko-KR" sz="2000" b="1" i="0" u="none" strike="noStrike" cap="none" normalizeH="0" baseline="0" dirty="0" smtClean="0">
                          <a:ln>
                            <a:noFill/>
                          </a:ln>
                          <a:solidFill>
                            <a:schemeClr val="tx1"/>
                          </a:solidFill>
                          <a:effectLst/>
                          <a:latin typeface="Tahoma" pitchFamily="34" charset="0"/>
                          <a:ea typeface="Gulim" pitchFamily="34" charset="-127"/>
                          <a:cs typeface="+mn-cs"/>
                        </a:rPr>
                        <a:t> </a:t>
                      </a:r>
                      <a:endParaRPr kumimoji="0" lang="en-US" sz="2000" b="1" i="0" u="none" strike="noStrike" cap="none" normalizeH="0" baseline="0" dirty="0" smtClean="0">
                        <a:ln>
                          <a:noFill/>
                        </a:ln>
                        <a:solidFill>
                          <a:schemeClr val="tx1"/>
                        </a:solidFill>
                        <a:effectLst/>
                        <a:latin typeface="Tahoma" pitchFamily="34" charset="0"/>
                        <a:cs typeface="+mn-cs"/>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altLang="ko-KR" sz="2000" b="1" i="0" u="none" strike="noStrike" cap="none" normalizeH="0" baseline="0" dirty="0" smtClean="0">
                          <a:ln>
                            <a:noFill/>
                          </a:ln>
                          <a:solidFill>
                            <a:schemeClr val="tx1"/>
                          </a:solidFill>
                          <a:effectLst/>
                          <a:latin typeface="Tahoma" pitchFamily="34" charset="0"/>
                          <a:cs typeface="+mn-cs"/>
                        </a:rPr>
                        <a:t>فلکشن مختصر اندامها</a:t>
                      </a:r>
                      <a:r>
                        <a:rPr kumimoji="0" lang="en-US" altLang="ko-KR" sz="2000" b="1" i="0" u="none" strike="noStrike" cap="none" normalizeH="0" baseline="0" dirty="0" smtClean="0">
                          <a:ln>
                            <a:noFill/>
                          </a:ln>
                          <a:solidFill>
                            <a:schemeClr val="tx1"/>
                          </a:solidFill>
                          <a:effectLst/>
                          <a:latin typeface="Tahoma" pitchFamily="34" charset="0"/>
                          <a:cs typeface="+mn-cs"/>
                        </a:rPr>
                        <a:t> </a:t>
                      </a:r>
                      <a:endParaRPr kumimoji="0" lang="en-US" sz="2000" b="1" i="0" u="none" strike="noStrike" cap="none" normalizeH="0" baseline="0" dirty="0" smtClean="0">
                        <a:ln>
                          <a:noFill/>
                        </a:ln>
                        <a:solidFill>
                          <a:schemeClr val="tx1"/>
                        </a:solidFill>
                        <a:effectLst/>
                        <a:latin typeface="Tahoma" pitchFamily="34" charset="0"/>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altLang="ko-KR" sz="2000" b="1" i="0" u="none" strike="noStrike" cap="none" normalizeH="0" baseline="0" smtClean="0">
                          <a:ln>
                            <a:noFill/>
                          </a:ln>
                          <a:solidFill>
                            <a:schemeClr val="tx1"/>
                          </a:solidFill>
                          <a:effectLst/>
                          <a:latin typeface="Tahoma" pitchFamily="34" charset="0"/>
                          <a:cs typeface="+mn-cs"/>
                        </a:rPr>
                        <a:t>شل</a:t>
                      </a:r>
                      <a:r>
                        <a:rPr kumimoji="0" lang="en-US" altLang="ko-KR" sz="2000" b="1" i="0" u="none" strike="noStrike" cap="none" normalizeH="0" baseline="0" smtClean="0">
                          <a:ln>
                            <a:noFill/>
                          </a:ln>
                          <a:solidFill>
                            <a:schemeClr val="tx1"/>
                          </a:solidFill>
                          <a:effectLst/>
                          <a:latin typeface="Tahoma" pitchFamily="34" charset="0"/>
                          <a:ea typeface="Gulim" pitchFamily="34" charset="-127"/>
                          <a:cs typeface="+mn-cs"/>
                        </a:rPr>
                        <a:t> </a:t>
                      </a:r>
                      <a:endParaRPr kumimoji="0" lang="en-US" sz="2000" b="1" i="0" u="none" strike="noStrike" cap="none" normalizeH="0" baseline="0" smtClean="0">
                        <a:ln>
                          <a:noFill/>
                        </a:ln>
                        <a:solidFill>
                          <a:schemeClr val="tx1"/>
                        </a:solidFill>
                        <a:effectLst/>
                        <a:latin typeface="Tahoma" pitchFamily="34" charset="0"/>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000" b="1" i="0" u="none" strike="noStrike" cap="none" normalizeH="0" baseline="0" dirty="0" smtClean="0">
                          <a:ln>
                            <a:noFill/>
                          </a:ln>
                          <a:solidFill>
                            <a:schemeClr val="tx1"/>
                          </a:solidFill>
                          <a:effectLst/>
                          <a:latin typeface="Tahoma" pitchFamily="34" charset="0"/>
                          <a:cs typeface="+mn-cs"/>
                        </a:rPr>
                        <a:t>تونسیته عضلانی</a:t>
                      </a:r>
                      <a:endParaRPr kumimoji="0" lang="en-US" sz="2000" b="1" i="0" u="none" strike="noStrike" cap="none" normalizeH="0" baseline="0" dirty="0" smtClean="0">
                        <a:ln>
                          <a:noFill/>
                        </a:ln>
                        <a:solidFill>
                          <a:schemeClr val="tx1"/>
                        </a:solidFill>
                        <a:effectLst/>
                        <a:latin typeface="Tahoma" pitchFamily="34" charset="0"/>
                        <a:cs typeface="+mn-cs"/>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75000"/>
                      </a:schemeClr>
                    </a:solidFill>
                  </a:tcPr>
                </a:tc>
                <a:extLst>
                  <a:ext uri="{0D108BD9-81ED-4DB2-BD59-A6C34878D82A}">
                    <a16:rowId xmlns:a16="http://schemas.microsoft.com/office/drawing/2014/main" val="10003"/>
                  </a:ext>
                </a:extLst>
              </a:tr>
              <a:tr h="7524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altLang="ko-KR" sz="2000" b="1" i="0" u="none" strike="noStrike" cap="none" normalizeH="0" baseline="0" smtClean="0">
                          <a:ln>
                            <a:noFill/>
                          </a:ln>
                          <a:solidFill>
                            <a:schemeClr val="tx1"/>
                          </a:solidFill>
                          <a:effectLst/>
                          <a:latin typeface="Tahoma" pitchFamily="34" charset="0"/>
                          <a:cs typeface="+mn-cs"/>
                        </a:rPr>
                        <a:t> </a:t>
                      </a:r>
                      <a:r>
                        <a:rPr kumimoji="0" lang="fa-IR" altLang="ko-KR" sz="2000" b="1" i="0" u="none" strike="noStrike" cap="none" normalizeH="0" baseline="0" smtClean="0">
                          <a:ln>
                            <a:noFill/>
                          </a:ln>
                          <a:solidFill>
                            <a:schemeClr val="tx1"/>
                          </a:solidFill>
                          <a:effectLst/>
                          <a:latin typeface="Tahoma" pitchFamily="34" charset="0"/>
                          <a:cs typeface="+mn-cs"/>
                        </a:rPr>
                        <a:t>سرفه یا عطسه یاگریه</a:t>
                      </a:r>
                      <a:r>
                        <a:rPr kumimoji="0" lang="en-US" altLang="ko-KR" sz="2000" b="1" i="0" u="none" strike="noStrike" cap="none" normalizeH="0" baseline="0" smtClean="0">
                          <a:ln>
                            <a:noFill/>
                          </a:ln>
                          <a:solidFill>
                            <a:schemeClr val="tx1"/>
                          </a:solidFill>
                          <a:effectLst/>
                          <a:latin typeface="Tahoma" pitchFamily="34" charset="0"/>
                          <a:ea typeface="Gulim" pitchFamily="34" charset="-127"/>
                          <a:cs typeface="+mn-cs"/>
                        </a:rPr>
                        <a:t> </a:t>
                      </a:r>
                      <a:endParaRPr kumimoji="0" lang="en-US" sz="2000" b="1" i="0" u="none" strike="noStrike" cap="none" normalizeH="0" baseline="0" smtClean="0">
                        <a:ln>
                          <a:noFill/>
                        </a:ln>
                        <a:solidFill>
                          <a:schemeClr val="tx1"/>
                        </a:solidFill>
                        <a:effectLst/>
                        <a:latin typeface="Tahoma" pitchFamily="34" charset="0"/>
                        <a:cs typeface="+mn-cs"/>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altLang="ko-KR" sz="2000" b="1" i="0" u="none" strike="noStrike" cap="none" normalizeH="0" baseline="0" dirty="0" smtClean="0">
                          <a:ln>
                            <a:noFill/>
                          </a:ln>
                          <a:solidFill>
                            <a:schemeClr val="tx1"/>
                          </a:solidFill>
                          <a:effectLst/>
                          <a:latin typeface="Tahoma" pitchFamily="34" charset="0"/>
                          <a:cs typeface="+mn-cs"/>
                        </a:rPr>
                        <a:t>تغییر چهره</a:t>
                      </a:r>
                      <a:r>
                        <a:rPr kumimoji="0" lang="en-US" altLang="ko-KR" sz="2000" b="1" i="0" u="none" strike="noStrike" cap="none" normalizeH="0" baseline="0" dirty="0" smtClean="0">
                          <a:ln>
                            <a:noFill/>
                          </a:ln>
                          <a:solidFill>
                            <a:schemeClr val="tx1"/>
                          </a:solidFill>
                          <a:effectLst/>
                          <a:latin typeface="Tahoma" pitchFamily="34" charset="0"/>
                          <a:cs typeface="+mn-cs"/>
                        </a:rPr>
                        <a:t> </a:t>
                      </a:r>
                      <a:endParaRPr kumimoji="0" lang="en-US" sz="2000" b="1" i="0" u="none" strike="noStrike" cap="none" normalizeH="0" baseline="0" dirty="0" smtClean="0">
                        <a:ln>
                          <a:noFill/>
                        </a:ln>
                        <a:solidFill>
                          <a:schemeClr val="tx1"/>
                        </a:solidFill>
                        <a:effectLst/>
                        <a:latin typeface="Tahoma" pitchFamily="34" charset="0"/>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altLang="ko-KR" sz="2000" b="1" i="0" u="none" strike="noStrike" cap="none" normalizeH="0" baseline="0" smtClean="0">
                          <a:ln>
                            <a:noFill/>
                          </a:ln>
                          <a:solidFill>
                            <a:schemeClr val="tx1"/>
                          </a:solidFill>
                          <a:effectLst/>
                          <a:latin typeface="Tahoma" pitchFamily="34" charset="0"/>
                          <a:cs typeface="+mn-cs"/>
                        </a:rPr>
                        <a:t>بدون پاسخ</a:t>
                      </a:r>
                      <a:r>
                        <a:rPr kumimoji="0" lang="en-US" altLang="ko-KR" sz="2000" b="1" i="0" u="none" strike="noStrike" cap="none" normalizeH="0" baseline="0" smtClean="0">
                          <a:ln>
                            <a:noFill/>
                          </a:ln>
                          <a:solidFill>
                            <a:schemeClr val="tx1"/>
                          </a:solidFill>
                          <a:effectLst/>
                          <a:latin typeface="Tahoma" pitchFamily="34" charset="0"/>
                          <a:cs typeface="+mn-cs"/>
                        </a:rPr>
                        <a:t> </a:t>
                      </a:r>
                      <a:endParaRPr kumimoji="0" lang="en-US" sz="2000" b="1" i="0" u="none" strike="noStrike" cap="none" normalizeH="0" baseline="0" smtClean="0">
                        <a:ln>
                          <a:noFill/>
                        </a:ln>
                        <a:solidFill>
                          <a:schemeClr val="tx1"/>
                        </a:solidFill>
                        <a:effectLst/>
                        <a:latin typeface="Tahoma" pitchFamily="34" charset="0"/>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000" b="1" i="0" u="none" strike="noStrike" cap="none" normalizeH="0" baseline="0" dirty="0" smtClean="0">
                          <a:ln>
                            <a:noFill/>
                          </a:ln>
                          <a:solidFill>
                            <a:schemeClr val="tx1"/>
                          </a:solidFill>
                          <a:effectLst/>
                          <a:latin typeface="Tahoma" pitchFamily="34" charset="0"/>
                          <a:cs typeface="+mn-cs"/>
                        </a:rPr>
                        <a:t>واکنش به تحریک</a:t>
                      </a:r>
                      <a:endParaRPr kumimoji="0" lang="en-US" sz="2000" b="1" i="0" u="none" strike="noStrike" cap="none" normalizeH="0" baseline="0" dirty="0" smtClean="0">
                        <a:ln>
                          <a:noFill/>
                        </a:ln>
                        <a:solidFill>
                          <a:schemeClr val="tx1"/>
                        </a:solidFill>
                        <a:effectLst/>
                        <a:latin typeface="Tahoma" pitchFamily="34" charset="0"/>
                        <a:cs typeface="+mn-cs"/>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4"/>
                  </a:ext>
                </a:extLst>
              </a:tr>
              <a:tr h="7556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altLang="ko-KR" sz="2000" b="1" i="0" u="none" strike="noStrike" cap="none" normalizeH="0" baseline="0" dirty="0" smtClean="0">
                          <a:ln>
                            <a:noFill/>
                          </a:ln>
                          <a:solidFill>
                            <a:schemeClr val="tx1"/>
                          </a:solidFill>
                          <a:effectLst/>
                          <a:latin typeface="Tahoma" pitchFamily="34" charset="0"/>
                          <a:cs typeface="+mn-cs"/>
                        </a:rPr>
                        <a:t> </a:t>
                      </a:r>
                      <a:r>
                        <a:rPr kumimoji="0" lang="fa-IR" altLang="ko-KR" sz="2000" b="1" i="0" u="none" strike="noStrike" cap="none" normalizeH="0" baseline="0" dirty="0" smtClean="0">
                          <a:ln>
                            <a:noFill/>
                          </a:ln>
                          <a:solidFill>
                            <a:schemeClr val="tx1"/>
                          </a:solidFill>
                          <a:effectLst/>
                          <a:latin typeface="Tahoma" pitchFamily="34" charset="0"/>
                          <a:cs typeface="+mn-cs"/>
                        </a:rPr>
                        <a:t>کاملا صورتی</a:t>
                      </a:r>
                      <a:r>
                        <a:rPr kumimoji="0" lang="en-US" altLang="ko-KR" sz="2000" b="1" i="0" u="none" strike="noStrike" cap="none" normalizeH="0" baseline="0" dirty="0" smtClean="0">
                          <a:ln>
                            <a:noFill/>
                          </a:ln>
                          <a:solidFill>
                            <a:schemeClr val="tx1"/>
                          </a:solidFill>
                          <a:effectLst/>
                          <a:latin typeface="Tahoma" pitchFamily="34" charset="0"/>
                          <a:cs typeface="+mn-cs"/>
                        </a:rPr>
                        <a:t> </a:t>
                      </a:r>
                      <a:endParaRPr kumimoji="0" lang="en-US" sz="2000" b="1" i="0" u="none" strike="noStrike" cap="none" normalizeH="0" baseline="0" dirty="0" smtClean="0">
                        <a:ln>
                          <a:noFill/>
                        </a:ln>
                        <a:solidFill>
                          <a:schemeClr val="tx1"/>
                        </a:solidFill>
                        <a:effectLst/>
                        <a:latin typeface="Tahoma" pitchFamily="34" charset="0"/>
                        <a:cs typeface="+mn-cs"/>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altLang="ko-KR" sz="2000" b="1" i="0" u="none" strike="noStrike" cap="none" normalizeH="0" baseline="0" dirty="0" smtClean="0">
                          <a:ln>
                            <a:noFill/>
                          </a:ln>
                          <a:solidFill>
                            <a:schemeClr val="tx1"/>
                          </a:solidFill>
                          <a:effectLst/>
                          <a:latin typeface="Tahoma" pitchFamily="34" charset="0"/>
                          <a:cs typeface="+mn-cs"/>
                        </a:rPr>
                        <a:t>بدن صورتی اندامها کبود</a:t>
                      </a:r>
                      <a:r>
                        <a:rPr kumimoji="0" lang="en-US" altLang="ko-KR" sz="2000" b="1" i="0" u="none" strike="noStrike" cap="none" normalizeH="0" baseline="0" dirty="0" smtClean="0">
                          <a:ln>
                            <a:noFill/>
                          </a:ln>
                          <a:solidFill>
                            <a:schemeClr val="tx1"/>
                          </a:solidFill>
                          <a:effectLst/>
                          <a:latin typeface="Tahoma" pitchFamily="34" charset="0"/>
                          <a:cs typeface="+mn-cs"/>
                        </a:rPr>
                        <a:t> </a:t>
                      </a:r>
                      <a:endParaRPr kumimoji="0" lang="en-US" sz="2000" b="1" i="0" u="none" strike="noStrike" cap="none" normalizeH="0" baseline="0" dirty="0" smtClean="0">
                        <a:ln>
                          <a:noFill/>
                        </a:ln>
                        <a:solidFill>
                          <a:schemeClr val="tx1"/>
                        </a:solidFill>
                        <a:effectLst/>
                        <a:latin typeface="Tahoma" pitchFamily="34" charset="0"/>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altLang="ko-KR" sz="2000" b="1" i="0" u="none" strike="noStrike" cap="none" normalizeH="0" baseline="0" dirty="0" smtClean="0">
                          <a:ln>
                            <a:noFill/>
                          </a:ln>
                          <a:solidFill>
                            <a:schemeClr val="tx1"/>
                          </a:solidFill>
                          <a:effectLst/>
                          <a:latin typeface="Tahoma" pitchFamily="34" charset="0"/>
                          <a:cs typeface="+mn-cs"/>
                        </a:rPr>
                        <a:t>آبی یا رنگ پریده</a:t>
                      </a:r>
                      <a:r>
                        <a:rPr kumimoji="0" lang="en-US" altLang="ko-KR" sz="2000" b="1" i="0" u="none" strike="noStrike" cap="none" normalizeH="0" baseline="0" dirty="0" smtClean="0">
                          <a:ln>
                            <a:noFill/>
                          </a:ln>
                          <a:solidFill>
                            <a:schemeClr val="tx1"/>
                          </a:solidFill>
                          <a:effectLst/>
                          <a:latin typeface="Tahoma" pitchFamily="34" charset="0"/>
                          <a:cs typeface="+mn-cs"/>
                        </a:rPr>
                        <a:t> </a:t>
                      </a:r>
                      <a:endParaRPr kumimoji="0" lang="en-US" sz="2000" b="1" i="0" u="none" strike="noStrike" cap="none" normalizeH="0" baseline="0" dirty="0" smtClean="0">
                        <a:ln>
                          <a:noFill/>
                        </a:ln>
                        <a:solidFill>
                          <a:schemeClr val="tx1"/>
                        </a:solidFill>
                        <a:effectLst/>
                        <a:latin typeface="Tahoma" pitchFamily="34" charset="0"/>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000" b="1" i="0" u="none" strike="noStrike" cap="none" normalizeH="0" baseline="0" dirty="0" smtClean="0">
                          <a:ln>
                            <a:noFill/>
                          </a:ln>
                          <a:solidFill>
                            <a:schemeClr val="tx1"/>
                          </a:solidFill>
                          <a:effectLst/>
                          <a:latin typeface="Tahoma" pitchFamily="34" charset="0"/>
                          <a:cs typeface="+mn-cs"/>
                        </a:rPr>
                        <a:t>رنگ پوست</a:t>
                      </a:r>
                      <a:endParaRPr kumimoji="0" lang="en-US" sz="2000" b="1" i="0" u="none" strike="noStrike" cap="none" normalizeH="0" baseline="0" dirty="0" smtClean="0">
                        <a:ln>
                          <a:noFill/>
                        </a:ln>
                        <a:solidFill>
                          <a:schemeClr val="tx1"/>
                        </a:solidFill>
                        <a:effectLst/>
                        <a:latin typeface="Tahoma" pitchFamily="34" charset="0"/>
                        <a:cs typeface="+mn-cs"/>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b="1" dirty="0" smtClean="0">
                <a:solidFill>
                  <a:schemeClr val="accent3">
                    <a:lumMod val="60000"/>
                    <a:lumOff val="40000"/>
                  </a:schemeClr>
                </a:solidFill>
              </a:rPr>
              <a:t>تماس پوست با پوست مادر و نوزاد</a:t>
            </a:r>
            <a:endParaRPr lang="en-US" sz="4000" b="1" dirty="0">
              <a:solidFill>
                <a:schemeClr val="accent3">
                  <a:lumMod val="60000"/>
                  <a:lumOff val="40000"/>
                </a:schemeClr>
              </a:solidFill>
            </a:endParaRPr>
          </a:p>
        </p:txBody>
      </p:sp>
      <p:sp>
        <p:nvSpPr>
          <p:cNvPr id="3" name="Content Placeholder 2"/>
          <p:cNvSpPr>
            <a:spLocks noGrp="1"/>
          </p:cNvSpPr>
          <p:nvPr>
            <p:ph sz="quarter" idx="1"/>
          </p:nvPr>
        </p:nvSpPr>
        <p:spPr/>
        <p:txBody>
          <a:bodyPr/>
          <a:lstStyle/>
          <a:p>
            <a:pPr algn="r" rtl="1">
              <a:buFont typeface="Wingdings" pitchFamily="2" charset="2"/>
              <a:buChar char="q"/>
            </a:pPr>
            <a:r>
              <a:rPr lang="fa-IR" dirty="0" smtClean="0"/>
              <a:t>با قرار دادن نوزاد برروی قفسه سینه مادر و ایجاد تماس پوست با پوست ، گرمای بدن مادر به سادگی به نوزاد منتقل می شود ، این امر به تثبیت وضعیت و دمای بدن نوزاد کمک می کند . </a:t>
            </a:r>
          </a:p>
          <a:p>
            <a:pPr algn="r" rtl="1">
              <a:buFont typeface="Wingdings" pitchFamily="2" charset="2"/>
              <a:buChar char="q"/>
            </a:pPr>
            <a:r>
              <a:rPr lang="fa-IR" dirty="0" smtClean="0"/>
              <a:t>با ارزیابی رفلکس جستجو ، تمایل به مکیدن نوزاد آشکار می شود. صبر کنید تا نوزاد برای شیر خوردن آماده شود. </a:t>
            </a:r>
          </a:p>
          <a:p>
            <a:pPr algn="r" rtl="1">
              <a:buFont typeface="Wingdings" pitchFamily="2" charset="2"/>
              <a:buChar char="q"/>
            </a:pPr>
            <a:r>
              <a:rPr lang="fa-IR" dirty="0" smtClean="0"/>
              <a:t>مناسب ترین شرایط این است تا اجازه دهید ، نوزاد خود به طرف پستان مادر بخزد. زمان تداوم این تماس، نقش مهمی در فرایند ارتباط مادر ونوزاد دارد.</a:t>
            </a:r>
          </a:p>
          <a:p>
            <a:pPr algn="r" rtl="1">
              <a:buFont typeface="Wingdings" pitchFamily="2" charset="2"/>
              <a:buChar char="q"/>
            </a:pPr>
            <a:r>
              <a:rPr lang="fa-IR" dirty="0" smtClean="0"/>
              <a:t>شروع زودرس تغذیه از بروز هیپو گلیسمی پیشگیری کرده، مکیدن پستان در ساعت اول و تماس یک ساعته پوست با پوست، موفقیت در تغذیه انحصاری با شیر مادر را فراهم یم کند و میزان شیوع عفونت در نوزاد و خونریزی مادر را کاهش می دهد.</a:t>
            </a:r>
            <a:endParaRPr lang="en-US" dirty="0"/>
          </a:p>
        </p:txBody>
      </p:sp>
    </p:spTree>
    <p:extLst>
      <p:ext uri="{BB962C8B-B14F-4D97-AF65-F5344CB8AC3E}">
        <p14:creationId xmlns:p14="http://schemas.microsoft.com/office/powerpoint/2010/main" val="40330530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H:\2015932052432a.gif"/>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07109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000" b="1" dirty="0" smtClean="0">
                <a:solidFill>
                  <a:schemeClr val="accent3">
                    <a:lumMod val="60000"/>
                    <a:lumOff val="40000"/>
                  </a:schemeClr>
                </a:solidFill>
              </a:rPr>
              <a:t>تعیین هویت و تامین امنیت نوزاد</a:t>
            </a:r>
            <a:endParaRPr lang="en-US" sz="4000" b="1" dirty="0">
              <a:solidFill>
                <a:schemeClr val="accent3">
                  <a:lumMod val="60000"/>
                  <a:lumOff val="40000"/>
                </a:schemeClr>
              </a:solidFill>
            </a:endParaRPr>
          </a:p>
        </p:txBody>
      </p:sp>
      <p:sp>
        <p:nvSpPr>
          <p:cNvPr id="3" name="Content Placeholder 2"/>
          <p:cNvSpPr>
            <a:spLocks noGrp="1"/>
          </p:cNvSpPr>
          <p:nvPr>
            <p:ph sz="quarter" idx="1"/>
          </p:nvPr>
        </p:nvSpPr>
        <p:spPr/>
        <p:txBody>
          <a:bodyPr>
            <a:normAutofit lnSpcReduction="10000"/>
          </a:bodyPr>
          <a:lstStyle/>
          <a:p>
            <a:pPr marL="0" indent="0" algn="r" rtl="1">
              <a:buNone/>
            </a:pPr>
            <a:r>
              <a:rPr lang="fa-IR" dirty="0" smtClean="0"/>
              <a:t>برای تامین امنیت نوزاد رعایت راه کارهای پیشنهادی زیر ضروری است:</a:t>
            </a:r>
          </a:p>
          <a:p>
            <a:pPr algn="r" rtl="1">
              <a:buFont typeface="Wingdings" pitchFamily="2" charset="2"/>
              <a:buChar char="q"/>
            </a:pPr>
            <a:r>
              <a:rPr lang="fa-IR" dirty="0" smtClean="0"/>
              <a:t>مشخصات نوزاد باید بلافاصله پس از تولد نوزاد و قبل از جدا کردن مادر و نوزاد برای انجام تزریقات روتین یا ارجاع ثبت شود.</a:t>
            </a:r>
          </a:p>
          <a:p>
            <a:pPr algn="r" rtl="1">
              <a:buFont typeface="Wingdings" pitchFamily="2" charset="2"/>
              <a:buChar char="q"/>
            </a:pPr>
            <a:r>
              <a:rPr lang="fa-IR" dirty="0" smtClean="0"/>
              <a:t>برگه ای برای ثبت اطلاعات برای قرار دادن داخل نوارهای پلاستیکی مچ بند ( بر مچ دست یا مچ پای نوزاد بسته می شود.) نوزاد آماده کنید.</a:t>
            </a:r>
          </a:p>
          <a:p>
            <a:pPr algn="r" rtl="1">
              <a:buFont typeface="Wingdings" pitchFamily="2" charset="2"/>
              <a:buChar char="q"/>
            </a:pPr>
            <a:r>
              <a:rPr lang="fa-IR" dirty="0" smtClean="0"/>
              <a:t>برای تکمیل نوار مچ بند نوزاد حداقل مشخصات زیر ذکر شود:</a:t>
            </a:r>
          </a:p>
          <a:p>
            <a:pPr algn="r" rtl="1">
              <a:buFont typeface="Wingdings" pitchFamily="2" charset="2"/>
              <a:buChar char="v"/>
            </a:pPr>
            <a:r>
              <a:rPr lang="fa-IR" dirty="0" smtClean="0"/>
              <a:t>جنسیت نوزاد</a:t>
            </a:r>
          </a:p>
          <a:p>
            <a:pPr algn="r" rtl="1">
              <a:buFont typeface="Wingdings" pitchFamily="2" charset="2"/>
              <a:buChar char="v"/>
            </a:pPr>
            <a:r>
              <a:rPr lang="fa-IR" dirty="0" smtClean="0"/>
              <a:t>نام و نام خانوادگی مادر</a:t>
            </a:r>
          </a:p>
          <a:p>
            <a:pPr algn="r" rtl="1">
              <a:buFont typeface="Wingdings" pitchFamily="2" charset="2"/>
              <a:buChar char="v"/>
            </a:pPr>
            <a:r>
              <a:rPr lang="fa-IR" dirty="0" smtClean="0"/>
              <a:t>تاریخ و ساعت دقیق تولد</a:t>
            </a:r>
          </a:p>
          <a:p>
            <a:pPr algn="r" rtl="1">
              <a:buFont typeface="Wingdings" pitchFamily="2" charset="2"/>
              <a:buChar char="v"/>
            </a:pPr>
            <a:r>
              <a:rPr lang="fa-IR" dirty="0" smtClean="0"/>
              <a:t>شماره </a:t>
            </a:r>
            <a:r>
              <a:rPr lang="fa-IR" dirty="0" smtClean="0"/>
              <a:t>پرونده مادر </a:t>
            </a:r>
          </a:p>
          <a:p>
            <a:pPr algn="r" rtl="1">
              <a:buFont typeface="Wingdings" pitchFamily="2" charset="2"/>
              <a:buChar char="v"/>
            </a:pPr>
            <a:r>
              <a:rPr lang="fa-IR" dirty="0" smtClean="0"/>
              <a:t>موارد دیگر برحسب سیاست های زایشگاه : نام پزشک معالج/ عامل زایمان، نام و نام خانوادگی پدر نوزاد</a:t>
            </a:r>
            <a:endParaRPr lang="en-US" dirty="0"/>
          </a:p>
        </p:txBody>
      </p:sp>
    </p:spTree>
    <p:extLst>
      <p:ext uri="{BB962C8B-B14F-4D97-AF65-F5344CB8AC3E}">
        <p14:creationId xmlns:p14="http://schemas.microsoft.com/office/powerpoint/2010/main" val="32533407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descr="H:\images (2).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89234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000" b="1" dirty="0" smtClean="0">
                <a:solidFill>
                  <a:schemeClr val="accent3">
                    <a:lumMod val="60000"/>
                    <a:lumOff val="40000"/>
                  </a:schemeClr>
                </a:solidFill>
              </a:rPr>
              <a:t>ارزیابی معمول وضعیت نوزاد</a:t>
            </a:r>
            <a:endParaRPr lang="en-US" sz="4000" b="1" dirty="0">
              <a:solidFill>
                <a:schemeClr val="accent3">
                  <a:lumMod val="60000"/>
                  <a:lumOff val="40000"/>
                </a:schemeClr>
              </a:solidFill>
            </a:endParaRPr>
          </a:p>
        </p:txBody>
      </p:sp>
      <p:sp>
        <p:nvSpPr>
          <p:cNvPr id="3" name="Content Placeholder 2"/>
          <p:cNvSpPr>
            <a:spLocks noGrp="1"/>
          </p:cNvSpPr>
          <p:nvPr>
            <p:ph sz="quarter" idx="1"/>
          </p:nvPr>
        </p:nvSpPr>
        <p:spPr/>
        <p:txBody>
          <a:bodyPr>
            <a:normAutofit fontScale="92500" lnSpcReduction="20000"/>
          </a:bodyPr>
          <a:lstStyle/>
          <a:p>
            <a:pPr algn="r" rtl="1">
              <a:buFont typeface="Wingdings" pitchFamily="2" charset="2"/>
              <a:buChar char="q"/>
            </a:pPr>
            <a:r>
              <a:rPr lang="fa-IR" dirty="0" smtClean="0"/>
              <a:t>اندازه گیری وزن</a:t>
            </a:r>
          </a:p>
          <a:p>
            <a:pPr algn="r" rtl="1">
              <a:buFont typeface="Wingdings" pitchFamily="2" charset="2"/>
              <a:buChar char="q"/>
            </a:pPr>
            <a:r>
              <a:rPr lang="fa-IR" dirty="0" smtClean="0"/>
              <a:t>اندازه گیری قد</a:t>
            </a:r>
          </a:p>
          <a:p>
            <a:pPr algn="r" rtl="1">
              <a:buFont typeface="Wingdings" pitchFamily="2" charset="2"/>
              <a:buChar char="q"/>
            </a:pPr>
            <a:r>
              <a:rPr lang="fa-IR" dirty="0" smtClean="0"/>
              <a:t>اندازه گیری دور سر</a:t>
            </a:r>
          </a:p>
          <a:p>
            <a:pPr algn="r" rtl="1">
              <a:buFont typeface="Wingdings" pitchFamily="2" charset="2"/>
              <a:buChar char="q"/>
            </a:pPr>
            <a:r>
              <a:rPr lang="fa-IR" dirty="0" smtClean="0"/>
              <a:t>سنجش دمای بدن نوزاد</a:t>
            </a:r>
          </a:p>
          <a:p>
            <a:pPr algn="r" rtl="1">
              <a:buFont typeface="Wingdings" pitchFamily="2" charset="2"/>
              <a:buChar char="q"/>
            </a:pPr>
            <a:r>
              <a:rPr lang="fa-IR" dirty="0" smtClean="0"/>
              <a:t>سنجش علایم حیاتی نوزاد شامل تعداد ضربان قلب و تنفس</a:t>
            </a:r>
          </a:p>
          <a:p>
            <a:pPr algn="r" rtl="1">
              <a:buFont typeface="Wingdings" pitchFamily="2" charset="2"/>
              <a:buChar char="q"/>
            </a:pPr>
            <a:r>
              <a:rPr lang="fa-IR" dirty="0" smtClean="0"/>
              <a:t>تحمل تغذیه و دفع ادرار و مدفوع</a:t>
            </a:r>
          </a:p>
          <a:p>
            <a:pPr algn="r" rtl="1">
              <a:buFont typeface="Wingdings" pitchFamily="2" charset="2"/>
              <a:buChar char="q"/>
            </a:pPr>
            <a:r>
              <a:rPr lang="fa-IR" dirty="0" smtClean="0"/>
              <a:t>ایمن سازی نوزاد</a:t>
            </a:r>
          </a:p>
          <a:p>
            <a:pPr algn="r" rtl="1">
              <a:buFont typeface="Wingdings" pitchFamily="2" charset="2"/>
              <a:buChar char="q"/>
            </a:pPr>
            <a:r>
              <a:rPr lang="fa-IR" dirty="0" smtClean="0"/>
              <a:t>تزریق ویتامین </a:t>
            </a:r>
            <a:r>
              <a:rPr lang="en-US" dirty="0" smtClean="0"/>
              <a:t>K</a:t>
            </a:r>
            <a:endParaRPr lang="fa-IR" dirty="0" smtClean="0"/>
          </a:p>
          <a:p>
            <a:pPr algn="r" rtl="1">
              <a:buFont typeface="Wingdings" pitchFamily="2" charset="2"/>
              <a:buChar char="q"/>
            </a:pPr>
            <a:r>
              <a:rPr lang="fa-IR" dirty="0" smtClean="0"/>
              <a:t>مراقبت از بند ناف</a:t>
            </a:r>
          </a:p>
          <a:p>
            <a:pPr algn="r" rtl="1">
              <a:buFont typeface="Wingdings" pitchFamily="2" charset="2"/>
              <a:buChar char="q"/>
            </a:pPr>
            <a:r>
              <a:rPr lang="fa-IR" dirty="0" smtClean="0"/>
              <a:t>مراقبت از پوست نوزاد</a:t>
            </a:r>
          </a:p>
          <a:p>
            <a:pPr algn="r" rtl="1">
              <a:buFont typeface="Wingdings" pitchFamily="2" charset="2"/>
              <a:buChar char="q"/>
            </a:pPr>
            <a:r>
              <a:rPr lang="fa-IR" dirty="0" smtClean="0"/>
              <a:t>مراقبت از چشم های نوزاد</a:t>
            </a:r>
          </a:p>
          <a:p>
            <a:pPr algn="r" rtl="1">
              <a:buFont typeface="Wingdings" pitchFamily="2" charset="2"/>
              <a:buChar char="q"/>
            </a:pPr>
            <a:r>
              <a:rPr lang="fa-IR" dirty="0" smtClean="0"/>
              <a:t>هم اتاقی مادر و نوزاد</a:t>
            </a:r>
          </a:p>
          <a:p>
            <a:pPr algn="r" rtl="1">
              <a:buFont typeface="Wingdings" pitchFamily="2" charset="2"/>
              <a:buChar char="q"/>
            </a:pPr>
            <a:r>
              <a:rPr lang="fa-IR" dirty="0" smtClean="0"/>
              <a:t>آموزش شیردهی در ساعات اول زندگی نوزاد</a:t>
            </a:r>
          </a:p>
          <a:p>
            <a:pPr algn="r" rtl="1">
              <a:buFont typeface="Wingdings" pitchFamily="2" charset="2"/>
              <a:buChar char="q"/>
            </a:pPr>
            <a:r>
              <a:rPr lang="fa-IR" dirty="0" smtClean="0"/>
              <a:t>پوشاک نوزاد</a:t>
            </a:r>
            <a:endParaRPr lang="en-US" dirty="0"/>
          </a:p>
        </p:txBody>
      </p:sp>
    </p:spTree>
    <p:extLst>
      <p:ext uri="{BB962C8B-B14F-4D97-AF65-F5344CB8AC3E}">
        <p14:creationId xmlns:p14="http://schemas.microsoft.com/office/powerpoint/2010/main" val="3536199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2428875" y="274638"/>
            <a:ext cx="6257925" cy="1143000"/>
          </a:xfrm>
        </p:spPr>
        <p:txBody>
          <a:bodyPr>
            <a:normAutofit/>
          </a:bodyPr>
          <a:lstStyle/>
          <a:p>
            <a:pPr algn="ctr" rtl="1"/>
            <a:r>
              <a:rPr lang="fa-IR" sz="4400" b="1" dirty="0" smtClean="0">
                <a:solidFill>
                  <a:schemeClr val="accent3">
                    <a:lumMod val="60000"/>
                    <a:lumOff val="40000"/>
                  </a:schemeClr>
                </a:solidFill>
              </a:rPr>
              <a:t>اقدامات فوری</a:t>
            </a:r>
            <a:endParaRPr lang="fr-FR" sz="4400" b="1" dirty="0" smtClean="0">
              <a:solidFill>
                <a:schemeClr val="accent3">
                  <a:lumMod val="60000"/>
                  <a:lumOff val="40000"/>
                </a:schemeClr>
              </a:solidFill>
            </a:endParaRPr>
          </a:p>
        </p:txBody>
      </p:sp>
      <p:sp>
        <p:nvSpPr>
          <p:cNvPr id="3075" name="Espace réservé du contenu 2"/>
          <p:cNvSpPr>
            <a:spLocks noGrp="1"/>
          </p:cNvSpPr>
          <p:nvPr>
            <p:ph sz="quarter" idx="1"/>
          </p:nvPr>
        </p:nvSpPr>
        <p:spPr>
          <a:xfrm>
            <a:off x="2428875" y="1600200"/>
            <a:ext cx="6257925" cy="4525963"/>
          </a:xfrm>
        </p:spPr>
        <p:txBody>
          <a:bodyPr>
            <a:noAutofit/>
          </a:bodyPr>
          <a:lstStyle/>
          <a:p>
            <a:pPr algn="r" rtl="1">
              <a:lnSpc>
                <a:spcPct val="90000"/>
              </a:lnSpc>
              <a:buFont typeface="Wingdings" pitchFamily="2" charset="2"/>
              <a:buChar char="q"/>
            </a:pPr>
            <a:r>
              <a:rPr lang="fa-IR" dirty="0" smtClean="0">
                <a:solidFill>
                  <a:schemeClr val="accent3">
                    <a:lumMod val="60000"/>
                    <a:lumOff val="40000"/>
                  </a:schemeClr>
                </a:solidFill>
              </a:rPr>
              <a:t>اگر نوزاد کبود است: </a:t>
            </a:r>
            <a:r>
              <a:rPr lang="fa-IR" dirty="0" smtClean="0"/>
              <a:t>اکسیژن درمانی برحسب مورد با اکسیژن 5 تا 7 لیتر در دقیقه – </a:t>
            </a:r>
            <a:r>
              <a:rPr lang="fa-IR" b="1" dirty="0" smtClean="0"/>
              <a:t>معاینه اورژانسی نوزاد توسط پزشک</a:t>
            </a:r>
          </a:p>
          <a:p>
            <a:pPr algn="r" rtl="1">
              <a:lnSpc>
                <a:spcPct val="90000"/>
              </a:lnSpc>
              <a:buFont typeface="Wingdings" pitchFamily="2" charset="2"/>
              <a:buChar char="q"/>
            </a:pPr>
            <a:r>
              <a:rPr lang="fa-IR" dirty="0" smtClean="0">
                <a:solidFill>
                  <a:schemeClr val="accent3">
                    <a:lumMod val="60000"/>
                    <a:lumOff val="40000"/>
                  </a:schemeClr>
                </a:solidFill>
              </a:rPr>
              <a:t>اگر تنفس نوزاد برابر یا تند تر از 60 تا در دقیقه است و یا رترکشن یا ناله دارد</a:t>
            </a:r>
            <a:r>
              <a:rPr lang="fa-IR" dirty="0" smtClean="0"/>
              <a:t>: اکسیژن درمانی با هود -5 تا 7 لیتر در دقیقه و </a:t>
            </a:r>
            <a:r>
              <a:rPr lang="fa-IR" b="1" dirty="0" smtClean="0"/>
              <a:t>معاینه اورژانسی نوزاد توسط پزشک</a:t>
            </a:r>
          </a:p>
          <a:p>
            <a:pPr algn="r" rtl="1">
              <a:lnSpc>
                <a:spcPct val="90000"/>
              </a:lnSpc>
              <a:buFont typeface="Wingdings" pitchFamily="2" charset="2"/>
              <a:buChar char="q"/>
            </a:pPr>
            <a:r>
              <a:rPr lang="fa-IR" dirty="0" smtClean="0">
                <a:solidFill>
                  <a:schemeClr val="accent3">
                    <a:lumMod val="60000"/>
                    <a:lumOff val="40000"/>
                  </a:schemeClr>
                </a:solidFill>
              </a:rPr>
              <a:t>اگر تنفس کندتر از 30 در دقیقه است: </a:t>
            </a:r>
            <a:r>
              <a:rPr lang="fa-IR" dirty="0" smtClean="0"/>
              <a:t>اکسیژن درمانتی یا تهویه با فشار مثبت (تهویه کمکی) و </a:t>
            </a:r>
            <a:r>
              <a:rPr lang="fa-IR" b="1" dirty="0" smtClean="0"/>
              <a:t>معاینه اورژانسی توسط پزشک.</a:t>
            </a:r>
          </a:p>
          <a:p>
            <a:pPr algn="r" rtl="1">
              <a:lnSpc>
                <a:spcPct val="90000"/>
              </a:lnSpc>
              <a:buFont typeface="Wingdings" pitchFamily="2" charset="2"/>
              <a:buChar char="q"/>
            </a:pPr>
            <a:r>
              <a:rPr lang="fa-IR" dirty="0" smtClean="0">
                <a:solidFill>
                  <a:schemeClr val="accent3">
                    <a:lumMod val="60000"/>
                    <a:lumOff val="40000"/>
                  </a:schemeClr>
                </a:solidFill>
              </a:rPr>
              <a:t>اگر نوزاد بی حال است یا قادر به مکیدن نیست: </a:t>
            </a:r>
            <a:r>
              <a:rPr lang="fa-IR" b="1" dirty="0" smtClean="0"/>
              <a:t>معاینه اورژانس پزشک </a:t>
            </a:r>
            <a:r>
              <a:rPr lang="fa-IR" dirty="0" smtClean="0"/>
              <a:t>ضروری است. </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9218" name="Picture 2" descr="H:\بسم-الله-الرحمن-الرحیم-برای-پایان-نامه.jpe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097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2428875" y="274638"/>
            <a:ext cx="6257925" cy="1143000"/>
          </a:xfrm>
        </p:spPr>
        <p:txBody>
          <a:bodyPr/>
          <a:lstStyle/>
          <a:p>
            <a:pPr algn="ctr" rtl="1"/>
            <a:r>
              <a:rPr lang="fa-IR" dirty="0" smtClean="0">
                <a:solidFill>
                  <a:srgbClr val="800000"/>
                </a:solidFill>
                <a:cs typeface="B Jadid" pitchFamily="2" charset="-78"/>
              </a:rPr>
              <a:t> </a:t>
            </a:r>
            <a:r>
              <a:rPr lang="fa-IR" sz="4000" b="1" dirty="0">
                <a:solidFill>
                  <a:schemeClr val="accent3">
                    <a:lumMod val="60000"/>
                    <a:lumOff val="40000"/>
                  </a:schemeClr>
                </a:solidFill>
              </a:rPr>
              <a:t>اقدامات فوری</a:t>
            </a:r>
            <a:endParaRPr lang="fr-FR" sz="4000" b="1" dirty="0" smtClean="0">
              <a:solidFill>
                <a:schemeClr val="accent3">
                  <a:lumMod val="60000"/>
                  <a:lumOff val="40000"/>
                </a:schemeClr>
              </a:solidFill>
            </a:endParaRPr>
          </a:p>
        </p:txBody>
      </p:sp>
      <p:sp>
        <p:nvSpPr>
          <p:cNvPr id="3075" name="Espace réservé du contenu 2"/>
          <p:cNvSpPr>
            <a:spLocks noGrp="1"/>
          </p:cNvSpPr>
          <p:nvPr>
            <p:ph sz="quarter" idx="1"/>
          </p:nvPr>
        </p:nvSpPr>
        <p:spPr>
          <a:xfrm>
            <a:off x="2438400" y="1676400"/>
            <a:ext cx="6257925" cy="4525963"/>
          </a:xfrm>
        </p:spPr>
        <p:txBody>
          <a:bodyPr>
            <a:normAutofit lnSpcReduction="10000"/>
          </a:bodyPr>
          <a:lstStyle/>
          <a:p>
            <a:pPr algn="r" rtl="1">
              <a:lnSpc>
                <a:spcPct val="90000"/>
              </a:lnSpc>
              <a:buFont typeface="Wingdings" pitchFamily="2" charset="2"/>
              <a:buChar char="q"/>
            </a:pPr>
            <a:r>
              <a:rPr lang="fa-IR" sz="2800" dirty="0" smtClean="0">
                <a:solidFill>
                  <a:schemeClr val="accent3">
                    <a:lumMod val="60000"/>
                    <a:lumOff val="40000"/>
                  </a:schemeClr>
                </a:solidFill>
              </a:rPr>
              <a:t>اگر </a:t>
            </a:r>
            <a:r>
              <a:rPr lang="fa-IR" sz="2800" dirty="0">
                <a:solidFill>
                  <a:schemeClr val="accent3">
                    <a:lumMod val="60000"/>
                    <a:lumOff val="40000"/>
                  </a:schemeClr>
                </a:solidFill>
              </a:rPr>
              <a:t>بند ناف خونریزی دارد: </a:t>
            </a:r>
            <a:r>
              <a:rPr lang="fa-IR" sz="2800" dirty="0"/>
              <a:t>یک گیره اضافه شود.در صورت بروز علایم بالینی غیر طبیعی و یا ادامه خونریزی </a:t>
            </a:r>
            <a:r>
              <a:rPr lang="fa-IR" sz="2800" b="1" dirty="0"/>
              <a:t>معاینه اورژانس پزشک </a:t>
            </a:r>
            <a:r>
              <a:rPr lang="fa-IR" sz="2800" dirty="0"/>
              <a:t>ضروری است.</a:t>
            </a:r>
          </a:p>
          <a:p>
            <a:pPr algn="r" rtl="1">
              <a:lnSpc>
                <a:spcPct val="90000"/>
              </a:lnSpc>
              <a:buFont typeface="Wingdings" pitchFamily="2" charset="2"/>
              <a:buChar char="q"/>
            </a:pPr>
            <a:r>
              <a:rPr lang="fa-IR" sz="2800" dirty="0" smtClean="0">
                <a:solidFill>
                  <a:schemeClr val="accent3">
                    <a:lumMod val="60000"/>
                    <a:lumOff val="40000"/>
                  </a:schemeClr>
                </a:solidFill>
              </a:rPr>
              <a:t>کاهش پرفوزیون محیطی و اندام های سرد همراه با تاکی پنه و تاکی کاردی: </a:t>
            </a:r>
            <a:r>
              <a:rPr lang="fa-IR" sz="2800" dirty="0" smtClean="0"/>
              <a:t>احتمال شوک را مطرح کرده و </a:t>
            </a:r>
            <a:r>
              <a:rPr lang="fa-IR" sz="2800" b="1" dirty="0" smtClean="0"/>
              <a:t>معاینه اورژانسی پزشک </a:t>
            </a:r>
            <a:r>
              <a:rPr lang="fa-IR" sz="2800" dirty="0" smtClean="0"/>
              <a:t>ضروری است.</a:t>
            </a:r>
          </a:p>
          <a:p>
            <a:pPr algn="r" rtl="1">
              <a:lnSpc>
                <a:spcPct val="90000"/>
              </a:lnSpc>
              <a:buFont typeface="Wingdings" pitchFamily="2" charset="2"/>
              <a:buChar char="q"/>
            </a:pPr>
            <a:r>
              <a:rPr lang="fa-IR" sz="2800" dirty="0" smtClean="0">
                <a:solidFill>
                  <a:schemeClr val="accent3">
                    <a:lumMod val="60000"/>
                    <a:lumOff val="40000"/>
                  </a:schemeClr>
                </a:solidFill>
              </a:rPr>
              <a:t>کاهش پرفوزیون محیطی و اندام های سرد: </a:t>
            </a:r>
            <a:r>
              <a:rPr lang="fa-IR" sz="2800" dirty="0" smtClean="0"/>
              <a:t>احتمال هیپوترمی را مطرح می کند. سنجش دمای نوزاد انجام شود و در صورتی که دمای بدن نوزاد کمتر از 36 درجه است ضمن شروع درمان هیپوترمی ،</a:t>
            </a:r>
            <a:r>
              <a:rPr lang="fa-IR" sz="2800" b="1" dirty="0" smtClean="0"/>
              <a:t> در خواست معاینه اورژانس </a:t>
            </a:r>
            <a:r>
              <a:rPr lang="fa-IR" sz="2800" dirty="0" smtClean="0"/>
              <a:t>پزشک نمایید.</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2438400" y="304800"/>
            <a:ext cx="6257925" cy="1143000"/>
          </a:xfrm>
        </p:spPr>
        <p:txBody>
          <a:bodyPr/>
          <a:lstStyle/>
          <a:p>
            <a:pPr algn="ctr" rtl="1"/>
            <a:r>
              <a:rPr lang="fa-IR" dirty="0" smtClean="0">
                <a:solidFill>
                  <a:srgbClr val="800000"/>
                </a:solidFill>
                <a:cs typeface="B Jadid" pitchFamily="2" charset="-78"/>
              </a:rPr>
              <a:t> </a:t>
            </a:r>
            <a:r>
              <a:rPr lang="fa-IR" sz="4000" b="1" dirty="0" smtClean="0">
                <a:solidFill>
                  <a:schemeClr val="accent3">
                    <a:lumMod val="60000"/>
                    <a:lumOff val="40000"/>
                  </a:schemeClr>
                </a:solidFill>
              </a:rPr>
              <a:t>معاینه کامل نوزاد</a:t>
            </a:r>
            <a:endParaRPr lang="fr-FR" sz="4000" b="1" dirty="0" smtClean="0"/>
          </a:p>
        </p:txBody>
      </p:sp>
      <p:sp>
        <p:nvSpPr>
          <p:cNvPr id="3075" name="Espace réservé du contenu 2"/>
          <p:cNvSpPr>
            <a:spLocks noGrp="1"/>
          </p:cNvSpPr>
          <p:nvPr>
            <p:ph sz="quarter" idx="1"/>
          </p:nvPr>
        </p:nvSpPr>
        <p:spPr>
          <a:xfrm>
            <a:off x="2438400" y="1676400"/>
            <a:ext cx="6257925" cy="4525963"/>
          </a:xfrm>
        </p:spPr>
        <p:txBody>
          <a:bodyPr>
            <a:normAutofit/>
          </a:bodyPr>
          <a:lstStyle/>
          <a:p>
            <a:pPr algn="r" rtl="1">
              <a:lnSpc>
                <a:spcPct val="80000"/>
              </a:lnSpc>
              <a:buFont typeface="Wingdings" pitchFamily="2" charset="2"/>
              <a:buChar char="q"/>
            </a:pPr>
            <a:r>
              <a:rPr lang="fa-IR" sz="2500" dirty="0" smtClean="0">
                <a:solidFill>
                  <a:schemeClr val="accent3">
                    <a:lumMod val="60000"/>
                    <a:lumOff val="40000"/>
                  </a:schemeClr>
                </a:solidFill>
              </a:rPr>
              <a:t>سر و گردن :</a:t>
            </a:r>
            <a:r>
              <a:rPr lang="fa-IR" sz="2500" dirty="0" smtClean="0"/>
              <a:t>اندازه دور سر، شکل جمجمه ملاج ها و سوچورها ،توده، ضایعه پوستی یا ورم</a:t>
            </a:r>
          </a:p>
          <a:p>
            <a:pPr algn="r" rtl="1">
              <a:lnSpc>
                <a:spcPct val="80000"/>
              </a:lnSpc>
              <a:buFont typeface="Wingdings" pitchFamily="2" charset="2"/>
              <a:buChar char="q"/>
            </a:pPr>
            <a:r>
              <a:rPr lang="fa-IR" sz="2500" dirty="0" smtClean="0">
                <a:solidFill>
                  <a:schemeClr val="accent3">
                    <a:lumMod val="60000"/>
                    <a:lumOff val="40000"/>
                  </a:schemeClr>
                </a:solidFill>
              </a:rPr>
              <a:t>چشم ها: </a:t>
            </a:r>
            <a:r>
              <a:rPr lang="fa-IR" sz="2500" dirty="0" smtClean="0"/>
              <a:t>اندازه و شکل مردمک ،تقارن پلک ها- حدقه ها ،حرکات طبیعی چشم</a:t>
            </a:r>
          </a:p>
          <a:p>
            <a:pPr algn="r" rtl="1">
              <a:lnSpc>
                <a:spcPct val="80000"/>
              </a:lnSpc>
              <a:buFont typeface="Wingdings" pitchFamily="2" charset="2"/>
              <a:buChar char="q"/>
            </a:pPr>
            <a:r>
              <a:rPr lang="fa-IR" sz="2500" dirty="0" smtClean="0">
                <a:solidFill>
                  <a:schemeClr val="accent3">
                    <a:lumMod val="60000"/>
                    <a:lumOff val="40000"/>
                  </a:schemeClr>
                </a:solidFill>
              </a:rPr>
              <a:t>گوش ها: </a:t>
            </a:r>
            <a:r>
              <a:rPr lang="fa-IR" sz="2500" dirty="0" smtClean="0"/>
              <a:t>محل اتصال لاله گوش ها و شکل آن ها</a:t>
            </a:r>
          </a:p>
          <a:p>
            <a:pPr algn="r" rtl="1">
              <a:lnSpc>
                <a:spcPct val="80000"/>
              </a:lnSpc>
              <a:buFont typeface="Wingdings" pitchFamily="2" charset="2"/>
              <a:buChar char="q"/>
            </a:pPr>
            <a:r>
              <a:rPr lang="fa-IR" sz="2500" dirty="0" smtClean="0"/>
              <a:t>زایده اضافی </a:t>
            </a:r>
            <a:r>
              <a:rPr lang="en-US" sz="2500" dirty="0" smtClean="0"/>
              <a:t>tag </a:t>
            </a:r>
            <a:r>
              <a:rPr lang="fa-IR" sz="2500" dirty="0" smtClean="0"/>
              <a:t> یا فرورفتگی </a:t>
            </a:r>
            <a:r>
              <a:rPr lang="en-US" sz="2500" dirty="0" smtClean="0"/>
              <a:t>pits</a:t>
            </a:r>
          </a:p>
          <a:p>
            <a:pPr algn="r" rtl="1">
              <a:lnSpc>
                <a:spcPct val="80000"/>
              </a:lnSpc>
              <a:buFont typeface="Wingdings" pitchFamily="2" charset="2"/>
              <a:buChar char="q"/>
            </a:pPr>
            <a:r>
              <a:rPr lang="fa-IR" sz="2500" dirty="0" smtClean="0">
                <a:solidFill>
                  <a:schemeClr val="accent3">
                    <a:lumMod val="60000"/>
                    <a:lumOff val="40000"/>
                  </a:schemeClr>
                </a:solidFill>
              </a:rPr>
              <a:t>بینی : </a:t>
            </a:r>
            <a:r>
              <a:rPr lang="fa-IR" sz="2500" dirty="0" smtClean="0"/>
              <a:t>باز بودن مجرا، تقارن، شکل، زنش پره های بینی</a:t>
            </a:r>
          </a:p>
          <a:p>
            <a:pPr algn="r" rtl="1">
              <a:lnSpc>
                <a:spcPct val="80000"/>
              </a:lnSpc>
              <a:buFont typeface="Wingdings" pitchFamily="2" charset="2"/>
              <a:buChar char="q"/>
            </a:pPr>
            <a:r>
              <a:rPr lang="fa-IR" sz="2500" dirty="0" smtClean="0">
                <a:solidFill>
                  <a:schemeClr val="accent3">
                    <a:lumMod val="60000"/>
                    <a:lumOff val="40000"/>
                  </a:schemeClr>
                </a:solidFill>
              </a:rPr>
              <a:t>دهان: </a:t>
            </a:r>
            <a:r>
              <a:rPr lang="fa-IR" sz="2500" dirty="0" smtClean="0"/>
              <a:t>کام ( لمس شود) و زبان ، زخم یا ضایعات مخاطی</a:t>
            </a:r>
          </a:p>
          <a:p>
            <a:pPr algn="r" rtl="1">
              <a:lnSpc>
                <a:spcPct val="80000"/>
              </a:lnSpc>
              <a:buFont typeface="Wingdings" pitchFamily="2" charset="2"/>
              <a:buChar char="q"/>
            </a:pPr>
            <a:r>
              <a:rPr lang="fa-IR" sz="2500" dirty="0" smtClean="0">
                <a:solidFill>
                  <a:schemeClr val="accent3">
                    <a:lumMod val="60000"/>
                    <a:lumOff val="40000"/>
                  </a:schemeClr>
                </a:solidFill>
              </a:rPr>
              <a:t>پوست: </a:t>
            </a:r>
            <a:r>
              <a:rPr lang="fa-IR" sz="2500" dirty="0" smtClean="0"/>
              <a:t>رنگ، دما ، توده ، آنژیوم ، لکه ، هماتوم و زخم</a:t>
            </a:r>
          </a:p>
          <a:p>
            <a:pPr algn="r" rtl="1">
              <a:lnSpc>
                <a:spcPct val="80000"/>
              </a:lnSpc>
              <a:buFont typeface="Wingdings" pitchFamily="2" charset="2"/>
              <a:buChar char="q"/>
            </a:pPr>
            <a:r>
              <a:rPr lang="fa-IR" sz="2500" dirty="0" smtClean="0">
                <a:solidFill>
                  <a:schemeClr val="accent3">
                    <a:lumMod val="60000"/>
                    <a:lumOff val="40000"/>
                  </a:schemeClr>
                </a:solidFill>
              </a:rPr>
              <a:t>قفسه سینه: </a:t>
            </a:r>
            <a:r>
              <a:rPr lang="fa-IR" sz="2500" dirty="0" smtClean="0"/>
              <a:t>تعداد تنفس ، تقارن حرکات تنفسی ، رترکسیون عضلات تنفسی</a:t>
            </a:r>
          </a:p>
          <a:p>
            <a:pPr marL="495300" indent="-495300" algn="r" rtl="1">
              <a:lnSpc>
                <a:spcPct val="80000"/>
              </a:lnSpc>
            </a:pPr>
            <a:endParaRPr lang="en-US" sz="25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2428875" y="274638"/>
            <a:ext cx="6257925" cy="1143000"/>
          </a:xfrm>
        </p:spPr>
        <p:txBody>
          <a:bodyPr/>
          <a:lstStyle/>
          <a:p>
            <a:pPr algn="ctr" rtl="1"/>
            <a:r>
              <a:rPr lang="fa-IR" dirty="0" smtClean="0">
                <a:solidFill>
                  <a:srgbClr val="800000"/>
                </a:solidFill>
                <a:cs typeface="B Jadid" pitchFamily="2" charset="-78"/>
              </a:rPr>
              <a:t> </a:t>
            </a:r>
            <a:r>
              <a:rPr lang="fa-IR" sz="3200" b="1" dirty="0">
                <a:solidFill>
                  <a:schemeClr val="accent3">
                    <a:lumMod val="60000"/>
                    <a:lumOff val="40000"/>
                  </a:schemeClr>
                </a:solidFill>
              </a:rPr>
              <a:t>معاینه کامل نوزاد</a:t>
            </a:r>
            <a:endParaRPr lang="fr-FR" b="1" dirty="0" smtClean="0"/>
          </a:p>
        </p:txBody>
      </p:sp>
      <p:sp>
        <p:nvSpPr>
          <p:cNvPr id="3075" name="Espace réservé du contenu 2"/>
          <p:cNvSpPr>
            <a:spLocks noGrp="1"/>
          </p:cNvSpPr>
          <p:nvPr>
            <p:ph sz="quarter" idx="1"/>
          </p:nvPr>
        </p:nvSpPr>
        <p:spPr>
          <a:xfrm>
            <a:off x="2438400" y="1676400"/>
            <a:ext cx="6257925" cy="4525963"/>
          </a:xfrm>
        </p:spPr>
        <p:txBody>
          <a:bodyPr>
            <a:normAutofit fontScale="92500" lnSpcReduction="20000"/>
          </a:bodyPr>
          <a:lstStyle/>
          <a:p>
            <a:pPr algn="r" rtl="1">
              <a:buFont typeface="Wingdings" pitchFamily="2" charset="2"/>
              <a:buChar char="q"/>
            </a:pPr>
            <a:r>
              <a:rPr lang="fa-IR" sz="2600" dirty="0" smtClean="0">
                <a:solidFill>
                  <a:schemeClr val="accent3">
                    <a:lumMod val="60000"/>
                    <a:lumOff val="40000"/>
                  </a:schemeClr>
                </a:solidFill>
              </a:rPr>
              <a:t>قلب و عروق: </a:t>
            </a:r>
            <a:r>
              <a:rPr lang="fa-IR" sz="2600" dirty="0" smtClean="0"/>
              <a:t>تعداد ضربان و ریتم قلب، سوفل و صدای اضافی ، نبض ها بخصوص نبض فمورال</a:t>
            </a:r>
          </a:p>
          <a:p>
            <a:pPr algn="r" rtl="1">
              <a:buFont typeface="Wingdings" pitchFamily="2" charset="2"/>
              <a:buChar char="q"/>
            </a:pPr>
            <a:r>
              <a:rPr lang="fa-IR" sz="2600" dirty="0" smtClean="0">
                <a:solidFill>
                  <a:schemeClr val="accent3">
                    <a:lumMod val="60000"/>
                    <a:lumOff val="40000"/>
                  </a:schemeClr>
                </a:solidFill>
              </a:rPr>
              <a:t>شکم : </a:t>
            </a:r>
            <a:r>
              <a:rPr lang="fa-IR" sz="2600" dirty="0" smtClean="0"/>
              <a:t>تعداد عروق بند ناف، توده شکمی ، طحال و کبد ، باز بودن مقعد</a:t>
            </a:r>
          </a:p>
          <a:p>
            <a:pPr algn="r" rtl="1">
              <a:buFont typeface="Wingdings" pitchFamily="2" charset="2"/>
              <a:buChar char="q"/>
            </a:pPr>
            <a:r>
              <a:rPr lang="fa-IR" sz="2600" dirty="0" smtClean="0">
                <a:solidFill>
                  <a:schemeClr val="accent3">
                    <a:lumMod val="60000"/>
                    <a:lumOff val="40000"/>
                  </a:schemeClr>
                </a:solidFill>
              </a:rPr>
              <a:t>دستگاه تناسلی: </a:t>
            </a:r>
            <a:r>
              <a:rPr lang="fa-IR" sz="2600" dirty="0" smtClean="0"/>
              <a:t>فتق کشاله ران ، وضعیت بیضه ها و هیپوسپادیازیس یا ابهام جنسی، هیپرتروفی کلیتوریس یا ظاهر غیر طبیعی دستگااه تناسلی</a:t>
            </a:r>
          </a:p>
          <a:p>
            <a:pPr algn="r" rtl="1">
              <a:buFont typeface="Wingdings" pitchFamily="2" charset="2"/>
              <a:buChar char="q"/>
            </a:pPr>
            <a:r>
              <a:rPr lang="fa-IR" sz="2600" dirty="0" smtClean="0">
                <a:solidFill>
                  <a:schemeClr val="accent3">
                    <a:lumMod val="60000"/>
                    <a:lumOff val="40000"/>
                  </a:schemeClr>
                </a:solidFill>
              </a:rPr>
              <a:t>اندام ها : </a:t>
            </a:r>
            <a:r>
              <a:rPr lang="fa-IR" sz="2600" dirty="0" smtClean="0"/>
              <a:t>تقارن حرکات مفاصل، شکل و وضعیت انگشتان ، معاینه لگن</a:t>
            </a:r>
          </a:p>
          <a:p>
            <a:pPr algn="r" rtl="1">
              <a:buFont typeface="Wingdings" pitchFamily="2" charset="2"/>
              <a:buChar char="q"/>
            </a:pPr>
            <a:r>
              <a:rPr lang="fa-IR" sz="2600" dirty="0" smtClean="0">
                <a:solidFill>
                  <a:schemeClr val="accent3">
                    <a:lumMod val="60000"/>
                    <a:lumOff val="40000"/>
                  </a:schemeClr>
                </a:solidFill>
              </a:rPr>
              <a:t>ستون مهره ها</a:t>
            </a:r>
          </a:p>
          <a:p>
            <a:pPr algn="r" rtl="1">
              <a:buFont typeface="Wingdings" pitchFamily="2" charset="2"/>
              <a:buChar char="q"/>
            </a:pPr>
            <a:r>
              <a:rPr lang="fa-IR" sz="2600" dirty="0" smtClean="0">
                <a:solidFill>
                  <a:schemeClr val="accent3">
                    <a:lumMod val="60000"/>
                    <a:lumOff val="40000"/>
                  </a:schemeClr>
                </a:solidFill>
              </a:rPr>
              <a:t>معاینه عصبی: </a:t>
            </a:r>
            <a:r>
              <a:rPr lang="fa-IR" sz="2600" dirty="0" smtClean="0"/>
              <a:t>تون عضلانی فعال و غیر فعال – حرکات خودبخودی ، رفلکس های اولیه – مکیدن – مورو – گراسپینگ ، هوشیاری و واکنش به محیط</a:t>
            </a:r>
          </a:p>
          <a:p>
            <a:pPr marL="495300" indent="-495300" algn="r" rtl="1"/>
            <a:endParaRPr lang="en-US" sz="39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sz="quarter" idx="1"/>
            <p:extLst>
              <p:ext uri="{D42A27DB-BD31-4B8C-83A1-F6EECF244321}">
                <p14:modId xmlns:p14="http://schemas.microsoft.com/office/powerpoint/2010/main" val="233349344"/>
              </p:ext>
            </p:extLst>
          </p:nvPr>
        </p:nvGraphicFramePr>
        <p:xfrm>
          <a:off x="1295400" y="1626354"/>
          <a:ext cx="7096125" cy="4164846"/>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3438525">
                  <a:extLst>
                    <a:ext uri="{9D8B030D-6E8A-4147-A177-3AD203B41FA5}">
                      <a16:colId xmlns:a16="http://schemas.microsoft.com/office/drawing/2014/main" val="20002"/>
                    </a:ext>
                  </a:extLst>
                </a:gridCol>
              </a:tblGrid>
              <a:tr h="431046">
                <a:tc>
                  <a:txBody>
                    <a:bodyPr/>
                    <a:lstStyle/>
                    <a:p>
                      <a:pPr algn="ctr"/>
                      <a:r>
                        <a:rPr lang="fa-IR" dirty="0" smtClean="0">
                          <a:solidFill>
                            <a:schemeClr val="tx1"/>
                          </a:solidFill>
                        </a:rPr>
                        <a:t>پره ترم</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1"/>
                      <a:r>
                        <a:rPr lang="fa-IR" dirty="0" smtClean="0">
                          <a:solidFill>
                            <a:schemeClr val="tx1"/>
                          </a:solidFill>
                        </a:rPr>
                        <a:t>ترم</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rtl="1"/>
                      <a:r>
                        <a:rPr lang="fa-IR" dirty="0" smtClean="0">
                          <a:solidFill>
                            <a:schemeClr val="tx1"/>
                          </a:solidFill>
                        </a:rPr>
                        <a:t>علایم</a:t>
                      </a:r>
                      <a:r>
                        <a:rPr lang="fa-IR" baseline="0" dirty="0" smtClean="0">
                          <a:solidFill>
                            <a:schemeClr val="tx1"/>
                          </a:solidFill>
                        </a:rPr>
                        <a:t> ظاهری</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457200">
                <a:tc>
                  <a:txBody>
                    <a:bodyPr/>
                    <a:lstStyle/>
                    <a:p>
                      <a:pPr algn="ctr"/>
                      <a:r>
                        <a:rPr lang="fa-IR" dirty="0" smtClean="0">
                          <a:solidFill>
                            <a:schemeClr val="tx1"/>
                          </a:solidFill>
                        </a:rPr>
                        <a:t>خیر</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fa-IR" dirty="0" smtClean="0">
                          <a:solidFill>
                            <a:schemeClr val="tx1"/>
                          </a:solidFill>
                        </a:rPr>
                        <a:t>بله</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a:r>
                        <a:rPr lang="fa-IR" smtClean="0">
                          <a:solidFill>
                            <a:schemeClr val="tx1"/>
                          </a:solidFill>
                        </a:rPr>
                        <a:t>مکیدن خوب</a:t>
                      </a:r>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1"/>
                  </a:ext>
                </a:extLst>
              </a:tr>
              <a:tr h="457200">
                <a:tc>
                  <a:txBody>
                    <a:bodyPr/>
                    <a:lstStyle/>
                    <a:p>
                      <a:pPr algn="ctr"/>
                      <a:r>
                        <a:rPr lang="fa-IR" dirty="0" smtClean="0">
                          <a:solidFill>
                            <a:schemeClr val="tx1"/>
                          </a:solidFill>
                        </a:rPr>
                        <a:t>خیر</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fa-IR" dirty="0" smtClean="0">
                          <a:solidFill>
                            <a:schemeClr val="tx1"/>
                          </a:solidFill>
                        </a:rPr>
                        <a:t>بله</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r"/>
                      <a:r>
                        <a:rPr lang="fa-IR" dirty="0" smtClean="0">
                          <a:solidFill>
                            <a:schemeClr val="tx1"/>
                          </a:solidFill>
                        </a:rPr>
                        <a:t>فلکسیون اندام ها</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0002"/>
                  </a:ext>
                </a:extLst>
              </a:tr>
              <a:tr h="685800">
                <a:tc>
                  <a:txBody>
                    <a:bodyPr/>
                    <a:lstStyle/>
                    <a:p>
                      <a:pPr algn="ctr"/>
                      <a:r>
                        <a:rPr lang="fa-IR" dirty="0" smtClean="0">
                          <a:solidFill>
                            <a:schemeClr val="tx1"/>
                          </a:solidFill>
                        </a:rPr>
                        <a:t>خیر</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fa-IR" dirty="0" smtClean="0">
                          <a:solidFill>
                            <a:schemeClr val="tx1"/>
                          </a:solidFill>
                        </a:rPr>
                        <a:t>بله</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a:r>
                        <a:rPr lang="fa-IR" dirty="0" smtClean="0">
                          <a:solidFill>
                            <a:schemeClr val="tx1"/>
                          </a:solidFill>
                        </a:rPr>
                        <a:t>نوک سینه</a:t>
                      </a:r>
                      <a:r>
                        <a:rPr lang="fa-IR" baseline="0" dirty="0" smtClean="0">
                          <a:solidFill>
                            <a:schemeClr val="tx1"/>
                          </a:solidFill>
                        </a:rPr>
                        <a:t> بطور واضح دیده می شود</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3"/>
                  </a:ext>
                </a:extLst>
              </a:tr>
              <a:tr h="457200">
                <a:tc>
                  <a:txBody>
                    <a:bodyPr/>
                    <a:lstStyle/>
                    <a:p>
                      <a:pPr algn="ctr"/>
                      <a:r>
                        <a:rPr lang="fa-IR" dirty="0" smtClean="0">
                          <a:solidFill>
                            <a:schemeClr val="tx1"/>
                          </a:solidFill>
                        </a:rPr>
                        <a:t>خیر</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fa-IR" dirty="0" smtClean="0">
                          <a:solidFill>
                            <a:schemeClr val="tx1"/>
                          </a:solidFill>
                        </a:rPr>
                        <a:t>بله</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a:r>
                        <a:rPr lang="fa-IR" dirty="0" smtClean="0">
                          <a:solidFill>
                            <a:schemeClr val="tx1"/>
                          </a:solidFill>
                        </a:rPr>
                        <a:t>جوانه</a:t>
                      </a:r>
                      <a:r>
                        <a:rPr lang="fa-IR" baseline="0" dirty="0" smtClean="0">
                          <a:solidFill>
                            <a:schemeClr val="tx1"/>
                          </a:solidFill>
                        </a:rPr>
                        <a:t> سینه قابل لمس</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4"/>
                  </a:ext>
                </a:extLst>
              </a:tr>
              <a:tr h="533400">
                <a:tc>
                  <a:txBody>
                    <a:bodyPr/>
                    <a:lstStyle/>
                    <a:p>
                      <a:pPr algn="ctr"/>
                      <a:r>
                        <a:rPr lang="fa-IR" dirty="0" smtClean="0">
                          <a:solidFill>
                            <a:schemeClr val="tx1"/>
                          </a:solidFill>
                        </a:rPr>
                        <a:t>خیر</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solidFill>
                            <a:schemeClr val="tx1"/>
                          </a:solidFill>
                        </a:rPr>
                        <a:t>بله</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solidFill>
                            <a:schemeClr val="tx1"/>
                          </a:solidFill>
                        </a:rPr>
                        <a:t>بیضه نزول کرده</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609600">
                <a:tc>
                  <a:txBody>
                    <a:bodyPr/>
                    <a:lstStyle/>
                    <a:p>
                      <a:pPr algn="ctr"/>
                      <a:r>
                        <a:rPr lang="fa-IR" dirty="0" smtClean="0">
                          <a:solidFill>
                            <a:schemeClr val="tx1"/>
                          </a:solidFill>
                        </a:rPr>
                        <a:t>خیر</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fa-IR" dirty="0" smtClean="0">
                          <a:solidFill>
                            <a:schemeClr val="tx1"/>
                          </a:solidFill>
                        </a:rPr>
                        <a:t>بله</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a:r>
                        <a:rPr lang="fa-IR" dirty="0" smtClean="0">
                          <a:solidFill>
                            <a:schemeClr val="tx1"/>
                          </a:solidFill>
                        </a:rPr>
                        <a:t>لابیامینور پوشده شده</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10006"/>
                  </a:ext>
                </a:extLst>
              </a:tr>
              <a:tr h="533400">
                <a:tc>
                  <a:txBody>
                    <a:bodyPr/>
                    <a:lstStyle/>
                    <a:p>
                      <a:pPr algn="ctr"/>
                      <a:r>
                        <a:rPr lang="fa-IR" dirty="0" smtClean="0">
                          <a:solidFill>
                            <a:schemeClr val="tx1"/>
                          </a:solidFill>
                        </a:rPr>
                        <a:t>خیر</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lang="fa-IR" smtClean="0">
                          <a:solidFill>
                            <a:schemeClr val="tx1"/>
                          </a:solidFill>
                        </a:rPr>
                        <a:t>بله</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r"/>
                      <a:r>
                        <a:rPr lang="fa-IR" dirty="0" smtClean="0">
                          <a:solidFill>
                            <a:schemeClr val="tx1"/>
                          </a:solidFill>
                        </a:rPr>
                        <a:t>عروق قابل مشاهده زیر پوست</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7"/>
                  </a:ext>
                </a:extLst>
              </a:tr>
            </a:tbl>
          </a:graphicData>
        </a:graphic>
      </p:graphicFrame>
      <p:sp>
        <p:nvSpPr>
          <p:cNvPr id="2" name="Rectangle 1"/>
          <p:cNvSpPr/>
          <p:nvPr/>
        </p:nvSpPr>
        <p:spPr>
          <a:xfrm>
            <a:off x="3828046" y="3244334"/>
            <a:ext cx="184731" cy="369332"/>
          </a:xfrm>
          <a:prstGeom prst="rect">
            <a:avLst/>
          </a:prstGeom>
        </p:spPr>
        <p:txBody>
          <a:bodyPr wrap="none">
            <a:spAutoFit/>
          </a:bodyPr>
          <a:lstStyle/>
          <a:p>
            <a:endParaRPr lang="en-US" dirty="0"/>
          </a:p>
        </p:txBody>
      </p:sp>
      <p:sp>
        <p:nvSpPr>
          <p:cNvPr id="6" name="Title 5"/>
          <p:cNvSpPr>
            <a:spLocks noGrp="1"/>
          </p:cNvSpPr>
          <p:nvPr>
            <p:ph type="title"/>
          </p:nvPr>
        </p:nvSpPr>
        <p:spPr>
          <a:xfrm>
            <a:off x="2428875" y="863640"/>
            <a:ext cx="5655715" cy="553998"/>
          </a:xfrm>
          <a:prstGeom prst="rect">
            <a:avLst/>
          </a:prstGeom>
        </p:spPr>
        <p:txBody>
          <a:bodyPr wrap="none">
            <a:spAutoFit/>
          </a:bodyPr>
          <a:lstStyle/>
          <a:p>
            <a:r>
              <a:rPr lang="fa-IR" b="1" dirty="0" smtClean="0">
                <a:solidFill>
                  <a:schemeClr val="accent3">
                    <a:lumMod val="60000"/>
                    <a:lumOff val="40000"/>
                  </a:schemeClr>
                </a:solidFill>
              </a:rPr>
              <a:t>ارزیابی سن حاملگی توسط یک روش ساده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457200" y="274638"/>
            <a:ext cx="8458199" cy="1143000"/>
          </a:xfrm>
        </p:spPr>
        <p:txBody>
          <a:bodyPr>
            <a:normAutofit/>
          </a:bodyPr>
          <a:lstStyle/>
          <a:p>
            <a:pPr algn="ctr" rtl="1"/>
            <a:r>
              <a:rPr lang="fa-IR" sz="3900" dirty="0" smtClean="0">
                <a:solidFill>
                  <a:srgbClr val="800000"/>
                </a:solidFill>
                <a:cs typeface="B Jadid" pitchFamily="2" charset="-78"/>
              </a:rPr>
              <a:t> </a:t>
            </a:r>
            <a:r>
              <a:rPr lang="fa-IR" sz="3600" b="1" dirty="0" smtClean="0">
                <a:solidFill>
                  <a:schemeClr val="accent3">
                    <a:lumMod val="60000"/>
                    <a:lumOff val="40000"/>
                  </a:schemeClr>
                </a:solidFill>
              </a:rPr>
              <a:t>امتیاز بندی سن بارداری با روش بالارد</a:t>
            </a:r>
            <a:endParaRPr lang="fr-FR" sz="3900" b="1" dirty="0" smtClean="0"/>
          </a:p>
        </p:txBody>
      </p:sp>
      <p:pic>
        <p:nvPicPr>
          <p:cNvPr id="2050" name="Picture 2" descr="H:\images.png"/>
          <p:cNvPicPr>
            <a:picLocks noGrp="1" noChangeAspect="1" noChangeArrowheads="1"/>
          </p:cNvPicPr>
          <p:nvPr>
            <p:ph sz="quarter" idx="1"/>
          </p:nvPr>
        </p:nvPicPr>
        <p:blipFill>
          <a:blip r:embed="rId4">
            <a:extLst>
              <a:ext uri="{28A0092B-C50C-407E-A947-70E740481C1C}">
                <a14:useLocalDpi xmlns:a14="http://schemas.microsoft.com/office/drawing/2010/main" val="0"/>
              </a:ext>
            </a:extLst>
          </a:blip>
          <a:srcRect/>
          <a:stretch>
            <a:fillRect/>
          </a:stretch>
        </p:blipFill>
        <p:spPr bwMode="auto">
          <a:xfrm>
            <a:off x="76200" y="1600200"/>
            <a:ext cx="8686800" cy="5257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075" name="Espace réservé du contenu 2"/>
          <p:cNvSpPr>
            <a:spLocks noGrp="1"/>
          </p:cNvSpPr>
          <p:nvPr>
            <p:ph sz="quarter" idx="1"/>
          </p:nvPr>
        </p:nvSpPr>
        <p:spPr>
          <a:xfrm>
            <a:off x="2133600" y="1447800"/>
            <a:ext cx="6858000" cy="4525963"/>
          </a:xfrm>
        </p:spPr>
        <p:txBody>
          <a:bodyPr>
            <a:normAutofit/>
          </a:bodyPr>
          <a:lstStyle/>
          <a:p>
            <a:pPr algn="r" rtl="1">
              <a:lnSpc>
                <a:spcPct val="80000"/>
              </a:lnSpc>
            </a:pPr>
            <a:r>
              <a:rPr lang="fa-IR" dirty="0" smtClean="0"/>
              <a:t>هر معیار پس از معاینه نوزاد امتیاز دهی می شود. سپس امتیازات جمع شده و با امتیاز نهایی سن بارداری به وسیله جدول مشخص می شود.</a:t>
            </a:r>
          </a:p>
          <a:p>
            <a:pPr algn="r" rtl="1">
              <a:lnSpc>
                <a:spcPct val="80000"/>
              </a:lnSpc>
            </a:pPr>
            <a:endParaRPr lang="en-US" sz="2400" dirty="0" smtClean="0"/>
          </a:p>
        </p:txBody>
      </p:sp>
      <p:sp>
        <p:nvSpPr>
          <p:cNvPr id="18" name="Title 17"/>
          <p:cNvSpPr>
            <a:spLocks noGrp="1"/>
          </p:cNvSpPr>
          <p:nvPr>
            <p:ph type="title"/>
          </p:nvPr>
        </p:nvSpPr>
        <p:spPr>
          <a:xfrm>
            <a:off x="1219200" y="762000"/>
            <a:ext cx="7162800" cy="646331"/>
          </a:xfrm>
          <a:prstGeom prst="rect">
            <a:avLst/>
          </a:prstGeom>
        </p:spPr>
        <p:txBody>
          <a:bodyPr wrap="square">
            <a:spAutoFit/>
          </a:bodyPr>
          <a:lstStyle/>
          <a:p>
            <a:pPr algn="ctr"/>
            <a:r>
              <a:rPr lang="fa-IR" sz="3600" dirty="0">
                <a:solidFill>
                  <a:srgbClr val="800000"/>
                </a:solidFill>
                <a:cs typeface="B Jadid" pitchFamily="2" charset="-78"/>
              </a:rPr>
              <a:t> </a:t>
            </a:r>
            <a:r>
              <a:rPr lang="fa-IR" sz="3200" b="1" dirty="0">
                <a:solidFill>
                  <a:schemeClr val="accent3">
                    <a:lumMod val="60000"/>
                    <a:lumOff val="40000"/>
                  </a:schemeClr>
                </a:solidFill>
              </a:rPr>
              <a:t>امتیاز بندی سن بارداری با </a:t>
            </a:r>
            <a:r>
              <a:rPr lang="fa-IR" sz="3200" b="1" dirty="0" smtClean="0">
                <a:solidFill>
                  <a:schemeClr val="accent3">
                    <a:lumMod val="60000"/>
                    <a:lumOff val="40000"/>
                  </a:schemeClr>
                </a:solidFill>
              </a:rPr>
              <a:t>روش بالارد</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792993404"/>
              </p:ext>
            </p:extLst>
          </p:nvPr>
        </p:nvGraphicFramePr>
        <p:xfrm>
          <a:off x="1295400" y="2514600"/>
          <a:ext cx="7162800" cy="331912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724891">
                  <a:extLst>
                    <a:ext uri="{9D8B030D-6E8A-4147-A177-3AD203B41FA5}">
                      <a16:colId xmlns:a16="http://schemas.microsoft.com/office/drawing/2014/main" val="20002"/>
                    </a:ext>
                  </a:extLst>
                </a:gridCol>
                <a:gridCol w="1627909">
                  <a:extLst>
                    <a:ext uri="{9D8B030D-6E8A-4147-A177-3AD203B41FA5}">
                      <a16:colId xmlns:a16="http://schemas.microsoft.com/office/drawing/2014/main" val="20003"/>
                    </a:ext>
                  </a:extLst>
                </a:gridCol>
              </a:tblGrid>
              <a:tr h="533400">
                <a:tc>
                  <a:txBody>
                    <a:bodyPr/>
                    <a:lstStyle/>
                    <a:p>
                      <a:pPr algn="ctr"/>
                      <a:r>
                        <a:rPr lang="fa-IR" dirty="0" smtClean="0">
                          <a:solidFill>
                            <a:schemeClr val="tx1"/>
                          </a:solidFill>
                        </a:rPr>
                        <a:t>سن جنینی به هفته</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fa-IR" dirty="0" smtClean="0">
                          <a:solidFill>
                            <a:schemeClr val="tx1"/>
                          </a:solidFill>
                        </a:rPr>
                        <a:t>امتیاز</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fa-IR" dirty="0" smtClean="0">
                          <a:solidFill>
                            <a:schemeClr val="tx1"/>
                          </a:solidFill>
                        </a:rPr>
                        <a:t>سن جنینی به هفته</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fa-IR" dirty="0" smtClean="0">
                          <a:solidFill>
                            <a:schemeClr val="tx1"/>
                          </a:solidFill>
                        </a:rPr>
                        <a:t>امتیاز</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397960">
                <a:tc>
                  <a:txBody>
                    <a:bodyPr/>
                    <a:lstStyle/>
                    <a:p>
                      <a:pPr algn="ctr"/>
                      <a:r>
                        <a:rPr lang="fa-IR" dirty="0" smtClean="0">
                          <a:solidFill>
                            <a:schemeClr val="tx1"/>
                          </a:solidFill>
                        </a:rPr>
                        <a:t>34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fa-IR" dirty="0" smtClean="0">
                          <a:solidFill>
                            <a:schemeClr val="tx1"/>
                          </a:solidFill>
                        </a:rPr>
                        <a:t>25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fa-IR" dirty="0" smtClean="0">
                          <a:solidFill>
                            <a:schemeClr val="tx1"/>
                          </a:solidFill>
                        </a:rPr>
                        <a:t>20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fa-IR" dirty="0" smtClean="0">
                          <a:solidFill>
                            <a:schemeClr val="tx1"/>
                          </a:solidFill>
                        </a:rPr>
                        <a:t>-10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r h="397960">
                <a:tc>
                  <a:txBody>
                    <a:bodyPr/>
                    <a:lstStyle/>
                    <a:p>
                      <a:pPr algn="ctr"/>
                      <a:r>
                        <a:rPr lang="fa-IR" i="1" dirty="0" smtClean="0">
                          <a:solidFill>
                            <a:schemeClr val="tx1"/>
                          </a:solidFill>
                        </a:rPr>
                        <a:t>36</a:t>
                      </a:r>
                      <a:endParaRPr lang="en-US"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fa-IR" i="1" dirty="0" smtClean="0">
                          <a:solidFill>
                            <a:schemeClr val="tx1"/>
                          </a:solidFill>
                        </a:rPr>
                        <a:t>30</a:t>
                      </a:r>
                      <a:endParaRPr lang="en-US"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fa-IR" i="1" dirty="0" smtClean="0">
                          <a:solidFill>
                            <a:schemeClr val="tx1"/>
                          </a:solidFill>
                        </a:rPr>
                        <a:t>22</a:t>
                      </a:r>
                      <a:endParaRPr lang="en-US"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fa-IR" i="1" dirty="0" smtClean="0">
                          <a:solidFill>
                            <a:schemeClr val="tx1"/>
                          </a:solidFill>
                        </a:rPr>
                        <a:t>-5</a:t>
                      </a:r>
                      <a:endParaRPr lang="en-US"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0002"/>
                  </a:ext>
                </a:extLst>
              </a:tr>
              <a:tr h="397960">
                <a:tc>
                  <a:txBody>
                    <a:bodyPr/>
                    <a:lstStyle/>
                    <a:p>
                      <a:pPr algn="ctr"/>
                      <a:r>
                        <a:rPr lang="fa-IR" dirty="0" smtClean="0">
                          <a:solidFill>
                            <a:schemeClr val="tx1"/>
                          </a:solidFill>
                        </a:rPr>
                        <a:t>38</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fa-IR" dirty="0" smtClean="0">
                          <a:solidFill>
                            <a:schemeClr val="tx1"/>
                          </a:solidFill>
                        </a:rPr>
                        <a:t>35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fa-IR" dirty="0" smtClean="0">
                          <a:solidFill>
                            <a:schemeClr val="tx1"/>
                          </a:solidFill>
                        </a:rPr>
                        <a:t>24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fa-IR"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0003"/>
                  </a:ext>
                </a:extLst>
              </a:tr>
              <a:tr h="397960">
                <a:tc>
                  <a:txBody>
                    <a:bodyPr/>
                    <a:lstStyle/>
                    <a:p>
                      <a:pPr algn="ctr"/>
                      <a:r>
                        <a:rPr lang="fa-IR" dirty="0" smtClean="0">
                          <a:solidFill>
                            <a:schemeClr val="tx1"/>
                          </a:solidFill>
                        </a:rPr>
                        <a:t>40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fa-IR" dirty="0" smtClean="0">
                          <a:solidFill>
                            <a:schemeClr val="tx1"/>
                          </a:solidFill>
                        </a:rPr>
                        <a:t>40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fa-IR" dirty="0" smtClean="0">
                          <a:solidFill>
                            <a:schemeClr val="tx1"/>
                          </a:solidFill>
                        </a:rPr>
                        <a:t>26</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fa-IR" dirty="0" smtClean="0">
                          <a:solidFill>
                            <a:schemeClr val="tx1"/>
                          </a:solidFill>
                        </a:rPr>
                        <a:t>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4"/>
                  </a:ext>
                </a:extLst>
              </a:tr>
              <a:tr h="397960">
                <a:tc>
                  <a:txBody>
                    <a:bodyPr/>
                    <a:lstStyle/>
                    <a:p>
                      <a:pPr algn="ctr"/>
                      <a:r>
                        <a:rPr lang="fa-IR" dirty="0" smtClean="0">
                          <a:solidFill>
                            <a:schemeClr val="tx1"/>
                          </a:solidFill>
                        </a:rPr>
                        <a:t>42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fa-IR" dirty="0" smtClean="0">
                          <a:solidFill>
                            <a:schemeClr val="tx1"/>
                          </a:solidFill>
                        </a:rPr>
                        <a:t>45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fa-IR" dirty="0" smtClean="0">
                          <a:solidFill>
                            <a:schemeClr val="tx1"/>
                          </a:solidFill>
                        </a:rPr>
                        <a:t>28</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fa-IR" dirty="0" smtClean="0">
                          <a:solidFill>
                            <a:schemeClr val="tx1"/>
                          </a:solidFill>
                        </a:rPr>
                        <a:t>10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5"/>
                  </a:ext>
                </a:extLst>
              </a:tr>
              <a:tr h="397960">
                <a:tc>
                  <a:txBody>
                    <a:bodyPr/>
                    <a:lstStyle/>
                    <a:p>
                      <a:pPr algn="ctr"/>
                      <a:r>
                        <a:rPr lang="fa-IR" dirty="0" smtClean="0">
                          <a:solidFill>
                            <a:schemeClr val="tx1"/>
                          </a:solidFill>
                        </a:rPr>
                        <a:t>44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fa-IR" dirty="0" smtClean="0">
                          <a:solidFill>
                            <a:schemeClr val="tx1"/>
                          </a:solidFill>
                        </a:rPr>
                        <a:t>50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fa-IR" dirty="0" smtClean="0">
                          <a:solidFill>
                            <a:schemeClr val="tx1"/>
                          </a:solidFill>
                        </a:rPr>
                        <a:t>30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fa-IR" dirty="0" smtClean="0">
                          <a:solidFill>
                            <a:schemeClr val="tx1"/>
                          </a:solidFill>
                        </a:rPr>
                        <a:t>15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0006"/>
                  </a:ext>
                </a:extLst>
              </a:tr>
              <a:tr h="397960">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fa-IR" dirty="0" smtClean="0">
                          <a:solidFill>
                            <a:schemeClr val="tx1"/>
                          </a:solidFill>
                        </a:rPr>
                        <a:t>32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fa-IR" dirty="0" smtClean="0">
                          <a:solidFill>
                            <a:schemeClr val="tx1"/>
                          </a:solidFill>
                        </a:rPr>
                        <a:t>20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075" name="Espace réservé du contenu 2"/>
          <p:cNvSpPr>
            <a:spLocks noGrp="1"/>
          </p:cNvSpPr>
          <p:nvPr>
            <p:ph sz="quarter" idx="1"/>
          </p:nvPr>
        </p:nvSpPr>
        <p:spPr>
          <a:xfrm>
            <a:off x="2133600" y="1600200"/>
            <a:ext cx="6858000" cy="4373563"/>
          </a:xfrm>
        </p:spPr>
        <p:txBody>
          <a:bodyPr>
            <a:normAutofit lnSpcReduction="10000"/>
          </a:bodyPr>
          <a:lstStyle/>
          <a:p>
            <a:pPr algn="r" rtl="1">
              <a:buFont typeface="Wingdings" pitchFamily="2" charset="2"/>
              <a:buChar char="q"/>
            </a:pPr>
            <a:r>
              <a:rPr lang="fa-IR" sz="2400" dirty="0" smtClean="0"/>
              <a:t>مشاهده هر یک از علایم زیر احتمال بیماری شدید را مطرح می کند و بر حسب امکانات ، نیاز به اقدام تشخیصی- درمانی و بستری در بخش نوزادان/ مراقبت های ویژه با ارجاع فوری دارد:</a:t>
            </a:r>
          </a:p>
          <a:p>
            <a:pPr algn="r" rtl="1">
              <a:buFont typeface="Wingdings" pitchFamily="2" charset="2"/>
              <a:buChar char="q"/>
            </a:pPr>
            <a:r>
              <a:rPr lang="fa-IR" dirty="0" smtClean="0"/>
              <a:t>تاکی پنه(تنفس </a:t>
            </a:r>
            <a:r>
              <a:rPr lang="fa-IR" dirty="0" smtClean="0"/>
              <a:t>بیشتر از 60 بار </a:t>
            </a:r>
            <a:r>
              <a:rPr lang="fa-IR" dirty="0" smtClean="0"/>
              <a:t>در دقیقه طولانی </a:t>
            </a:r>
            <a:r>
              <a:rPr lang="fa-IR" dirty="0" smtClean="0"/>
              <a:t>تر از 6 ساعت اول عمر)</a:t>
            </a:r>
          </a:p>
          <a:p>
            <a:pPr algn="r" rtl="1">
              <a:buFont typeface="Wingdings" pitchFamily="2" charset="2"/>
              <a:buChar char="q"/>
            </a:pPr>
            <a:r>
              <a:rPr lang="fa-IR" dirty="0" smtClean="0"/>
              <a:t>برادی پنه </a:t>
            </a:r>
            <a:r>
              <a:rPr lang="fa-IR" dirty="0" smtClean="0"/>
              <a:t>( تنفس کمتر از 30 بار در دقیقه)</a:t>
            </a:r>
          </a:p>
          <a:p>
            <a:pPr algn="r" rtl="1">
              <a:buFont typeface="Wingdings" pitchFamily="2" charset="2"/>
              <a:buChar char="q"/>
            </a:pPr>
            <a:r>
              <a:rPr lang="fa-IR" sz="2400" dirty="0" smtClean="0"/>
              <a:t>تو کشیده شدن شدید قفسه سینه</a:t>
            </a:r>
          </a:p>
          <a:p>
            <a:pPr algn="r" rtl="1">
              <a:buFont typeface="Wingdings" pitchFamily="2" charset="2"/>
              <a:buChar char="q"/>
            </a:pPr>
            <a:r>
              <a:rPr lang="fa-IR" dirty="0" smtClean="0"/>
              <a:t>ناله پس از دو ساعت اول عمر</a:t>
            </a:r>
          </a:p>
          <a:p>
            <a:pPr algn="r" rtl="1">
              <a:buFont typeface="Wingdings" pitchFamily="2" charset="2"/>
              <a:buChar char="q"/>
            </a:pPr>
            <a:r>
              <a:rPr lang="fa-IR" sz="2400" dirty="0" smtClean="0"/>
              <a:t>سیانوز مرکزی ( زبان، مخاط دهان) پس از چند دقیقه اول زندگی</a:t>
            </a:r>
          </a:p>
          <a:p>
            <a:pPr algn="r" rtl="1">
              <a:buFont typeface="Wingdings" pitchFamily="2" charset="2"/>
              <a:buChar char="q"/>
            </a:pPr>
            <a:r>
              <a:rPr lang="fa-IR" dirty="0" smtClean="0"/>
              <a:t>تشنج</a:t>
            </a:r>
          </a:p>
          <a:p>
            <a:pPr algn="r" rtl="1">
              <a:buFont typeface="Wingdings" pitchFamily="2" charset="2"/>
              <a:buChar char="q"/>
            </a:pPr>
            <a:r>
              <a:rPr lang="fa-IR" sz="2400" dirty="0" smtClean="0"/>
              <a:t>اختلالات هوشیاری</a:t>
            </a:r>
          </a:p>
          <a:p>
            <a:pPr algn="r" rtl="1"/>
            <a:endParaRPr lang="ar-SA" sz="2400" b="1" dirty="0" smtClean="0"/>
          </a:p>
        </p:txBody>
      </p:sp>
      <p:sp>
        <p:nvSpPr>
          <p:cNvPr id="6" name="Title 5"/>
          <p:cNvSpPr>
            <a:spLocks noGrp="1"/>
          </p:cNvSpPr>
          <p:nvPr>
            <p:ph type="title"/>
          </p:nvPr>
        </p:nvSpPr>
        <p:spPr>
          <a:xfrm>
            <a:off x="1981200" y="709752"/>
            <a:ext cx="6629400" cy="707886"/>
          </a:xfrm>
          <a:prstGeom prst="rect">
            <a:avLst/>
          </a:prstGeom>
        </p:spPr>
        <p:txBody>
          <a:bodyPr wrap="square">
            <a:spAutoFit/>
          </a:bodyPr>
          <a:lstStyle/>
          <a:p>
            <a:pPr algn="ctr"/>
            <a:r>
              <a:rPr lang="fa-IR" sz="4000" b="1" dirty="0" smtClean="0">
                <a:solidFill>
                  <a:schemeClr val="accent3">
                    <a:lumMod val="60000"/>
                    <a:lumOff val="40000"/>
                  </a:schemeClr>
                </a:solidFill>
              </a:rPr>
              <a:t>علایم بیماری شدید نوزاد </a:t>
            </a:r>
            <a:endParaRPr lang="en-US" sz="4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075" name="Espace réservé du contenu 2"/>
          <p:cNvSpPr>
            <a:spLocks noGrp="1"/>
          </p:cNvSpPr>
          <p:nvPr>
            <p:ph sz="quarter" idx="1"/>
          </p:nvPr>
        </p:nvSpPr>
        <p:spPr>
          <a:xfrm>
            <a:off x="2133600" y="1828800"/>
            <a:ext cx="6858000" cy="4144963"/>
          </a:xfrm>
        </p:spPr>
        <p:txBody>
          <a:bodyPr>
            <a:normAutofit fontScale="92500" lnSpcReduction="10000"/>
          </a:bodyPr>
          <a:lstStyle/>
          <a:p>
            <a:pPr algn="r" rtl="1">
              <a:buFont typeface="Wingdings" pitchFamily="2" charset="2"/>
              <a:buChar char="q"/>
            </a:pPr>
            <a:r>
              <a:rPr lang="fa-IR" sz="2800" dirty="0" smtClean="0"/>
              <a:t> </a:t>
            </a:r>
            <a:r>
              <a:rPr lang="fa-IR" sz="2800" dirty="0"/>
              <a:t>هیپوتونی شدید و مقاوم</a:t>
            </a:r>
          </a:p>
          <a:p>
            <a:pPr algn="r" rtl="1">
              <a:buFont typeface="Wingdings" pitchFamily="2" charset="2"/>
              <a:buChar char="q"/>
            </a:pPr>
            <a:r>
              <a:rPr lang="fa-IR" sz="2800" dirty="0"/>
              <a:t>لرزش مقاوم انتهاها</a:t>
            </a:r>
          </a:p>
          <a:p>
            <a:pPr algn="r" rtl="1">
              <a:buFont typeface="Wingdings" pitchFamily="2" charset="2"/>
              <a:buChar char="q"/>
            </a:pPr>
            <a:r>
              <a:rPr lang="fa-IR" sz="2800" dirty="0"/>
              <a:t>هیپوتونی و بی حالی</a:t>
            </a:r>
          </a:p>
          <a:p>
            <a:pPr algn="r" rtl="1">
              <a:lnSpc>
                <a:spcPct val="90000"/>
              </a:lnSpc>
              <a:buFont typeface="Wingdings" pitchFamily="2" charset="2"/>
              <a:buChar char="q"/>
            </a:pPr>
            <a:r>
              <a:rPr lang="fa-IR" sz="2800" dirty="0" smtClean="0"/>
              <a:t>تب برابر یا بالای 38 درجه (پایدار 30 دقیقه پس از کاهش حرارت محیط)</a:t>
            </a:r>
          </a:p>
          <a:p>
            <a:pPr algn="r" rtl="1">
              <a:lnSpc>
                <a:spcPct val="90000"/>
              </a:lnSpc>
              <a:buFont typeface="Wingdings" pitchFamily="2" charset="2"/>
              <a:buChar char="q"/>
            </a:pPr>
            <a:r>
              <a:rPr lang="fa-IR" sz="2800" dirty="0" smtClean="0"/>
              <a:t>هیپوترمی شدید زیر 35 درجه</a:t>
            </a:r>
          </a:p>
          <a:p>
            <a:pPr algn="r" rtl="1">
              <a:lnSpc>
                <a:spcPct val="90000"/>
              </a:lnSpc>
              <a:buFont typeface="Wingdings" pitchFamily="2" charset="2"/>
              <a:buChar char="q"/>
            </a:pPr>
            <a:r>
              <a:rPr lang="fa-IR" sz="2800" dirty="0" smtClean="0"/>
              <a:t>هیپوترمی مقاوم پس از 2 ساعت درمان</a:t>
            </a:r>
          </a:p>
          <a:p>
            <a:pPr algn="r" rtl="1">
              <a:lnSpc>
                <a:spcPct val="90000"/>
              </a:lnSpc>
              <a:buFont typeface="Wingdings" pitchFamily="2" charset="2"/>
              <a:buChar char="q"/>
            </a:pPr>
            <a:r>
              <a:rPr lang="fa-IR" sz="2800" dirty="0" smtClean="0"/>
              <a:t>رنگ پریدگی شدید</a:t>
            </a:r>
          </a:p>
          <a:p>
            <a:pPr algn="r" rtl="1">
              <a:lnSpc>
                <a:spcPct val="90000"/>
              </a:lnSpc>
              <a:buFont typeface="Wingdings" pitchFamily="2" charset="2"/>
              <a:buChar char="q"/>
            </a:pPr>
            <a:r>
              <a:rPr lang="fa-IR" sz="2800" dirty="0" smtClean="0"/>
              <a:t>زردی اول عمر</a:t>
            </a:r>
          </a:p>
          <a:p>
            <a:pPr algn="r" rtl="1">
              <a:lnSpc>
                <a:spcPct val="90000"/>
              </a:lnSpc>
              <a:buFont typeface="Wingdings" pitchFamily="2" charset="2"/>
              <a:buChar char="q"/>
            </a:pPr>
            <a:r>
              <a:rPr lang="fa-IR" sz="2800" dirty="0" smtClean="0"/>
              <a:t>خونریزی، خونریزی شدید بند ناف</a:t>
            </a:r>
          </a:p>
        </p:txBody>
      </p:sp>
      <p:sp>
        <p:nvSpPr>
          <p:cNvPr id="5" name="Title 4"/>
          <p:cNvSpPr>
            <a:spLocks noGrp="1"/>
          </p:cNvSpPr>
          <p:nvPr>
            <p:ph type="title"/>
          </p:nvPr>
        </p:nvSpPr>
        <p:spPr>
          <a:xfrm>
            <a:off x="1981200" y="709752"/>
            <a:ext cx="6553200" cy="707886"/>
          </a:xfrm>
          <a:prstGeom prst="rect">
            <a:avLst/>
          </a:prstGeom>
        </p:spPr>
        <p:txBody>
          <a:bodyPr wrap="square">
            <a:spAutoFit/>
          </a:bodyPr>
          <a:lstStyle/>
          <a:p>
            <a:pPr algn="ctr"/>
            <a:r>
              <a:rPr lang="fa-IR" sz="4000" b="1" dirty="0">
                <a:solidFill>
                  <a:schemeClr val="accent3">
                    <a:lumMod val="60000"/>
                    <a:lumOff val="40000"/>
                  </a:schemeClr>
                </a:solidFill>
              </a:rPr>
              <a:t>علایم بیماری شدید نوزاد </a:t>
            </a:r>
            <a:endParaRPr lang="en-US" sz="4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9" name="Espace réservé du contenu 2"/>
          <p:cNvSpPr>
            <a:spLocks noGrp="1"/>
          </p:cNvSpPr>
          <p:nvPr>
            <p:ph sz="quarter" idx="1"/>
          </p:nvPr>
        </p:nvSpPr>
        <p:spPr>
          <a:xfrm>
            <a:off x="457200" y="1903413"/>
            <a:ext cx="8229600" cy="4525962"/>
          </a:xfrm>
        </p:spPr>
        <p:txBody>
          <a:bodyPr/>
          <a:lstStyle/>
          <a:p>
            <a:pPr algn="r" rtl="1">
              <a:buFont typeface="Wingdings" pitchFamily="2" charset="2"/>
              <a:buChar char="q"/>
            </a:pPr>
            <a:r>
              <a:rPr lang="fa-IR" sz="2800" dirty="0" smtClean="0"/>
              <a:t> </a:t>
            </a:r>
            <a:r>
              <a:rPr lang="fa-IR" sz="2800" dirty="0"/>
              <a:t>ناهنجاری های مهم که نیاز به اقدام جراحی یا بررسی فوری دارند مانند: </a:t>
            </a:r>
            <a:r>
              <a:rPr lang="fa-IR" sz="2800" dirty="0" smtClean="0"/>
              <a:t>گاستروشیزیس </a:t>
            </a:r>
            <a:r>
              <a:rPr lang="fa-IR" sz="2800" dirty="0"/>
              <a:t>، امفالوسل، آترزی مقعد، مننگوسل، مننگومیلوسل، </a:t>
            </a:r>
            <a:r>
              <a:rPr lang="fa-IR" sz="2800" dirty="0" smtClean="0"/>
              <a:t>هیدروسفالی</a:t>
            </a:r>
          </a:p>
          <a:p>
            <a:pPr algn="r" rtl="1">
              <a:buFont typeface="Wingdings" pitchFamily="2" charset="2"/>
              <a:buChar char="q"/>
            </a:pPr>
            <a:r>
              <a:rPr lang="fa-IR" sz="2800" dirty="0" smtClean="0"/>
              <a:t>اختلالات گوارشی – استفراغ مقاوم</a:t>
            </a:r>
          </a:p>
          <a:p>
            <a:pPr algn="r" rtl="1">
              <a:buFont typeface="Wingdings" pitchFamily="2" charset="2"/>
              <a:buChar char="q"/>
            </a:pPr>
            <a:r>
              <a:rPr lang="fa-IR" sz="2800" dirty="0" smtClean="0"/>
              <a:t>اسهال</a:t>
            </a:r>
          </a:p>
          <a:p>
            <a:pPr algn="r" rtl="1">
              <a:buFont typeface="Wingdings" pitchFamily="2" charset="2"/>
              <a:buChar char="q"/>
            </a:pPr>
            <a:r>
              <a:rPr lang="fa-IR" sz="2800" dirty="0" smtClean="0"/>
              <a:t>عفونت با قرمزی با ضخامت بیش از 1 سانتی متر</a:t>
            </a:r>
          </a:p>
          <a:p>
            <a:pPr algn="r" rtl="1">
              <a:buFont typeface="Wingdings" pitchFamily="2" charset="2"/>
              <a:buChar char="q"/>
            </a:pPr>
            <a:r>
              <a:rPr lang="fa-IR" sz="2800" dirty="0" smtClean="0"/>
              <a:t>عفونت با بیشتر از 10 جوش چرکی</a:t>
            </a:r>
          </a:p>
          <a:p>
            <a:pPr algn="r" rtl="1">
              <a:buFont typeface="Wingdings" pitchFamily="2" charset="2"/>
              <a:buChar char="q"/>
            </a:pPr>
            <a:r>
              <a:rPr lang="fa-IR" sz="2800" dirty="0" smtClean="0"/>
              <a:t>عفونت شدید چشم</a:t>
            </a:r>
            <a:endParaRPr lang="fr-FR" sz="2800" dirty="0" smtClean="0"/>
          </a:p>
        </p:txBody>
      </p:sp>
      <p:sp>
        <p:nvSpPr>
          <p:cNvPr id="5" name="Title 4"/>
          <p:cNvSpPr>
            <a:spLocks noGrp="1"/>
          </p:cNvSpPr>
          <p:nvPr>
            <p:ph type="title"/>
          </p:nvPr>
        </p:nvSpPr>
        <p:spPr>
          <a:xfrm>
            <a:off x="457200" y="709752"/>
            <a:ext cx="7848600" cy="707886"/>
          </a:xfrm>
          <a:prstGeom prst="rect">
            <a:avLst/>
          </a:prstGeom>
        </p:spPr>
        <p:txBody>
          <a:bodyPr wrap="square">
            <a:spAutoFit/>
          </a:bodyPr>
          <a:lstStyle/>
          <a:p>
            <a:pPr algn="ctr"/>
            <a:r>
              <a:rPr lang="fa-IR" sz="4000" b="1" dirty="0">
                <a:solidFill>
                  <a:schemeClr val="accent3">
                    <a:lumMod val="60000"/>
                    <a:lumOff val="40000"/>
                  </a:schemeClr>
                </a:solidFill>
              </a:rPr>
              <a:t>علایم بیماری شدید نوزاد </a:t>
            </a:r>
            <a:endParaRPr lang="en-US" sz="4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2428875" y="274638"/>
            <a:ext cx="6257925" cy="1143000"/>
          </a:xfrm>
        </p:spPr>
        <p:txBody>
          <a:bodyPr>
            <a:normAutofit/>
          </a:bodyPr>
          <a:lstStyle/>
          <a:p>
            <a:pPr algn="ctr" rtl="1"/>
            <a:r>
              <a:rPr lang="fa-IR" sz="4000" b="1" dirty="0" smtClean="0">
                <a:solidFill>
                  <a:schemeClr val="accent2">
                    <a:lumMod val="60000"/>
                    <a:lumOff val="40000"/>
                  </a:schemeClr>
                </a:solidFill>
              </a:rPr>
              <a:t>آموزش به مادر</a:t>
            </a:r>
          </a:p>
        </p:txBody>
      </p:sp>
      <p:sp>
        <p:nvSpPr>
          <p:cNvPr id="3075" name="Espace réservé du contenu 2"/>
          <p:cNvSpPr>
            <a:spLocks noGrp="1"/>
          </p:cNvSpPr>
          <p:nvPr>
            <p:ph sz="quarter" idx="1"/>
          </p:nvPr>
        </p:nvSpPr>
        <p:spPr>
          <a:xfrm>
            <a:off x="2428875" y="1600200"/>
            <a:ext cx="6257925" cy="4525963"/>
          </a:xfrm>
        </p:spPr>
        <p:txBody>
          <a:bodyPr>
            <a:normAutofit/>
          </a:bodyPr>
          <a:lstStyle/>
          <a:p>
            <a:pPr marL="0" indent="0" algn="r" rtl="1">
              <a:buNone/>
            </a:pPr>
            <a:r>
              <a:rPr lang="fa-IR" dirty="0" smtClean="0"/>
              <a:t>باید به مادر در زمینه های زیر آموزش داده شود:</a:t>
            </a:r>
          </a:p>
          <a:p>
            <a:pPr algn="r" rtl="1">
              <a:buFont typeface="Wingdings" pitchFamily="2" charset="2"/>
              <a:buChar char="q"/>
            </a:pPr>
            <a:r>
              <a:rPr lang="fa-IR" dirty="0" smtClean="0"/>
              <a:t>اصول بهداشت</a:t>
            </a:r>
          </a:p>
          <a:p>
            <a:pPr algn="r" rtl="1">
              <a:buFont typeface="Wingdings" pitchFamily="2" charset="2"/>
              <a:buChar char="q"/>
            </a:pPr>
            <a:r>
              <a:rPr lang="fa-IR" dirty="0" smtClean="0"/>
              <a:t>علایم هشدار و اینکه در صورت نیاز به کجا مراجعه کند.</a:t>
            </a:r>
          </a:p>
          <a:p>
            <a:pPr algn="r" rtl="1">
              <a:buFont typeface="Wingdings" pitchFamily="2" charset="2"/>
              <a:buChar char="q"/>
            </a:pPr>
            <a:r>
              <a:rPr lang="fa-IR" dirty="0" smtClean="0"/>
              <a:t>دمای بدن نوزاد</a:t>
            </a:r>
          </a:p>
          <a:p>
            <a:pPr algn="r" rtl="1">
              <a:buFont typeface="Wingdings" pitchFamily="2" charset="2"/>
              <a:buChar char="q"/>
            </a:pPr>
            <a:r>
              <a:rPr lang="fa-IR" dirty="0" smtClean="0"/>
              <a:t>پوشاک نوزاد</a:t>
            </a:r>
          </a:p>
          <a:p>
            <a:pPr algn="r" rtl="1">
              <a:buFont typeface="Wingdings" pitchFamily="2" charset="2"/>
              <a:buChar char="q"/>
            </a:pPr>
            <a:r>
              <a:rPr lang="fa-IR" dirty="0" smtClean="0"/>
              <a:t>حمام نوزاد</a:t>
            </a:r>
          </a:p>
          <a:p>
            <a:pPr algn="r" rtl="1">
              <a:buFont typeface="Wingdings" pitchFamily="2" charset="2"/>
              <a:buChar char="q"/>
            </a:pPr>
            <a:r>
              <a:rPr lang="fa-IR" dirty="0" smtClean="0"/>
              <a:t>تغذیه نوزاد</a:t>
            </a:r>
          </a:p>
          <a:p>
            <a:pPr algn="r" rtl="1">
              <a:buFont typeface="Wingdings" pitchFamily="2" charset="2"/>
              <a:buChar char="q"/>
            </a:pPr>
            <a:r>
              <a:rPr lang="fa-IR" dirty="0" smtClean="0"/>
              <a:t>مراقبت از سینه مادر</a:t>
            </a:r>
          </a:p>
          <a:p>
            <a:pPr algn="r" rtl="1"/>
            <a:endParaRPr lang="fa-I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dirty="0" smtClean="0">
                <a:solidFill>
                  <a:schemeClr val="accent3">
                    <a:lumMod val="60000"/>
                    <a:lumOff val="40000"/>
                  </a:schemeClr>
                </a:solidFill>
              </a:rPr>
              <a:t>سیاست های بیمارستانی</a:t>
            </a:r>
            <a:endParaRPr lang="en-US" sz="4000" dirty="0">
              <a:solidFill>
                <a:schemeClr val="accent3">
                  <a:lumMod val="60000"/>
                  <a:lumOff val="40000"/>
                </a:schemeClr>
              </a:solidFill>
            </a:endParaRPr>
          </a:p>
        </p:txBody>
      </p:sp>
      <p:sp>
        <p:nvSpPr>
          <p:cNvPr id="3" name="Content Placeholder 2"/>
          <p:cNvSpPr>
            <a:spLocks noGrp="1"/>
          </p:cNvSpPr>
          <p:nvPr>
            <p:ph sz="quarter" idx="1"/>
          </p:nvPr>
        </p:nvSpPr>
        <p:spPr/>
        <p:txBody>
          <a:bodyPr/>
          <a:lstStyle/>
          <a:p>
            <a:pPr algn="r" rtl="1">
              <a:buFont typeface="Wingdings" pitchFamily="2" charset="2"/>
              <a:buChar char="q"/>
            </a:pPr>
            <a:r>
              <a:rPr lang="fa-IR" sz="2800" dirty="0" smtClean="0"/>
              <a:t>کاهش</a:t>
            </a:r>
            <a:r>
              <a:rPr lang="fa-IR" dirty="0" smtClean="0"/>
              <a:t> میزان مرگ و میر نوزادان از شاخص های توسعه یافتگی کشورهاست.</a:t>
            </a:r>
          </a:p>
          <a:p>
            <a:pPr algn="r" rtl="1">
              <a:buFont typeface="Wingdings" pitchFamily="2" charset="2"/>
              <a:buChar char="q"/>
            </a:pPr>
            <a:r>
              <a:rPr lang="fa-IR" dirty="0" smtClean="0"/>
              <a:t>تصویب آیین نامه هابر اساس سیاست داخل بیمارستانی بر اساس سیاست های کشوری برای اجرای دقیق فرآیندها در راستای بسته خدمتی نوزاد سالم از اهمیت بالایی برخوردار است.</a:t>
            </a:r>
          </a:p>
          <a:p>
            <a:pPr algn="r" rtl="1">
              <a:buFont typeface="Wingdings" pitchFamily="2" charset="2"/>
              <a:buChar char="q"/>
            </a:pPr>
            <a:r>
              <a:rPr lang="fa-IR" dirty="0" smtClean="0"/>
              <a:t>داشتن سیاست هایی در رابطه با حفظ هویت و امنیت نوزاد از ملزومات است.</a:t>
            </a:r>
            <a:endParaRPr lang="en-US" dirty="0"/>
          </a:p>
        </p:txBody>
      </p:sp>
    </p:spTree>
    <p:extLst>
      <p:ext uri="{BB962C8B-B14F-4D97-AF65-F5344CB8AC3E}">
        <p14:creationId xmlns:p14="http://schemas.microsoft.com/office/powerpoint/2010/main" val="35382475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146" name="Picture 2" descr="H:\18468_168.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76517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2428875" y="274638"/>
            <a:ext cx="6257925" cy="1143000"/>
          </a:xfrm>
        </p:spPr>
        <p:txBody>
          <a:bodyPr>
            <a:normAutofit/>
          </a:bodyPr>
          <a:lstStyle/>
          <a:p>
            <a:pPr algn="ctr" rtl="1"/>
            <a:r>
              <a:rPr lang="fa-IR" sz="4000" b="1" dirty="0" smtClean="0">
                <a:solidFill>
                  <a:schemeClr val="accent2">
                    <a:lumMod val="60000"/>
                    <a:lumOff val="40000"/>
                  </a:schemeClr>
                </a:solidFill>
              </a:rPr>
              <a:t>مراجعه به پزشک/ مرکز درمانی اگر</a:t>
            </a:r>
          </a:p>
        </p:txBody>
      </p:sp>
      <p:sp>
        <p:nvSpPr>
          <p:cNvPr id="3075" name="Espace réservé du contenu 2"/>
          <p:cNvSpPr>
            <a:spLocks noGrp="1"/>
          </p:cNvSpPr>
          <p:nvPr>
            <p:ph sz="quarter" idx="1"/>
          </p:nvPr>
        </p:nvSpPr>
        <p:spPr>
          <a:xfrm>
            <a:off x="2362200" y="1447800"/>
            <a:ext cx="6477000" cy="4525963"/>
          </a:xfrm>
        </p:spPr>
        <p:txBody>
          <a:bodyPr>
            <a:normAutofit/>
          </a:bodyPr>
          <a:lstStyle/>
          <a:p>
            <a:pPr algn="r" rtl="1">
              <a:buFont typeface="Wingdings" pitchFamily="2" charset="2"/>
              <a:buChar char="q"/>
            </a:pPr>
            <a:r>
              <a:rPr lang="fa-IR" sz="2200" dirty="0" smtClean="0"/>
              <a:t>نوزاد کمتر از 8 بار در 24 ساعت شیر می خورد و بی حال یا خواب آلود است.</a:t>
            </a:r>
          </a:p>
          <a:p>
            <a:pPr algn="r" rtl="1">
              <a:buFont typeface="Wingdings" pitchFamily="2" charset="2"/>
              <a:buChar char="q"/>
            </a:pPr>
            <a:r>
              <a:rPr lang="fa-IR" sz="2200" dirty="0" smtClean="0"/>
              <a:t>نوزاد، پس از روز 4 عمر کمتر از 4 دفع مدفوع دارد.</a:t>
            </a:r>
          </a:p>
          <a:p>
            <a:pPr algn="r" rtl="1">
              <a:buFont typeface="Wingdings" pitchFamily="2" charset="2"/>
              <a:buChar char="q"/>
            </a:pPr>
            <a:r>
              <a:rPr lang="fa-IR" sz="2200" dirty="0" smtClean="0"/>
              <a:t>نوزاد</a:t>
            </a:r>
            <a:r>
              <a:rPr lang="fa-IR" sz="2200" dirty="0"/>
              <a:t>، پس از روز 4 عمر کمتر از </a:t>
            </a:r>
            <a:r>
              <a:rPr lang="fa-IR" sz="2200" dirty="0" smtClean="0"/>
              <a:t>6 کهنه خیس در روز دارد.</a:t>
            </a:r>
          </a:p>
          <a:p>
            <a:pPr algn="r" rtl="1">
              <a:buFont typeface="Wingdings" pitchFamily="2" charset="2"/>
              <a:buChar char="q"/>
            </a:pPr>
            <a:r>
              <a:rPr lang="fa-IR" sz="2200" dirty="0" smtClean="0"/>
              <a:t>نوزاد زردی دارد.</a:t>
            </a:r>
          </a:p>
          <a:p>
            <a:pPr algn="r" rtl="1">
              <a:buFont typeface="Wingdings" pitchFamily="2" charset="2"/>
              <a:buChar char="q"/>
            </a:pPr>
            <a:r>
              <a:rPr lang="fa-IR" sz="2200" dirty="0" smtClean="0"/>
              <a:t>نوزاد کبود می شود یا اختلال هوشیاری دارد.</a:t>
            </a:r>
          </a:p>
          <a:p>
            <a:pPr algn="r" rtl="1">
              <a:buFont typeface="Wingdings" pitchFamily="2" charset="2"/>
              <a:buChar char="q"/>
            </a:pPr>
            <a:r>
              <a:rPr lang="fa-IR" sz="2200" dirty="0" smtClean="0"/>
              <a:t>در هفته های بعدی اگر وزن گیری ناکافی ( کمتر از 200 گرم در هفته ) دارد.</a:t>
            </a:r>
          </a:p>
          <a:p>
            <a:pPr algn="r" rtl="1"/>
            <a:endParaRPr lang="fa-IR" sz="2200" dirty="0" smtClean="0"/>
          </a:p>
          <a:p>
            <a:pPr algn="r" rtl="1"/>
            <a:endParaRPr lang="fa-IR" sz="22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2428875" y="274638"/>
            <a:ext cx="6257925" cy="1143000"/>
          </a:xfrm>
        </p:spPr>
        <p:txBody>
          <a:bodyPr>
            <a:normAutofit/>
          </a:bodyPr>
          <a:lstStyle/>
          <a:p>
            <a:pPr algn="ctr" rtl="1"/>
            <a:r>
              <a:rPr lang="fa-IR" sz="4000" b="1" dirty="0" smtClean="0">
                <a:solidFill>
                  <a:schemeClr val="accent2">
                    <a:lumMod val="60000"/>
                    <a:lumOff val="40000"/>
                  </a:schemeClr>
                </a:solidFill>
              </a:rPr>
              <a:t>شرایط مناسب نوزاد جهت ترخیص</a:t>
            </a:r>
          </a:p>
        </p:txBody>
      </p:sp>
      <p:sp>
        <p:nvSpPr>
          <p:cNvPr id="3075" name="Espace réservé du contenu 2"/>
          <p:cNvSpPr>
            <a:spLocks noGrp="1"/>
          </p:cNvSpPr>
          <p:nvPr>
            <p:ph sz="quarter" idx="1"/>
          </p:nvPr>
        </p:nvSpPr>
        <p:spPr>
          <a:xfrm>
            <a:off x="2286000" y="1524000"/>
            <a:ext cx="6477000" cy="4525963"/>
          </a:xfrm>
        </p:spPr>
        <p:txBody>
          <a:bodyPr>
            <a:normAutofit fontScale="92500" lnSpcReduction="10000"/>
          </a:bodyPr>
          <a:lstStyle/>
          <a:p>
            <a:pPr algn="r" rtl="1">
              <a:buFont typeface="Wingdings" pitchFamily="2" charset="2"/>
              <a:buChar char="q"/>
            </a:pPr>
            <a:r>
              <a:rPr lang="fa-IR" sz="2000" dirty="0" smtClean="0"/>
              <a:t>عدم وجود مشکلات جنین و نوزاد ناشی از بیماری و عوارض بارداری وزایمان</a:t>
            </a:r>
          </a:p>
          <a:p>
            <a:pPr algn="r" rtl="1">
              <a:buFont typeface="Wingdings" pitchFamily="2" charset="2"/>
              <a:buChar char="q"/>
            </a:pPr>
            <a:r>
              <a:rPr lang="fa-IR" sz="2000" dirty="0" smtClean="0"/>
              <a:t>در صورت وجود عوامل خطری برای سلامت نوزاد، تاخیر ترخیص نوزاد تا زمان رفع یا چاره  یابی آن</a:t>
            </a:r>
          </a:p>
          <a:p>
            <a:pPr algn="r" rtl="1">
              <a:buFont typeface="Wingdings" pitchFamily="2" charset="2"/>
              <a:buChar char="q"/>
            </a:pPr>
            <a:r>
              <a:rPr lang="fa-IR" sz="2000" dirty="0" smtClean="0"/>
              <a:t>ترم با وزن برابر یا بالای 2500 گرم</a:t>
            </a:r>
          </a:p>
          <a:p>
            <a:pPr algn="r" rtl="1">
              <a:buFont typeface="Wingdings" pitchFamily="2" charset="2"/>
              <a:buChar char="q"/>
            </a:pPr>
            <a:r>
              <a:rPr lang="fa-IR" sz="2000" dirty="0" smtClean="0"/>
              <a:t>ضریب آپگار دقیقه 5 بالاتر از 7</a:t>
            </a:r>
          </a:p>
          <a:p>
            <a:pPr algn="r" rtl="1">
              <a:buFont typeface="Wingdings" pitchFamily="2" charset="2"/>
              <a:buChar char="q"/>
            </a:pPr>
            <a:r>
              <a:rPr lang="fa-IR" sz="2000" dirty="0" smtClean="0"/>
              <a:t>یک یا دوقلو</a:t>
            </a:r>
          </a:p>
          <a:p>
            <a:pPr algn="r" rtl="1">
              <a:buFont typeface="Wingdings" pitchFamily="2" charset="2"/>
              <a:buChar char="q"/>
            </a:pPr>
            <a:r>
              <a:rPr lang="fa-IR" sz="2000" dirty="0" smtClean="0"/>
              <a:t>عدم نیاز به آکسیژن ، ثبات علایم حیاتی حداقل 12 ساعت پیش از ترخیص، در دمای عادی اتاق (25 درجه) ، حرارت (زیر بغل) 36.5 – 37.5 درجه سانتیگراد، ضربان قلب 100-160 بار و تنفس زیر 60 در دقیقه</a:t>
            </a:r>
          </a:p>
          <a:p>
            <a:pPr algn="r" rtl="1">
              <a:buFont typeface="Wingdings" pitchFamily="2" charset="2"/>
              <a:buChar char="q"/>
            </a:pPr>
            <a:r>
              <a:rPr lang="fa-IR" sz="2000" dirty="0" smtClean="0"/>
              <a:t>دفع ادرار و مدفوع</a:t>
            </a:r>
          </a:p>
          <a:p>
            <a:pPr algn="r" rtl="1">
              <a:buFont typeface="Wingdings" pitchFamily="2" charset="2"/>
              <a:buChar char="q"/>
            </a:pPr>
            <a:r>
              <a:rPr lang="fa-IR" sz="2000" dirty="0" smtClean="0"/>
              <a:t>در صورتی که ختنه انجام شده است خونریزی موضعی طی حداقل دو ساعت وجود نداشته باشد و نوزاد حداقل یکبار ادرار کرده باشد.</a:t>
            </a:r>
          </a:p>
          <a:p>
            <a:pPr algn="r" rtl="1">
              <a:buFont typeface="Wingdings" pitchFamily="2" charset="2"/>
              <a:buChar char="q"/>
            </a:pPr>
            <a:r>
              <a:rPr lang="fa-IR" sz="2000" dirty="0" smtClean="0"/>
              <a:t>عدم وجود زردی طی 24 ساعت اول عمر </a:t>
            </a:r>
            <a:endParaRPr lang="fr-FR" sz="20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2428875" y="274638"/>
            <a:ext cx="6257925" cy="1143000"/>
          </a:xfrm>
        </p:spPr>
        <p:txBody>
          <a:bodyPr/>
          <a:lstStyle/>
          <a:p>
            <a:pPr algn="ctr" rtl="1"/>
            <a:r>
              <a:rPr lang="fa-IR" sz="3200" b="1" dirty="0">
                <a:solidFill>
                  <a:schemeClr val="accent2">
                    <a:lumMod val="60000"/>
                    <a:lumOff val="40000"/>
                  </a:schemeClr>
                </a:solidFill>
              </a:rPr>
              <a:t>شرایط مناسب نوزاد جهت ترخیص</a:t>
            </a:r>
            <a:endParaRPr lang="fa-IR" b="1" dirty="0" smtClean="0"/>
          </a:p>
        </p:txBody>
      </p:sp>
      <p:sp>
        <p:nvSpPr>
          <p:cNvPr id="3075" name="Espace réservé du contenu 2"/>
          <p:cNvSpPr>
            <a:spLocks noGrp="1"/>
          </p:cNvSpPr>
          <p:nvPr>
            <p:ph sz="quarter" idx="1"/>
          </p:nvPr>
        </p:nvSpPr>
        <p:spPr>
          <a:xfrm>
            <a:off x="2428875" y="1600200"/>
            <a:ext cx="6257925" cy="4525963"/>
          </a:xfrm>
        </p:spPr>
        <p:txBody>
          <a:bodyPr/>
          <a:lstStyle/>
          <a:p>
            <a:pPr algn="r" rtl="1">
              <a:buFont typeface="Wingdings" pitchFamily="2" charset="2"/>
              <a:buChar char="q"/>
            </a:pPr>
            <a:r>
              <a:rPr lang="fa-IR" sz="2000" smtClean="0"/>
              <a:t>انجام </a:t>
            </a:r>
            <a:r>
              <a:rPr lang="fa-IR" sz="2000" smtClean="0"/>
              <a:t>آزمایش </a:t>
            </a:r>
            <a:r>
              <a:rPr lang="fa-IR" sz="2000" dirty="0" smtClean="0"/>
              <a:t>ها و تعیین گروه خون </a:t>
            </a:r>
            <a:r>
              <a:rPr lang="en-US" sz="2000" dirty="0" smtClean="0"/>
              <a:t>RH</a:t>
            </a:r>
            <a:r>
              <a:rPr lang="fa-IR" sz="2000" dirty="0" smtClean="0"/>
              <a:t> و کومبس مادر و نوزاد و رد ناسازگاری های گروه های خونی</a:t>
            </a:r>
          </a:p>
          <a:p>
            <a:pPr algn="r" rtl="1">
              <a:buFont typeface="Wingdings" pitchFamily="2" charset="2"/>
              <a:buChar char="q"/>
            </a:pPr>
            <a:r>
              <a:rPr lang="fa-IR" sz="2000" dirty="0" smtClean="0"/>
              <a:t>انجام ایمن سازی علیه هپاتیت </a:t>
            </a:r>
            <a:r>
              <a:rPr lang="en-US" sz="2000" dirty="0" smtClean="0"/>
              <a:t> B</a:t>
            </a:r>
            <a:r>
              <a:rPr lang="fa-IR" sz="2000" dirty="0" smtClean="0"/>
              <a:t>  ، سل و فلج کودکان و در صورت لزوم ، تزریق سرم اختصاصی هپاتیت </a:t>
            </a:r>
            <a:r>
              <a:rPr lang="en-US" sz="2000" dirty="0" smtClean="0"/>
              <a:t>B</a:t>
            </a:r>
          </a:p>
          <a:p>
            <a:pPr algn="r" rtl="1">
              <a:buFont typeface="Wingdings" pitchFamily="2" charset="2"/>
              <a:buChar char="q"/>
            </a:pPr>
            <a:r>
              <a:rPr lang="fa-IR" sz="2000" dirty="0" smtClean="0"/>
              <a:t>امکان دسترسی مداوم به پزشک، در صورت نیاز بروز عوارض یا بیماری</a:t>
            </a:r>
          </a:p>
          <a:p>
            <a:pPr algn="r" rtl="1">
              <a:buFont typeface="Wingdings" pitchFamily="2" charset="2"/>
              <a:buChar char="q"/>
            </a:pPr>
            <a:r>
              <a:rPr lang="fa-IR" sz="2000" dirty="0" smtClean="0"/>
              <a:t>مادر در مورد مسایل زیر آموزش کافی دیده باشد:</a:t>
            </a:r>
          </a:p>
          <a:p>
            <a:pPr algn="r" rtl="1">
              <a:buFont typeface="Wingdings" pitchFamily="2" charset="2"/>
              <a:buChar char="v"/>
            </a:pPr>
            <a:r>
              <a:rPr lang="fa-IR" sz="2000" dirty="0" smtClean="0"/>
              <a:t>مراقبت از بند ناف و دستگاه تناسلی، نحوه استحمام نوزاد</a:t>
            </a:r>
          </a:p>
          <a:p>
            <a:pPr algn="r" rtl="1">
              <a:buFont typeface="Wingdings" pitchFamily="2" charset="2"/>
              <a:buChar char="v"/>
            </a:pPr>
            <a:r>
              <a:rPr lang="fa-IR" sz="2000" dirty="0" smtClean="0"/>
              <a:t>انتخاب پوشاک و نحوه نگهداری نوزاد در حرارت مناسب</a:t>
            </a:r>
          </a:p>
          <a:p>
            <a:pPr algn="r" rtl="1">
              <a:buFont typeface="Wingdings" pitchFamily="2" charset="2"/>
              <a:buChar char="v"/>
            </a:pPr>
            <a:r>
              <a:rPr lang="fa-IR" sz="2000" dirty="0" smtClean="0"/>
              <a:t>آشنایی با علایم هشدار دهنده برای بیماری های رایج نظیر هیپوترمی و زردی نوزاد</a:t>
            </a:r>
          </a:p>
          <a:p>
            <a:pPr marL="0" indent="0" algn="r" rtl="1">
              <a:buNone/>
            </a:pPr>
            <a:endParaRPr lang="en-US" sz="20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066801" y="274638"/>
            <a:ext cx="7620000" cy="1143000"/>
          </a:xfrm>
        </p:spPr>
        <p:txBody>
          <a:bodyPr>
            <a:normAutofit/>
          </a:bodyPr>
          <a:lstStyle/>
          <a:p>
            <a:pPr algn="ctr" rtl="1"/>
            <a:r>
              <a:rPr lang="fa-IR" sz="3600" b="1" dirty="0" smtClean="0">
                <a:solidFill>
                  <a:schemeClr val="accent2">
                    <a:lumMod val="60000"/>
                    <a:lumOff val="40000"/>
                  </a:schemeClr>
                </a:solidFill>
              </a:rPr>
              <a:t>مشکلات ناشی از ترخیص زودرس نوزاد</a:t>
            </a:r>
          </a:p>
        </p:txBody>
      </p:sp>
      <p:sp>
        <p:nvSpPr>
          <p:cNvPr id="3075" name="Espace réservé du contenu 2"/>
          <p:cNvSpPr>
            <a:spLocks noGrp="1"/>
          </p:cNvSpPr>
          <p:nvPr>
            <p:ph sz="quarter" idx="1"/>
          </p:nvPr>
        </p:nvSpPr>
        <p:spPr>
          <a:xfrm>
            <a:off x="2428875" y="1600200"/>
            <a:ext cx="6257925" cy="4525963"/>
          </a:xfrm>
        </p:spPr>
        <p:txBody>
          <a:bodyPr>
            <a:normAutofit/>
          </a:bodyPr>
          <a:lstStyle/>
          <a:p>
            <a:pPr algn="r" rtl="1">
              <a:buFont typeface="Wingdings" pitchFamily="2" charset="2"/>
              <a:buChar char="q"/>
            </a:pPr>
            <a:r>
              <a:rPr lang="fa-IR" b="1" dirty="0" smtClean="0"/>
              <a:t>عدم کفایت زمان برای آموزش مراقبت های بعد از زایمان و دریافت آموزش شیردهی موفق</a:t>
            </a:r>
          </a:p>
          <a:p>
            <a:pPr algn="r" rtl="1">
              <a:buFont typeface="Wingdings" pitchFamily="2" charset="2"/>
              <a:buChar char="q"/>
            </a:pPr>
            <a:r>
              <a:rPr lang="fa-IR" b="1" dirty="0" smtClean="0"/>
              <a:t>افزایش خطر بروی هیپوگلیسمی زودرس، در نوزاد کم وزن و نارس</a:t>
            </a:r>
          </a:p>
          <a:p>
            <a:pPr algn="r" rtl="1">
              <a:buFont typeface="Wingdings" pitchFamily="2" charset="2"/>
              <a:buChar char="q"/>
            </a:pPr>
            <a:r>
              <a:rPr lang="fa-IR" b="1" dirty="0" smtClean="0"/>
              <a:t>کاهش میزان تغذیه انحصاری با شیر مادر</a:t>
            </a:r>
          </a:p>
          <a:p>
            <a:pPr algn="r" rtl="1">
              <a:buFont typeface="Wingdings" pitchFamily="2" charset="2"/>
              <a:buChar char="q"/>
            </a:pPr>
            <a:r>
              <a:rPr lang="fa-IR" b="1" dirty="0" smtClean="0"/>
              <a:t>تاخیر در تشخیص بیماری های نوزاد مانند عفونت (سپسیس) و زردی</a:t>
            </a:r>
          </a:p>
          <a:p>
            <a:pPr algn="r" rtl="1">
              <a:buFont typeface="Wingdings" pitchFamily="2" charset="2"/>
              <a:buChar char="q"/>
            </a:pPr>
            <a:r>
              <a:rPr lang="fa-IR" b="1" dirty="0" smtClean="0"/>
              <a:t>تاخیر در تشخیص عوارض پس از زایمان مانند عفونت و خونریزی</a:t>
            </a:r>
            <a:endParaRPr lang="fr-FR" b="1"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2428875" y="274638"/>
            <a:ext cx="6257925" cy="1143000"/>
          </a:xfrm>
        </p:spPr>
        <p:txBody>
          <a:bodyPr>
            <a:normAutofit/>
          </a:bodyPr>
          <a:lstStyle/>
          <a:p>
            <a:pPr algn="ctr" rtl="1"/>
            <a:r>
              <a:rPr lang="fa-IR" sz="4000" b="1" dirty="0" smtClean="0">
                <a:solidFill>
                  <a:schemeClr val="accent3">
                    <a:lumMod val="60000"/>
                    <a:lumOff val="40000"/>
                  </a:schemeClr>
                </a:solidFill>
              </a:rPr>
              <a:t>استحمام نوزاد</a:t>
            </a:r>
          </a:p>
        </p:txBody>
      </p:sp>
      <p:sp>
        <p:nvSpPr>
          <p:cNvPr id="3075" name="Espace réservé du contenu 2"/>
          <p:cNvSpPr>
            <a:spLocks noGrp="1"/>
          </p:cNvSpPr>
          <p:nvPr>
            <p:ph sz="quarter" idx="1"/>
          </p:nvPr>
        </p:nvSpPr>
        <p:spPr>
          <a:xfrm>
            <a:off x="2438400" y="1447800"/>
            <a:ext cx="6410325" cy="5029200"/>
          </a:xfrm>
        </p:spPr>
        <p:txBody>
          <a:bodyPr>
            <a:normAutofit/>
          </a:bodyPr>
          <a:lstStyle/>
          <a:p>
            <a:pPr algn="r" rtl="1">
              <a:buFont typeface="Wingdings" pitchFamily="2" charset="2"/>
              <a:buChar char="q"/>
            </a:pPr>
            <a:r>
              <a:rPr lang="fa-IR" sz="2000" b="1" dirty="0" smtClean="0"/>
              <a:t>تبخیر سطح بدن نوزاد سبب دفع گرمای بدن نوزاد می شود، بنابراین در 24 ساعت اول عمر با توجه به خطر هیپوترمی نوزاد باید استحمام با دقت انجام شود. دمای اتاقی که نوزاد در آن استحمام می شود باید بالای 25 درجه و در صورت امکان منبع گرما ( گرم کننده تابشی) در دسترس باشد. </a:t>
            </a:r>
          </a:p>
          <a:p>
            <a:pPr algn="r" rtl="1">
              <a:buFont typeface="Wingdings" pitchFamily="2" charset="2"/>
              <a:buChar char="q"/>
            </a:pPr>
            <a:r>
              <a:rPr lang="fa-IR" sz="2000" b="1" dirty="0" smtClean="0"/>
              <a:t>استحمام می تواند بوسیله پنبه تمیز و آب گرم صورت گیرد. دمای </a:t>
            </a:r>
            <a:r>
              <a:rPr lang="fa-IR" sz="2000" b="1" dirty="0" smtClean="0"/>
              <a:t>آ </a:t>
            </a:r>
            <a:r>
              <a:rPr lang="fa-IR" sz="2000" b="1" dirty="0" smtClean="0"/>
              <a:t>ب </a:t>
            </a:r>
            <a:r>
              <a:rPr lang="fa-IR" sz="2000" b="1" dirty="0" smtClean="0"/>
              <a:t>را </a:t>
            </a:r>
            <a:r>
              <a:rPr lang="fa-IR" sz="2000" b="1" dirty="0" smtClean="0"/>
              <a:t>با آرنج امتحان می کنیم.( دمای 37-38 درجه) .</a:t>
            </a:r>
          </a:p>
          <a:p>
            <a:pPr algn="r" rtl="1">
              <a:buFont typeface="Wingdings" pitchFamily="2" charset="2"/>
              <a:buChar char="q"/>
            </a:pPr>
            <a:r>
              <a:rPr lang="fa-IR" sz="2000" b="1" dirty="0" smtClean="0"/>
              <a:t>می توان نوزاد را با یک صابون یا شامپوی مخصوص بچه شستشو کرد ولی حتما پس از استحمام باید نوزاد را خوب خشک کرد ( به </a:t>
            </a:r>
            <a:r>
              <a:rPr lang="fa-IR" sz="2000" b="1" dirty="0" smtClean="0"/>
              <a:t>خصوص </a:t>
            </a:r>
            <a:r>
              <a:rPr lang="fa-IR" sz="2000" b="1" dirty="0" smtClean="0"/>
              <a:t>سر نوزاد) و حوله خیس را کنار گذاشت.</a:t>
            </a:r>
          </a:p>
          <a:p>
            <a:pPr algn="r" rtl="1">
              <a:buFont typeface="Wingdings" pitchFamily="2" charset="2"/>
              <a:buChar char="q"/>
            </a:pPr>
            <a:r>
              <a:rPr lang="fa-IR" sz="2000" b="1" dirty="0" smtClean="0"/>
              <a:t>برای نوزادان آغشته به مکونیوم شدید و نوزادانی که مادران آن ها مبتلا به هپاتیت ، هرپس و ایدز هستند، شستشوی نوزادان هرچه زودتر انجام گیرد ولی در سایر موارد توصیه یه عدم استحمام نوزاد حداقل در دوره تطبیق پس از تولد ( معمولا 6-12 ساعت برای نوزاد سالم) می شود.</a:t>
            </a:r>
            <a:endParaRPr lang="fa-IR" sz="2000" b="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H:\newborn-bath-770x515.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3668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2428875" y="274638"/>
            <a:ext cx="6257925" cy="1143000"/>
          </a:xfrm>
        </p:spPr>
        <p:txBody>
          <a:bodyPr>
            <a:normAutofit/>
          </a:bodyPr>
          <a:lstStyle/>
          <a:p>
            <a:pPr algn="ctr" rtl="1"/>
            <a:r>
              <a:rPr lang="fa-IR" sz="4000" b="1" dirty="0" smtClean="0">
                <a:solidFill>
                  <a:schemeClr val="accent3">
                    <a:lumMod val="60000"/>
                    <a:lumOff val="40000"/>
                  </a:schemeClr>
                </a:solidFill>
              </a:rPr>
              <a:t>غربالگری شنوایی</a:t>
            </a:r>
          </a:p>
        </p:txBody>
      </p:sp>
      <p:sp>
        <p:nvSpPr>
          <p:cNvPr id="3075" name="Espace réservé du contenu 2"/>
          <p:cNvSpPr>
            <a:spLocks noGrp="1"/>
          </p:cNvSpPr>
          <p:nvPr>
            <p:ph sz="quarter" idx="1"/>
          </p:nvPr>
        </p:nvSpPr>
        <p:spPr>
          <a:xfrm>
            <a:off x="2428875" y="1600200"/>
            <a:ext cx="6257925" cy="4525963"/>
          </a:xfrm>
        </p:spPr>
        <p:txBody>
          <a:bodyPr>
            <a:normAutofit/>
          </a:bodyPr>
          <a:lstStyle/>
          <a:p>
            <a:pPr algn="r" rtl="1">
              <a:buFont typeface="Wingdings" pitchFamily="2" charset="2"/>
              <a:buChar char="v"/>
            </a:pPr>
            <a:r>
              <a:rPr lang="fa-IR" dirty="0" smtClean="0"/>
              <a:t>شیوع کاهش شنوایی متوسط و شدید یا فقدان شنوایی در نوزادان 1 تا 2 در هزار تولد زنده است. </a:t>
            </a:r>
            <a:endParaRPr lang="fa-IR" dirty="0"/>
          </a:p>
          <a:p>
            <a:pPr algn="r" rtl="1">
              <a:buFont typeface="Wingdings" pitchFamily="2" charset="2"/>
              <a:buChar char="v"/>
            </a:pPr>
            <a:r>
              <a:rPr lang="fa-IR" dirty="0" smtClean="0"/>
              <a:t>غربالگری شنوایی با تشخیص زودهنگام ، امکان مداخله و پیگیری در زمان مناسب سبب کاهش اختلالات تکاملی در شیرخواران می شود.</a:t>
            </a:r>
          </a:p>
          <a:p>
            <a:pPr algn="r" rtl="1">
              <a:buFont typeface="Wingdings" pitchFamily="2" charset="2"/>
              <a:buChar char="v"/>
            </a:pPr>
            <a:r>
              <a:rPr lang="fa-IR" dirty="0" smtClean="0"/>
              <a:t>غربالگری شنوایی معمولا با انجام آزمون </a:t>
            </a:r>
            <a:r>
              <a:rPr lang="en-US" dirty="0" err="1" smtClean="0"/>
              <a:t>Oto</a:t>
            </a:r>
            <a:r>
              <a:rPr lang="en-US" dirty="0" smtClean="0"/>
              <a:t> Acoustic Emission</a:t>
            </a:r>
            <a:r>
              <a:rPr lang="fa-IR" dirty="0" smtClean="0"/>
              <a:t>  یا به اختصار </a:t>
            </a:r>
            <a:r>
              <a:rPr lang="en-US" dirty="0"/>
              <a:t>(OAE)</a:t>
            </a:r>
            <a:r>
              <a:rPr lang="fa-IR" dirty="0" smtClean="0"/>
              <a:t> انجام می شود.</a:t>
            </a:r>
          </a:p>
          <a:p>
            <a:pPr algn="r" rtl="1">
              <a:buFont typeface="Wingdings" pitchFamily="2" charset="2"/>
              <a:buChar char="v"/>
            </a:pPr>
            <a:r>
              <a:rPr lang="fa-IR" dirty="0" smtClean="0"/>
              <a:t>غربالگری باید قبل از ترخیص از بیمارستان انجام شود ولی در صورت عدم امکان به والدین توصیه می شود در اولین فرصت غربالگری نوزادشان را انجام دهند.</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170" name="Picture 2" descr="H:\295-.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24909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pic>
        <p:nvPicPr>
          <p:cNvPr id="3074" name="Picture 2" descr="H:\slide23-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2738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401762"/>
          </a:xfrm>
        </p:spPr>
        <p:txBody>
          <a:bodyPr>
            <a:normAutofit/>
          </a:bodyPr>
          <a:lstStyle/>
          <a:p>
            <a:pPr algn="ctr"/>
            <a:r>
              <a:rPr lang="fa-IR" sz="4000" b="1" dirty="0" smtClean="0">
                <a:solidFill>
                  <a:schemeClr val="accent3">
                    <a:lumMod val="60000"/>
                    <a:lumOff val="40000"/>
                  </a:schemeClr>
                </a:solidFill>
              </a:rPr>
              <a:t>هدف اصلی</a:t>
            </a:r>
            <a:endParaRPr lang="en-US" sz="4000" b="1" dirty="0">
              <a:solidFill>
                <a:schemeClr val="accent3">
                  <a:lumMod val="60000"/>
                  <a:lumOff val="40000"/>
                </a:schemeClr>
              </a:solidFill>
            </a:endParaRPr>
          </a:p>
        </p:txBody>
      </p:sp>
      <p:sp>
        <p:nvSpPr>
          <p:cNvPr id="3" name="Content Placeholder 2"/>
          <p:cNvSpPr>
            <a:spLocks noGrp="1"/>
          </p:cNvSpPr>
          <p:nvPr>
            <p:ph sz="quarter" idx="1"/>
          </p:nvPr>
        </p:nvSpPr>
        <p:spPr>
          <a:xfrm>
            <a:off x="457200" y="2971800"/>
            <a:ext cx="7467600" cy="3502152"/>
          </a:xfrm>
        </p:spPr>
        <p:txBody>
          <a:bodyPr>
            <a:normAutofit/>
          </a:bodyPr>
          <a:lstStyle/>
          <a:p>
            <a:pPr marL="0" indent="0" algn="r" rtl="1">
              <a:buNone/>
            </a:pPr>
            <a:r>
              <a:rPr lang="fa-IR" sz="4800" dirty="0" smtClean="0"/>
              <a:t>ارتقا آگاهی و توانمندسازی عامل مراقبت از نوزاد و عامل زایمان</a:t>
            </a:r>
            <a:endParaRPr lang="en-US" sz="4800" dirty="0"/>
          </a:p>
        </p:txBody>
      </p:sp>
    </p:spTree>
    <p:extLst>
      <p:ext uri="{BB962C8B-B14F-4D97-AF65-F5344CB8AC3E}">
        <p14:creationId xmlns:p14="http://schemas.microsoft.com/office/powerpoint/2010/main" val="2756346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dirty="0" smtClean="0">
                <a:solidFill>
                  <a:schemeClr val="accent3">
                    <a:lumMod val="60000"/>
                    <a:lumOff val="40000"/>
                  </a:schemeClr>
                </a:solidFill>
              </a:rPr>
              <a:t>اهداف اختصاصی</a:t>
            </a:r>
            <a:endParaRPr lang="en-US" sz="4000" dirty="0">
              <a:solidFill>
                <a:schemeClr val="accent3">
                  <a:lumMod val="60000"/>
                  <a:lumOff val="40000"/>
                </a:schemeClr>
              </a:solidFill>
            </a:endParaRPr>
          </a:p>
        </p:txBody>
      </p:sp>
      <p:sp>
        <p:nvSpPr>
          <p:cNvPr id="3" name="Content Placeholder 2"/>
          <p:cNvSpPr>
            <a:spLocks noGrp="1"/>
          </p:cNvSpPr>
          <p:nvPr>
            <p:ph sz="quarter" idx="1"/>
          </p:nvPr>
        </p:nvSpPr>
        <p:spPr/>
        <p:txBody>
          <a:bodyPr/>
          <a:lstStyle/>
          <a:p>
            <a:pPr marL="0" indent="0" algn="r" rtl="1">
              <a:buNone/>
            </a:pPr>
            <a:r>
              <a:rPr lang="fa-IR" dirty="0" smtClean="0"/>
              <a:t>آشنایی و مهارت در زمینه های:</a:t>
            </a:r>
          </a:p>
          <a:p>
            <a:pPr algn="r" rtl="1">
              <a:buFont typeface="Wingdings" pitchFamily="2" charset="2"/>
              <a:buChar char="q"/>
            </a:pPr>
            <a:r>
              <a:rPr lang="fa-IR" sz="2800" dirty="0" smtClean="0"/>
              <a:t>مراقبت های بدو تولد</a:t>
            </a:r>
          </a:p>
          <a:p>
            <a:pPr algn="r" rtl="1">
              <a:buFont typeface="Wingdings" pitchFamily="2" charset="2"/>
              <a:buChar char="q"/>
            </a:pPr>
            <a:r>
              <a:rPr lang="fa-IR" sz="2800" dirty="0" smtClean="0"/>
              <a:t>مراقبت های اتاق زایمان و پس از زایمان</a:t>
            </a:r>
          </a:p>
          <a:p>
            <a:pPr algn="r" rtl="1">
              <a:buFont typeface="Wingdings" pitchFamily="2" charset="2"/>
              <a:buChar char="q"/>
            </a:pPr>
            <a:r>
              <a:rPr lang="fa-IR" sz="2800" dirty="0" smtClean="0"/>
              <a:t>مراقبت های هم اتاقی مادر و نوزاد</a:t>
            </a:r>
          </a:p>
          <a:p>
            <a:pPr algn="r" rtl="1">
              <a:buFont typeface="Wingdings" pitchFamily="2" charset="2"/>
              <a:buChar char="q"/>
            </a:pPr>
            <a:r>
              <a:rPr lang="fa-IR" sz="2800" dirty="0" smtClean="0"/>
              <a:t>مراقبت های ترخیص نوزاد سالم</a:t>
            </a:r>
          </a:p>
          <a:p>
            <a:pPr algn="r" rtl="1">
              <a:buFont typeface="Wingdings" pitchFamily="2" charset="2"/>
              <a:buChar char="q"/>
            </a:pPr>
            <a:endParaRPr lang="fa-IR" sz="2800" dirty="0" smtClean="0"/>
          </a:p>
          <a:p>
            <a:pPr algn="r" rtl="1"/>
            <a:endParaRPr lang="en-US" dirty="0"/>
          </a:p>
        </p:txBody>
      </p:sp>
    </p:spTree>
    <p:extLst>
      <p:ext uri="{BB962C8B-B14F-4D97-AF65-F5344CB8AC3E}">
        <p14:creationId xmlns:p14="http://schemas.microsoft.com/office/powerpoint/2010/main" val="79864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2514600" y="228600"/>
            <a:ext cx="6257925" cy="1143000"/>
          </a:xfrm>
        </p:spPr>
        <p:txBody>
          <a:bodyPr/>
          <a:lstStyle/>
          <a:p>
            <a:pPr algn="r" rtl="1"/>
            <a:r>
              <a:rPr lang="fa-IR" b="1" dirty="0" smtClean="0"/>
              <a:t>نوزادان سالم</a:t>
            </a:r>
            <a:endParaRPr lang="fr-FR" dirty="0" smtClean="0">
              <a:solidFill>
                <a:srgbClr val="42607C"/>
              </a:solidFill>
            </a:endParaRPr>
          </a:p>
        </p:txBody>
      </p:sp>
      <p:sp>
        <p:nvSpPr>
          <p:cNvPr id="3075" name="Espace réservé du contenu 2"/>
          <p:cNvSpPr>
            <a:spLocks noGrp="1"/>
          </p:cNvSpPr>
          <p:nvPr>
            <p:ph sz="quarter" idx="1"/>
          </p:nvPr>
        </p:nvSpPr>
        <p:spPr>
          <a:xfrm>
            <a:off x="2428875" y="1600200"/>
            <a:ext cx="6257925" cy="4525963"/>
          </a:xfrm>
        </p:spPr>
        <p:txBody>
          <a:bodyPr/>
          <a:lstStyle/>
          <a:p>
            <a:pPr marL="0" indent="0" algn="r" rtl="1">
              <a:buNone/>
            </a:pPr>
            <a:r>
              <a:rPr lang="fa-IR" b="1" dirty="0" smtClean="0">
                <a:solidFill>
                  <a:schemeClr val="accent3">
                    <a:lumMod val="60000"/>
                    <a:lumOff val="40000"/>
                  </a:schemeClr>
                </a:solidFill>
              </a:rPr>
              <a:t>تعریف نوزاد سالم: </a:t>
            </a:r>
          </a:p>
          <a:p>
            <a:pPr marL="0" indent="0" algn="r" rtl="1">
              <a:buNone/>
            </a:pPr>
            <a:r>
              <a:rPr lang="fa-IR" sz="2000" dirty="0" smtClean="0"/>
              <a:t>نوزاد سالم بر اساس تعریف نوزادی است که: </a:t>
            </a:r>
          </a:p>
          <a:p>
            <a:pPr algn="r" rtl="1">
              <a:buFont typeface="Wingdings" pitchFamily="2" charset="2"/>
              <a:buChar char="q"/>
            </a:pPr>
            <a:r>
              <a:rPr lang="fa-IR" sz="2000" dirty="0" smtClean="0"/>
              <a:t> در معاینه دارای علایم حیاتی ، فعالیت، ظاهر ، رنگ و تغذیه طبیعی باشد. (دامنه طبیعی تغییرات : تنفس 30 تا 60 بار در دقیقه، ضربان قلب 120 تا 160 بار در دقیقه، دمای آگزیلاری 36.5 تا 37.4 درجه سانتیگراد)</a:t>
            </a:r>
          </a:p>
          <a:p>
            <a:pPr algn="r" rtl="1">
              <a:buFont typeface="Wingdings" pitchFamily="2" charset="2"/>
              <a:buChar char="q"/>
            </a:pPr>
            <a:r>
              <a:rPr lang="fa-IR" sz="2000" dirty="0" smtClean="0"/>
              <a:t>ترم متولد بین آغاز 37 هفته و صفر روز تا پایان 41 هفته و 6 روز سن جنینی وبا اندازه متناسب با سن بارداری(</a:t>
            </a:r>
            <a:r>
              <a:rPr lang="en-US" sz="2000" dirty="0" smtClean="0"/>
              <a:t>AGA</a:t>
            </a:r>
            <a:r>
              <a:rPr lang="fa-IR" sz="2000" dirty="0" smtClean="0"/>
              <a:t>) است.</a:t>
            </a:r>
          </a:p>
          <a:p>
            <a:pPr algn="r" rtl="1">
              <a:buFont typeface="Wingdings" pitchFamily="2" charset="2"/>
              <a:buChar char="q"/>
            </a:pPr>
            <a:r>
              <a:rPr lang="fa-IR" sz="2000" dirty="0" smtClean="0"/>
              <a:t> در سوابق مادری بیماری مرتبط با بارداری و جنین وجود نداشته باشد.</a:t>
            </a:r>
            <a:endParaRPr lang="en-US" sz="2000" dirty="0" smtClean="0"/>
          </a:p>
          <a:p>
            <a:pPr algn="r" rtl="1">
              <a:buFont typeface="Wingdings" pitchFamily="2" charset="2"/>
              <a:buChar char="q"/>
            </a:pPr>
            <a:r>
              <a:rPr lang="fa-IR" sz="2000" dirty="0" smtClean="0"/>
              <a:t>شرح حال طبیعی پس از تولد داشته باشد.</a:t>
            </a:r>
          </a:p>
          <a:p>
            <a:pPr algn="r" rtl="1">
              <a:buFont typeface="Wingdings" pitchFamily="2" charset="2"/>
              <a:buChar char="q"/>
            </a:pPr>
            <a:r>
              <a:rPr lang="fa-IR" sz="2000" dirty="0" smtClean="0"/>
              <a:t>سوابق بارداری و زایمان بدون عوارض باشد.</a:t>
            </a:r>
            <a:endParaRPr lang="en-US" sz="20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
        <p:nvSpPr>
          <p:cNvPr id="4" name="Footer Placeholder 3"/>
          <p:cNvSpPr>
            <a:spLocks noGrp="1"/>
          </p:cNvSpPr>
          <p:nvPr>
            <p:ph type="ftr" sz="quarter" idx="16"/>
          </p:nvPr>
        </p:nvSpPr>
        <p:spPr/>
        <p:txBody>
          <a:bodyPr/>
          <a:lstStyle/>
          <a:p>
            <a:pPr>
              <a:defRPr/>
            </a:pPr>
            <a:r>
              <a:rPr lang="en-US" smtClean="0"/>
              <a:t>Tehran University of Medical Sciences</a:t>
            </a:r>
            <a:endParaRPr lang="fr-FR"/>
          </a:p>
        </p:txBody>
      </p:sp>
      <p:pic>
        <p:nvPicPr>
          <p:cNvPr id="5" name="Picture 4" descr="Human_infant_newborn_baby"/>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3136322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2428875" y="274638"/>
            <a:ext cx="6257925" cy="1143000"/>
          </a:xfrm>
        </p:spPr>
        <p:txBody>
          <a:bodyPr/>
          <a:lstStyle/>
          <a:p>
            <a:pPr algn="r" rtl="1"/>
            <a:r>
              <a:rPr lang="fa-IR" sz="3600" b="1" dirty="0" smtClean="0">
                <a:solidFill>
                  <a:schemeClr val="accent3">
                    <a:lumMod val="60000"/>
                    <a:lumOff val="40000"/>
                  </a:schemeClr>
                </a:solidFill>
              </a:rPr>
              <a:t>معاينه و مراقبت از نوزاد تازه متولد شده</a:t>
            </a:r>
            <a:endParaRPr lang="fr-FR" sz="3600" dirty="0" smtClean="0">
              <a:solidFill>
                <a:schemeClr val="accent3">
                  <a:lumMod val="60000"/>
                  <a:lumOff val="40000"/>
                </a:schemeClr>
              </a:solidFill>
            </a:endParaRPr>
          </a:p>
        </p:txBody>
      </p:sp>
      <p:sp>
        <p:nvSpPr>
          <p:cNvPr id="3075" name="Espace réservé du contenu 2"/>
          <p:cNvSpPr>
            <a:spLocks noGrp="1"/>
          </p:cNvSpPr>
          <p:nvPr>
            <p:ph sz="quarter" idx="1"/>
          </p:nvPr>
        </p:nvSpPr>
        <p:spPr>
          <a:xfrm>
            <a:off x="2428875" y="1600200"/>
            <a:ext cx="6257925" cy="4525963"/>
          </a:xfrm>
          <a:ln>
            <a:solidFill>
              <a:schemeClr val="bg1"/>
            </a:solidFill>
          </a:ln>
        </p:spPr>
        <p:txBody>
          <a:bodyPr/>
          <a:lstStyle/>
          <a:p>
            <a:pPr marL="609600" indent="-609600" algn="r" rtl="1">
              <a:buNone/>
            </a:pPr>
            <a:r>
              <a:rPr lang="fa-IR" sz="2400" b="1" dirty="0" smtClean="0"/>
              <a:t>سلامت دوران جنيني شرط اساسی برای سلامت پس از تولد</a:t>
            </a:r>
          </a:p>
          <a:p>
            <a:pPr marL="609600" indent="-609600" algn="r" rtl="1"/>
            <a:endParaRPr lang="fa-IR" sz="2000" b="1" dirty="0" smtClean="0"/>
          </a:p>
          <a:p>
            <a:pPr marL="0" indent="0" algn="r" rtl="1">
              <a:buNone/>
            </a:pPr>
            <a:r>
              <a:rPr lang="fa-IR" sz="2000" b="1" dirty="0" smtClean="0"/>
              <a:t>مراقبتهاي بدو تولد:</a:t>
            </a:r>
          </a:p>
          <a:p>
            <a:pPr marL="990600" lvl="1" indent="-646113" algn="r" rtl="1">
              <a:buClr>
                <a:schemeClr val="accent3">
                  <a:lumMod val="60000"/>
                  <a:lumOff val="40000"/>
                </a:schemeClr>
              </a:buClr>
              <a:buSzPct val="90000"/>
              <a:buFont typeface="Wingdings" pitchFamily="2" charset="2"/>
              <a:buChar char="q"/>
            </a:pPr>
            <a:r>
              <a:rPr lang="fa-IR" sz="2000" b="1" dirty="0" smtClean="0"/>
              <a:t>انجام زایمان توسط فرد آموزش دیده</a:t>
            </a:r>
          </a:p>
          <a:p>
            <a:pPr marL="990600" lvl="1" indent="-646113" algn="r" rtl="1">
              <a:buClr>
                <a:schemeClr val="accent3">
                  <a:lumMod val="60000"/>
                  <a:lumOff val="40000"/>
                </a:schemeClr>
              </a:buClr>
              <a:buSzPct val="90000"/>
              <a:buFont typeface="Wingdings" pitchFamily="2" charset="2"/>
              <a:buChar char="q"/>
            </a:pPr>
            <a:r>
              <a:rPr lang="fa-IR" sz="2000" b="1" dirty="0" smtClean="0"/>
              <a:t>مناسب بودن حرارت اتاق زايمان (25-28 درجه)</a:t>
            </a:r>
          </a:p>
          <a:p>
            <a:pPr marL="990600" lvl="1" indent="-646113" algn="r" rtl="1">
              <a:buClr>
                <a:schemeClr val="accent3">
                  <a:lumMod val="60000"/>
                  <a:lumOff val="40000"/>
                </a:schemeClr>
              </a:buClr>
              <a:buSzPct val="90000"/>
              <a:buFont typeface="Wingdings" pitchFamily="2" charset="2"/>
              <a:buChar char="q"/>
            </a:pPr>
            <a:r>
              <a:rPr lang="fa-IR" sz="2000" b="1" dirty="0" smtClean="0"/>
              <a:t>پاک کردن راههای تنفسی در صورت لزوم</a:t>
            </a:r>
          </a:p>
          <a:p>
            <a:pPr marL="990600" lvl="1" indent="-646113" algn="r" rtl="1">
              <a:buClr>
                <a:schemeClr val="accent3">
                  <a:lumMod val="60000"/>
                  <a:lumOff val="40000"/>
                </a:schemeClr>
              </a:buClr>
              <a:buSzPct val="90000"/>
              <a:buFont typeface="Wingdings" pitchFamily="2" charset="2"/>
              <a:buChar char="q"/>
            </a:pPr>
            <a:r>
              <a:rPr lang="fa-IR" sz="2000" b="1" dirty="0" smtClean="0"/>
              <a:t>پاک کردن دور دهان و بینی نوزاد</a:t>
            </a:r>
          </a:p>
          <a:p>
            <a:pPr marL="990600" lvl="1" indent="-646113" algn="r" rtl="1">
              <a:buClr>
                <a:schemeClr val="accent3">
                  <a:lumMod val="60000"/>
                  <a:lumOff val="40000"/>
                </a:schemeClr>
              </a:buClr>
              <a:buSzPct val="90000"/>
              <a:buFont typeface="Wingdings" pitchFamily="2" charset="2"/>
              <a:buChar char="q"/>
            </a:pPr>
            <a:r>
              <a:rPr lang="fa-IR" sz="2000" b="1" dirty="0" smtClean="0"/>
              <a:t>خشك كردن بلافاصله پس از تولد با حوله گرم</a:t>
            </a:r>
          </a:p>
          <a:p>
            <a:pPr marL="990600" lvl="1" indent="-646113" algn="r" rtl="1">
              <a:buClr>
                <a:schemeClr val="accent3">
                  <a:lumMod val="60000"/>
                  <a:lumOff val="40000"/>
                </a:schemeClr>
              </a:buClr>
              <a:buSzPct val="90000"/>
              <a:buFont typeface="Wingdings" pitchFamily="2" charset="2"/>
              <a:buChar char="q"/>
            </a:pPr>
            <a:r>
              <a:rPr lang="fa-IR" sz="2000" b="1" dirty="0" smtClean="0"/>
              <a:t>پوشاندن سر با كلاه</a:t>
            </a:r>
          </a:p>
          <a:p>
            <a:pPr marL="990600" lvl="1" indent="-646113" algn="r" rtl="1">
              <a:buClr>
                <a:schemeClr val="accent3">
                  <a:lumMod val="60000"/>
                  <a:lumOff val="40000"/>
                </a:schemeClr>
              </a:buClr>
              <a:buSzPct val="90000"/>
              <a:buFont typeface="Wingdings" pitchFamily="2" charset="2"/>
              <a:buChar char="q"/>
            </a:pPr>
            <a:r>
              <a:rPr lang="fa-IR" sz="2000" b="1" dirty="0" smtClean="0"/>
              <a:t>تماس پوست با پوست با مادر</a:t>
            </a:r>
          </a:p>
          <a:p>
            <a:pPr marL="990600" lvl="1" indent="-646113" algn="r" rtl="1">
              <a:buClr>
                <a:schemeClr val="accent3">
                  <a:lumMod val="60000"/>
                  <a:lumOff val="40000"/>
                </a:schemeClr>
              </a:buClr>
              <a:buSzPct val="90000"/>
              <a:buFont typeface="Wingdings" pitchFamily="2" charset="2"/>
              <a:buChar char="q"/>
            </a:pPr>
            <a:r>
              <a:rPr lang="fa-IR" sz="2000" b="1" dirty="0" smtClean="0"/>
              <a:t>ايمن بودن محيط زايمان </a:t>
            </a:r>
          </a:p>
          <a:p>
            <a:pPr marL="990600" lvl="1" indent="-646113" algn="r" rtl="1">
              <a:buClr>
                <a:schemeClr val="accent3">
                  <a:lumMod val="60000"/>
                  <a:lumOff val="40000"/>
                </a:schemeClr>
              </a:buClr>
              <a:buSzPct val="90000"/>
              <a:buFont typeface="Wingdings" pitchFamily="2" charset="2"/>
              <a:buChar char="q"/>
            </a:pPr>
            <a:r>
              <a:rPr lang="fa-IR" sz="2000" b="1" dirty="0" smtClean="0"/>
              <a:t>شروع تغذيه با شير مادر در ساعت اول تولد</a:t>
            </a:r>
            <a:endParaRPr lang="en-US" sz="2000"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2428875" y="274638"/>
            <a:ext cx="6257925" cy="1143000"/>
          </a:xfrm>
        </p:spPr>
        <p:txBody>
          <a:bodyPr>
            <a:normAutofit fontScale="90000"/>
          </a:bodyPr>
          <a:lstStyle/>
          <a:p>
            <a:pPr algn="r" rtl="1"/>
            <a:r>
              <a:rPr lang="fa-IR" sz="3600" b="1" dirty="0" smtClean="0">
                <a:solidFill>
                  <a:schemeClr val="accent3">
                    <a:lumMod val="60000"/>
                    <a:lumOff val="40000"/>
                  </a:schemeClr>
                </a:solidFill>
              </a:rPr>
              <a:t>مراحل مراقبت از نوزاد تازه متولد شده ترم</a:t>
            </a:r>
            <a:endParaRPr lang="fr-FR" sz="3600" dirty="0" smtClean="0">
              <a:solidFill>
                <a:schemeClr val="accent3">
                  <a:lumMod val="60000"/>
                  <a:lumOff val="40000"/>
                </a:schemeClr>
              </a:solidFill>
            </a:endParaRPr>
          </a:p>
        </p:txBody>
      </p:sp>
      <p:sp>
        <p:nvSpPr>
          <p:cNvPr id="3075" name="Espace réservé du contenu 2"/>
          <p:cNvSpPr>
            <a:spLocks noGrp="1"/>
          </p:cNvSpPr>
          <p:nvPr>
            <p:ph sz="quarter" idx="1"/>
          </p:nvPr>
        </p:nvSpPr>
        <p:spPr>
          <a:xfrm>
            <a:off x="2362200" y="1447800"/>
            <a:ext cx="6257925" cy="4525963"/>
          </a:xfrm>
        </p:spPr>
        <p:txBody>
          <a:bodyPr>
            <a:normAutofit/>
          </a:bodyPr>
          <a:lstStyle/>
          <a:p>
            <a:pPr marL="0" indent="0" algn="r" rtl="1">
              <a:lnSpc>
                <a:spcPct val="80000"/>
              </a:lnSpc>
              <a:buNone/>
            </a:pPr>
            <a:r>
              <a:rPr lang="fa-IR" sz="2000" dirty="0" smtClean="0">
                <a:solidFill>
                  <a:schemeClr val="accent3">
                    <a:lumMod val="60000"/>
                    <a:lumOff val="40000"/>
                  </a:schemeClr>
                </a:solidFill>
              </a:rPr>
              <a:t>اقدام اول : </a:t>
            </a:r>
            <a:r>
              <a:rPr lang="fa-IR" sz="2000" dirty="0" smtClean="0"/>
              <a:t>راه تنفسی را در صورت نیاز پاک، نوزاد را خشک و تحریک کنید.</a:t>
            </a:r>
          </a:p>
          <a:p>
            <a:pPr marL="0" indent="0" algn="r" rtl="1">
              <a:lnSpc>
                <a:spcPct val="80000"/>
              </a:lnSpc>
              <a:buNone/>
            </a:pPr>
            <a:r>
              <a:rPr lang="fa-IR" sz="2000" dirty="0" smtClean="0">
                <a:solidFill>
                  <a:schemeClr val="accent3">
                    <a:lumMod val="60000"/>
                    <a:lumOff val="40000"/>
                  </a:schemeClr>
                </a:solidFill>
              </a:rPr>
              <a:t>اقدام دوم: </a:t>
            </a:r>
            <a:r>
              <a:rPr lang="fa-IR" sz="2000" dirty="0" smtClean="0"/>
              <a:t>تنفس و تون و وضعیت کلی نوزاد را ارزیابی نمایید.</a:t>
            </a:r>
          </a:p>
          <a:p>
            <a:pPr marL="0" indent="0" algn="r" rtl="1">
              <a:lnSpc>
                <a:spcPct val="80000"/>
              </a:lnSpc>
              <a:buNone/>
            </a:pPr>
            <a:r>
              <a:rPr lang="fa-IR" sz="2000" dirty="0" smtClean="0">
                <a:solidFill>
                  <a:schemeClr val="accent3">
                    <a:lumMod val="60000"/>
                    <a:lumOff val="40000"/>
                  </a:schemeClr>
                </a:solidFill>
              </a:rPr>
              <a:t>اقدام سوم: </a:t>
            </a:r>
            <a:r>
              <a:rPr lang="fa-IR" sz="2000" dirty="0" smtClean="0"/>
              <a:t>برای نیاز نوزاد به </a:t>
            </a:r>
            <a:r>
              <a:rPr lang="fa-IR" sz="2000" dirty="0" smtClean="0"/>
              <a:t>احیا </a:t>
            </a:r>
            <a:r>
              <a:rPr lang="fa-IR" sz="2000" dirty="0" smtClean="0"/>
              <a:t>تصمیم بگیرید.</a:t>
            </a:r>
          </a:p>
          <a:p>
            <a:pPr marL="0" indent="0" algn="r" rtl="1">
              <a:lnSpc>
                <a:spcPct val="80000"/>
              </a:lnSpc>
              <a:buNone/>
            </a:pPr>
            <a:r>
              <a:rPr lang="fa-IR" sz="2800" dirty="0" smtClean="0">
                <a:solidFill>
                  <a:schemeClr val="accent3">
                    <a:lumMod val="60000"/>
                    <a:lumOff val="40000"/>
                  </a:schemeClr>
                </a:solidFill>
              </a:rPr>
              <a:t>توجه: معمولا اقدام اول تا سوم به صورت همزمان انجام می گیرد.</a:t>
            </a:r>
          </a:p>
          <a:p>
            <a:pPr marL="0" indent="0" algn="r" rtl="1">
              <a:lnSpc>
                <a:spcPct val="80000"/>
              </a:lnSpc>
              <a:buNone/>
            </a:pPr>
            <a:r>
              <a:rPr lang="fa-IR" sz="2000" dirty="0" smtClean="0">
                <a:solidFill>
                  <a:schemeClr val="accent3">
                    <a:lumMod val="60000"/>
                    <a:lumOff val="40000"/>
                  </a:schemeClr>
                </a:solidFill>
              </a:rPr>
              <a:t>اقدام چهارم: </a:t>
            </a:r>
            <a:r>
              <a:rPr lang="fa-IR" sz="2000" dirty="0" smtClean="0"/>
              <a:t>نوزاد را در تماس پوست با پوست با مادر قرار دهید و پشت نوزاد را با حوله استریل، خشک و گرم بپوشانید.</a:t>
            </a:r>
          </a:p>
          <a:p>
            <a:pPr marL="0" indent="0" algn="r" rtl="1">
              <a:lnSpc>
                <a:spcPct val="80000"/>
              </a:lnSpc>
              <a:buNone/>
            </a:pPr>
            <a:r>
              <a:rPr lang="fa-IR" sz="2000" dirty="0" smtClean="0">
                <a:solidFill>
                  <a:schemeClr val="accent3">
                    <a:lumMod val="60000"/>
                    <a:lumOff val="40000"/>
                  </a:schemeClr>
                </a:solidFill>
              </a:rPr>
              <a:t>اقدام پنجم: </a:t>
            </a:r>
            <a:r>
              <a:rPr lang="fa-IR" sz="2000" dirty="0" smtClean="0"/>
              <a:t>بند ناف را کلامپ و قطع کنید.</a:t>
            </a:r>
          </a:p>
          <a:p>
            <a:pPr marL="0" indent="0" algn="r" rtl="1">
              <a:lnSpc>
                <a:spcPct val="80000"/>
              </a:lnSpc>
              <a:buNone/>
            </a:pPr>
            <a:r>
              <a:rPr lang="fa-IR" sz="2000" dirty="0" smtClean="0">
                <a:solidFill>
                  <a:schemeClr val="accent3">
                    <a:lumMod val="60000"/>
                    <a:lumOff val="40000"/>
                  </a:schemeClr>
                </a:solidFill>
              </a:rPr>
              <a:t>اقدام ششم: </a:t>
            </a:r>
            <a:r>
              <a:rPr lang="fa-IR" sz="2000" dirty="0" smtClean="0"/>
              <a:t>کمک کنید تا شیردهی آغاز شود.</a:t>
            </a:r>
          </a:p>
          <a:p>
            <a:pPr marL="0" indent="0" algn="r" rtl="1">
              <a:lnSpc>
                <a:spcPct val="80000"/>
              </a:lnSpc>
              <a:buNone/>
            </a:pPr>
            <a:r>
              <a:rPr lang="fa-IR" sz="2000" dirty="0" smtClean="0">
                <a:solidFill>
                  <a:schemeClr val="accent3">
                    <a:lumMod val="60000"/>
                    <a:lumOff val="40000"/>
                  </a:schemeClr>
                </a:solidFill>
              </a:rPr>
              <a:t>اقدام هفتم: </a:t>
            </a:r>
            <a:r>
              <a:rPr lang="fa-IR" sz="2000" dirty="0" smtClean="0"/>
              <a:t>پیش از ترک محل زایمان، شرح مراحل مراقبت هنگام تولد، ثبت و اقدامات ضروری برای تشخیص هویت نوزاد انجام و فرم های مربوط تکمیل شود.</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694</TotalTime>
  <Words>2691</Words>
  <Application>Microsoft Office PowerPoint</Application>
  <PresentationFormat>On-screen Show (4:3)</PresentationFormat>
  <Paragraphs>289</Paragraphs>
  <Slides>39</Slides>
  <Notes>10</Notes>
  <HiddenSlides>1</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39</vt:i4>
      </vt:variant>
    </vt:vector>
  </HeadingPairs>
  <TitlesOfParts>
    <vt:vector size="50" baseType="lpstr">
      <vt:lpstr>Arial</vt:lpstr>
      <vt:lpstr>B Jadid</vt:lpstr>
      <vt:lpstr>Calibri</vt:lpstr>
      <vt:lpstr>Century Schoolbook</vt:lpstr>
      <vt:lpstr>Gulim</vt:lpstr>
      <vt:lpstr>휴먼매직체</vt:lpstr>
      <vt:lpstr>Tahoma</vt:lpstr>
      <vt:lpstr>Times New Roman</vt:lpstr>
      <vt:lpstr>Wingdings</vt:lpstr>
      <vt:lpstr>Wingdings 2</vt:lpstr>
      <vt:lpstr>Oriel</vt:lpstr>
      <vt:lpstr>اصول مراقبت از نوزاد سالم </vt:lpstr>
      <vt:lpstr>PowerPoint Presentation</vt:lpstr>
      <vt:lpstr>سیاست های بیمارستانی</vt:lpstr>
      <vt:lpstr>هدف اصلی</vt:lpstr>
      <vt:lpstr>اهداف اختصاصی</vt:lpstr>
      <vt:lpstr>نوزادان سالم</vt:lpstr>
      <vt:lpstr>PowerPoint Presentation</vt:lpstr>
      <vt:lpstr>معاينه و مراقبت از نوزاد تازه متولد شده</vt:lpstr>
      <vt:lpstr>مراحل مراقبت از نوزاد تازه متولد شده ترم</vt:lpstr>
      <vt:lpstr>کلامپ بند ناف</vt:lpstr>
      <vt:lpstr>پیشگیری از هیپوترمی نوزاد</vt:lpstr>
      <vt:lpstr>اندازه گیری و ثبت نمره آپگار</vt:lpstr>
      <vt:lpstr>جدول بررسي آپگار نوزاد</vt:lpstr>
      <vt:lpstr>تماس پوست با پوست مادر و نوزاد</vt:lpstr>
      <vt:lpstr>PowerPoint Presentation</vt:lpstr>
      <vt:lpstr>تعیین هویت و تامین امنیت نوزاد</vt:lpstr>
      <vt:lpstr>PowerPoint Presentation</vt:lpstr>
      <vt:lpstr>ارزیابی معمول وضعیت نوزاد</vt:lpstr>
      <vt:lpstr>اقدامات فوری</vt:lpstr>
      <vt:lpstr> اقدامات فوری</vt:lpstr>
      <vt:lpstr> معاینه کامل نوزاد</vt:lpstr>
      <vt:lpstr> معاینه کامل نوزاد</vt:lpstr>
      <vt:lpstr>ارزیابی سن حاملگی توسط یک روش ساده </vt:lpstr>
      <vt:lpstr> امتیاز بندی سن بارداری با روش بالارد</vt:lpstr>
      <vt:lpstr> امتیاز بندی سن بارداری با روش بالارد</vt:lpstr>
      <vt:lpstr>علایم بیماری شدید نوزاد </vt:lpstr>
      <vt:lpstr>علایم بیماری شدید نوزاد </vt:lpstr>
      <vt:lpstr>علایم بیماری شدید نوزاد </vt:lpstr>
      <vt:lpstr>آموزش به مادر</vt:lpstr>
      <vt:lpstr>PowerPoint Presentation</vt:lpstr>
      <vt:lpstr>مراجعه به پزشک/ مرکز درمانی اگر</vt:lpstr>
      <vt:lpstr>شرایط مناسب نوزاد جهت ترخیص</vt:lpstr>
      <vt:lpstr>شرایط مناسب نوزاد جهت ترخیص</vt:lpstr>
      <vt:lpstr>مشکلات ناشی از ترخیص زودرس نوزاد</vt:lpstr>
      <vt:lpstr>استحمام نوزاد</vt:lpstr>
      <vt:lpstr>PowerPoint Presentation</vt:lpstr>
      <vt:lpstr>غربالگری شنوایی</vt:lpstr>
      <vt:lpstr>PowerPoint Presentation</vt:lpstr>
      <vt:lpstr>PowerPoint Presentation</vt:lpstr>
    </vt:vector>
  </TitlesOfParts>
  <Company>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a_kheiltash</dc:creator>
  <cp:lastModifiedBy>saeed</cp:lastModifiedBy>
  <cp:revision>95</cp:revision>
  <dcterms:created xsi:type="dcterms:W3CDTF">2011-10-20T06:08:18Z</dcterms:created>
  <dcterms:modified xsi:type="dcterms:W3CDTF">2018-10-03T15:44:32Z</dcterms:modified>
</cp:coreProperties>
</file>