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25"/>
  </p:notesMasterIdLst>
  <p:sldIdLst>
    <p:sldId id="287" r:id="rId2"/>
    <p:sldId id="257" r:id="rId3"/>
    <p:sldId id="300" r:id="rId4"/>
    <p:sldId id="262" r:id="rId5"/>
    <p:sldId id="263" r:id="rId6"/>
    <p:sldId id="296" r:id="rId7"/>
    <p:sldId id="294" r:id="rId8"/>
    <p:sldId id="295" r:id="rId9"/>
    <p:sldId id="298" r:id="rId10"/>
    <p:sldId id="265" r:id="rId11"/>
    <p:sldId id="267" r:id="rId12"/>
    <p:sldId id="288" r:id="rId13"/>
    <p:sldId id="268" r:id="rId14"/>
    <p:sldId id="289" r:id="rId15"/>
    <p:sldId id="290" r:id="rId16"/>
    <p:sldId id="269" r:id="rId17"/>
    <p:sldId id="291" r:id="rId18"/>
    <p:sldId id="297" r:id="rId19"/>
    <p:sldId id="292" r:id="rId20"/>
    <p:sldId id="270" r:id="rId21"/>
    <p:sldId id="271" r:id="rId22"/>
    <p:sldId id="299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12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3CD03-35A2-4A02-80AC-E8F55692AC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42AF8-52B0-4404-B9A8-BC6BAC198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8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2AF8-52B0-4404-B9A8-BC6BAC1982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9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1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39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202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4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4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8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1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4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9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5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2579C95-6A1D-48DB-B322-E36503D3CA7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D7F4DD-440F-4078-A8B8-6548E6E0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4365" y="3843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5983" y="2623930"/>
            <a:ext cx="6806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9600" dirty="0" smtClean="0">
                <a:solidFill>
                  <a:srgbClr val="FFFF00"/>
                </a:solidFill>
              </a:rPr>
              <a:t>پره آنالیز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609" y="304800"/>
            <a:ext cx="107077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/>
                </a:solidFill>
              </a:rPr>
              <a:t>GCT(glucose challenge test)</a:t>
            </a:r>
            <a:endParaRPr lang="fa-IR" sz="2400" b="1" dirty="0" smtClean="0">
              <a:solidFill>
                <a:schemeClr val="accent1"/>
              </a:solidFill>
            </a:endParaRPr>
          </a:p>
          <a:p>
            <a:pPr algn="r"/>
            <a:endParaRPr lang="fa-IR" sz="2400" dirty="0" smtClean="0"/>
          </a:p>
          <a:p>
            <a:pPr algn="r"/>
            <a:r>
              <a:rPr lang="fa-IR" dirty="0" smtClean="0"/>
              <a:t>-در هفته 24-28 حاملگی توصیه میشود.</a:t>
            </a:r>
          </a:p>
          <a:p>
            <a:pPr algn="r"/>
            <a:r>
              <a:rPr lang="fa-IR" dirty="0" smtClean="0"/>
              <a:t>-نیازی به </a:t>
            </a:r>
            <a:r>
              <a:rPr lang="fa-IR" dirty="0" err="1" smtClean="0"/>
              <a:t>ناشتایی</a:t>
            </a:r>
            <a:r>
              <a:rPr lang="fa-IR" dirty="0" smtClean="0"/>
              <a:t> ندارد.50 گرم گلوکز </a:t>
            </a:r>
            <a:r>
              <a:rPr lang="fa-IR" dirty="0" err="1" smtClean="0"/>
              <a:t>بصورت</a:t>
            </a:r>
            <a:r>
              <a:rPr lang="fa-IR" dirty="0" smtClean="0"/>
              <a:t> خوراکی مصرف و بعد از یک ساعت نمونه خون گرفته میشود. نتیجه بیشتر از 140 به منزله آزمایش غربالگری دیابت حاملگی مثبت تلقی میشود و باید با آزمایش تحمل گلوکز پیگیری شود.</a:t>
            </a:r>
          </a:p>
          <a:p>
            <a:pPr algn="r"/>
            <a:endParaRPr lang="fa-IR" dirty="0" smtClean="0"/>
          </a:p>
          <a:p>
            <a:pPr algn="r"/>
            <a:endParaRPr lang="fa-IR" dirty="0" smtClean="0"/>
          </a:p>
          <a:p>
            <a:pPr algn="r"/>
            <a:r>
              <a:rPr lang="en-US" sz="2400" b="1" dirty="0" smtClean="0">
                <a:solidFill>
                  <a:schemeClr val="accent1"/>
                </a:solidFill>
              </a:rPr>
              <a:t>GTT(glucose tolerance test)</a:t>
            </a:r>
            <a:endParaRPr lang="fa-IR" sz="2400" b="1" dirty="0" smtClean="0">
              <a:solidFill>
                <a:schemeClr val="accent1"/>
              </a:solidFill>
            </a:endParaRPr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-حین آزمایش فعالیت نداشته باشد.</a:t>
            </a:r>
          </a:p>
          <a:p>
            <a:pPr algn="r"/>
            <a:r>
              <a:rPr lang="fa-IR" dirty="0" smtClean="0"/>
              <a:t>از سه روز قبل غذای کافی با کربوهیدرات کافی (150 گرم) مصرف کند</a:t>
            </a:r>
          </a:p>
          <a:p>
            <a:pPr algn="r"/>
            <a:r>
              <a:rPr lang="fa-IR" dirty="0" smtClean="0"/>
              <a:t>12 ساعت ناشتا باشد.</a:t>
            </a:r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-تست با 100 گرم گلوکز انجام میشود.</a:t>
            </a:r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-قند ناشتا کمتر از 95</a:t>
            </a:r>
          </a:p>
          <a:p>
            <a:pPr algn="r"/>
            <a:r>
              <a:rPr lang="fa-IR" dirty="0" smtClean="0"/>
              <a:t>-یک ساعت بعد کمتر از 180</a:t>
            </a:r>
          </a:p>
          <a:p>
            <a:pPr algn="r"/>
            <a:r>
              <a:rPr lang="fa-IR" dirty="0" smtClean="0"/>
              <a:t>-دو ساعت بعد کمتر از 155</a:t>
            </a:r>
          </a:p>
          <a:p>
            <a:pPr algn="r"/>
            <a:r>
              <a:rPr lang="fa-IR" dirty="0" smtClean="0"/>
              <a:t>-سه ساعت بعد کمتر از 140</a:t>
            </a:r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اگر دو نمونه از </a:t>
            </a:r>
            <a:r>
              <a:rPr lang="fa-IR" dirty="0" err="1" smtClean="0"/>
              <a:t>جهار</a:t>
            </a:r>
            <a:r>
              <a:rPr lang="fa-IR" dirty="0" smtClean="0"/>
              <a:t> مورد مختل باشد، فرد مبتلا به دیابت بارداری است.</a:t>
            </a:r>
          </a:p>
          <a:p>
            <a:pPr algn="r"/>
            <a:r>
              <a:rPr lang="fa-IR" dirty="0" smtClean="0"/>
              <a:t>اگر یک مورد مختل باشد، تست در  هفته 32-36 بارداری تکرار میشود.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7322"/>
            <a:ext cx="1185949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chemeClr val="accent1"/>
                </a:solidFill>
              </a:rPr>
              <a:t>کشت خون: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</a:t>
            </a:r>
            <a:r>
              <a:rPr lang="fa-IR" sz="2000" dirty="0" err="1" smtClean="0"/>
              <a:t>قدام</a:t>
            </a:r>
            <a:r>
              <a:rPr lang="fa-IR" sz="2000" dirty="0" smtClean="0"/>
              <a:t> دست بهترین محل نمونه گیری است.</a:t>
            </a:r>
          </a:p>
          <a:p>
            <a:pPr algn="r"/>
            <a:r>
              <a:rPr lang="fa-IR" sz="2000" dirty="0" smtClean="0"/>
              <a:t>-ضدعفونی محل نمونه گیری:     به ترتیب  </a:t>
            </a:r>
            <a:r>
              <a:rPr lang="fa-IR" sz="2000" dirty="0" smtClean="0">
                <a:solidFill>
                  <a:srgbClr val="FF0000"/>
                </a:solidFill>
              </a:rPr>
              <a:t>الکل-</a:t>
            </a:r>
            <a:r>
              <a:rPr lang="fa-IR" sz="2000" dirty="0" err="1" smtClean="0">
                <a:solidFill>
                  <a:srgbClr val="FF0000"/>
                </a:solidFill>
              </a:rPr>
              <a:t>بتادین</a:t>
            </a:r>
            <a:r>
              <a:rPr lang="fa-IR" sz="2000" dirty="0" smtClean="0">
                <a:solidFill>
                  <a:srgbClr val="FF0000"/>
                </a:solidFill>
              </a:rPr>
              <a:t>-الکل</a:t>
            </a:r>
          </a:p>
          <a:p>
            <a:pPr algn="r"/>
            <a:r>
              <a:rPr lang="fa-IR" sz="2000" dirty="0" smtClean="0"/>
              <a:t>حداقل دایره ای به قطر 5 سانتیمتر ضدعفونی شود؛ بحالت دورانی از مرکز به محیط.</a:t>
            </a:r>
          </a:p>
          <a:p>
            <a:pPr algn="r"/>
            <a:r>
              <a:rPr lang="fa-IR" sz="2000" dirty="0" err="1" smtClean="0"/>
              <a:t>بتادین</a:t>
            </a:r>
            <a:r>
              <a:rPr lang="fa-IR" sz="2000" dirty="0" smtClean="0"/>
              <a:t> باید دو دقیقه روی پوست بماند تا اثرش را بگذارد و بعد از آن اگر خشک نشده بود، میتوان محل را با گاز استریل خشک کرد.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fa-IR" sz="2000" dirty="0" smtClean="0">
                <a:solidFill>
                  <a:schemeClr val="accent3">
                    <a:lumMod val="75000"/>
                  </a:schemeClr>
                </a:solidFill>
              </a:rPr>
              <a:t>چقدر خون لازم است؟</a:t>
            </a:r>
          </a:p>
          <a:p>
            <a:pPr algn="r"/>
            <a:r>
              <a:rPr lang="fa-IR" sz="2000" dirty="0" smtClean="0"/>
              <a:t>10-20 سی </a:t>
            </a:r>
            <a:r>
              <a:rPr lang="fa-IR" sz="2000" dirty="0" err="1" smtClean="0"/>
              <a:t>سی</a:t>
            </a:r>
            <a:r>
              <a:rPr lang="fa-IR" sz="2000" dirty="0" smtClean="0"/>
              <a:t> لازم </a:t>
            </a:r>
            <a:r>
              <a:rPr lang="fa-IR" sz="2000" dirty="0" err="1" smtClean="0"/>
              <a:t>است.هرچقدر</a:t>
            </a:r>
            <a:r>
              <a:rPr lang="fa-IR" sz="2000" dirty="0" smtClean="0"/>
              <a:t> میزان حجم خون بیشتر باشد احتمال گرفتن نتیجه مناسب بهتر است (چون </a:t>
            </a:r>
            <a:r>
              <a:rPr lang="fa-IR" sz="2000" dirty="0" err="1" smtClean="0"/>
              <a:t>لود</a:t>
            </a:r>
            <a:r>
              <a:rPr lang="fa-IR" sz="2000" dirty="0" smtClean="0"/>
              <a:t> باکتری در حجم بیشتر؛ بالاتر است و احتمال رشد آن بیشتر میشود.)</a:t>
            </a:r>
          </a:p>
          <a:p>
            <a:pPr algn="r"/>
            <a:endParaRPr lang="fa-IR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accent3">
                    <a:lumMod val="75000"/>
                  </a:schemeClr>
                </a:solidFill>
              </a:rPr>
              <a:t>چند نوبت خونگیری لازم است؟</a:t>
            </a:r>
          </a:p>
          <a:p>
            <a:pPr algn="r"/>
            <a:r>
              <a:rPr lang="fa-IR" sz="2000" dirty="0" smtClean="0"/>
              <a:t>بهترین حالت دو الی سه نوبت است که فاصله دو نوبت حداقل نیم ساعت باشد.</a:t>
            </a:r>
          </a:p>
          <a:p>
            <a:pPr algn="r"/>
            <a:r>
              <a:rPr lang="fa-IR" sz="2000" dirty="0" smtClean="0"/>
              <a:t>اما گر بیمار </a:t>
            </a:r>
            <a:r>
              <a:rPr lang="fa-IR" sz="2000" dirty="0" err="1" smtClean="0"/>
              <a:t>توکسیک</a:t>
            </a:r>
            <a:r>
              <a:rPr lang="fa-IR" sz="2000" dirty="0" smtClean="0"/>
              <a:t> باشد و نیاز به شروع اورژانسی آنتی بیوتیک تراپی باشد؛ میتوان همزمان دو نوبت را از دو دست گرفت.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>
                <a:solidFill>
                  <a:srgbClr val="FF0000"/>
                </a:solidFill>
              </a:rPr>
              <a:t>نکته!</a:t>
            </a:r>
          </a:p>
          <a:p>
            <a:pPr algn="r"/>
            <a:r>
              <a:rPr lang="fa-IR" sz="2000" dirty="0" smtClean="0">
                <a:solidFill>
                  <a:srgbClr val="FF0000"/>
                </a:solidFill>
              </a:rPr>
              <a:t>حجم خون مهمتر از تعداد دفعات کشت خون است. </a:t>
            </a:r>
            <a:r>
              <a:rPr lang="fa-IR" sz="2000" dirty="0" smtClean="0"/>
              <a:t>15 سی </a:t>
            </a:r>
            <a:r>
              <a:rPr lang="fa-IR" sz="2000" dirty="0" err="1" smtClean="0"/>
              <a:t>سی</a:t>
            </a:r>
            <a:r>
              <a:rPr lang="fa-IR" sz="2000" dirty="0" smtClean="0"/>
              <a:t> یک نوبت بهتر از دو نوبت 5 سی </a:t>
            </a:r>
            <a:r>
              <a:rPr lang="fa-IR" sz="2000" dirty="0" err="1" smtClean="0"/>
              <a:t>سی</a:t>
            </a:r>
            <a:r>
              <a:rPr lang="fa-IR" sz="2000" dirty="0" smtClean="0"/>
              <a:t> می باشد.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>
                <a:solidFill>
                  <a:srgbClr val="7030A0"/>
                </a:solidFill>
              </a:rPr>
              <a:t>بهترین زمان چه موقع است؟</a:t>
            </a:r>
          </a:p>
          <a:p>
            <a:pPr algn="r"/>
            <a:r>
              <a:rPr lang="fa-IR" sz="2000" dirty="0" smtClean="0"/>
              <a:t>هنگام تب و قبل از شروع آنتی بیوتیک</a:t>
            </a:r>
          </a:p>
        </p:txBody>
      </p:sp>
    </p:spTree>
    <p:extLst>
      <p:ext uri="{BB962C8B-B14F-4D97-AF65-F5344CB8AC3E}">
        <p14:creationId xmlns:p14="http://schemas.microsoft.com/office/powerpoint/2010/main" val="4750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6" y="530087"/>
            <a:ext cx="1094509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 smtClean="0">
                <a:solidFill>
                  <a:schemeClr val="accent1"/>
                </a:solidFill>
              </a:rPr>
              <a:t>مدفوع: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-در صورت </a:t>
            </a:r>
            <a:r>
              <a:rPr lang="fa-IR" sz="2000" dirty="0"/>
              <a:t>د</a:t>
            </a:r>
            <a:r>
              <a:rPr lang="fa-IR" sz="2000" dirty="0" smtClean="0"/>
              <a:t>رخواست سه نوبت آزمایش </a:t>
            </a:r>
            <a:r>
              <a:rPr lang="fa-IR" sz="2000" dirty="0" err="1" smtClean="0"/>
              <a:t>مدفوع،هرنوبت</a:t>
            </a:r>
            <a:r>
              <a:rPr lang="fa-IR" sz="2000" dirty="0" smtClean="0"/>
              <a:t> در یک روز یا یک روز در میان انجام </a:t>
            </a:r>
            <a:r>
              <a:rPr lang="fa-IR" sz="2000" dirty="0" err="1" smtClean="0"/>
              <a:t>شود.درصورت</a:t>
            </a:r>
            <a:r>
              <a:rPr lang="fa-IR" sz="2000" dirty="0" smtClean="0"/>
              <a:t> وجود یبوست ،سه نمونه حداکثر طی ده روز جمع آوری شود.</a:t>
            </a:r>
          </a:p>
          <a:p>
            <a:pPr algn="r"/>
            <a:endParaRPr lang="fa-IR" sz="2000" dirty="0"/>
          </a:p>
          <a:p>
            <a:pPr algn="r"/>
            <a:endParaRPr lang="fa-IR" sz="2000" dirty="0" smtClean="0"/>
          </a:p>
          <a:p>
            <a:pPr algn="r"/>
            <a:r>
              <a:rPr lang="fa-IR" sz="2000" dirty="0" smtClean="0"/>
              <a:t>-در موارد اسهال </a:t>
            </a:r>
            <a:r>
              <a:rPr lang="fa-IR" sz="2000" dirty="0" err="1" smtClean="0"/>
              <a:t>خونی،نمونه</a:t>
            </a:r>
            <a:r>
              <a:rPr lang="fa-IR" sz="2000" dirty="0" smtClean="0"/>
              <a:t> سریعا به آزمایشگاه منتقل </a:t>
            </a:r>
            <a:r>
              <a:rPr lang="fa-IR" sz="2000" dirty="0" err="1" smtClean="0"/>
              <a:t>شود.ولی</a:t>
            </a:r>
            <a:r>
              <a:rPr lang="fa-IR" sz="2000" dirty="0" smtClean="0"/>
              <a:t> در موارد مدفوع سفت، میتوان نمونه را در جای نه سرد و نه گرم؛ نگهداشت و طی 24 ساعت به آزمایشگاه آورد.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-نمونه مدفوع نباید با ادرار آلوده شود، چراکه ادرار فرم فعال </a:t>
            </a:r>
            <a:r>
              <a:rPr lang="fa-IR" sz="2000" dirty="0" err="1" smtClean="0"/>
              <a:t>تروفوزوئیت</a:t>
            </a:r>
            <a:r>
              <a:rPr lang="fa-IR" sz="2000" dirty="0" smtClean="0"/>
              <a:t> انگل در مدفوع را از بین می برد.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-مقدار مدفوع لازم برای </a:t>
            </a:r>
            <a:r>
              <a:rPr lang="fa-IR" sz="2000" dirty="0" err="1" smtClean="0"/>
              <a:t>ازمایش</a:t>
            </a:r>
            <a:r>
              <a:rPr lang="fa-IR" sz="2000" dirty="0" smtClean="0"/>
              <a:t> انگل </a:t>
            </a:r>
            <a:r>
              <a:rPr lang="fa-IR" sz="2000" dirty="0" err="1" smtClean="0"/>
              <a:t>شناسی</a:t>
            </a:r>
            <a:r>
              <a:rPr lang="fa-IR" sz="2000" dirty="0" smtClean="0"/>
              <a:t> و میکروب </a:t>
            </a:r>
            <a:r>
              <a:rPr lang="fa-IR" sz="2000" dirty="0" err="1" smtClean="0"/>
              <a:t>شناسی</a:t>
            </a:r>
            <a:r>
              <a:rPr lang="fa-IR" sz="2000" dirty="0" smtClean="0"/>
              <a:t>، در مدفوع جامد 5 گرم(به اندازه فندق) و در مدفوع آبکی 5 میلی لیتر است.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43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382" y="1099930"/>
            <a:ext cx="886691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solidFill>
                  <a:schemeClr val="accent1"/>
                </a:solidFill>
              </a:rPr>
              <a:t>-برای آزمایش خون مخفی در مدفوع:</a:t>
            </a:r>
          </a:p>
          <a:p>
            <a:pPr algn="r"/>
            <a:endParaRPr lang="fa-IR" sz="2000" dirty="0" smtClean="0"/>
          </a:p>
          <a:p>
            <a:pPr algn="r"/>
            <a:r>
              <a:rPr lang="fa-IR" sz="2000" dirty="0" smtClean="0"/>
              <a:t>از 1-2 شب قبل آزمایش از خوردن این مواد خودداری شود:</a:t>
            </a:r>
          </a:p>
          <a:p>
            <a:pPr algn="r"/>
            <a:r>
              <a:rPr lang="fa-IR" sz="2000" dirty="0" smtClean="0"/>
              <a:t>گوشت قرمز، ماهی، </a:t>
            </a:r>
            <a:r>
              <a:rPr lang="fa-IR" sz="2000" dirty="0" err="1" smtClean="0"/>
              <a:t>تربچه،شلغم</a:t>
            </a:r>
            <a:r>
              <a:rPr lang="fa-IR" sz="2000" dirty="0" smtClean="0"/>
              <a:t>، گل کلم، کلم </a:t>
            </a:r>
            <a:r>
              <a:rPr lang="fa-IR" sz="2000" dirty="0" err="1" smtClean="0"/>
              <a:t>بروکلی</a:t>
            </a:r>
            <a:r>
              <a:rPr lang="fa-IR" sz="2000" dirty="0" smtClean="0"/>
              <a:t>، موز، پرتقال، انگور، طالبی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از یک هفته قبل از مصرف این داروها خودداری شود:</a:t>
            </a:r>
          </a:p>
          <a:p>
            <a:pPr algn="r"/>
            <a:r>
              <a:rPr lang="fa-IR" sz="2000" dirty="0" err="1" smtClean="0"/>
              <a:t>آسپرین</a:t>
            </a:r>
            <a:r>
              <a:rPr lang="fa-IR" sz="2000" dirty="0" smtClean="0"/>
              <a:t>، داروهای ضد التهاب غیر </a:t>
            </a:r>
            <a:r>
              <a:rPr lang="fa-IR" sz="2000" dirty="0" err="1" smtClean="0"/>
              <a:t>استروئیدی</a:t>
            </a:r>
            <a:r>
              <a:rPr lang="fa-IR" sz="2000" dirty="0" smtClean="0"/>
              <a:t>، ویتامین سی، آنتی </a:t>
            </a:r>
            <a:r>
              <a:rPr lang="fa-IR" sz="2000" dirty="0" err="1" smtClean="0"/>
              <a:t>اسیدها</a:t>
            </a:r>
            <a:r>
              <a:rPr lang="fa-IR" sz="2000" dirty="0" smtClean="0"/>
              <a:t>، ترکیبات آهن دار، ترکیبات </a:t>
            </a:r>
            <a:r>
              <a:rPr lang="fa-IR" sz="2000" dirty="0" err="1" smtClean="0"/>
              <a:t>یددار</a:t>
            </a:r>
            <a:r>
              <a:rPr lang="fa-IR" sz="2000" dirty="0" smtClean="0"/>
              <a:t>، </a:t>
            </a:r>
            <a:r>
              <a:rPr lang="fa-IR" sz="2000" dirty="0" err="1" smtClean="0"/>
              <a:t>دیورتیکهای</a:t>
            </a:r>
            <a:r>
              <a:rPr lang="fa-IR" sz="2000" dirty="0" smtClean="0"/>
              <a:t> </a:t>
            </a:r>
            <a:r>
              <a:rPr lang="fa-IR" sz="2000" dirty="0" err="1" smtClean="0"/>
              <a:t>تیازیدی</a:t>
            </a:r>
            <a:endParaRPr lang="fa-IR" sz="2000" dirty="0" smtClean="0"/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-در بیماران دچار خونریزی لثه یا مخاط دهان ، </a:t>
            </a:r>
            <a:r>
              <a:rPr lang="fa-IR" sz="2000" dirty="0" err="1" smtClean="0"/>
              <a:t>بلع</a:t>
            </a:r>
            <a:r>
              <a:rPr lang="fa-IR" sz="2000" dirty="0" smtClean="0"/>
              <a:t> این خون میتواند موجب مثبت کاذب شدن آزمایش میشود.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-در شیرخواران باید وجود شقاق در سینه مادر باید در نظر گرفته شود.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00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0"/>
            <a:ext cx="588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5055" y="371061"/>
            <a:ext cx="993370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 smtClean="0">
                <a:solidFill>
                  <a:schemeClr val="accent1"/>
                </a:solidFill>
              </a:rPr>
              <a:t>ادرار: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>
                <a:solidFill>
                  <a:srgbClr val="7030A0"/>
                </a:solidFill>
              </a:rPr>
              <a:t>-انواع نمونه ادرار:</a:t>
            </a:r>
          </a:p>
          <a:p>
            <a:pPr algn="r"/>
            <a:r>
              <a:rPr lang="fa-IR" sz="2000" dirty="0" smtClean="0"/>
              <a:t>1)</a:t>
            </a:r>
            <a:r>
              <a:rPr lang="en-US" sz="2000" dirty="0" smtClean="0"/>
              <a:t>midstream/clean catch</a:t>
            </a:r>
            <a:endParaRPr lang="fa-IR" sz="2000" dirty="0" smtClean="0"/>
          </a:p>
          <a:p>
            <a:pPr algn="r"/>
            <a:r>
              <a:rPr lang="fa-IR" sz="2000" dirty="0" smtClean="0"/>
              <a:t>2)</a:t>
            </a:r>
            <a:r>
              <a:rPr lang="fa-IR" sz="2000" dirty="0" err="1" smtClean="0"/>
              <a:t>سوپراپوبیک</a:t>
            </a:r>
            <a:endParaRPr lang="fa-IR" sz="2000" dirty="0" smtClean="0"/>
          </a:p>
          <a:p>
            <a:pPr algn="r"/>
            <a:r>
              <a:rPr lang="fa-IR" sz="2000" dirty="0" smtClean="0"/>
              <a:t>3)بیماران با کاتتر</a:t>
            </a:r>
          </a:p>
          <a:p>
            <a:pPr algn="r"/>
            <a:r>
              <a:rPr lang="fa-IR" sz="2000" dirty="0" smtClean="0"/>
              <a:t>4)در بچه ها با </a:t>
            </a:r>
            <a:r>
              <a:rPr lang="en-US" sz="2000" dirty="0" smtClean="0"/>
              <a:t>urine bag</a:t>
            </a:r>
          </a:p>
          <a:p>
            <a:pPr algn="r"/>
            <a:endParaRPr lang="en-US" sz="2000" dirty="0"/>
          </a:p>
          <a:p>
            <a:pPr algn="r"/>
            <a:r>
              <a:rPr lang="fa-IR" sz="2000" dirty="0" smtClean="0"/>
              <a:t>-شستشوی محل با آب و صابون مایع رقیق شده از جلو به عقب و خشک نمودن با دستمال.</a:t>
            </a:r>
          </a:p>
          <a:p>
            <a:pPr algn="r"/>
            <a:r>
              <a:rPr lang="fa-IR" sz="2000" dirty="0" smtClean="0"/>
              <a:t>نمونه ادرار صبحگاهی باشد.(حداقل 4-6 ساعت در مثانه مانده باشد.)</a:t>
            </a:r>
          </a:p>
          <a:p>
            <a:pPr algn="r"/>
            <a:r>
              <a:rPr lang="fa-IR" sz="2000" dirty="0" smtClean="0"/>
              <a:t>چند قطره اول دور ریخته شود و قسمت میانی ادرار داخل ظرف مخصوص ادرار قرار گیرد و قسمت انتهایی ادرار نیز دور ریخته </a:t>
            </a:r>
            <a:r>
              <a:rPr lang="fa-IR" sz="2000" dirty="0" err="1" smtClean="0"/>
              <a:t>شود.حداقل</a:t>
            </a:r>
            <a:r>
              <a:rPr lang="fa-IR" sz="2000" dirty="0" smtClean="0"/>
              <a:t> نصف ظرف ادرار پر شود.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-نمونه ادرار را تا دو ساعت میتوان در دمای اتاق نگهداشت اما پس ا ز آن باید در یخچال قرار گیرد.</a:t>
            </a:r>
          </a:p>
          <a:p>
            <a:pPr algn="r"/>
            <a:r>
              <a:rPr lang="fa-IR" sz="2000" dirty="0" smtClean="0"/>
              <a:t>اگر بیشتر از </a:t>
            </a:r>
            <a:r>
              <a:rPr lang="fa-IR" sz="2000" dirty="0" err="1" smtClean="0"/>
              <a:t>دوساعت</a:t>
            </a:r>
            <a:r>
              <a:rPr lang="fa-IR" sz="2000" dirty="0" smtClean="0"/>
              <a:t> از منزل تا آزمایشگاه فاصله است، باید کنار یخ منتقل شود.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-نمونه از کاتتر:</a:t>
            </a:r>
          </a:p>
          <a:p>
            <a:pPr algn="r"/>
            <a:r>
              <a:rPr lang="fa-IR" sz="2000" dirty="0" err="1" smtClean="0">
                <a:solidFill>
                  <a:srgbClr val="7030A0"/>
                </a:solidFill>
              </a:rPr>
              <a:t>سوند</a:t>
            </a:r>
            <a:r>
              <a:rPr lang="fa-IR" sz="2000" dirty="0" smtClean="0">
                <a:solidFill>
                  <a:srgbClr val="7030A0"/>
                </a:solidFill>
              </a:rPr>
              <a:t> </a:t>
            </a:r>
            <a:r>
              <a:rPr lang="fa-IR" sz="2000" dirty="0" err="1" smtClean="0">
                <a:solidFill>
                  <a:srgbClr val="7030A0"/>
                </a:solidFill>
              </a:rPr>
              <a:t>نلاتون</a:t>
            </a:r>
            <a:r>
              <a:rPr lang="fa-IR" sz="2000" dirty="0" smtClean="0">
                <a:solidFill>
                  <a:srgbClr val="7030A0"/>
                </a:solidFill>
              </a:rPr>
              <a:t>: </a:t>
            </a:r>
            <a:r>
              <a:rPr lang="fa-IR" sz="2000" dirty="0" smtClean="0"/>
              <a:t>قسمت وسط جریان خروجی ادرار</a:t>
            </a:r>
          </a:p>
          <a:p>
            <a:pPr algn="r"/>
            <a:r>
              <a:rPr lang="fa-IR" sz="2000" dirty="0" err="1" smtClean="0">
                <a:solidFill>
                  <a:srgbClr val="7030A0"/>
                </a:solidFill>
              </a:rPr>
              <a:t>سوند</a:t>
            </a:r>
            <a:r>
              <a:rPr lang="fa-IR" sz="2000" dirty="0" smtClean="0">
                <a:solidFill>
                  <a:srgbClr val="7030A0"/>
                </a:solidFill>
              </a:rPr>
              <a:t> </a:t>
            </a:r>
            <a:r>
              <a:rPr lang="fa-IR" sz="2000" dirty="0" err="1" smtClean="0">
                <a:solidFill>
                  <a:srgbClr val="7030A0"/>
                </a:solidFill>
              </a:rPr>
              <a:t>فولی</a:t>
            </a:r>
            <a:r>
              <a:rPr lang="fa-IR" sz="2000" dirty="0" smtClean="0">
                <a:solidFill>
                  <a:srgbClr val="7030A0"/>
                </a:solidFill>
              </a:rPr>
              <a:t>: </a:t>
            </a:r>
            <a:r>
              <a:rPr lang="fa-IR" sz="2000" dirty="0" err="1" smtClean="0"/>
              <a:t>بهترست</a:t>
            </a:r>
            <a:r>
              <a:rPr lang="fa-IR" sz="2000" dirty="0" smtClean="0"/>
              <a:t> اگر دو هفته از آن گذشته است، </a:t>
            </a:r>
            <a:r>
              <a:rPr lang="fa-IR" sz="2000" dirty="0" err="1" smtClean="0"/>
              <a:t>سوند</a:t>
            </a:r>
            <a:r>
              <a:rPr lang="fa-IR" sz="2000" dirty="0" smtClean="0"/>
              <a:t> جدید گذاشته شود.</a:t>
            </a:r>
          </a:p>
          <a:p>
            <a:pPr algn="r"/>
            <a:r>
              <a:rPr lang="fa-IR" sz="2000" dirty="0" smtClean="0"/>
              <a:t>از محل ضخیم بالای لوله با یک سرنگ </a:t>
            </a:r>
            <a:r>
              <a:rPr lang="fa-IR" sz="2000" smtClean="0"/>
              <a:t>درناژ </a:t>
            </a:r>
            <a:r>
              <a:rPr lang="fa-IR" sz="2000" dirty="0" smtClean="0"/>
              <a:t>میکنیم(</a:t>
            </a:r>
            <a:r>
              <a:rPr lang="fa-IR" sz="2000" dirty="0" err="1" smtClean="0"/>
              <a:t>درحالیکه</a:t>
            </a:r>
            <a:r>
              <a:rPr lang="fa-IR" sz="2000" dirty="0" smtClean="0"/>
              <a:t> قسمت انتهایی را </a:t>
            </a:r>
            <a:r>
              <a:rPr lang="fa-IR" sz="2000" dirty="0" err="1" smtClean="0"/>
              <a:t>کلامپ</a:t>
            </a:r>
            <a:r>
              <a:rPr lang="fa-IR" sz="2000" dirty="0" smtClean="0"/>
              <a:t> کرده ایم.)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6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473" y="914400"/>
            <a:ext cx="1052945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 smtClean="0">
                <a:solidFill>
                  <a:schemeClr val="accent1"/>
                </a:solidFill>
              </a:rPr>
              <a:t>نمونه ادرار  24 ساعته:</a:t>
            </a:r>
          </a:p>
          <a:p>
            <a:pPr algn="r"/>
            <a:endParaRPr lang="fa-IR" sz="2000" dirty="0"/>
          </a:p>
          <a:p>
            <a:pPr algn="r"/>
            <a:endParaRPr lang="fa-IR" sz="2000" dirty="0" smtClean="0"/>
          </a:p>
          <a:p>
            <a:pPr algn="r"/>
            <a:r>
              <a:rPr lang="fa-IR" sz="2000" dirty="0" smtClean="0"/>
              <a:t>-در ابتدای جمع آوری نمونه، دفع ادرار را انجام داده و آن را دور بریزد و زمان را دقیقا یادداشت نماید(مثلا 7 صبح)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-آخرین نوبت دفع ادرار باید راس همان ساعتی که جمع آوری ادرار شروع شده بود انجام شود 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-بمدت یک شبانه روز (24 ساعت) یعنی تا ساعت 7 صبح فردا تمامی </a:t>
            </a:r>
            <a:r>
              <a:rPr lang="fa-IR" sz="2000" dirty="0" err="1" smtClean="0"/>
              <a:t>نوبتهای</a:t>
            </a:r>
            <a:r>
              <a:rPr lang="fa-IR" sz="2000" dirty="0" smtClean="0"/>
              <a:t> دفع ادرار در ظرف مخصوص جمع آوری شود.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10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745" y="622852"/>
            <a:ext cx="1123603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/>
              <a:t>-پره آنالیز به تمام مراحلی اطلاق میگردد که باید روی یک نمونه قبل از آنالیز شدن انجام گیرد.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-متغیرهای وابسته به بیمار شامل فعالیت فیزیکی؛ رژیم غذایی؛ سن؛ جنس؛ تغییرات شبانه روزی؛ وضعیت بدنی؛ استرس؛ چاقی؛ استعمال دخانیات و استرس است.</a:t>
            </a:r>
          </a:p>
          <a:p>
            <a:pPr algn="r"/>
            <a:endParaRPr lang="fa-IR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fa-IR" sz="2400" dirty="0" smtClean="0">
              <a:solidFill>
                <a:srgbClr val="FF0066"/>
              </a:solidFill>
            </a:endParaRPr>
          </a:p>
          <a:p>
            <a:pPr algn="r"/>
            <a:r>
              <a:rPr lang="fa-IR" sz="2400" dirty="0" smtClean="0">
                <a:solidFill>
                  <a:schemeClr val="accent1"/>
                </a:solidFill>
              </a:rPr>
              <a:t>-</a:t>
            </a:r>
            <a:r>
              <a:rPr lang="fa-IR" sz="2400" b="1" dirty="0" smtClean="0">
                <a:solidFill>
                  <a:schemeClr val="accent1"/>
                </a:solidFill>
              </a:rPr>
              <a:t>ده خطای شایع در گرفتن نمونه خون:</a:t>
            </a:r>
          </a:p>
          <a:p>
            <a:pPr algn="r"/>
            <a:endParaRPr lang="fa-IR" sz="2000" dirty="0" smtClean="0"/>
          </a:p>
          <a:p>
            <a:pPr algn="r"/>
            <a:r>
              <a:rPr lang="fa-IR" sz="2000" dirty="0" smtClean="0"/>
              <a:t>1)شناسایی اشتباه بیمار</a:t>
            </a:r>
          </a:p>
          <a:p>
            <a:pPr algn="r"/>
            <a:r>
              <a:rPr lang="fa-IR" sz="2000" dirty="0" smtClean="0"/>
              <a:t>2)نوشتن نام غلط روی نمونه</a:t>
            </a:r>
          </a:p>
          <a:p>
            <a:pPr algn="r"/>
            <a:r>
              <a:rPr lang="fa-IR" sz="2000" dirty="0" smtClean="0"/>
              <a:t>3)میزان ناکافی/نسبت غلط ماده </a:t>
            </a:r>
            <a:r>
              <a:rPr lang="fa-IR" sz="2000" dirty="0" err="1" smtClean="0"/>
              <a:t>ضدانعقاد</a:t>
            </a:r>
            <a:r>
              <a:rPr lang="fa-IR" sz="2000" dirty="0" smtClean="0"/>
              <a:t> به خون</a:t>
            </a:r>
          </a:p>
          <a:p>
            <a:pPr algn="r"/>
            <a:r>
              <a:rPr lang="fa-IR" sz="2000" dirty="0" smtClean="0"/>
              <a:t>4)استفاده از لوله آزمایش یا ماده </a:t>
            </a:r>
            <a:r>
              <a:rPr lang="fa-IR" sz="2000" dirty="0" err="1" smtClean="0"/>
              <a:t>ضدانعقاد</a:t>
            </a:r>
            <a:r>
              <a:rPr lang="fa-IR" sz="2000" dirty="0" smtClean="0"/>
              <a:t> اشتباه</a:t>
            </a:r>
          </a:p>
          <a:p>
            <a:pPr algn="r"/>
            <a:r>
              <a:rPr lang="fa-IR" sz="2000" dirty="0" smtClean="0"/>
              <a:t>5)</a:t>
            </a:r>
            <a:r>
              <a:rPr lang="fa-IR" sz="2000" dirty="0" err="1" smtClean="0"/>
              <a:t>همولیز</a:t>
            </a:r>
            <a:r>
              <a:rPr lang="fa-IR" sz="2000" dirty="0" smtClean="0"/>
              <a:t>/</a:t>
            </a:r>
            <a:r>
              <a:rPr lang="fa-IR" sz="2000" dirty="0" err="1" smtClean="0"/>
              <a:t>لیپمی</a:t>
            </a:r>
            <a:r>
              <a:rPr lang="fa-IR" sz="2000" dirty="0" smtClean="0"/>
              <a:t>(بالا بودن چربی خون)</a:t>
            </a:r>
          </a:p>
          <a:p>
            <a:pPr algn="r"/>
            <a:r>
              <a:rPr lang="fa-IR" sz="2000" dirty="0" smtClean="0"/>
              <a:t>6)تغلیظ نمونه خون</a:t>
            </a:r>
          </a:p>
          <a:p>
            <a:pPr algn="r"/>
            <a:r>
              <a:rPr lang="fa-IR" sz="2000" dirty="0" smtClean="0"/>
              <a:t>7)مشکلات در مخلوط کردن/لخته</a:t>
            </a:r>
          </a:p>
          <a:p>
            <a:pPr algn="r"/>
            <a:r>
              <a:rPr lang="fa-IR" sz="2000" dirty="0" smtClean="0"/>
              <a:t>8)قرار گرفتن در برابر </a:t>
            </a:r>
            <a:r>
              <a:rPr lang="fa-IR" sz="2000" dirty="0" err="1" smtClean="0"/>
              <a:t>نور،درجه</a:t>
            </a:r>
            <a:r>
              <a:rPr lang="fa-IR" sz="2000" dirty="0" smtClean="0"/>
              <a:t> حرارت بالا یا پایین</a:t>
            </a:r>
          </a:p>
          <a:p>
            <a:pPr algn="r"/>
            <a:r>
              <a:rPr lang="fa-IR" sz="2000" dirty="0" smtClean="0"/>
              <a:t>9)نمونه های گرفته شده در زمان نامناسب/تاخیر در انتقال نمونه ها به آزمایشگاه</a:t>
            </a:r>
          </a:p>
          <a:p>
            <a:pPr algn="r"/>
            <a:r>
              <a:rPr lang="fa-IR" sz="2000" dirty="0" smtClean="0"/>
              <a:t>10)اشکالات در فرایند تهیه نمونه: </a:t>
            </a:r>
            <a:r>
              <a:rPr lang="fa-IR" sz="2000" dirty="0" err="1" smtClean="0"/>
              <a:t>سانتریفوژ</a:t>
            </a:r>
            <a:r>
              <a:rPr lang="fa-IR" sz="2000" dirty="0" smtClean="0"/>
              <a:t> کردن ناکافی، ثبت کردن نادرست، ذخیره کردن نامناسب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37043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574" y="636104"/>
            <a:ext cx="865367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chemeClr val="accent1"/>
                </a:solidFill>
              </a:rPr>
              <a:t>خلط:</a:t>
            </a:r>
          </a:p>
          <a:p>
            <a:pPr algn="r"/>
            <a:endParaRPr lang="fa-IR" sz="2000" dirty="0" smtClean="0"/>
          </a:p>
          <a:p>
            <a:pPr algn="r"/>
            <a:r>
              <a:rPr lang="fa-IR" sz="2000" dirty="0" smtClean="0"/>
              <a:t>-نمونه صبحگاهی مناسبتر است و بهتر است بیمار ناشتا باشد.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-در مواردیکه برای سل درخواست سه نوبت خلط داده می شود:</a:t>
            </a:r>
          </a:p>
          <a:p>
            <a:pPr algn="r"/>
            <a:r>
              <a:rPr lang="fa-IR" sz="2000" dirty="0" smtClean="0"/>
              <a:t>1)نمونه اول:  در اولین مراجعه بیمار به واحد درمانی تهیه میگردد و ظرف جهت نمونه گیری دوم هم تحویل داده میشود.</a:t>
            </a:r>
          </a:p>
          <a:p>
            <a:pPr algn="r"/>
            <a:r>
              <a:rPr lang="fa-IR" sz="2000" dirty="0" smtClean="0"/>
              <a:t>2)نمونه دوم: خلط صبحگاهی که </a:t>
            </a:r>
            <a:r>
              <a:rPr lang="fa-IR" sz="2000" dirty="0" err="1" smtClean="0"/>
              <a:t>بیمارقبل</a:t>
            </a:r>
            <a:r>
              <a:rPr lang="fa-IR" sz="2000" dirty="0" smtClean="0"/>
              <a:t> از برخاستن از جای خود و </a:t>
            </a:r>
            <a:r>
              <a:rPr lang="fa-IR" sz="2000" dirty="0" err="1" smtClean="0"/>
              <a:t>بصورت</a:t>
            </a:r>
            <a:r>
              <a:rPr lang="fa-IR" sz="2000" dirty="0" smtClean="0"/>
              <a:t> ناشتا در منزل تهیه مینماید.</a:t>
            </a:r>
          </a:p>
          <a:p>
            <a:pPr algn="r"/>
            <a:r>
              <a:rPr lang="fa-IR" sz="2000" dirty="0" smtClean="0"/>
              <a:t>3)نمونه سوم: خلط صبحگاهی که همزمان با مراجعه بیمار برای تحویل نمونه دوم از بیمار گرفته میشود.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-بعد از نفس عمیق و با سر </a:t>
            </a:r>
            <a:r>
              <a:rPr lang="fa-IR" sz="2000" dirty="0" err="1" smtClean="0"/>
              <a:t>فه</a:t>
            </a:r>
            <a:r>
              <a:rPr lang="fa-IR" sz="2000" dirty="0" smtClean="0"/>
              <a:t> های عمیق ، خلط را تخلیه نماید. </a:t>
            </a:r>
            <a:r>
              <a:rPr lang="fa-IR" sz="2000" dirty="0" err="1" smtClean="0"/>
              <a:t>بهترست</a:t>
            </a:r>
            <a:r>
              <a:rPr lang="fa-IR" sz="2000" dirty="0" smtClean="0"/>
              <a:t> حجم خلط بین 3-5 میلی لیتر باشد.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-نمونه هر چه سریعتر به آزمایشگاه </a:t>
            </a:r>
            <a:r>
              <a:rPr lang="fa-IR" sz="2000" dirty="0" err="1" smtClean="0"/>
              <a:t>برسد.در</a:t>
            </a:r>
            <a:r>
              <a:rPr lang="fa-IR" sz="2000" dirty="0" smtClean="0"/>
              <a:t> غیر </a:t>
            </a:r>
            <a:r>
              <a:rPr lang="fa-IR" sz="2000" dirty="0"/>
              <a:t>ا</a:t>
            </a:r>
            <a:r>
              <a:rPr lang="fa-IR" sz="2000" dirty="0" smtClean="0"/>
              <a:t>ینصورت در یخچال نگهداری شود.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-قبل از نمونه گیری بیمار دهان خود را با آب بشوید.</a:t>
            </a:r>
          </a:p>
          <a:p>
            <a:pPr algn="r"/>
            <a:r>
              <a:rPr lang="fa-IR" sz="2000" dirty="0" smtClean="0"/>
              <a:t>-ی</a:t>
            </a:r>
          </a:p>
          <a:p>
            <a:pPr algn="r"/>
            <a:r>
              <a:rPr lang="fa-IR" sz="2000" dirty="0" smtClean="0"/>
              <a:t>نمونه خلط خوب چسبنده است (آب دهان شفاف و آبکی است.)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75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16835"/>
            <a:ext cx="99891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chemeClr val="accent1"/>
                </a:solidFill>
              </a:rPr>
              <a:t>آزمایش پرولاکتین:</a:t>
            </a:r>
          </a:p>
          <a:p>
            <a:pPr algn="r"/>
            <a:endParaRPr lang="fa-IR" sz="2000" dirty="0"/>
          </a:p>
          <a:p>
            <a:pPr algn="r"/>
            <a:endParaRPr lang="fa-IR" sz="2000" dirty="0" smtClean="0"/>
          </a:p>
          <a:p>
            <a:pPr algn="r"/>
            <a:r>
              <a:rPr lang="fa-IR" sz="2000" dirty="0" smtClean="0"/>
              <a:t>-هورمونی است که از هیپوفیز ترشح شده و در حاملگی و شیردهی افزایش می </a:t>
            </a:r>
            <a:r>
              <a:rPr lang="fa-IR" sz="2000" dirty="0" err="1" smtClean="0"/>
              <a:t>یابد.انجام</a:t>
            </a:r>
            <a:r>
              <a:rPr lang="fa-IR" sz="2000" dirty="0" smtClean="0"/>
              <a:t> این آزمایش در اختلالات هورمونی از جمله بهم خوردن نظم عادت ماهیانه و نیز بیماران مشکوک به تومور </a:t>
            </a:r>
            <a:r>
              <a:rPr lang="fa-IR" sz="2000" dirty="0" err="1" smtClean="0"/>
              <a:t>هیپوفیزی</a:t>
            </a:r>
            <a:r>
              <a:rPr lang="fa-IR" sz="2000" dirty="0" smtClean="0"/>
              <a:t> کمک کننده است.</a:t>
            </a:r>
          </a:p>
          <a:p>
            <a:pPr algn="r"/>
            <a:endParaRPr lang="fa-IR" sz="2000" dirty="0" smtClean="0"/>
          </a:p>
          <a:p>
            <a:pPr algn="r"/>
            <a:r>
              <a:rPr lang="fa-IR" sz="2000" dirty="0" smtClean="0"/>
              <a:t>-بیماران باید این نکات را پیش از انجام آزمایش رعایت کنند:</a:t>
            </a:r>
          </a:p>
          <a:p>
            <a:pPr algn="r"/>
            <a:endParaRPr lang="fa-IR" sz="2000" dirty="0" smtClean="0"/>
          </a:p>
          <a:p>
            <a:pPr algn="r"/>
            <a:r>
              <a:rPr lang="fa-IR" sz="2000" dirty="0" smtClean="0"/>
              <a:t>1)باید حداقل دو ساعت و حداکثر سه ساعت بعد از بیدار شدن از خواب، نمونه خون بدهند. نمونه </a:t>
            </a:r>
            <a:r>
              <a:rPr lang="fa-IR" sz="2000" dirty="0" err="1" smtClean="0"/>
              <a:t>هایی</a:t>
            </a:r>
            <a:r>
              <a:rPr lang="fa-IR" sz="2000" dirty="0" smtClean="0"/>
              <a:t> که کمتر از این زمان تهیه شوند افزایش ناشی از خواب را نشان میدهند.</a:t>
            </a:r>
          </a:p>
          <a:p>
            <a:pPr algn="r"/>
            <a:r>
              <a:rPr lang="fa-IR" sz="2000" dirty="0" smtClean="0"/>
              <a:t>2) در شب قبل از آزمایش، لباس گشاد و راحت بپوشند و از پوشیدن لباسهای تنگ خصوصا در ناحیه سینه اجتناب کنند.</a:t>
            </a:r>
          </a:p>
          <a:p>
            <a:pPr algn="r"/>
            <a:r>
              <a:rPr lang="fa-IR" sz="2000" dirty="0" smtClean="0"/>
              <a:t>3)معاینه سینه طی 24 ساعت قبل موجب اشتباه در نتایج آزمایش میشود.</a:t>
            </a:r>
          </a:p>
          <a:p>
            <a:pPr algn="r"/>
            <a:r>
              <a:rPr lang="fa-IR" sz="2000" dirty="0" smtClean="0"/>
              <a:t>4)بیماران باید از تماس جنسی در شب قبل خودداری کنند.</a:t>
            </a:r>
          </a:p>
          <a:p>
            <a:pPr algn="r"/>
            <a:r>
              <a:rPr lang="fa-IR" sz="2000" dirty="0" smtClean="0"/>
              <a:t>5)طی 12 ساعت قبل از انجام آزمایش از ورزش و فعالیتهای شدید بدنی خودداری کرده و قرصهای ضدبارداری، </a:t>
            </a:r>
            <a:r>
              <a:rPr lang="fa-IR" sz="2000" dirty="0" err="1" smtClean="0"/>
              <a:t>کلرپرومازین</a:t>
            </a:r>
            <a:r>
              <a:rPr lang="fa-IR" sz="2000" dirty="0" smtClean="0"/>
              <a:t> و متیل </a:t>
            </a:r>
            <a:r>
              <a:rPr lang="fa-IR" sz="2000" dirty="0" err="1" smtClean="0"/>
              <a:t>دوپا</a:t>
            </a:r>
            <a:r>
              <a:rPr lang="fa-IR" sz="2000" dirty="0" smtClean="0"/>
              <a:t> طبق نظر پزشک معالج قطع کنند.</a:t>
            </a:r>
          </a:p>
          <a:p>
            <a:pPr algn="r"/>
            <a:r>
              <a:rPr lang="fa-IR" sz="2000" dirty="0" smtClean="0"/>
              <a:t>6)استرس در زمان انجام آزمایش خصوصا در طی 30 دقیقه </a:t>
            </a:r>
            <a:r>
              <a:rPr lang="fa-IR" sz="2000" dirty="0"/>
              <a:t>پیش از آن موجب نتایج اشتباه میشود.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1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6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2452" y="1033670"/>
            <a:ext cx="5246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Thank you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867" y="675861"/>
            <a:ext cx="738862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chemeClr val="accent1"/>
                </a:solidFill>
              </a:rPr>
              <a:t>متغیرهای قبل از نمونه گیری: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1)تغییرات شبانه روزی: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در هنگام تست کردن هورمونها ،آهن، اسید </a:t>
            </a:r>
            <a:r>
              <a:rPr lang="fa-IR" sz="2000" dirty="0" err="1" smtClean="0"/>
              <a:t>فسفاتاز</a:t>
            </a:r>
            <a:r>
              <a:rPr lang="fa-IR" sz="2000" dirty="0" smtClean="0"/>
              <a:t> این تغییرات دیده میشود.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</a:t>
            </a:r>
            <a:r>
              <a:rPr lang="fa-IR" sz="2000" dirty="0" err="1" smtClean="0"/>
              <a:t>کورتیزول</a:t>
            </a:r>
            <a:r>
              <a:rPr lang="fa-IR" sz="2000" dirty="0" smtClean="0"/>
              <a:t> در ساعت 4-6 صبح به حداکثر میرسد و 8-12 شب کمترین مقدار را دارد.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-پرولاکتین در ساعت 4-8 صبح و 8-10 شب میزان بالاتری دارد.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آهن در ابتدا تا انتهای صبح به حداکثر میرسد و در طی روز تا 30% کاهش پیدا میکند.</a:t>
            </a:r>
          </a:p>
          <a:p>
            <a:pPr algn="r"/>
            <a:endParaRPr lang="fa-IR" sz="2000" dirty="0" smtClean="0"/>
          </a:p>
          <a:p>
            <a:pPr algn="r"/>
            <a:r>
              <a:rPr lang="fa-IR" sz="2000" dirty="0"/>
              <a:t> </a:t>
            </a:r>
            <a:r>
              <a:rPr lang="fa-IR" sz="2000" dirty="0" smtClean="0"/>
              <a:t>-</a:t>
            </a:r>
            <a:r>
              <a:rPr lang="fa-IR" sz="2000" dirty="0" err="1" smtClean="0"/>
              <a:t>فسفر</a:t>
            </a:r>
            <a:r>
              <a:rPr lang="fa-IR" sz="2000" dirty="0" smtClean="0"/>
              <a:t> در شب 10-30% بیشتر از اول صبح است.</a:t>
            </a:r>
          </a:p>
          <a:p>
            <a:pPr algn="r"/>
            <a:endParaRPr lang="fa-IR" sz="2000" dirty="0" smtClean="0"/>
          </a:p>
          <a:p>
            <a:pPr algn="r"/>
            <a:r>
              <a:rPr lang="fa-IR" sz="2000" dirty="0"/>
              <a:t> </a:t>
            </a:r>
            <a:r>
              <a:rPr lang="fa-IR" sz="2000" dirty="0" smtClean="0"/>
              <a:t>-اسید </a:t>
            </a:r>
            <a:r>
              <a:rPr lang="fa-IR" sz="2000" dirty="0" err="1" smtClean="0"/>
              <a:t>فسفاتاز</a:t>
            </a:r>
            <a:r>
              <a:rPr lang="fa-IR" sz="2000" dirty="0" smtClean="0"/>
              <a:t> و هورمون رشد عصرها </a:t>
            </a:r>
            <a:r>
              <a:rPr lang="fa-IR" sz="2000" dirty="0" err="1" smtClean="0"/>
              <a:t>بیشترند</a:t>
            </a:r>
            <a:r>
              <a:rPr lang="fa-IR" sz="2000" dirty="0" smtClean="0"/>
              <a:t>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</a:t>
            </a:r>
            <a:r>
              <a:rPr lang="fa-IR" sz="2000" dirty="0" err="1" smtClean="0"/>
              <a:t>آلدوسترون</a:t>
            </a:r>
            <a:r>
              <a:rPr lang="fa-IR" sz="2000" dirty="0" smtClean="0"/>
              <a:t> و </a:t>
            </a:r>
            <a:r>
              <a:rPr lang="fa-IR" sz="2000" dirty="0" err="1" smtClean="0"/>
              <a:t>رنین</a:t>
            </a:r>
            <a:r>
              <a:rPr lang="fa-IR" sz="2000" dirty="0" smtClean="0"/>
              <a:t> عصرها </a:t>
            </a:r>
            <a:r>
              <a:rPr lang="fa-IR" sz="2000" dirty="0" err="1" smtClean="0"/>
              <a:t>کمترند</a:t>
            </a:r>
            <a:r>
              <a:rPr lang="fa-IR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13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8099" y="304800"/>
            <a:ext cx="68042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chemeClr val="accent3">
                    <a:lumMod val="75000"/>
                  </a:schemeClr>
                </a:solidFill>
              </a:rPr>
              <a:t>2)ورزش</a:t>
            </a:r>
          </a:p>
          <a:p>
            <a:pPr algn="r"/>
            <a:r>
              <a:rPr lang="fa-IR" sz="2400" b="1" dirty="0" smtClean="0">
                <a:solidFill>
                  <a:schemeClr val="accent3">
                    <a:lumMod val="75000"/>
                  </a:schemeClr>
                </a:solidFill>
              </a:rPr>
              <a:t>3)رژیم غذایی:</a:t>
            </a:r>
          </a:p>
          <a:p>
            <a:pPr algn="r"/>
            <a:endParaRPr lang="fa-IR" sz="2000" dirty="0" smtClean="0"/>
          </a:p>
          <a:p>
            <a:pPr algn="r"/>
            <a:r>
              <a:rPr lang="fa-IR" sz="2000" dirty="0" smtClean="0"/>
              <a:t>آزمایشاتی که </a:t>
            </a:r>
            <a:r>
              <a:rPr lang="fa-IR" sz="2000" dirty="0" err="1" smtClean="0"/>
              <a:t>ناشتایی</a:t>
            </a:r>
            <a:r>
              <a:rPr lang="fa-IR" sz="2000" dirty="0" smtClean="0"/>
              <a:t> لازم است:</a:t>
            </a:r>
          </a:p>
          <a:p>
            <a:pPr algn="r"/>
            <a:endParaRPr lang="fa-IR" sz="2000" dirty="0" smtClean="0"/>
          </a:p>
          <a:p>
            <a:pPr algn="r"/>
            <a:r>
              <a:rPr lang="en-US" sz="2000" dirty="0" smtClean="0"/>
              <a:t>FBS</a:t>
            </a:r>
          </a:p>
          <a:p>
            <a:pPr algn="r"/>
            <a:r>
              <a:rPr lang="en-US" sz="2000" dirty="0" smtClean="0"/>
              <a:t>Lipid profile (HDL/LDL/TG)</a:t>
            </a:r>
          </a:p>
          <a:p>
            <a:pPr algn="r"/>
            <a:r>
              <a:rPr lang="en-US" sz="2000" dirty="0" smtClean="0"/>
              <a:t>IRON</a:t>
            </a:r>
          </a:p>
          <a:p>
            <a:pPr algn="r"/>
            <a:r>
              <a:rPr lang="en-US" sz="2000" dirty="0" smtClean="0"/>
              <a:t>ALKP</a:t>
            </a:r>
          </a:p>
          <a:p>
            <a:pPr algn="r"/>
            <a:r>
              <a:rPr lang="en-US" sz="2000" dirty="0" smtClean="0"/>
              <a:t>Lipase</a:t>
            </a:r>
          </a:p>
          <a:p>
            <a:pPr algn="r"/>
            <a:r>
              <a:rPr lang="en-US" sz="2000" dirty="0" smtClean="0"/>
              <a:t>PTH</a:t>
            </a:r>
          </a:p>
          <a:p>
            <a:pPr algn="r"/>
            <a:r>
              <a:rPr lang="en-US" sz="2000" dirty="0" smtClean="0"/>
              <a:t>...</a:t>
            </a:r>
          </a:p>
          <a:p>
            <a:pPr algn="r"/>
            <a:endParaRPr lang="fa-IR" sz="2000" dirty="0" smtClean="0"/>
          </a:p>
          <a:p>
            <a:pPr algn="r"/>
            <a:r>
              <a:rPr lang="fa-IR" sz="2000" dirty="0" smtClean="0"/>
              <a:t>آزمایشاتی که </a:t>
            </a:r>
            <a:r>
              <a:rPr lang="fa-IR" sz="2000" dirty="0" err="1" smtClean="0"/>
              <a:t>بهترست</a:t>
            </a:r>
            <a:r>
              <a:rPr lang="fa-IR" sz="2000" dirty="0" smtClean="0"/>
              <a:t> بیمار ناشتا باشد:</a:t>
            </a:r>
          </a:p>
          <a:p>
            <a:pPr algn="r"/>
            <a:endParaRPr lang="fa-IR" sz="2000" dirty="0" smtClean="0"/>
          </a:p>
          <a:p>
            <a:pPr algn="r"/>
            <a:r>
              <a:rPr lang="fa-IR" sz="2000" dirty="0" smtClean="0"/>
              <a:t>کلسترول</a:t>
            </a:r>
          </a:p>
          <a:p>
            <a:pPr algn="r"/>
            <a:r>
              <a:rPr lang="fa-IR" sz="2000" dirty="0" err="1" smtClean="0"/>
              <a:t>فسفر</a:t>
            </a:r>
            <a:endParaRPr lang="fa-IR" sz="2000" dirty="0" smtClean="0"/>
          </a:p>
          <a:p>
            <a:pPr algn="r"/>
            <a:r>
              <a:rPr lang="fa-IR" sz="2000" dirty="0" smtClean="0"/>
              <a:t>کلسیم</a:t>
            </a:r>
          </a:p>
          <a:p>
            <a:pPr algn="r"/>
            <a:r>
              <a:rPr lang="en-US" sz="2000" dirty="0" smtClean="0"/>
              <a:t>PSA</a:t>
            </a:r>
          </a:p>
          <a:p>
            <a:pPr algn="r"/>
            <a:r>
              <a:rPr lang="en-US" sz="2000" dirty="0" smtClean="0"/>
              <a:t>...</a:t>
            </a:r>
            <a:endParaRPr lang="fa-IR" sz="2000" dirty="0" smtClean="0"/>
          </a:p>
        </p:txBody>
      </p:sp>
    </p:spTree>
    <p:extLst>
      <p:ext uri="{BB962C8B-B14F-4D97-AF65-F5344CB8AC3E}">
        <p14:creationId xmlns:p14="http://schemas.microsoft.com/office/powerpoint/2010/main" val="37119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487" y="755375"/>
            <a:ext cx="101163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a-IR" sz="2000" dirty="0"/>
          </a:p>
          <a:p>
            <a:pPr algn="r"/>
            <a:r>
              <a:rPr lang="fa-IR" sz="2000" dirty="0" smtClean="0"/>
              <a:t>-غذاهای حاوی </a:t>
            </a:r>
            <a:r>
              <a:rPr lang="fa-IR" sz="2000" dirty="0" err="1" smtClean="0"/>
              <a:t>پورین</a:t>
            </a:r>
            <a:r>
              <a:rPr lang="fa-IR" sz="2000" dirty="0" smtClean="0"/>
              <a:t> مثل عدس و لوبیا  و نیز گوشت زیاد موجب افزایش اوره خون میشوند.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-در گیاهخواری چربیهای خون و ویتامین بی 12 کاهش می یابند.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-برای آزمایشات </a:t>
            </a:r>
            <a:r>
              <a:rPr lang="fa-IR" sz="2000" dirty="0" err="1" smtClean="0"/>
              <a:t>تیروئیدی</a:t>
            </a:r>
            <a:r>
              <a:rPr lang="fa-IR" sz="2000" dirty="0" smtClean="0"/>
              <a:t> نیاز به </a:t>
            </a:r>
            <a:r>
              <a:rPr lang="fa-IR" sz="2000" dirty="0" err="1" smtClean="0"/>
              <a:t>ناشتایی</a:t>
            </a:r>
            <a:r>
              <a:rPr lang="fa-IR" sz="2000" dirty="0" smtClean="0"/>
              <a:t> </a:t>
            </a:r>
            <a:r>
              <a:rPr lang="fa-IR" sz="2000" dirty="0" err="1" smtClean="0"/>
              <a:t>نمی</a:t>
            </a:r>
            <a:r>
              <a:rPr lang="fa-IR" sz="2000" dirty="0" smtClean="0"/>
              <a:t> باشد اما بعلت اثری که چربیهای خون بر نتایج آزمایشات خون میگذارد، حداقل سه ساعت قبل از آزمایش غذا نخورد.</a:t>
            </a:r>
          </a:p>
          <a:p>
            <a:pPr algn="r"/>
            <a:endParaRPr lang="fa-IR" sz="2000" dirty="0" smtClean="0"/>
          </a:p>
          <a:p>
            <a:pPr algn="r"/>
            <a:r>
              <a:rPr lang="fa-IR" sz="2000" dirty="0" smtClean="0"/>
              <a:t>4) استعمال دخانیات  موجب:</a:t>
            </a:r>
          </a:p>
          <a:p>
            <a:pPr algn="r"/>
            <a:r>
              <a:rPr lang="fa-IR" sz="2000" dirty="0" smtClean="0"/>
              <a:t>افزایش </a:t>
            </a:r>
            <a:endParaRPr lang="en-US" sz="2000" dirty="0" smtClean="0"/>
          </a:p>
          <a:p>
            <a:pPr algn="r"/>
            <a:r>
              <a:rPr lang="en-US" sz="2000" dirty="0" smtClean="0"/>
              <a:t>MCV</a:t>
            </a:r>
            <a:r>
              <a:rPr lang="fa-IR" sz="2000" dirty="0" smtClean="0"/>
              <a:t>هموگلوبین، گلبول سفید ، </a:t>
            </a:r>
            <a:endParaRPr lang="fa-IR" sz="2000" dirty="0"/>
          </a:p>
          <a:p>
            <a:pPr algn="r"/>
            <a:r>
              <a:rPr lang="fa-IR" sz="2000" dirty="0" smtClean="0"/>
              <a:t> </a:t>
            </a:r>
            <a:endParaRPr lang="en-US" sz="2000" dirty="0" smtClean="0"/>
          </a:p>
          <a:p>
            <a:pPr algn="r"/>
            <a:endParaRPr lang="en-US" sz="2000" dirty="0"/>
          </a:p>
          <a:p>
            <a:pPr algn="r"/>
            <a:r>
              <a:rPr lang="fa-IR" sz="2000" dirty="0" err="1" smtClean="0"/>
              <a:t>وکاهش</a:t>
            </a:r>
            <a:r>
              <a:rPr lang="fa-IR" sz="2000" dirty="0" smtClean="0"/>
              <a:t> </a:t>
            </a:r>
            <a:endParaRPr lang="en-US" sz="2000" dirty="0" smtClean="0"/>
          </a:p>
          <a:p>
            <a:pPr algn="r"/>
            <a:r>
              <a:rPr lang="fa-IR" sz="2000" dirty="0" err="1" smtClean="0"/>
              <a:t>ائوزینوفیل</a:t>
            </a:r>
            <a:r>
              <a:rPr lang="fa-IR" sz="2000" dirty="0" smtClean="0"/>
              <a:t> و ویتامین بی 12 ،</a:t>
            </a:r>
            <a:r>
              <a:rPr lang="fa-IR" sz="2000" dirty="0" err="1" smtClean="0"/>
              <a:t>ایمونوگلوبین</a:t>
            </a:r>
            <a:r>
              <a:rPr lang="fa-IR" sz="2000" dirty="0" smtClean="0"/>
              <a:t> ها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2005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9414" y="1357745"/>
            <a:ext cx="6755439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000" dirty="0" smtClean="0"/>
              <a:t>-در صورتیکه رنگ سرم یا پلاسمای خون صورتی باشد؛ </a:t>
            </a:r>
            <a:r>
              <a:rPr lang="fa-IR" sz="2000" dirty="0" err="1" smtClean="0"/>
              <a:t>همولیز</a:t>
            </a:r>
            <a:r>
              <a:rPr lang="fa-IR" sz="2000" dirty="0" smtClean="0"/>
              <a:t> رخ داده است.</a:t>
            </a:r>
          </a:p>
          <a:p>
            <a:pPr algn="r"/>
            <a:endParaRPr lang="fa-IR" sz="2000" dirty="0"/>
          </a:p>
          <a:p>
            <a:pPr algn="r"/>
            <a:r>
              <a:rPr lang="fa-IR" sz="2800" b="1" dirty="0" smtClean="0">
                <a:solidFill>
                  <a:schemeClr val="accent1"/>
                </a:solidFill>
              </a:rPr>
              <a:t>-</a:t>
            </a:r>
            <a:r>
              <a:rPr lang="fa-IR" sz="2800" b="1" dirty="0" err="1" smtClean="0">
                <a:solidFill>
                  <a:schemeClr val="accent1"/>
                </a:solidFill>
              </a:rPr>
              <a:t>مواردی</a:t>
            </a:r>
            <a:r>
              <a:rPr lang="fa-IR" sz="2800" b="1" dirty="0" smtClean="0">
                <a:solidFill>
                  <a:schemeClr val="accent1"/>
                </a:solidFill>
              </a:rPr>
              <a:t> که در </a:t>
            </a:r>
            <a:r>
              <a:rPr lang="fa-IR" sz="2800" b="1" dirty="0" err="1" smtClean="0">
                <a:solidFill>
                  <a:schemeClr val="accent1"/>
                </a:solidFill>
              </a:rPr>
              <a:t>همولیز</a:t>
            </a:r>
            <a:r>
              <a:rPr lang="fa-IR" sz="2800" b="1" dirty="0" smtClean="0">
                <a:solidFill>
                  <a:schemeClr val="accent1"/>
                </a:solidFill>
              </a:rPr>
              <a:t> افزایش کاذب پیدا میکنند:</a:t>
            </a:r>
          </a:p>
          <a:p>
            <a:pPr algn="r"/>
            <a:r>
              <a:rPr lang="fa-IR" sz="2000" dirty="0" smtClean="0"/>
              <a:t>پتاسیم</a:t>
            </a:r>
          </a:p>
          <a:p>
            <a:pPr algn="r"/>
            <a:r>
              <a:rPr lang="fa-IR" sz="2000" dirty="0" smtClean="0"/>
              <a:t>منیزیم</a:t>
            </a:r>
          </a:p>
          <a:p>
            <a:pPr algn="r"/>
            <a:r>
              <a:rPr lang="fa-IR" sz="2000" dirty="0" smtClean="0"/>
              <a:t>آهن</a:t>
            </a:r>
          </a:p>
          <a:p>
            <a:pPr algn="r"/>
            <a:r>
              <a:rPr lang="fa-IR" sz="2000" dirty="0" err="1" smtClean="0"/>
              <a:t>لاکتات</a:t>
            </a:r>
            <a:r>
              <a:rPr lang="fa-IR" sz="2000" dirty="0" smtClean="0"/>
              <a:t> </a:t>
            </a:r>
            <a:r>
              <a:rPr lang="fa-IR" sz="2000" dirty="0" err="1" smtClean="0"/>
              <a:t>دهیدروژناز</a:t>
            </a:r>
            <a:endParaRPr lang="fa-IR" sz="2000" dirty="0" smtClean="0"/>
          </a:p>
          <a:p>
            <a:pPr algn="r"/>
            <a:r>
              <a:rPr lang="fa-IR" sz="2000" dirty="0" err="1" smtClean="0"/>
              <a:t>فسفر</a:t>
            </a:r>
            <a:endParaRPr lang="fa-IR" sz="2000" dirty="0" smtClean="0"/>
          </a:p>
          <a:p>
            <a:pPr algn="r"/>
            <a:r>
              <a:rPr lang="fa-IR" sz="2000" dirty="0" smtClean="0"/>
              <a:t>آمونیوم</a:t>
            </a:r>
          </a:p>
          <a:p>
            <a:pPr algn="r"/>
            <a:r>
              <a:rPr lang="fa-IR" sz="2000" dirty="0" smtClean="0"/>
              <a:t>پروتئین </a:t>
            </a:r>
            <a:r>
              <a:rPr lang="fa-IR" sz="2000" dirty="0" err="1" smtClean="0"/>
              <a:t>توتال</a:t>
            </a:r>
            <a:endParaRPr lang="fa-IR" sz="2000" dirty="0" smtClean="0"/>
          </a:p>
          <a:p>
            <a:pPr algn="r"/>
            <a:r>
              <a:rPr lang="en-US" sz="2000" dirty="0" smtClean="0"/>
              <a:t>AST/ALT</a:t>
            </a:r>
          </a:p>
          <a:p>
            <a:pPr algn="r"/>
            <a:endParaRPr lang="en-US" sz="2000" dirty="0"/>
          </a:p>
          <a:p>
            <a:pPr algn="r"/>
            <a:r>
              <a:rPr lang="fa-IR" sz="2000" dirty="0" err="1" smtClean="0"/>
              <a:t>همولیز</a:t>
            </a:r>
            <a:r>
              <a:rPr lang="fa-IR" sz="2000" dirty="0" smtClean="0"/>
              <a:t> موجب افزایش کاذب در سدیم و کلسیم نمیشود.</a:t>
            </a:r>
          </a:p>
        </p:txBody>
      </p:sp>
    </p:spTree>
    <p:extLst>
      <p:ext uri="{BB962C8B-B14F-4D97-AF65-F5344CB8AC3E}">
        <p14:creationId xmlns:p14="http://schemas.microsoft.com/office/powerpoint/2010/main" val="16259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91" y="1232452"/>
            <a:ext cx="9601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solidFill>
                  <a:schemeClr val="accent1"/>
                </a:solidFill>
              </a:rPr>
              <a:t>معیا</a:t>
            </a:r>
            <a:r>
              <a:rPr lang="fa-IR" sz="2800" b="1" dirty="0" smtClean="0">
                <a:solidFill>
                  <a:schemeClr val="accent1"/>
                </a:solidFill>
              </a:rPr>
              <a:t>ر</a:t>
            </a:r>
            <a:r>
              <a:rPr lang="fa-IR" sz="2800" dirty="0" smtClean="0">
                <a:solidFill>
                  <a:schemeClr val="accent1"/>
                </a:solidFill>
              </a:rPr>
              <a:t>های رد نمونه خون:</a:t>
            </a:r>
          </a:p>
          <a:p>
            <a:pPr algn="r"/>
            <a:endParaRPr lang="fa-IR" sz="2000" dirty="0"/>
          </a:p>
          <a:p>
            <a:pPr algn="r"/>
            <a:r>
              <a:rPr lang="fa-IR" sz="2000" dirty="0" smtClean="0"/>
              <a:t>-حجم ناکافی</a:t>
            </a:r>
          </a:p>
          <a:p>
            <a:pPr algn="r"/>
            <a:r>
              <a:rPr lang="fa-IR" sz="2000" dirty="0" smtClean="0"/>
              <a:t>-استفاده از لوله نامناسب جمع آوری نمونه</a:t>
            </a:r>
          </a:p>
          <a:p>
            <a:pPr algn="r"/>
            <a:r>
              <a:rPr lang="fa-IR" sz="2000" dirty="0" smtClean="0"/>
              <a:t>-</a:t>
            </a:r>
            <a:r>
              <a:rPr lang="fa-IR" sz="2000" dirty="0" err="1" smtClean="0"/>
              <a:t>ضدانعقاد</a:t>
            </a:r>
            <a:r>
              <a:rPr lang="fa-IR" sz="2000" dirty="0" smtClean="0"/>
              <a:t> نامناسب</a:t>
            </a:r>
          </a:p>
          <a:p>
            <a:pPr algn="r"/>
            <a:r>
              <a:rPr lang="fa-IR" sz="2000" dirty="0" smtClean="0"/>
              <a:t>-</a:t>
            </a:r>
            <a:r>
              <a:rPr lang="fa-IR" sz="2000" dirty="0" err="1" smtClean="0"/>
              <a:t>ه</a:t>
            </a:r>
            <a:r>
              <a:rPr lang="fa-IR" sz="2000" dirty="0" err="1"/>
              <a:t>م</a:t>
            </a:r>
            <a:r>
              <a:rPr lang="fa-IR" sz="2000" dirty="0" err="1" smtClean="0"/>
              <a:t>ولیز</a:t>
            </a:r>
            <a:r>
              <a:rPr lang="fa-IR" sz="2000" dirty="0" smtClean="0"/>
              <a:t>/</a:t>
            </a:r>
            <a:r>
              <a:rPr lang="fa-IR" sz="2000" dirty="0" err="1" smtClean="0"/>
              <a:t>لیپمی</a:t>
            </a:r>
            <a:endParaRPr lang="fa-IR" sz="2000" dirty="0" smtClean="0"/>
          </a:p>
          <a:p>
            <a:pPr algn="r"/>
            <a:r>
              <a:rPr lang="fa-IR" sz="2000" dirty="0" smtClean="0"/>
              <a:t>-شرایط انتقال نادرست(یخ در </a:t>
            </a:r>
            <a:r>
              <a:rPr lang="fa-IR" sz="2000" dirty="0" err="1" smtClean="0"/>
              <a:t>ازمایشهای</a:t>
            </a:r>
            <a:r>
              <a:rPr lang="fa-IR" sz="2000" dirty="0" smtClean="0"/>
              <a:t> گاز خون)</a:t>
            </a:r>
          </a:p>
          <a:p>
            <a:pPr algn="r"/>
            <a:r>
              <a:rPr lang="fa-IR" sz="2000" dirty="0" smtClean="0"/>
              <a:t>-</a:t>
            </a:r>
            <a:r>
              <a:rPr lang="fa-IR" sz="2000" dirty="0" err="1" smtClean="0"/>
              <a:t>ناهمخوانی</a:t>
            </a:r>
            <a:r>
              <a:rPr lang="fa-IR" sz="2000" dirty="0" smtClean="0"/>
              <a:t> بین درخواست آزمایش و برچسب لوله آزمایش</a:t>
            </a:r>
          </a:p>
          <a:p>
            <a:pPr algn="r"/>
            <a:r>
              <a:rPr lang="fa-IR" sz="2000" dirty="0" smtClean="0"/>
              <a:t>-نمونه بدون برچسب یا برچسب اشتباه</a:t>
            </a:r>
          </a:p>
          <a:p>
            <a:pPr algn="r"/>
            <a:r>
              <a:rPr lang="fa-IR" sz="2000" dirty="0" smtClean="0"/>
              <a:t>-نمونه خون آلوده/نشت از لوله آزمایش</a:t>
            </a:r>
          </a:p>
          <a:p>
            <a:pPr algn="r"/>
            <a:r>
              <a:rPr lang="fa-IR" sz="2000" dirty="0" smtClean="0"/>
              <a:t>-نمونه ای که نیاز به ناشتا بودن داشته است ولی در حالت </a:t>
            </a:r>
            <a:r>
              <a:rPr lang="fa-IR" sz="2000" dirty="0" err="1" smtClean="0"/>
              <a:t>غیرناشتا</a:t>
            </a:r>
            <a:r>
              <a:rPr lang="fa-IR" sz="2000" dirty="0" smtClean="0"/>
              <a:t> گرفته شده است.</a:t>
            </a:r>
          </a:p>
          <a:p>
            <a:pPr algn="r"/>
            <a:r>
              <a:rPr lang="fa-IR" sz="2000" dirty="0" smtClean="0"/>
              <a:t>-لخته های موجود در نمونه ای که به </a:t>
            </a:r>
            <a:r>
              <a:rPr lang="fa-IR" sz="2000" dirty="0" err="1" smtClean="0"/>
              <a:t>ضدانعقاد</a:t>
            </a:r>
            <a:r>
              <a:rPr lang="fa-IR" sz="2000" dirty="0" smtClean="0"/>
              <a:t> آغشته شده است.</a:t>
            </a:r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08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9461" y="318052"/>
            <a:ext cx="719450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Normal range:</a:t>
            </a:r>
          </a:p>
          <a:p>
            <a:endParaRPr lang="en-US" sz="2000" dirty="0"/>
          </a:p>
          <a:p>
            <a:endParaRPr lang="fa-IR" sz="2000" dirty="0"/>
          </a:p>
          <a:p>
            <a:r>
              <a:rPr lang="en-US" sz="2000" dirty="0"/>
              <a:t>FBS :  &lt;100 mg/dl</a:t>
            </a:r>
          </a:p>
          <a:p>
            <a:r>
              <a:rPr lang="en-US" sz="2000" dirty="0"/>
              <a:t>2hpp :  &lt;140</a:t>
            </a:r>
          </a:p>
          <a:p>
            <a:r>
              <a:rPr lang="en-US" sz="2000" dirty="0"/>
              <a:t>HbA1c :  &lt;5.6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400" b="1" dirty="0">
                <a:solidFill>
                  <a:srgbClr val="FF0000"/>
                </a:solidFill>
              </a:rPr>
              <a:t>Diabetes Mellitus:</a:t>
            </a:r>
          </a:p>
          <a:p>
            <a:endParaRPr lang="en-US" sz="2000" dirty="0"/>
          </a:p>
          <a:p>
            <a:r>
              <a:rPr lang="en-US" sz="2000" dirty="0"/>
              <a:t>FBS:  &gt;126</a:t>
            </a:r>
          </a:p>
          <a:p>
            <a:r>
              <a:rPr lang="en-US" sz="2000" dirty="0"/>
              <a:t>2hpp:  &gt;200</a:t>
            </a:r>
          </a:p>
          <a:p>
            <a:r>
              <a:rPr lang="en-US" sz="2000" dirty="0"/>
              <a:t>HbA1c:  &gt;6.5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400" b="1" dirty="0" err="1">
                <a:solidFill>
                  <a:srgbClr val="FF0000"/>
                </a:solidFill>
              </a:rPr>
              <a:t>Prediabetes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endParaRPr lang="en-US" sz="2000" dirty="0"/>
          </a:p>
          <a:p>
            <a:r>
              <a:rPr lang="en-US" sz="2000" dirty="0"/>
              <a:t>Impaired fasting glucose:  100-125</a:t>
            </a:r>
          </a:p>
          <a:p>
            <a:r>
              <a:rPr lang="en-US" sz="2000" dirty="0"/>
              <a:t>Impaired glucose tolerance:  </a:t>
            </a:r>
            <a:r>
              <a:rPr lang="en-US" sz="2000" dirty="0" smtClean="0"/>
              <a:t>140-199</a:t>
            </a:r>
          </a:p>
          <a:p>
            <a:r>
              <a:rPr lang="en-US" sz="2000" dirty="0" smtClean="0"/>
              <a:t>HbA1c:  5.7-6.4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49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479</TotalTime>
  <Words>1708</Words>
  <Application>Microsoft Office PowerPoint</Application>
  <PresentationFormat>Custom</PresentationFormat>
  <Paragraphs>235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Shirin</dc:creator>
  <cp:lastModifiedBy>m</cp:lastModifiedBy>
  <cp:revision>35</cp:revision>
  <dcterms:created xsi:type="dcterms:W3CDTF">2015-08-03T01:53:58Z</dcterms:created>
  <dcterms:modified xsi:type="dcterms:W3CDTF">2018-10-02T03:32:45Z</dcterms:modified>
</cp:coreProperties>
</file>