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1" d="100"/>
          <a:sy n="51" d="100"/>
        </p:scale>
        <p:origin x="-1013"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5447E26-8B3B-4D9F-B84F-6689E6C30914}" type="datetimeFigureOut">
              <a:rPr lang="en-US" smtClean="0"/>
              <a:pPr/>
              <a:t>9/1/2018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F7AF080-FC45-4484-A799-E0A1416FD5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7AF080-FC45-4484-A799-E0A1416FD5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7AF080-FC45-4484-A799-E0A1416FD5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7AF080-FC45-4484-A799-E0A1416FD5F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7AF080-FC45-4484-A799-E0A1416FD5F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7AF080-FC45-4484-A799-E0A1416FD5F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7AF080-FC45-4484-A799-E0A1416FD5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7AF080-FC45-4484-A799-E0A1416FD5F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5447E26-8B3B-4D9F-B84F-6689E6C30914}" type="datetimeFigureOut">
              <a:rPr lang="en-US" smtClean="0"/>
              <a:pPr/>
              <a:t>9/1/2018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7AF080-FC45-4484-A799-E0A1416FD5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5447E26-8B3B-4D9F-B84F-6689E6C30914}" type="datetimeFigureOut">
              <a:rPr lang="en-US" smtClean="0"/>
              <a:pPr/>
              <a:t>9/1/2018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7AF080-FC45-4484-A799-E0A1416FD5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5447E26-8B3B-4D9F-B84F-6689E6C30914}" type="datetimeFigureOut">
              <a:rPr lang="en-US" smtClean="0"/>
              <a:pPr/>
              <a:t>9/1/2018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F7AF080-FC45-4484-A799-E0A1416FD5F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5447E26-8B3B-4D9F-B84F-6689E6C30914}" type="datetimeFigureOut">
              <a:rPr lang="en-US" smtClean="0"/>
              <a:pPr/>
              <a:t>9/1/2018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F7AF080-FC45-4484-A799-E0A1416FD5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nurseonline.ir/wp-content/uploads/2015/08/aglinaterope.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nurseonline.ir/wp-content/uploads/2015/08/25306.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nurseonline.ir/wp-content/uploads/2015/08/hydrocloid.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nurseonline.ir/wp-content/uploads/2015/08/films.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no.ir/tehran/tabid/233/ctl/ArticleView/mid/870/articleId/2094/language/fa-IR/--.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1"/>
            <a:ext cx="7772400" cy="1142999"/>
          </a:xfrm>
        </p:spPr>
        <p:txBody>
          <a:bodyPr/>
          <a:lstStyle/>
          <a:p>
            <a:r>
              <a:rPr lang="fa-IR" dirty="0" smtClean="0"/>
              <a:t>به نام هستی بخش</a:t>
            </a:r>
            <a:endParaRPr lang="en-US" dirty="0"/>
          </a:p>
        </p:txBody>
      </p:sp>
      <p:sp>
        <p:nvSpPr>
          <p:cNvPr id="3" name="Subtitle 2"/>
          <p:cNvSpPr>
            <a:spLocks noGrp="1"/>
          </p:cNvSpPr>
          <p:nvPr>
            <p:ph type="subTitle" idx="1"/>
          </p:nvPr>
        </p:nvSpPr>
        <p:spPr>
          <a:xfrm>
            <a:off x="1143000" y="1981200"/>
            <a:ext cx="6400800" cy="4267200"/>
          </a:xfrm>
        </p:spPr>
        <p:txBody>
          <a:bodyPr>
            <a:normAutofit fontScale="92500" lnSpcReduction="20000"/>
          </a:bodyPr>
          <a:lstStyle/>
          <a:p>
            <a:r>
              <a:rPr lang="ar-SA" dirty="0"/>
              <a:t/>
            </a:r>
            <a:br>
              <a:rPr lang="ar-SA" dirty="0"/>
            </a:br>
            <a:r>
              <a:rPr lang="ar-SA" sz="2600" dirty="0"/>
              <a:t>در درمان زخم ها زمانی مؤفق هستیم که عامل ایجادکننده رابرطرف ساخته و همزمان به درمان عوارض ایجاد شده بپردازیم. در درمان مؤثر زخم، انتخاب پانسمان مناسب در کنار سایر درمان ها از اهمیت ویژه ای برخوردار است.</a:t>
            </a:r>
            <a:br>
              <a:rPr lang="ar-SA" sz="2600" dirty="0"/>
            </a:br>
            <a:r>
              <a:rPr lang="ar-SA" sz="2600" dirty="0"/>
              <a:t>پانسمان های سنتی شامل یک لایه ی غیر چسبناک در تماس با سطح زخم، یک لایه جاذب، و یک لایه نگهدارنده می باشد(۱،۵).</a:t>
            </a:r>
            <a:br>
              <a:rPr lang="ar-SA" sz="2600" dirty="0"/>
            </a:br>
            <a:r>
              <a:rPr lang="ar-SA" sz="2600" dirty="0"/>
              <a:t>پانسمان های مدرن شامل: آلژینات، هیدروکلوئید، فوم ، هیدروژل و فیلم ترانسپارنت می باشد که هر یک به‌علت دارا بودن بعضی از ویژگی های یک پانسمان ایده آل بسیار مورد توجه می باشند</a:t>
            </a:r>
            <a:r>
              <a:rPr lang="ar-SA" dirty="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534400" cy="5181600"/>
          </a:xfrm>
        </p:spPr>
        <p:txBody>
          <a:bodyPr>
            <a:normAutofit fontScale="77500" lnSpcReduction="20000"/>
          </a:bodyPr>
          <a:lstStyle/>
          <a:p>
            <a:pPr algn="r"/>
            <a:r>
              <a:rPr lang="ar-SA" dirty="0"/>
              <a:t> </a:t>
            </a:r>
            <a:r>
              <a:rPr lang="ar-SA" dirty="0" smtClean="0"/>
              <a:t>:</a:t>
            </a:r>
            <a:r>
              <a:rPr lang="ar-SA" dirty="0"/>
              <a:t/>
            </a:r>
            <a:br>
              <a:rPr lang="ar-SA" dirty="0"/>
            </a:br>
            <a:r>
              <a:rPr lang="ar-SA" dirty="0"/>
              <a:t>جزو پانسمانهای جاذب هستند و از جلبک های دریایی گرفته می شوند و دربین پانسمان های مدرن بیشترین قدرت جذب را دارند. بصورت آلژینات کلسیم هستند که فیبرهایی را می سازد که در تماس با محلولهای حاوی سدیم نظیر ترشحات زخم تبدیل به آلژینات سدیم شده ،ژل آلژینات را تولید می نماید.این ژل با سطح زخم در تماس است و محیط مرطوب را فراهم می آورد، با ترشحات زخم واکنش داده و پوششی بدبو ایجاد می کند. یون کلسیم که به محیط زخم وارد می شود خاصیت هموستاتیک دارد بنابراین در زخم های خونریزی دهنده مفید و قابل جذب هستند. به دو صورت ورقه ای و رشته ای وجود دارد که داخل زخم قرارگرفته و پس از جذب اگزودا بشکل ژل هیدروفیل در می آید، درحالیکه رطوبت زخم باقی می ماند و پوست اطراف زخم خشک باقی می ماند. آلژینات ها محلول در آب هستند و هنگام تعویض با شستشوی سالین نرمال و براحتی و بدون درد آنها را می توان برداشت. این محصولات نباید قبل استفاده برای زخم، تر شوند، فاقد چسب و همیشه نیازمند پانسمان ثانویه هستند. می توانند ۲۰ برابر وزن خود ترشحات را جذب کنند. در زخم های تمام یا نیمه ضخامت و با ترشح متوسط تا زیاد استفاده می شوند. بهترین عملکرد آلژینات وقتی است که در داخل حفره عمیق زخم با ترشح زیاد استفاده می شود(۷،۲).</a:t>
            </a:r>
            <a:endParaRPr lang="en-US" dirty="0"/>
          </a:p>
        </p:txBody>
      </p:sp>
      <p:sp>
        <p:nvSpPr>
          <p:cNvPr id="2" name="Title 1"/>
          <p:cNvSpPr>
            <a:spLocks noGrp="1"/>
          </p:cNvSpPr>
          <p:nvPr>
            <p:ph type="title"/>
          </p:nvPr>
        </p:nvSpPr>
        <p:spPr/>
        <p:txBody>
          <a:bodyPr/>
          <a:lstStyle/>
          <a:p>
            <a:r>
              <a:rPr lang="ar-SA" dirty="0" smtClean="0"/>
              <a:t>– آلژینات ها </a:t>
            </a:r>
            <a:r>
              <a:rPr lang="en-US" dirty="0" smtClean="0"/>
              <a:t>Alginates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glinaterope">
            <a:hlinkClick r:id="rId2"/>
          </p:cNvPr>
          <p:cNvPicPr>
            <a:picLocks noGrp="1"/>
          </p:cNvPicPr>
          <p:nvPr>
            <p:ph idx="1"/>
          </p:nvPr>
        </p:nvPicPr>
        <p:blipFill>
          <a:blip r:embed="rId3"/>
          <a:srcRect/>
          <a:stretch>
            <a:fillRect/>
          </a:stretch>
        </p:blipFill>
        <p:spPr bwMode="auto">
          <a:xfrm>
            <a:off x="609600" y="1524000"/>
            <a:ext cx="8077200" cy="42672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77500" lnSpcReduction="20000"/>
          </a:bodyPr>
          <a:lstStyle/>
          <a:p>
            <a:pPr algn="r"/>
            <a:r>
              <a:rPr lang="ar-SA" dirty="0"/>
              <a:t/>
            </a:r>
            <a:br>
              <a:rPr lang="ar-SA" dirty="0"/>
            </a:br>
            <a:r>
              <a:rPr lang="ar-SA" dirty="0"/>
              <a:t>پانسمان هایی صفحه ای شکل با ضخامت های مختلف، جاذب های بسیار خوبی هستند، ترکیبات مختلفی همچون پلی اورتان و مواد اکریلیک و عناصر فوق جاذب در آنها بکار می رود. یک سطح هیدروفیلیک (جاذب آب) دارد که روی سطح زخم قرار می گیرد و پشت آن یک لایه هیدروفوبیک(دافع آب) است که از تراوش اگزودا به خارج از پانسمان جلوگیری میکند. خیلی مؤثر در جذب مقدار زیاد اگزودای زخم، درحالیکه رطوبت اطراف زخم را حفظ می کنند. فوم ها را با توجه به قدرت جذب بالا میتوان در اغلب زخم های پر ترشح به ویژه در مرحله گرانولاسیون استفاده نمود. راحت هستند و استفاده از آنها آسان است، قدرت چسبندگی ندارند. برای نگه داشتن آنها میتوان از فیلم استفاده کرد،در زخم های جزیی و بعنوان پانسمان اولیه و یا ثانویه استفاه می شوند. گرچه جاذب های خوبی هستند اما محدودیت در جذب دارند و باید آنها را هر یک تا سه روز تعویض کرد. اشکال دیگر آنها اوپک بودن است که نمی توان زیر زخم را دید. در نواحی دارای برجستگی استخوانی با کاهش اصطکاک مفید واقع می شود.(۸،۷،۲).</a:t>
            </a:r>
            <a:endParaRPr lang="en-US" dirty="0"/>
          </a:p>
        </p:txBody>
      </p:sp>
      <p:sp>
        <p:nvSpPr>
          <p:cNvPr id="2" name="Title 1"/>
          <p:cNvSpPr>
            <a:spLocks noGrp="1"/>
          </p:cNvSpPr>
          <p:nvPr>
            <p:ph type="title"/>
          </p:nvPr>
        </p:nvSpPr>
        <p:spPr>
          <a:xfrm>
            <a:off x="457200" y="274638"/>
            <a:ext cx="8229600" cy="868362"/>
          </a:xfrm>
        </p:spPr>
        <p:txBody>
          <a:bodyPr/>
          <a:lstStyle/>
          <a:p>
            <a:r>
              <a:rPr lang="ar-SA" dirty="0"/>
              <a:t>– فوم ها </a:t>
            </a:r>
            <a:r>
              <a:rPr lang="en-US" dirty="0"/>
              <a:t>Foams</a:t>
            </a:r>
            <a:r>
              <a:rPr lang="ar-SA" dirty="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5306">
            <a:hlinkClick r:id="rId2"/>
          </p:cNvPr>
          <p:cNvPicPr>
            <a:picLocks noGrp="1"/>
          </p:cNvPicPr>
          <p:nvPr>
            <p:ph idx="1"/>
          </p:nvPr>
        </p:nvPicPr>
        <p:blipFill>
          <a:blip r:embed="rId3"/>
          <a:srcRect/>
          <a:stretch>
            <a:fillRect/>
          </a:stretch>
        </p:blipFill>
        <p:spPr bwMode="auto">
          <a:xfrm>
            <a:off x="914400" y="1143000"/>
            <a:ext cx="7543800" cy="45720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Autofit/>
          </a:bodyPr>
          <a:lstStyle/>
          <a:p>
            <a:pPr algn="r"/>
            <a:r>
              <a:rPr lang="ar-SA" sz="1800" dirty="0"/>
              <a:t/>
            </a:r>
            <a:br>
              <a:rPr lang="ar-SA" sz="1800" dirty="0"/>
            </a:br>
            <a:r>
              <a:rPr lang="ar-SA" sz="1800" dirty="0"/>
              <a:t>برای زخم هائی که خود رطوبت مناسب دارند و ما بخواهیم آنرا حفظ کنیم مناسب هستند.در زخم های با ترشح متوسط تا کم استفاده می شود. اکثر ویژگیهای پانسمان ایده آل را دارند، قیمت آنها معقول است. هیدروکلوئیدها دارای لایه خارجی پلی اورتان غیرقابل نفوذ به آب بوده و لایه داخلی آن که روی زخم قرار می گیرد حاوی مواد هیدروکلوئیدی است. چسبناک بوده، خود به زخم می چسبند و نیاز به پوشش ثانویه ندارند. خاصیت بالشتکی هم دارند. در اندازه ها وشکل های مختلف موجود می باشد. انواع ورقه ای آن نسبت به میکرو ارگانیسم نفوذ ناپذیرند، ولی گازها و بخار آب را از خود عبور می دهند. باحفظ رطوبت پروسه التیام را تسهیل می کنند. در تماس با ترشحات زخم، ژل نیمه جامد با بوی خیلی نامطبوع تولید می شود که شباهت به چرک دارد و پرستار و بیمار باید از این مسئله آگاه باشند چرا که ممکن است با عفونت اشتباه گرفته شود. این ژل با ایجاد محیط مرطوب و پیشگیری از خشک شدن همچنین حمایت از رشته های آزاد اعصاب درد را تسکین می دهد و بعلاوه از چسبیدن پانسمان به زخم جلوگیری می کند، به پیشبرد دبریدمان کمک می کند و تا زمانیکه این ژل پانسمان را اشباع ننموده است نیاز به تعویض ندارد که این زمان می تواند از سه تا هفت روز ادامه یابد. درهنگام حمام کردن نیازی به برداشتن پانسمان نیست، شفاف نیستند و معاینه زخم بدون برداشتن پانسمان میسر نیست. برای زخم های ناشی از لیزر درم ابریشن و اپیدرمولایزیس بلوزا مناسبند. همچنین برای بیماریهای التهابی مثل لیکن سیمپلکس کرونیکوس و پسوریازیس نیز مناسبند(۹،۷،۲).</a:t>
            </a:r>
            <a:endParaRPr lang="en-US" sz="1800" dirty="0"/>
          </a:p>
        </p:txBody>
      </p:sp>
      <p:sp>
        <p:nvSpPr>
          <p:cNvPr id="2" name="Title 1"/>
          <p:cNvSpPr>
            <a:spLocks noGrp="1"/>
          </p:cNvSpPr>
          <p:nvPr>
            <p:ph type="title"/>
          </p:nvPr>
        </p:nvSpPr>
        <p:spPr/>
        <p:txBody>
          <a:bodyPr>
            <a:normAutofit fontScale="90000"/>
          </a:bodyPr>
          <a:lstStyle/>
          <a:p>
            <a:r>
              <a:rPr lang="ar-SA" dirty="0"/>
              <a:t>– هیدروکلوئیدها </a:t>
            </a:r>
            <a:r>
              <a:rPr lang="en-US" dirty="0"/>
              <a:t>Hydrocolloids</a:t>
            </a:r>
            <a:r>
              <a:rPr lang="ar-SA" dirty="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ydrocloid">
            <a:hlinkClick r:id="rId2"/>
          </p:cNvPr>
          <p:cNvPicPr>
            <a:picLocks noGrp="1"/>
          </p:cNvPicPr>
          <p:nvPr>
            <p:ph idx="1"/>
          </p:nvPr>
        </p:nvPicPr>
        <p:blipFill>
          <a:blip r:embed="rId3"/>
          <a:srcRect/>
          <a:stretch>
            <a:fillRect/>
          </a:stretch>
        </p:blipFill>
        <p:spPr bwMode="auto">
          <a:xfrm>
            <a:off x="838200" y="304800"/>
            <a:ext cx="7620000" cy="26670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
        <p:nvSpPr>
          <p:cNvPr id="5" name="Rectangle 4"/>
          <p:cNvSpPr/>
          <p:nvPr/>
        </p:nvSpPr>
        <p:spPr>
          <a:xfrm>
            <a:off x="762000" y="3657600"/>
            <a:ext cx="8001000" cy="1631216"/>
          </a:xfrm>
          <a:prstGeom prst="rect">
            <a:avLst/>
          </a:prstGeom>
        </p:spPr>
        <p:txBody>
          <a:bodyPr wrap="square">
            <a:spAutoFit/>
          </a:bodyPr>
          <a:lstStyle/>
          <a:p>
            <a:pPr algn="r"/>
            <a:r>
              <a:rPr lang="ar-SA" sz="2000" dirty="0"/>
              <a:t>زاکلیس و کریس در یک بررسی مقایسه ای در مورد هزینه درمان زخم با پانسمان هیدروکلوئید و گاز مرطوب ،دریافتند که هزینه یک نوبت پانسمان زخم با هیدروکلوئید ۳/۳ برابر بیشتر بود اما زمان مورد نیاز برای انجام پانسمان با گاز مرطوب ۸ برابر زمان مورد نیاز برای پانسمان با هیدروکلوئید بود.نتیجه حاکی از آن بود که سرعت التیام زخم با گاز کندتر، میزان عفونت بیشتر و هزینه درمان در طولانی مدت ۴۵/۳ برابر بیشتر از هیدروکلوئید بود(۱۰).</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70000" lnSpcReduction="20000"/>
          </a:bodyPr>
          <a:lstStyle/>
          <a:p>
            <a:pPr algn="r"/>
            <a:r>
              <a:rPr lang="ar-SA" dirty="0"/>
              <a:t/>
            </a:r>
            <a:br>
              <a:rPr lang="ar-SA" dirty="0"/>
            </a:br>
            <a:r>
              <a:rPr lang="ar-SA" dirty="0"/>
              <a:t>ترکیبی از یک غشای پلی اورتان نازک،که با لایه ای از اکریلیک چسبنده پوشیده شده است. بسیار انعطاف پذیر، نیمه تراوا هستند یعنی به گازها شامل اکسیژن، دی اکسید کربن و بخار آب اجازه عبور میدهند.اما به مولکولهای پروتئینی بزرگ وترشحات زخم و باکتریها اجازه عبور نمی دهند. تراوا بودن آنها به بخار آب مانع لیچ افتادن و ماسره شدن زخم می شود. بصورت تیپیک در زخم های سطحی،کم ترشح و مرحله یک زخم فشاری، حمایت پوست در برابر نیروی(</a:t>
            </a:r>
            <a:r>
              <a:rPr lang="en-US" dirty="0"/>
              <a:t>Friction</a:t>
            </a:r>
            <a:r>
              <a:rPr lang="ar-SA" dirty="0"/>
              <a:t>&amp;</a:t>
            </a:r>
            <a:r>
              <a:rPr lang="en-US" dirty="0"/>
              <a:t>Shearing</a:t>
            </a:r>
            <a:r>
              <a:rPr lang="ar-SA" dirty="0"/>
              <a:t> ) پیشنهاد می شوند. برای زخم هائی که از فاز التهابی گذشته وارد فاز پرولیفراتیو شده اند و ترشح آنها کم شده مناسب هستند. همچنین بعنوان پوشش ثانویه ونگهدارنده پانسمانهای دیگر،پانسمان زخم های نسبتا کم عمق مانند محل اهدای پوست زخم های جراحی مورد استفاده قرار می گیرند و برای زخم های دارای اگزودای متوسط، زیاد، غلیظ و عفونی مناسب نیستند. ترانسپارنت می باشند لذا میتوان زخم را زیر آنها دید. سدی برای ورود باکتریها هستند، همچنین درد بعداز عمل را کاهش میدهند.اشکالات آنها عبارتست از: کار گذاشتن آنها سخت است، چون روی خود چین می خورند. ممکن است به زخمی که خشک شده یا پوست اطراف زخم بچسبند و هنگام تعویض منجر به آسیب زخم شوند. اگزودا زیر آنها تجمع می یابد و قدرت جذب ندارند. این پانسمان ها در اشکال واندازه های مختلف موجود هستند(۱۱،۶).</a:t>
            </a:r>
            <a:endParaRPr lang="en-US" dirty="0"/>
          </a:p>
        </p:txBody>
      </p:sp>
      <p:sp>
        <p:nvSpPr>
          <p:cNvPr id="2" name="Title 1"/>
          <p:cNvSpPr>
            <a:spLocks noGrp="1"/>
          </p:cNvSpPr>
          <p:nvPr>
            <p:ph type="title"/>
          </p:nvPr>
        </p:nvSpPr>
        <p:spPr/>
        <p:txBody>
          <a:bodyPr>
            <a:normAutofit fontScale="90000"/>
          </a:bodyPr>
          <a:lstStyle/>
          <a:p>
            <a:r>
              <a:rPr lang="en-US" dirty="0"/>
              <a:t>Films or Transparent Dressings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ilms">
            <a:hlinkClick r:id="rId2"/>
          </p:cNvPr>
          <p:cNvPicPr>
            <a:picLocks noGrp="1"/>
          </p:cNvPicPr>
          <p:nvPr>
            <p:ph idx="1"/>
          </p:nvPr>
        </p:nvPicPr>
        <p:blipFill>
          <a:blip r:embed="rId3"/>
          <a:srcRect/>
          <a:stretch>
            <a:fillRect/>
          </a:stretch>
        </p:blipFill>
        <p:spPr bwMode="auto">
          <a:xfrm>
            <a:off x="228600" y="1219200"/>
            <a:ext cx="8305800" cy="4525963"/>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830763"/>
          </a:xfrm>
        </p:spPr>
        <p:txBody>
          <a:bodyPr>
            <a:normAutofit fontScale="70000" lnSpcReduction="20000"/>
          </a:bodyPr>
          <a:lstStyle/>
          <a:p>
            <a:pPr algn="r"/>
            <a:r>
              <a:rPr lang="ar-SA" dirty="0"/>
              <a:t>هیدروژل ها دارای مقداری زیادی آب هستند(بالای۸۰% در ژل های آمورف و۹۰% در ژل های شیت). سایر ترکیبات ممکن است شامل پلی اتیلن اکساید یا پلی وینیل پیرولیدن، کربوکسی متیل سلولز، آلژینات،کلاژن، مواد نگهدارنده باشند. هیدروژل ها بصورت ورقه های آغشته به ژل یا قوطی های حاوی ژل موجود می باشند،نیمه شفاف اند وبدون برداشتن پانسمان امکان معاینه زخم وجود دارد . این پانسمان ها در فراهم آوردن رطوبت اضافی برای هیدراته کردن مجدد زخم های نکروتیک و بافت دلمه بسته بی نظیرند و دبریدمان اتولیتیک را تسهیل می کنند.</a:t>
            </a:r>
            <a:br>
              <a:rPr lang="ar-SA" dirty="0"/>
            </a:br>
            <a:r>
              <a:rPr lang="ar-SA" dirty="0"/>
              <a:t>اشکال آنها این است که سد مناسبی در مقابل باکتریها نیستند و بخصوص باکتریهای گرم منفی زیر آنها به خوبی رشد می کند. معمولا” در لمس خنک هستند و درد و التهاب بعد از عمل را کاهش میدهند. بخصوص اگر ژل را قبل از مصرف خنک کرده باشیم اثر تسکین دهندگی خوبی خواهد داشت. این پانسمان ها می توانند به زخم رطوبت داده و درصورت زیاد بودن ترشحات زخم حتی رطوبت گیری کنند. هیدروژل ها فاقد چسب هستند و برای نگهداریشان در محل زخم نیاز به پانسمان ثانویه مانند یک پانسمان شفاف یا گاز دارند. برای زخم های سطحی مانند خراشیدگی، محل های پیوند پوست وزخم های سیاهرگی ترشح دار مناسب است(۱۲،۲).</a:t>
            </a:r>
            <a:endParaRPr lang="en-US" dirty="0"/>
          </a:p>
        </p:txBody>
      </p:sp>
      <p:sp>
        <p:nvSpPr>
          <p:cNvPr id="2" name="Title 1"/>
          <p:cNvSpPr>
            <a:spLocks noGrp="1"/>
          </p:cNvSpPr>
          <p:nvPr>
            <p:ph type="title"/>
          </p:nvPr>
        </p:nvSpPr>
        <p:spPr/>
        <p:txBody>
          <a:bodyPr/>
          <a:lstStyle/>
          <a:p>
            <a:r>
              <a:rPr lang="fa-IR" dirty="0" smtClean="0"/>
              <a:t>هیدروژل ها</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a:r>
              <a:rPr lang="ar-SA" dirty="0" smtClean="0"/>
              <a:t>از نکاتی که ذکر شد میتوان نتیجه گرفت که پانسمان تنها یک پوشش برای زخم نیست بلکه به زعم بسیاری از متخصصین و آگاهان یک عامل درمانی است و باید در انتخاب و کابرد آن دقت عمل بیشتری بکار برد.</a:t>
            </a:r>
            <a:endParaRPr lang="en-US" dirty="0" smtClean="0"/>
          </a:p>
          <a:p>
            <a:pPr algn="r"/>
            <a:r>
              <a:rPr lang="ar-SA" dirty="0" smtClean="0"/>
              <a:t>کتاب‌نامه:</a:t>
            </a:r>
            <a:br>
              <a:rPr lang="ar-SA" dirty="0" smtClean="0"/>
            </a:br>
            <a:r>
              <a:rPr lang="ar-SA" dirty="0" smtClean="0"/>
              <a:t>۱). علی حسینی طاهره، کار با زخم ها ، گروه مترجمین دانشکده پرستاری ومامائی دانشگاه علوم پزشکی شهید بهشتی، اصول پرستاری تایلور، چاپ اول، نشر وتبلیغ بشری،۱۳۷۵ ،ص؛۵۶۹،۵۶۲،۵۷۷.</a:t>
            </a:r>
            <a:br>
              <a:rPr lang="ar-SA" dirty="0" smtClean="0"/>
            </a:br>
            <a:r>
              <a:rPr lang="ar-SA" dirty="0" smtClean="0"/>
              <a:t>۲). اسملترز سوزان و… [دیگران]، ترجمه: شریعت اسماعیل ، نمادی وثوق مریم ،موحدپور آسیه، پرستاری پوست وسوختگی(برونر-سودارث)،چاپ چهارم ،نشر سالمی،۱۳۷۸،ص؛۴۰،۱۴.</a:t>
            </a:r>
            <a:br>
              <a:rPr lang="ar-SA" dirty="0" smtClean="0"/>
            </a:br>
            <a:r>
              <a:rPr lang="ar-SA" dirty="0" smtClean="0"/>
              <a:t>۳). خدام حمیرا، ساختمان وعملکرد پوست، پرستاری بیماریهای پوست(لاکمن)، چاپ اول ،قم، نشر بشری،۱۳۷۱،ص؛۱.</a:t>
            </a:r>
            <a:br>
              <a:rPr lang="ar-SA" dirty="0" smtClean="0"/>
            </a:br>
            <a:r>
              <a:rPr lang="ar-SA" dirty="0" smtClean="0"/>
              <a:t>۴).</a:t>
            </a:r>
            <a:r>
              <a:rPr lang="en-US" dirty="0" err="1" smtClean="0"/>
              <a:t>lazarus</a:t>
            </a:r>
            <a:r>
              <a:rPr lang="en-US" dirty="0" smtClean="0"/>
              <a:t> and others ,skin integrity and wound care ,POTTER</a:t>
            </a:r>
            <a:r>
              <a:rPr lang="ar-SA" dirty="0" smtClean="0"/>
              <a:t>&amp;</a:t>
            </a:r>
            <a:r>
              <a:rPr lang="en-US" dirty="0" smtClean="0"/>
              <a:t>PERRYS ,Fundamentals OF NURSING , 2th ,NEWYORK; 1994 P.1429,1679</a:t>
            </a:r>
            <a:endParaRPr lang="en-US" dirty="0"/>
          </a:p>
        </p:txBody>
      </p:sp>
      <p:sp>
        <p:nvSpPr>
          <p:cNvPr id="3" name="Title 2"/>
          <p:cNvSpPr>
            <a:spLocks noGrp="1"/>
          </p:cNvSpPr>
          <p:nvPr>
            <p:ph type="title"/>
          </p:nvPr>
        </p:nvSpPr>
        <p:spPr>
          <a:xfrm>
            <a:off x="457200" y="274638"/>
            <a:ext cx="8229600" cy="792162"/>
          </a:xfrm>
        </p:spPr>
        <p:txBody>
          <a:bodyPr/>
          <a:lstStyle/>
          <a:p>
            <a:pPr algn="ctr"/>
            <a:r>
              <a:rPr lang="fa-IR" dirty="0" smtClean="0"/>
              <a:t>نتیجه گیری</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229600" cy="4602163"/>
          </a:xfrm>
        </p:spPr>
        <p:txBody>
          <a:bodyPr>
            <a:normAutofit fontScale="85000" lnSpcReduction="20000"/>
          </a:bodyPr>
          <a:lstStyle/>
          <a:p>
            <a:pPr algn="justLow"/>
            <a:r>
              <a:rPr lang="ar-SA" dirty="0"/>
              <a:t>پوست بزرگترین عضو بدن است، سدی بین اعضای داخلی بدن ومحیط خارج بوده ودر بسیاری از اعمال حیاتی بدن شرکت </a:t>
            </a:r>
            <a:r>
              <a:rPr lang="ar-SA" dirty="0" smtClean="0"/>
              <a:t>دارد</a:t>
            </a:r>
            <a:r>
              <a:rPr lang="fa-IR" dirty="0" smtClean="0"/>
              <a:t> </a:t>
            </a:r>
            <a:r>
              <a:rPr lang="ar-SA" dirty="0" smtClean="0"/>
              <a:t>حدود </a:t>
            </a:r>
            <a:r>
              <a:rPr lang="ar-SA" dirty="0"/>
              <a:t>۱۵ تا ۲۰ درصد وزن بدن را به خود اختصاص داده </a:t>
            </a:r>
            <a:r>
              <a:rPr lang="ar-SA" dirty="0" smtClean="0"/>
              <a:t>است</a:t>
            </a:r>
            <a:r>
              <a:rPr lang="fa-IR" dirty="0" smtClean="0"/>
              <a:t> </a:t>
            </a:r>
            <a:r>
              <a:rPr lang="ar-SA" dirty="0" smtClean="0"/>
              <a:t> </a:t>
            </a:r>
            <a:r>
              <a:rPr lang="ar-SA" dirty="0"/>
              <a:t>پوست در محافظت از بافت های زیرین در برابر محیط خارج، کنترل درجه حرارت بدن، ایجاد حس ، درک درد، لمس ،گرما،سرما، کمک به نگهداری تبادل </a:t>
            </a:r>
            <a:r>
              <a:rPr lang="ar-SA" dirty="0" smtClean="0"/>
              <a:t>مایعات والکترولیت </a:t>
            </a:r>
            <a:r>
              <a:rPr lang="ar-SA" dirty="0"/>
              <a:t>های بدن(عرق)، ساخت ویتامین </a:t>
            </a:r>
            <a:r>
              <a:rPr lang="en-US" dirty="0"/>
              <a:t>D</a:t>
            </a:r>
            <a:r>
              <a:rPr lang="ar-SA" dirty="0"/>
              <a:t> با استفاه از نور </a:t>
            </a:r>
            <a:r>
              <a:rPr lang="ar-SA" dirty="0" smtClean="0"/>
              <a:t>خورشیددر </a:t>
            </a:r>
            <a:r>
              <a:rPr lang="ar-SA" dirty="0"/>
              <a:t>بیان احساسات وتصویر ذهنی از جسم نقش دارد(۱).</a:t>
            </a:r>
            <a:endParaRPr lang="en-US" dirty="0"/>
          </a:p>
          <a:p>
            <a:pPr algn="justLow"/>
            <a:r>
              <a:rPr lang="ar-SA" dirty="0"/>
              <a:t>قدمت زخم و درمان زخم به اندازه عمر بشر است. زخم به از هم گسیختگی ساختار نرمال آناتومیکی پوست اطلاق می شود(۴)،که ممکن است بافت نرم، ماهیچه و یا استخوان را نیز درگیر کند .</a:t>
            </a:r>
            <a:br>
              <a:rPr lang="ar-SA" dirty="0"/>
            </a:br>
            <a:r>
              <a:rPr lang="ar-SA" dirty="0"/>
              <a:t>طولانی شدن توقف در بیمارستان، گران شدن هزینه های درمانی، عفونت ، خونریزی، باز شدن زخم و خطر بیرون ریختن احشاء از عوارض زخم می باشد.(۱).</a:t>
            </a:r>
            <a:endParaRPr lang="en-US" dirty="0"/>
          </a:p>
        </p:txBody>
      </p:sp>
      <p:sp>
        <p:nvSpPr>
          <p:cNvPr id="2" name="Title 1"/>
          <p:cNvSpPr>
            <a:spLocks noGrp="1"/>
          </p:cNvSpPr>
          <p:nvPr>
            <p:ph type="title"/>
          </p:nvPr>
        </p:nvSpPr>
        <p:spPr/>
        <p:txBody>
          <a:bodyPr/>
          <a:lstStyle/>
          <a:p>
            <a:r>
              <a:rPr lang="fa-IR" dirty="0" smtClean="0"/>
              <a:t>انواع پانسمانهای نوین</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257800"/>
          </a:xfrm>
        </p:spPr>
        <p:txBody>
          <a:bodyPr>
            <a:normAutofit fontScale="62500" lnSpcReduction="20000"/>
          </a:bodyPr>
          <a:lstStyle/>
          <a:p>
            <a:pPr algn="r" rtl="1"/>
            <a:r>
              <a:rPr lang="ar-SA" dirty="0" smtClean="0"/>
              <a:t>۵). پیشگوئی امیر حسین، مقایسه تأثیر پوششهای هیدروکلوئید وگاز مرطوب بر بهبود زخم فشاری در بیماران دچار ضایعات محیطی ومرکزی بستری در بیمارستانهای آموزشی ومراکز بهزیستی شهر تهران،سال ۱۳۷۴ ،فصلنامه پرستاری دانشکده پرستاری ارتش.(۱)۳ .</a:t>
            </a:r>
            <a:endParaRPr lang="en-US" dirty="0" smtClean="0"/>
          </a:p>
          <a:p>
            <a:pPr algn="r"/>
            <a:r>
              <a:rPr lang="ar-SA" dirty="0" smtClean="0"/>
              <a:t>۶).شیزرپور محمد، درماتولوژی مبتنی بر شواهد،وبلاگ تخصصی در ارتباط با بیماریهای پوست ومو،آذر ۱۳۸۷ .</a:t>
            </a:r>
            <a:endParaRPr lang="en-US" dirty="0" smtClean="0"/>
          </a:p>
          <a:p>
            <a:pPr algn="r"/>
            <a:r>
              <a:rPr lang="ar-SA" dirty="0" smtClean="0"/>
              <a:t>۷). مالکی نژاد محسن، روشهای نوین در درمان زخم ها.</a:t>
            </a:r>
            <a:endParaRPr lang="en-US" dirty="0" smtClean="0"/>
          </a:p>
          <a:p>
            <a:pPr algn="r"/>
            <a:r>
              <a:rPr lang="ar-SA" dirty="0" smtClean="0"/>
              <a:t>۸).</a:t>
            </a:r>
            <a:r>
              <a:rPr lang="en-US" dirty="0" smtClean="0"/>
              <a:t>Foams dressing, Available from :http://wound. Smith-nephew.com/au/standard.asp</a:t>
            </a:r>
            <a:r>
              <a:rPr lang="ar-SA" dirty="0" smtClean="0"/>
              <a:t>.</a:t>
            </a:r>
            <a:endParaRPr lang="en-US" dirty="0" smtClean="0"/>
          </a:p>
          <a:p>
            <a:pPr algn="r"/>
            <a:r>
              <a:rPr lang="ar-SA" dirty="0" smtClean="0"/>
              <a:t>۹).</a:t>
            </a:r>
            <a:r>
              <a:rPr lang="en-US" dirty="0" smtClean="0"/>
              <a:t>Thomas </a:t>
            </a:r>
            <a:r>
              <a:rPr lang="en-US" dirty="0" err="1" smtClean="0"/>
              <a:t>S.Hydrocolloids:A</a:t>
            </a:r>
            <a:r>
              <a:rPr lang="en-US" dirty="0" smtClean="0"/>
              <a:t> guide to the composition ,properties and use of hydrocolloid dressing and the commercial presentations available ;Journal of wound care1992,1:2</a:t>
            </a:r>
            <a:r>
              <a:rPr lang="ar-SA" dirty="0" smtClean="0"/>
              <a:t>.</a:t>
            </a:r>
            <a:endParaRPr lang="en-US" dirty="0" smtClean="0"/>
          </a:p>
          <a:p>
            <a:pPr algn="r"/>
            <a:r>
              <a:rPr lang="ar-SA" dirty="0" smtClean="0"/>
              <a:t>۱۰).</a:t>
            </a:r>
            <a:r>
              <a:rPr lang="en-US" dirty="0" err="1" smtClean="0"/>
              <a:t>Xakellis</a:t>
            </a:r>
            <a:r>
              <a:rPr lang="en-US" dirty="0" smtClean="0"/>
              <a:t> GC, </a:t>
            </a:r>
            <a:r>
              <a:rPr lang="en-US" dirty="0" err="1" smtClean="0"/>
              <a:t>Chrischilles</a:t>
            </a:r>
            <a:r>
              <a:rPr lang="en-US" dirty="0" smtClean="0"/>
              <a:t> EA, </a:t>
            </a:r>
            <a:r>
              <a:rPr lang="en-US" dirty="0" err="1" smtClean="0"/>
              <a:t>Hydroclloid</a:t>
            </a:r>
            <a:r>
              <a:rPr lang="en-US" dirty="0" smtClean="0"/>
              <a:t> versus saline-gauze dressing in treating pressure ulcer: </a:t>
            </a:r>
            <a:r>
              <a:rPr lang="en-US" dirty="0" err="1" smtClean="0"/>
              <a:t>acost</a:t>
            </a:r>
            <a:r>
              <a:rPr lang="en-US" dirty="0" smtClean="0"/>
              <a:t> –</a:t>
            </a:r>
            <a:r>
              <a:rPr lang="en-US" dirty="0" err="1" smtClean="0"/>
              <a:t>effectivenss</a:t>
            </a:r>
            <a:r>
              <a:rPr lang="en-US" dirty="0" smtClean="0"/>
              <a:t> analysis. Arch Phys Med Rehab 1992; 73: 463-9</a:t>
            </a:r>
            <a:r>
              <a:rPr lang="ar-SA" dirty="0" smtClean="0"/>
              <a:t>.</a:t>
            </a:r>
            <a:endParaRPr lang="en-US" dirty="0" smtClean="0"/>
          </a:p>
          <a:p>
            <a:pPr algn="r"/>
            <a:r>
              <a:rPr lang="ar-SA" dirty="0" smtClean="0"/>
              <a:t>۱۱).</a:t>
            </a:r>
            <a:r>
              <a:rPr lang="en-US" dirty="0" smtClean="0"/>
              <a:t>Film dressing, Available from: http//www.snef.co.uk/ s-pages/product</a:t>
            </a:r>
            <a:r>
              <a:rPr lang="ar-SA" dirty="0" smtClean="0"/>
              <a:t>.</a:t>
            </a:r>
            <a:endParaRPr lang="en-US" dirty="0" smtClean="0"/>
          </a:p>
          <a:p>
            <a:pPr algn="r"/>
            <a:r>
              <a:rPr lang="ar-SA" dirty="0" smtClean="0"/>
              <a:t>۱۲).</a:t>
            </a:r>
            <a:r>
              <a:rPr lang="en-US" dirty="0" err="1" smtClean="0"/>
              <a:t>Flangan</a:t>
            </a:r>
            <a:r>
              <a:rPr lang="en-US" dirty="0" smtClean="0"/>
              <a:t> M, The efficacy of a </a:t>
            </a:r>
            <a:r>
              <a:rPr lang="en-US" dirty="0" err="1" smtClean="0"/>
              <a:t>hydrogel</a:t>
            </a:r>
            <a:r>
              <a:rPr lang="en-US" dirty="0" smtClean="0"/>
              <a:t> in the treatment of wound non viable </a:t>
            </a:r>
            <a:r>
              <a:rPr lang="en-US" dirty="0" err="1" smtClean="0"/>
              <a:t>tissue;Journal</a:t>
            </a:r>
            <a:r>
              <a:rPr lang="en-US" dirty="0" smtClean="0"/>
              <a:t> of wound care ;1995, 4:6,264-267</a:t>
            </a:r>
            <a:r>
              <a:rPr lang="ar-SA" dirty="0" smtClean="0"/>
              <a:t>.</a:t>
            </a:r>
            <a:endParaRPr lang="en-US" dirty="0" smtClean="0"/>
          </a:p>
          <a:p>
            <a:r>
              <a:rPr lang="ar-SA" dirty="0" smtClean="0">
                <a:hlinkClick r:id="rId2"/>
              </a:rPr>
              <a:t>منبع</a:t>
            </a:r>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SA" dirty="0"/>
              <a:t>اگزودا مایعی است که در جریان ترمیم زخم ایجاد می شود و باید بخوبی کنترل شود تا محیط مناسبی برای بهبود زخم ایجاد شود.کنترل مناسب ترشحات زخم یکی از کلیدهای ترمیم مؤفق زخم </a:t>
            </a:r>
            <a:r>
              <a:rPr lang="ar-SA" dirty="0" smtClean="0"/>
              <a:t>است</a:t>
            </a:r>
            <a:endParaRPr lang="en-US" dirty="0"/>
          </a:p>
          <a:p>
            <a:pPr algn="r"/>
            <a:r>
              <a:rPr lang="ar-SA" dirty="0"/>
              <a:t>پانسمان جایگزین اپیتلیوم پوست می شود که دراثر آسیب ازبین رفته است.</a:t>
            </a:r>
            <a:endParaRPr lang="en-US" dirty="0"/>
          </a:p>
        </p:txBody>
      </p:sp>
      <p:sp>
        <p:nvSpPr>
          <p:cNvPr id="2" name="Title 1"/>
          <p:cNvSpPr>
            <a:spLocks noGrp="1"/>
          </p:cNvSpPr>
          <p:nvPr>
            <p:ph type="title"/>
          </p:nvPr>
        </p:nvSpPr>
        <p:spPr/>
        <p:txBody>
          <a:bodyPr/>
          <a:lstStyle/>
          <a:p>
            <a:r>
              <a:rPr lang="ar-SA" dirty="0" smtClean="0"/>
              <a:t>اگزودا</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229600" cy="6324600"/>
          </a:xfrm>
        </p:spPr>
        <p:txBody>
          <a:bodyPr>
            <a:normAutofit fontScale="85000" lnSpcReduction="10000"/>
          </a:bodyPr>
          <a:lstStyle/>
          <a:p>
            <a:pPr algn="r"/>
            <a:r>
              <a:rPr lang="ar-SA" dirty="0" smtClean="0"/>
              <a:t>انسانها </a:t>
            </a:r>
            <a:r>
              <a:rPr lang="ar-SA" dirty="0"/>
              <a:t>همواره در جستجوی مرهمی برای درمان بهینه زخم بوده اند و در این راه ضمادها و ترکیبات گوناگونی را آزموده اند.</a:t>
            </a:r>
            <a:br>
              <a:rPr lang="ar-SA" dirty="0"/>
            </a:br>
            <a:r>
              <a:rPr lang="ar-SA" dirty="0"/>
              <a:t>مصریان باستان از ترکیبات مختلفی که منشاء طبیعی داشته اند مانند چربی حیوانات، عسل و الیاف گیاهان استفاده نموده اند.سایرین از پوست برگ درختان و ترکیبات گیاهی،گل و خاشاک، الیاف پارچه و سایر ترکیبات صناعی استفاده کرده اند که برخی موثر و برخی دیگر غیرموثر و حتی گاهی سمی و کشنده بوده اند.</a:t>
            </a:r>
            <a:br>
              <a:rPr lang="ar-SA" dirty="0"/>
            </a:br>
            <a:r>
              <a:rPr lang="ar-SA" dirty="0"/>
              <a:t>برخلاف عقیده رایج در خصوص خشک نگه داشتن زخم برای التیام سریعتر،دکتر وینتر در سال۱۹۶۲ثابت نمود که التیام وترمیم زخم، زمانی که از یک پانسمان نگه دارنده رطوبت استفاده می شود(محیط مرطوب) بسیار سریعتر از زمانی است که زخم در معرض هوا خشک شود. بعدها صدها برررسی و تحقیق دیگر این نکته را تایید نمودند و امروز این یک اصل بدیهی در درمان زخم محسوب میشود. مکانیسمهای زیادی در این میان دخیل هستند که از آن جمله می توان به تسهیل مهاجرت سلولی، تحریک فیبروبلاستها برای ترشح کلاژن، تشکیل بستر مناسب برای انتقال آنزیمها و هورمونها مانند هورمون رشد، تحریک ماکروفاژها ، تسهیل دبریدمان اتولییتیک , …. اشاره نمود.</a:t>
            </a:r>
            <a:endParaRPr lang="en-US" dirty="0"/>
          </a:p>
        </p:txBody>
      </p:sp>
      <p:sp>
        <p:nvSpPr>
          <p:cNvPr id="2" name="Title 1"/>
          <p:cNvSpPr>
            <a:spLocks noGrp="1"/>
          </p:cNvSpPr>
          <p:nvPr>
            <p:ph type="title"/>
          </p:nvPr>
        </p:nvSpPr>
        <p:spPr>
          <a:xfrm>
            <a:off x="457200" y="0"/>
            <a:ext cx="8229600" cy="838200"/>
          </a:xfrm>
        </p:spPr>
        <p:txBody>
          <a:bodyPr>
            <a:normAutofit/>
          </a:bodyPr>
          <a:lstStyle/>
          <a:p>
            <a:r>
              <a:rPr lang="fa-IR" dirty="0" smtClean="0"/>
              <a:t>اهداف به کاربردن پانسمان</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59363"/>
          </a:xfrm>
        </p:spPr>
        <p:txBody>
          <a:bodyPr>
            <a:noAutofit/>
          </a:bodyPr>
          <a:lstStyle/>
          <a:p>
            <a:r>
              <a:rPr lang="ar-SA" sz="1800" dirty="0"/>
              <a:t>پانسمان های سنتی مانند گاز وپنبه که در کشور ما نیز خیلی رایجند بسیاری از ویژگیهای یک پانسمان ایده آل را ندارند. آنها ذرات وباقیمانده فیبر والیاف خود را در زخم به جای می گذارند. این پانسمان ها به بستر زخم چسبیده و آنرا خشک و دهیدراته می کنند و نیاز به تعویض مکرر و مراقبت پرستاری ماهرانه دارند. این پانسمان ها نبایستی مستقیما”روی سطح مرطوب زخم گذاشته شوند و استفاده از آنها محدود به شرایطی است که زخم خشک و تمیز بوده و یا فقط بعنوان پانسمان ثانویه استفاده شوند (برای جذب اگزودا و یا برای محافظت و جدا سازی زخم ).</a:t>
            </a:r>
            <a:endParaRPr lang="en-US" sz="1800" dirty="0"/>
          </a:p>
          <a:p>
            <a:r>
              <a:rPr lang="ar-SA" sz="1800" dirty="0"/>
              <a:t>یک پانسمان ایده آل باید مناسب شکل و اندازه زخم باشد، ترشحات اضافی زخم را جذب کند بدون اینکه به باکتری ها اجازه نفوذ و رشد بدهد و یا منجر به خشکی بیش از اندازه زخم شود. فشار مناسب برای هموستاز را ایجاد کند. درد را کاهش دهد و تعویض آن همراه درد نباشد، رطوبت و دمای مناسب را در بستر زخم حفظ نماید، دبریدمان اتولیتیک را تسهیل و اپیتلیالیزه شدن راتسریع کند، مقرون به صرفه باشد. اجازه تبادل گازهایی مانند اکسیژن، دی اکسید کربن و بخار آب را بدهد. در زخم ذرات ریز و باقیمانده به جای نگذارد. نیاز به تعویض مکرر نداشته باشد.</a:t>
            </a:r>
            <a:br>
              <a:rPr lang="ar-SA" sz="1800" dirty="0"/>
            </a:br>
            <a:r>
              <a:rPr lang="ar-SA" sz="1800" dirty="0"/>
              <a:t>باید توجه داشت که تمام خصوصیات ذکر شده در یک پانسمان منفرد برای تمامی زخم ها نمی گنجد و هر زخم باید به دقت مورد ارزیابی قرار گرفته و سپس پانسمان مناسب برای آن را انتخاب نمود.</a:t>
            </a:r>
            <a:endParaRPr lang="en-US" sz="1800" dirty="0"/>
          </a:p>
        </p:txBody>
      </p:sp>
      <p:sp>
        <p:nvSpPr>
          <p:cNvPr id="2" name="Title 1"/>
          <p:cNvSpPr>
            <a:spLocks noGrp="1"/>
          </p:cNvSpPr>
          <p:nvPr>
            <p:ph type="title"/>
          </p:nvPr>
        </p:nvSpPr>
        <p:spPr/>
        <p:txBody>
          <a:bodyPr/>
          <a:lstStyle/>
          <a:p>
            <a:r>
              <a:rPr lang="fa-IR" dirty="0" smtClean="0"/>
              <a:t>پانسمانهای سنتی</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SA" dirty="0"/>
              <a:t>سلول های اپیتلیال فقط در محیط مرطوب قادر به حرکت و زنده ماندن هستند. بسیاری از فاکتورهایی که برای ترمیم ضروری هستند و بدن هنگام بوجودآمدن زخم آنها را می سازد، فقط در محیط مرطوب عمل می کنند. درمقاله ای که در مجله نیچر سال ۱۹۶۲چاپ شد نشان داده شده بود که استفاده از یک لایه پلی اورتان نیمه تراوا که محیط مرطوب را برای زخم ایجاد می کند باعث تسریع شدن اپیتلیالیزه شدن می شود. در مراحل اولیه والتهابی </a:t>
            </a:r>
            <a:r>
              <a:rPr lang="en-US" dirty="0"/>
              <a:t>healing</a:t>
            </a:r>
            <a:r>
              <a:rPr lang="ar-SA" dirty="0"/>
              <a:t>، بافت زخم زیادی مرطوب است .در این مرحله نه تنها از طریق تبخیر، آب از دست می رود، بلکه اگزودا هم تولید می شود. بنابراین در یک مدت طولانی اگزودای زیادی تولید می شود که باید جذب شود که زخم لیچ نشود. استفاده از رطوبت زخم ۴۰ درصد سریعتر از گذاشتن زخم در معرض هوا باعث رویه بستن جدید زخم می شود(۶،۲).</a:t>
            </a:r>
            <a:endParaRPr lang="en-US" dirty="0"/>
          </a:p>
          <a:p>
            <a:endParaRPr lang="en-US" dirty="0"/>
          </a:p>
        </p:txBody>
      </p:sp>
      <p:sp>
        <p:nvSpPr>
          <p:cNvPr id="2" name="Title 1"/>
          <p:cNvSpPr>
            <a:spLocks noGrp="1"/>
          </p:cNvSpPr>
          <p:nvPr>
            <p:ph type="title"/>
          </p:nvPr>
        </p:nvSpPr>
        <p:spPr/>
        <p:txBody>
          <a:bodyPr/>
          <a:lstStyle/>
          <a:p>
            <a:r>
              <a:rPr lang="fa-IR" dirty="0" smtClean="0"/>
              <a:t>ترمیم در محیط مرطوب</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r>
              <a:rPr lang="en-US" dirty="0"/>
              <a:t>dressings</a:t>
            </a:r>
            <a:r>
              <a:rPr lang="ar-SA" dirty="0"/>
              <a:t/>
            </a:r>
            <a:br>
              <a:rPr lang="ar-SA" dirty="0"/>
            </a:br>
            <a:r>
              <a:rPr lang="ar-SA" dirty="0"/>
              <a:t>پانسمان های مدرن یا نیمه تراوا: شامل پنج گروه :آلژینات، هیدروکلوئید، فوم ، هیدروژل و فیلم ترانسپارنت میباشد.</a:t>
            </a:r>
            <a:endParaRPr lang="en-US" dirty="0"/>
          </a:p>
          <a:p>
            <a:pPr algn="r"/>
            <a:r>
              <a:rPr lang="ar-SA" i="1" dirty="0"/>
              <a:t>وقتی</a:t>
            </a:r>
            <a:r>
              <a:rPr lang="ar-SA" dirty="0"/>
              <a:t> یک زخمی به اندازه کافی مرطوب است، پانسمان مناسب باید بتواند رطوبت را همانطور که هست حفظ نماید، بدون اینکه با جذب بیش از حد، زخم را خشک کند. همچنین اگر زخمی از قبل خشک شده است پانسمان باید بتواند به زخم رطوبت بدهد. بنابراین پانسمان ها به سه دسته تقسیم می شوند:</a:t>
            </a:r>
            <a:br>
              <a:rPr lang="ar-SA" dirty="0"/>
            </a:br>
            <a:r>
              <a:rPr lang="ar-SA" dirty="0"/>
              <a:t>۱. پانسمان هایی که اگزودا را جذب می کنند.</a:t>
            </a:r>
            <a:br>
              <a:rPr lang="ar-SA" dirty="0"/>
            </a:br>
            <a:r>
              <a:rPr lang="ar-SA" dirty="0"/>
              <a:t>۲. پانسمان هایی را رطوبت را به همان اندازه ای که هست نگه می دارند.</a:t>
            </a:r>
            <a:br>
              <a:rPr lang="ar-SA" dirty="0"/>
            </a:br>
            <a:r>
              <a:rPr lang="ar-SA" dirty="0"/>
              <a:t>۳. پانسمان هایی که رطوبت به زخم می دهند.</a:t>
            </a:r>
            <a:endParaRPr lang="en-US" dirty="0"/>
          </a:p>
        </p:txBody>
      </p:sp>
      <p:sp>
        <p:nvSpPr>
          <p:cNvPr id="2" name="Title 1"/>
          <p:cNvSpPr>
            <a:spLocks noGrp="1"/>
          </p:cNvSpPr>
          <p:nvPr>
            <p:ph type="title"/>
          </p:nvPr>
        </p:nvSpPr>
        <p:spPr/>
        <p:txBody>
          <a:bodyPr/>
          <a:lstStyle/>
          <a:p>
            <a:r>
              <a:rPr lang="fa-IR" dirty="0" smtClean="0"/>
              <a:t>پانسمانهای مدرن</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r>
              <a:rPr lang="ar-SA" dirty="0" smtClean="0"/>
              <a:t>زخم </a:t>
            </a:r>
            <a:r>
              <a:rPr lang="ar-SA" dirty="0"/>
              <a:t>هایی که ترشح اگزودا زیادی دارند. این پانسمان ها ظرفیت بالایی برای جذب و نگهداری آب دارند، لذا نیاز به تعویض دیرتر دارند(در مقایسه با پانسمان های سنتی) بنابراین پروسه ترمیم زخم با تعویض پانسمان بهم نمی خورد. همچنین هزینه پرستاری کاهش می یابد. فوم ها و آلژینات ها بهترین انواع جاذب ها هستند.</a:t>
            </a:r>
            <a:endParaRPr lang="en-US" dirty="0"/>
          </a:p>
          <a:p>
            <a:pPr algn="r"/>
            <a:r>
              <a:rPr lang="ar-SA" dirty="0"/>
              <a:t>پانسمان های نگهدارنده رطوبت: وقتی پروسه </a:t>
            </a:r>
            <a:r>
              <a:rPr lang="en-US" dirty="0"/>
              <a:t>healing</a:t>
            </a:r>
            <a:r>
              <a:rPr lang="ar-SA" dirty="0"/>
              <a:t> پیش می رود و بافت گرانولاسیون تشکیل می شود و زخم با بافت همبند پر می شود، ترشح اگزودا کاهش می یابد واستفاده از پانسمان جاذب باعث خشکی و دهیدره شدن زخم خواهد شد. در این موقع پانسمان هایی لازم است که رطوبت را همانطور که هست نگه دارد. هیدروکلوئید و فیلم ترانسپارنت مناسب است.</a:t>
            </a:r>
            <a:endParaRPr lang="en-US" dirty="0"/>
          </a:p>
        </p:txBody>
      </p:sp>
      <p:sp>
        <p:nvSpPr>
          <p:cNvPr id="2" name="Title 1"/>
          <p:cNvSpPr>
            <a:spLocks noGrp="1"/>
          </p:cNvSpPr>
          <p:nvPr>
            <p:ph type="title"/>
          </p:nvPr>
        </p:nvSpPr>
        <p:spPr/>
        <p:txBody>
          <a:bodyPr/>
          <a:lstStyle/>
          <a:p>
            <a:r>
              <a:rPr lang="ar-SA" dirty="0" smtClean="0"/>
              <a:t>پانسمان های جاذب:</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 </a:t>
            </a:r>
            <a:r>
              <a:rPr lang="ar-SA" dirty="0"/>
              <a:t>وقتی زخمی از قبل خشک است و با بافت مرده و خشک پوشیده شده، باید این بافت مرده را به‌نحوی دبرید کرده تا ترمیم زخم صورت گیرد که میتوان از دبریدمان اتولیتیک(هضم تدریجی سلول ها وبافت مرده باآنزیم ها و فاگوسیت های آندوژن )استفاده کرد، مرطوب نگه داشتن زخم به این پروسه کمک می کند.برای این کار هیدروژل ها مناسب ترین هستند.</a:t>
            </a:r>
            <a:endParaRPr lang="en-US" dirty="0"/>
          </a:p>
        </p:txBody>
      </p:sp>
      <p:sp>
        <p:nvSpPr>
          <p:cNvPr id="2" name="Title 1"/>
          <p:cNvSpPr>
            <a:spLocks noGrp="1"/>
          </p:cNvSpPr>
          <p:nvPr>
            <p:ph type="title"/>
          </p:nvPr>
        </p:nvSpPr>
        <p:spPr/>
        <p:txBody>
          <a:bodyPr/>
          <a:lstStyle/>
          <a:p>
            <a:r>
              <a:rPr lang="ar-SA" dirty="0" smtClean="0"/>
              <a:t>پانسمان های رطوبت دهنده:</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TotalTime>
  <Words>1226</Words>
  <Application>Microsoft Office PowerPoint</Application>
  <PresentationFormat>On-screen Show (4:3)</PresentationFormat>
  <Paragraphs>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به نام هستی بخش</vt:lpstr>
      <vt:lpstr>انواع پانسمانهای نوین</vt:lpstr>
      <vt:lpstr>اگزودا</vt:lpstr>
      <vt:lpstr>اهداف به کاربردن پانسمان</vt:lpstr>
      <vt:lpstr>پانسمانهای سنتی</vt:lpstr>
      <vt:lpstr>ترمیم در محیط مرطوب</vt:lpstr>
      <vt:lpstr>پانسمانهای مدرن</vt:lpstr>
      <vt:lpstr>پانسمان های جاذب:</vt:lpstr>
      <vt:lpstr>پانسمان های رطوبت دهنده:</vt:lpstr>
      <vt:lpstr>– آلژینات ها Alginates</vt:lpstr>
      <vt:lpstr>Slide 11</vt:lpstr>
      <vt:lpstr>– فوم ها Foams:</vt:lpstr>
      <vt:lpstr>Slide 13</vt:lpstr>
      <vt:lpstr>– هیدروکلوئیدها Hydrocolloids:</vt:lpstr>
      <vt:lpstr>Slide 15</vt:lpstr>
      <vt:lpstr>Films or Transparent Dressings</vt:lpstr>
      <vt:lpstr>Slide 17</vt:lpstr>
      <vt:lpstr>هیدروژل ها</vt:lpstr>
      <vt:lpstr>نتیجه گیری</vt:lpstr>
      <vt:lpstr>Slide 20</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هستی بخش</dc:title>
  <dc:creator>abiri</dc:creator>
  <cp:lastModifiedBy>abiri</cp:lastModifiedBy>
  <cp:revision>9</cp:revision>
  <dcterms:created xsi:type="dcterms:W3CDTF">2018-09-01T14:04:47Z</dcterms:created>
  <dcterms:modified xsi:type="dcterms:W3CDTF">2018-09-01T14:59:28Z</dcterms:modified>
</cp:coreProperties>
</file>