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2" r:id="rId1"/>
  </p:sldMasterIdLst>
  <p:notesMasterIdLst>
    <p:notesMasterId r:id="rId90"/>
  </p:notesMasterIdLst>
  <p:sldIdLst>
    <p:sldId id="332" r:id="rId2"/>
    <p:sldId id="395" r:id="rId3"/>
    <p:sldId id="256" r:id="rId4"/>
    <p:sldId id="467" r:id="rId5"/>
    <p:sldId id="320" r:id="rId6"/>
    <p:sldId id="354" r:id="rId7"/>
    <p:sldId id="398" r:id="rId8"/>
    <p:sldId id="407" r:id="rId9"/>
    <p:sldId id="363" r:id="rId10"/>
    <p:sldId id="364" r:id="rId11"/>
    <p:sldId id="275" r:id="rId12"/>
    <p:sldId id="433" r:id="rId13"/>
    <p:sldId id="258" r:id="rId14"/>
    <p:sldId id="331" r:id="rId15"/>
    <p:sldId id="276" r:id="rId16"/>
    <p:sldId id="277" r:id="rId17"/>
    <p:sldId id="259" r:id="rId18"/>
    <p:sldId id="408" r:id="rId19"/>
    <p:sldId id="260" r:id="rId20"/>
    <p:sldId id="465" r:id="rId21"/>
    <p:sldId id="454" r:id="rId22"/>
    <p:sldId id="428" r:id="rId23"/>
    <p:sldId id="455" r:id="rId24"/>
    <p:sldId id="430" r:id="rId25"/>
    <p:sldId id="456" r:id="rId26"/>
    <p:sldId id="461" r:id="rId27"/>
    <p:sldId id="431" r:id="rId28"/>
    <p:sldId id="434" r:id="rId29"/>
    <p:sldId id="274" r:id="rId30"/>
    <p:sldId id="404" r:id="rId31"/>
    <p:sldId id="409" r:id="rId32"/>
    <p:sldId id="265" r:id="rId33"/>
    <p:sldId id="369" r:id="rId34"/>
    <p:sldId id="462" r:id="rId35"/>
    <p:sldId id="268" r:id="rId36"/>
    <p:sldId id="270" r:id="rId37"/>
    <p:sldId id="415" r:id="rId38"/>
    <p:sldId id="425" r:id="rId39"/>
    <p:sldId id="371" r:id="rId40"/>
    <p:sldId id="287" r:id="rId41"/>
    <p:sldId id="423" r:id="rId42"/>
    <p:sldId id="303" r:id="rId43"/>
    <p:sldId id="424" r:id="rId44"/>
    <p:sldId id="281" r:id="rId45"/>
    <p:sldId id="414" r:id="rId46"/>
    <p:sldId id="372" r:id="rId47"/>
    <p:sldId id="416" r:id="rId48"/>
    <p:sldId id="402" r:id="rId49"/>
    <p:sldId id="417" r:id="rId50"/>
    <p:sldId id="426" r:id="rId51"/>
    <p:sldId id="373" r:id="rId52"/>
    <p:sldId id="374" r:id="rId53"/>
    <p:sldId id="375" r:id="rId54"/>
    <p:sldId id="421" r:id="rId55"/>
    <p:sldId id="420" r:id="rId56"/>
    <p:sldId id="422" r:id="rId57"/>
    <p:sldId id="286" r:id="rId58"/>
    <p:sldId id="325" r:id="rId59"/>
    <p:sldId id="451" r:id="rId60"/>
    <p:sldId id="449" r:id="rId61"/>
    <p:sldId id="262" r:id="rId62"/>
    <p:sldId id="427" r:id="rId63"/>
    <p:sldId id="411" r:id="rId64"/>
    <p:sldId id="413" r:id="rId65"/>
    <p:sldId id="329" r:id="rId66"/>
    <p:sldId id="339" r:id="rId67"/>
    <p:sldId id="305" r:id="rId68"/>
    <p:sldId id="459" r:id="rId69"/>
    <p:sldId id="460" r:id="rId70"/>
    <p:sldId id="377" r:id="rId71"/>
    <p:sldId id="378" r:id="rId72"/>
    <p:sldId id="379" r:id="rId73"/>
    <p:sldId id="380" r:id="rId74"/>
    <p:sldId id="381" r:id="rId75"/>
    <p:sldId id="382" r:id="rId76"/>
    <p:sldId id="383" r:id="rId77"/>
    <p:sldId id="384" r:id="rId78"/>
    <p:sldId id="458" r:id="rId79"/>
    <p:sldId id="405" r:id="rId80"/>
    <p:sldId id="406" r:id="rId81"/>
    <p:sldId id="385" r:id="rId82"/>
    <p:sldId id="386" r:id="rId83"/>
    <p:sldId id="387" r:id="rId84"/>
    <p:sldId id="388" r:id="rId85"/>
    <p:sldId id="306" r:id="rId86"/>
    <p:sldId id="307" r:id="rId87"/>
    <p:sldId id="308" r:id="rId88"/>
    <p:sldId id="340" r:id="rId8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78" autoAdjust="0"/>
    <p:restoredTop sz="94622" autoAdjust="0"/>
  </p:normalViewPr>
  <p:slideViewPr>
    <p:cSldViewPr>
      <p:cViewPr varScale="1">
        <p:scale>
          <a:sx n="70" d="100"/>
          <a:sy n="70" d="100"/>
        </p:scale>
        <p:origin x="52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335D6DC-E27D-4862-B174-8AE57B2F9EEE}" type="datetimeFigureOut">
              <a:rPr lang="fa-IR" smtClean="0"/>
              <a:pPr/>
              <a:t>13/12/1439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6B7A41-7ED9-4B64-9347-5869EF9950E2}" type="slidenum">
              <a:rPr lang="fa-IR" smtClean="0"/>
              <a:pPr/>
              <a:t>‹#›</a:t>
            </a:fld>
            <a:endParaRPr lang="fa-IR"/>
          </a:p>
        </p:txBody>
      </p:sp>
    </p:spTree>
    <p:extLst>
      <p:ext uri="{BB962C8B-B14F-4D97-AF65-F5344CB8AC3E}">
        <p14:creationId xmlns:p14="http://schemas.microsoft.com/office/powerpoint/2010/main" val="426557661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4AF695A-41EF-405D-ABEC-D65930C88D94}" type="slidenum">
              <a:rPr lang="en-US" smtClean="0"/>
              <a:pPr/>
              <a:t>8</a:t>
            </a:fld>
            <a:endParaRPr lang="en-US" smtClean="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fa-IR" smtClean="0">
              <a:latin typeface="Arial" pitchFamily="34" charset="0"/>
            </a:endParaRPr>
          </a:p>
        </p:txBody>
      </p:sp>
    </p:spTree>
    <p:extLst>
      <p:ext uri="{BB962C8B-B14F-4D97-AF65-F5344CB8AC3E}">
        <p14:creationId xmlns:p14="http://schemas.microsoft.com/office/powerpoint/2010/main" val="167128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914400" y="4343400"/>
            <a:ext cx="5029200" cy="4114800"/>
          </a:xfrm>
          <a:noFill/>
          <a:ln/>
        </p:spPr>
        <p:txBody>
          <a:bodyPr/>
          <a:lstStyle/>
          <a:p>
            <a:pPr eaLnBrk="1" hangingPunct="1"/>
            <a:endParaRPr lang="zh-TW" altLang="en-US" smtClean="0">
              <a:cs typeface="Arial" pitchFamily="34" charset="0"/>
            </a:endParaRPr>
          </a:p>
        </p:txBody>
      </p:sp>
    </p:spTree>
    <p:extLst>
      <p:ext uri="{BB962C8B-B14F-4D97-AF65-F5344CB8AC3E}">
        <p14:creationId xmlns:p14="http://schemas.microsoft.com/office/powerpoint/2010/main" val="394108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cs typeface="Arial" pitchFamily="34" charset="0"/>
            </a:endParaRPr>
          </a:p>
        </p:txBody>
      </p:sp>
    </p:spTree>
    <p:extLst>
      <p:ext uri="{BB962C8B-B14F-4D97-AF65-F5344CB8AC3E}">
        <p14:creationId xmlns:p14="http://schemas.microsoft.com/office/powerpoint/2010/main" val="263192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B7A41-7ED9-4B64-9347-5869EF9950E2}" type="slidenum">
              <a:rPr lang="fa-IR" smtClean="0"/>
              <a:pPr/>
              <a:t>59</a:t>
            </a:fld>
            <a:endParaRPr lang="fa-IR"/>
          </a:p>
        </p:txBody>
      </p:sp>
    </p:spTree>
    <p:extLst>
      <p:ext uri="{BB962C8B-B14F-4D97-AF65-F5344CB8AC3E}">
        <p14:creationId xmlns:p14="http://schemas.microsoft.com/office/powerpoint/2010/main" val="1931056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0B6B7A41-7ED9-4B64-9347-5869EF9950E2}" type="slidenum">
              <a:rPr lang="fa-IR" smtClean="0"/>
              <a:pPr/>
              <a:t>67</a:t>
            </a:fld>
            <a:endParaRPr lang="fa-IR"/>
          </a:p>
        </p:txBody>
      </p:sp>
    </p:spTree>
    <p:extLst>
      <p:ext uri="{BB962C8B-B14F-4D97-AF65-F5344CB8AC3E}">
        <p14:creationId xmlns:p14="http://schemas.microsoft.com/office/powerpoint/2010/main" val="67032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cs typeface="Arial" pitchFamily="34" charset="0"/>
            </a:endParaRPr>
          </a:p>
        </p:txBody>
      </p:sp>
    </p:spTree>
    <p:extLst>
      <p:ext uri="{BB962C8B-B14F-4D97-AF65-F5344CB8AC3E}">
        <p14:creationId xmlns:p14="http://schemas.microsoft.com/office/powerpoint/2010/main" val="24093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cs typeface="Arial" pitchFamily="34" charset="0"/>
            </a:endParaRPr>
          </a:p>
        </p:txBody>
      </p:sp>
    </p:spTree>
    <p:extLst>
      <p:ext uri="{BB962C8B-B14F-4D97-AF65-F5344CB8AC3E}">
        <p14:creationId xmlns:p14="http://schemas.microsoft.com/office/powerpoint/2010/main" val="20270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14400" y="4343400"/>
            <a:ext cx="5029200" cy="4114800"/>
          </a:xfrm>
          <a:noFill/>
          <a:ln/>
        </p:spPr>
        <p:txBody>
          <a:bodyPr/>
          <a:lstStyle/>
          <a:p>
            <a:pPr eaLnBrk="1" hangingPunct="1"/>
            <a:endParaRPr lang="zh-TW" altLang="en-US" smtClean="0">
              <a:cs typeface="Arial" pitchFamily="34" charset="0"/>
            </a:endParaRPr>
          </a:p>
        </p:txBody>
      </p:sp>
    </p:spTree>
    <p:extLst>
      <p:ext uri="{BB962C8B-B14F-4D97-AF65-F5344CB8AC3E}">
        <p14:creationId xmlns:p14="http://schemas.microsoft.com/office/powerpoint/2010/main" val="308007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cs typeface="Arial" pitchFamily="34" charset="0"/>
            </a:endParaRPr>
          </a:p>
        </p:txBody>
      </p:sp>
    </p:spTree>
    <p:extLst>
      <p:ext uri="{BB962C8B-B14F-4D97-AF65-F5344CB8AC3E}">
        <p14:creationId xmlns:p14="http://schemas.microsoft.com/office/powerpoint/2010/main" val="381432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xfrm>
            <a:off x="914400" y="4343400"/>
            <a:ext cx="5029200" cy="4114800"/>
          </a:xfrm>
          <a:noFill/>
          <a:ln/>
        </p:spPr>
        <p:txBody>
          <a:bodyPr/>
          <a:lstStyle/>
          <a:p>
            <a:pPr eaLnBrk="1" hangingPunct="1"/>
            <a:endParaRPr lang="zh-TW" altLang="en-US" smtClean="0">
              <a:cs typeface="Arial" pitchFamily="34" charset="0"/>
            </a:endParaRPr>
          </a:p>
        </p:txBody>
      </p:sp>
    </p:spTree>
    <p:extLst>
      <p:ext uri="{BB962C8B-B14F-4D97-AF65-F5344CB8AC3E}">
        <p14:creationId xmlns:p14="http://schemas.microsoft.com/office/powerpoint/2010/main" val="347812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xfrm>
            <a:off x="914400" y="4343400"/>
            <a:ext cx="5029200" cy="4114800"/>
          </a:xfrm>
          <a:noFill/>
          <a:ln/>
        </p:spPr>
        <p:txBody>
          <a:bodyPr/>
          <a:lstStyle/>
          <a:p>
            <a:pPr eaLnBrk="1" hangingPunct="1"/>
            <a:endParaRPr lang="zh-TW" altLang="en-US" smtClean="0">
              <a:cs typeface="Arial" pitchFamily="34" charset="0"/>
            </a:endParaRPr>
          </a:p>
        </p:txBody>
      </p:sp>
    </p:spTree>
    <p:extLst>
      <p:ext uri="{BB962C8B-B14F-4D97-AF65-F5344CB8AC3E}">
        <p14:creationId xmlns:p14="http://schemas.microsoft.com/office/powerpoint/2010/main" val="3397814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cs typeface="Arial" pitchFamily="34" charset="0"/>
            </a:endParaRPr>
          </a:p>
        </p:txBody>
      </p:sp>
    </p:spTree>
    <p:extLst>
      <p:ext uri="{BB962C8B-B14F-4D97-AF65-F5344CB8AC3E}">
        <p14:creationId xmlns:p14="http://schemas.microsoft.com/office/powerpoint/2010/main" val="281710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914400" y="4343400"/>
            <a:ext cx="5029200" cy="4114800"/>
          </a:xfrm>
          <a:noFill/>
          <a:ln/>
        </p:spPr>
        <p:txBody>
          <a:bodyPr/>
          <a:lstStyle/>
          <a:p>
            <a:pPr eaLnBrk="1" hangingPunct="1"/>
            <a:endParaRPr lang="zh-TW" altLang="en-US" smtClean="0">
              <a:cs typeface="Arial" pitchFamily="34" charset="0"/>
            </a:endParaRPr>
          </a:p>
        </p:txBody>
      </p:sp>
    </p:spTree>
    <p:extLst>
      <p:ext uri="{BB962C8B-B14F-4D97-AF65-F5344CB8AC3E}">
        <p14:creationId xmlns:p14="http://schemas.microsoft.com/office/powerpoint/2010/main" val="2993168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fa-IR" smtClean="0"/>
              <a:t>احمدی زمستان 92</a:t>
            </a:r>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C5ED3159-0FD7-44E6-B1AC-26F0FE01AE34}"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fa-IR" smtClean="0"/>
              <a:t>احمدی زمستان 92</a:t>
            </a:r>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ED3159-0FD7-44E6-B1AC-26F0FE01AE3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fa-IR" smtClean="0"/>
              <a:t>احمدی زمستان 92</a:t>
            </a:r>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ED3159-0FD7-44E6-B1AC-26F0FE01AE34}"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r>
              <a:rPr lang="fa-IR" smtClean="0"/>
              <a:t>احمدی زمستان 92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D1E83D-78E1-47D6-B9DB-F9A9D7A1719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fa-IR" smtClean="0"/>
              <a:t>احمدی زمستان 92</a:t>
            </a:r>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ED3159-0FD7-44E6-B1AC-26F0FE01AE34}"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fa-IR" smtClean="0"/>
              <a:t>احمدی زمستان 92</a:t>
            </a:r>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5ED3159-0FD7-44E6-B1AC-26F0FE01AE34}"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fa-IR" smtClean="0"/>
              <a:t>احمدی زمستان 92</a:t>
            </a:r>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ED3159-0FD7-44E6-B1AC-26F0FE01AE3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fa-IR" smtClean="0"/>
              <a:t>احمدی زمستان 92</a:t>
            </a:r>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5ED3159-0FD7-44E6-B1AC-26F0FE01AE34}"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fa-IR" smtClean="0"/>
              <a:t>احمدی زمستان 92</a:t>
            </a:r>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5ED3159-0FD7-44E6-B1AC-26F0FE01AE34}"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a-IR" smtClean="0"/>
              <a:t>احمدی زمستان 92</a:t>
            </a:r>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5ED3159-0FD7-44E6-B1AC-26F0FE01AE3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fa-IR" smtClean="0"/>
              <a:t>احمدی زمستان 92</a:t>
            </a:r>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5ED3159-0FD7-44E6-B1AC-26F0FE01AE34}"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fa-IR" smtClean="0"/>
              <a:t>احمدی زمستان 92</a:t>
            </a:r>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C5ED3159-0FD7-44E6-B1AC-26F0FE01AE34}"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a-IR" smtClean="0"/>
              <a:t>احمدی زمستان 92</a:t>
            </a:r>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ED3159-0FD7-44E6-B1AC-26F0FE01AE34}"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266.jpg"/>
          <p:cNvPicPr>
            <a:picLocks noChangeAspect="1"/>
          </p:cNvPicPr>
          <p:nvPr/>
        </p:nvPicPr>
        <p:blipFill>
          <a:blip r:embed="rId2"/>
          <a:srcRect/>
          <a:stretch>
            <a:fillRect/>
          </a:stretch>
        </p:blipFill>
        <p:spPr bwMode="auto">
          <a:xfrm>
            <a:off x="152400" y="723920"/>
            <a:ext cx="8991600" cy="5562600"/>
          </a:xfrm>
          <a:prstGeom prst="rect">
            <a:avLst/>
          </a:prstGeom>
          <a:noFill/>
          <a:ln w="9525">
            <a:noFill/>
            <a:miter lim="800000"/>
            <a:headEnd/>
            <a:tailEnd/>
          </a:ln>
        </p:spPr>
      </p:pic>
    </p:spTree>
    <p:extLst>
      <p:ext uri="{BB962C8B-B14F-4D97-AF65-F5344CB8AC3E}">
        <p14:creationId xmlns:p14="http://schemas.microsoft.com/office/powerpoint/2010/main" val="6925655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0688"/>
            <a:ext cx="8305800" cy="5895569"/>
          </a:xfrm>
        </p:spPr>
        <p:txBody>
          <a:bodyPr/>
          <a:lstStyle/>
          <a:p>
            <a:endParaRPr lang="en-US" dirty="0"/>
          </a:p>
        </p:txBody>
      </p:sp>
      <p:sp>
        <p:nvSpPr>
          <p:cNvPr id="4" name="Slide Number Placeholder 3"/>
          <p:cNvSpPr>
            <a:spLocks noGrp="1"/>
          </p:cNvSpPr>
          <p:nvPr>
            <p:ph type="sldNum" sz="quarter" idx="12"/>
          </p:nvPr>
        </p:nvSpPr>
        <p:spPr/>
        <p:txBody>
          <a:bodyPr/>
          <a:lstStyle/>
          <a:p>
            <a:fld id="{C5ED3159-0FD7-44E6-B1AC-26F0FE01AE34}" type="slidenum">
              <a:rPr lang="fa-IR" smtClean="0"/>
              <a:pPr/>
              <a:t>10</a:t>
            </a:fld>
            <a:endParaRPr lang="fa-IR"/>
          </a:p>
        </p:txBody>
      </p:sp>
      <p:sp>
        <p:nvSpPr>
          <p:cNvPr id="6" name="Rectangle 5"/>
          <p:cNvSpPr/>
          <p:nvPr/>
        </p:nvSpPr>
        <p:spPr>
          <a:xfrm>
            <a:off x="679376" y="775399"/>
            <a:ext cx="8007424" cy="5586145"/>
          </a:xfrm>
          <a:prstGeom prst="rect">
            <a:avLst/>
          </a:prstGeom>
        </p:spPr>
        <p:txBody>
          <a:bodyPr wrap="square">
            <a:spAutoFit/>
          </a:bodyPr>
          <a:lstStyle/>
          <a:p>
            <a:pPr algn="justLow">
              <a:lnSpc>
                <a:spcPct val="150000"/>
              </a:lnSpc>
              <a:tabLst>
                <a:tab pos="2076450" algn="l"/>
              </a:tabLst>
            </a:pPr>
            <a:r>
              <a:rPr lang="fa-IR" sz="2000" b="1" dirty="0">
                <a:latin typeface="Times New Roman" panose="02020603050405020304" pitchFamily="18" charset="0"/>
                <a:ea typeface="SimSun" panose="02010600030101010101" pitchFamily="2" charset="-122"/>
                <a:cs typeface="Arial" panose="020B0604020202020204" pitchFamily="34" charset="0"/>
              </a:rPr>
              <a:t>از</a:t>
            </a:r>
            <a:r>
              <a:rPr lang="fa-IR" b="1" dirty="0">
                <a:latin typeface="Times New Roman" panose="02020603050405020304" pitchFamily="18" charset="0"/>
                <a:ea typeface="SimSun" panose="02010600030101010101" pitchFamily="2" charset="-122"/>
                <a:cs typeface="Arial" panose="020B0604020202020204" pitchFamily="34" charset="0"/>
              </a:rPr>
              <a:t> </a:t>
            </a:r>
            <a:r>
              <a:rPr lang="fa-IR" sz="2000" b="1" dirty="0">
                <a:latin typeface="Times New Roman" panose="02020603050405020304" pitchFamily="18" charset="0"/>
                <a:ea typeface="SimSun" panose="02010600030101010101" pitchFamily="2" charset="-122"/>
                <a:cs typeface="Arial" panose="020B0604020202020204" pitchFamily="34" charset="0"/>
              </a:rPr>
              <a:t>نظر آسیب شناسی </a:t>
            </a:r>
            <a:r>
              <a:rPr lang="en-US" sz="2000" b="1" dirty="0">
                <a:latin typeface="Arial" panose="020B0604020202020204" pitchFamily="34" charset="0"/>
                <a:ea typeface="SimSun" panose="02010600030101010101" pitchFamily="2" charset="-122"/>
              </a:rPr>
              <a:t>MI</a:t>
            </a:r>
            <a:r>
              <a:rPr lang="fa-IR" sz="2000" b="1" dirty="0">
                <a:latin typeface="Times New Roman" panose="02020603050405020304" pitchFamily="18" charset="0"/>
                <a:ea typeface="SimSun" panose="02010600030101010101" pitchFamily="2" charset="-122"/>
                <a:cs typeface="Arial" panose="020B0604020202020204" pitchFamily="34" charset="0"/>
              </a:rPr>
              <a:t> به سه ناحیه تقسیم می شود </a:t>
            </a:r>
            <a:r>
              <a:rPr lang="fa-IR" b="1" dirty="0">
                <a:latin typeface="Times New Roman" panose="02020603050405020304" pitchFamily="18" charset="0"/>
                <a:ea typeface="SimSun" panose="02010600030101010101" pitchFamily="2" charset="-122"/>
                <a:cs typeface="Arial" panose="020B0604020202020204" pitchFamily="34" charset="0"/>
              </a:rPr>
              <a:t>:</a:t>
            </a:r>
            <a:r>
              <a:rPr lang="fa-IR" dirty="0">
                <a:latin typeface="Times New Roman" panose="02020603050405020304" pitchFamily="18" charset="0"/>
                <a:ea typeface="SimSun" panose="02010600030101010101" pitchFamily="2" charset="-122"/>
                <a:cs typeface="Arial" panose="020B0604020202020204" pitchFamily="34" charset="0"/>
              </a:rPr>
              <a:t> </a:t>
            </a:r>
            <a:endParaRPr lang="en-US" dirty="0">
              <a:latin typeface="Times New Roman" panose="02020603050405020304" pitchFamily="18" charset="0"/>
              <a:ea typeface="SimSun" panose="02010600030101010101" pitchFamily="2" charset="-122"/>
            </a:endParaRPr>
          </a:p>
          <a:p>
            <a:pPr algn="justLow">
              <a:lnSpc>
                <a:spcPct val="150000"/>
              </a:lnSpc>
              <a:tabLst>
                <a:tab pos="2076450" algn="l"/>
              </a:tabLst>
            </a:pPr>
            <a:r>
              <a:rPr lang="en-US" dirty="0">
                <a:latin typeface="Arial" panose="020B0604020202020204" pitchFamily="34" charset="0"/>
                <a:ea typeface="SimSun" panose="02010600030101010101" pitchFamily="2" charset="-122"/>
              </a:rPr>
              <a:t> </a:t>
            </a:r>
            <a:endParaRPr lang="en-US" dirty="0">
              <a:latin typeface="Times New Roman" panose="02020603050405020304" pitchFamily="18" charset="0"/>
              <a:ea typeface="SimSun" panose="02010600030101010101" pitchFamily="2" charset="-122"/>
            </a:endParaRPr>
          </a:p>
          <a:p>
            <a:pPr>
              <a:lnSpc>
                <a:spcPct val="150000"/>
              </a:lnSpc>
              <a:tabLst>
                <a:tab pos="165100" algn="l"/>
              </a:tabLst>
            </a:pPr>
            <a:r>
              <a:rPr lang="en-US" dirty="0">
                <a:latin typeface="Arial" panose="020B0604020202020204" pitchFamily="34" charset="0"/>
                <a:ea typeface="SimSun" panose="02010600030101010101" pitchFamily="2" charset="-122"/>
              </a:rPr>
              <a:t>	</a:t>
            </a:r>
            <a:r>
              <a:rPr lang="en-US" b="1" dirty="0">
                <a:solidFill>
                  <a:srgbClr val="FFC000"/>
                </a:solidFill>
                <a:latin typeface="Arial" panose="020B0604020202020204" pitchFamily="34" charset="0"/>
                <a:ea typeface="SimSun" panose="02010600030101010101" pitchFamily="2" charset="-122"/>
              </a:rPr>
              <a:t>ISCHEMIA</a:t>
            </a:r>
            <a:r>
              <a:rPr lang="en-US" dirty="0">
                <a:solidFill>
                  <a:srgbClr val="FFC000"/>
                </a:solidFill>
                <a:latin typeface="Arial" panose="020B0604020202020204" pitchFamily="34" charset="0"/>
                <a:ea typeface="SimSun" panose="02010600030101010101" pitchFamily="2" charset="-122"/>
              </a:rPr>
              <a:t> </a:t>
            </a:r>
            <a:endParaRPr lang="en-US" dirty="0">
              <a:solidFill>
                <a:srgbClr val="FFC000"/>
              </a:solidFill>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19250" algn="l"/>
              </a:tabLst>
            </a:pPr>
            <a:r>
              <a:rPr lang="fa-IR" b="1" dirty="0">
                <a:latin typeface="Times New Roman" panose="02020603050405020304" pitchFamily="18" charset="0"/>
                <a:ea typeface="SimSun" panose="02010600030101010101" pitchFamily="2" charset="-122"/>
                <a:cs typeface="Arial" panose="020B0604020202020204" pitchFamily="34" charset="0"/>
              </a:rPr>
              <a:t>وارونگی موج </a:t>
            </a:r>
            <a:r>
              <a:rPr lang="en-US" b="1" dirty="0">
                <a:latin typeface="Arial" panose="020B0604020202020204" pitchFamily="34" charset="0"/>
                <a:ea typeface="SimSun" panose="02010600030101010101" pitchFamily="2" charset="-122"/>
              </a:rPr>
              <a:t>T</a:t>
            </a:r>
            <a:r>
              <a:rPr lang="fa-IR" b="1" dirty="0">
                <a:latin typeface="Times New Roman" panose="02020603050405020304" pitchFamily="18" charset="0"/>
                <a:ea typeface="SimSun" panose="02010600030101010101" pitchFamily="2" charset="-122"/>
                <a:cs typeface="Arial" panose="020B0604020202020204" pitchFamily="34" charset="0"/>
              </a:rPr>
              <a:t>در ایسکمی به صورت تیپیک ، حالت متقارن دارد . </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19250" algn="l"/>
              </a:tabLst>
            </a:pPr>
            <a:r>
              <a:rPr lang="fa-IR" b="1" dirty="0">
                <a:latin typeface="Times New Roman" panose="02020603050405020304" pitchFamily="18" charset="0"/>
                <a:ea typeface="SimSun" panose="02010600030101010101" pitchFamily="2" charset="-122"/>
                <a:cs typeface="Arial" panose="020B0604020202020204" pitchFamily="34" charset="0"/>
              </a:rPr>
              <a:t>مسطح یا اندکی معکوس شدن امواج </a:t>
            </a:r>
            <a:r>
              <a:rPr lang="en-US" b="1" dirty="0">
                <a:latin typeface="Arial" panose="020B0604020202020204" pitchFamily="34" charset="0"/>
                <a:ea typeface="SimSun" panose="02010600030101010101" pitchFamily="2" charset="-122"/>
              </a:rPr>
              <a:t>T</a:t>
            </a:r>
            <a:r>
              <a:rPr lang="fa-IR" b="1" dirty="0">
                <a:latin typeface="Times New Roman" panose="02020603050405020304" pitchFamily="18" charset="0"/>
                <a:ea typeface="SimSun" panose="02010600030101010101" pitchFamily="2" charset="-122"/>
                <a:cs typeface="Arial" panose="020B0604020202020204" pitchFamily="34" charset="0"/>
              </a:rPr>
              <a:t>ممکن است در اشتقاقهای اندامی طبیعی باشد ولی هرگونه معکوس شدن موج در اشتقاقهای پریکارد پاتولوژیک می باشد . </a:t>
            </a:r>
            <a:endParaRPr lang="en-US" dirty="0">
              <a:latin typeface="Times New Roman" panose="02020603050405020304" pitchFamily="18" charset="0"/>
              <a:ea typeface="SimSun" panose="02010600030101010101" pitchFamily="2" charset="-122"/>
            </a:endParaRPr>
          </a:p>
          <a:p>
            <a:pPr algn="justLow">
              <a:lnSpc>
                <a:spcPct val="150000"/>
              </a:lnSpc>
              <a:tabLst>
                <a:tab pos="1619250" algn="l"/>
              </a:tabLst>
            </a:pPr>
            <a:r>
              <a:rPr lang="en-US" b="1" dirty="0">
                <a:solidFill>
                  <a:srgbClr val="FFC000"/>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rPr>
              <a:t>INJURY   </a:t>
            </a:r>
            <a:endParaRPr lang="en-US" dirty="0">
              <a:solidFill>
                <a:srgbClr val="FFC000"/>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19250" algn="l"/>
              </a:tabLst>
            </a:pPr>
            <a:r>
              <a:rPr lang="fa-IR" sz="2000" dirty="0">
                <a:latin typeface="Times New Roman" panose="02020603050405020304" pitchFamily="18" charset="0"/>
                <a:ea typeface="SimSun" panose="02010600030101010101" pitchFamily="2" charset="-122"/>
                <a:cs typeface="Arial" panose="020B0604020202020204" pitchFamily="34" charset="0"/>
              </a:rPr>
              <a:t>بالارفتن قطعه </a:t>
            </a:r>
            <a:r>
              <a:rPr lang="en-US" sz="2000" dirty="0" smtClean="0">
                <a:latin typeface="Times New Roman" panose="02020603050405020304" pitchFamily="18" charset="0"/>
                <a:ea typeface="SimSun" panose="02010600030101010101" pitchFamily="2" charset="-122"/>
                <a:cs typeface="Arial" panose="020B0604020202020204" pitchFamily="34" charset="0"/>
              </a:rPr>
              <a:t>ST</a:t>
            </a:r>
            <a:r>
              <a:rPr lang="fa-IR" sz="2000" dirty="0" smtClean="0">
                <a:latin typeface="Times New Roman" panose="02020603050405020304" pitchFamily="18" charset="0"/>
                <a:ea typeface="SimSun" panose="02010600030101010101" pitchFamily="2" charset="-122"/>
                <a:cs typeface="Arial" panose="020B0604020202020204" pitchFamily="34" charset="0"/>
              </a:rPr>
              <a:t>نشان </a:t>
            </a:r>
            <a:r>
              <a:rPr lang="fa-IR" sz="2000" dirty="0">
                <a:latin typeface="Times New Roman" panose="02020603050405020304" pitchFamily="18" charset="0"/>
                <a:ea typeface="SimSun" panose="02010600030101010101" pitchFamily="2" charset="-122"/>
                <a:cs typeface="Arial" panose="020B0604020202020204" pitchFamily="34" charset="0"/>
              </a:rPr>
              <a:t>دهنده انفارکتوس حادقلبی است و اولین نشانه سکته قلبی می باشد </a:t>
            </a:r>
            <a:r>
              <a:rPr lang="fa-IR" dirty="0">
                <a:latin typeface="Times New Roman" panose="02020603050405020304" pitchFamily="18" charset="0"/>
                <a:ea typeface="SimSun" panose="02010600030101010101" pitchFamily="2" charset="-122"/>
                <a:cs typeface="Arial" panose="020B0604020202020204" pitchFamily="34" charset="0"/>
              </a:rPr>
              <a:t>. </a:t>
            </a:r>
            <a:endParaRPr lang="en-US" dirty="0">
              <a:latin typeface="Times New Roman" panose="02020603050405020304" pitchFamily="18" charset="0"/>
              <a:ea typeface="SimSun" panose="02010600030101010101" pitchFamily="2" charset="-122"/>
            </a:endParaRPr>
          </a:p>
          <a:p>
            <a:pPr algn="justLow">
              <a:lnSpc>
                <a:spcPct val="150000"/>
              </a:lnSpc>
              <a:tabLst>
                <a:tab pos="1619250" algn="l"/>
              </a:tabLst>
            </a:pPr>
            <a:r>
              <a:rPr lang="en-US" b="1" dirty="0">
                <a:solidFill>
                  <a:srgbClr val="FFC000"/>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rPr>
              <a:t>INFARCTION</a:t>
            </a:r>
            <a:r>
              <a:rPr lang="en-US" b="1" dirty="0">
                <a:latin typeface="Arial" panose="020B0604020202020204" pitchFamily="34" charset="0"/>
                <a:ea typeface="SimSun" panose="02010600030101010101" pitchFamily="2" charset="-122"/>
              </a:rPr>
              <a:t> </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19250" algn="l"/>
              </a:tabLst>
            </a:pPr>
            <a:r>
              <a:rPr lang="fa-IR" b="1" dirty="0">
                <a:latin typeface="Times New Roman" panose="02020603050405020304" pitchFamily="18" charset="0"/>
                <a:ea typeface="SimSun" panose="02010600030101010101" pitchFamily="2" charset="-122"/>
                <a:cs typeface="Arial" panose="020B0604020202020204" pitchFamily="34" charset="0"/>
              </a:rPr>
              <a:t>تشخیص سکته قلبی بر اساس وجود موجهای</a:t>
            </a:r>
            <a:r>
              <a:rPr lang="en-US" b="1" dirty="0">
                <a:latin typeface="Arial" panose="020B0604020202020204" pitchFamily="34" charset="0"/>
                <a:ea typeface="SimSun" panose="02010600030101010101" pitchFamily="2" charset="-122"/>
              </a:rPr>
              <a:t> Q </a:t>
            </a:r>
            <a:r>
              <a:rPr lang="fa-IR" b="1" dirty="0">
                <a:latin typeface="Times New Roman" panose="02020603050405020304" pitchFamily="18" charset="0"/>
                <a:ea typeface="SimSun" panose="02010600030101010101" pitchFamily="2" charset="-122"/>
                <a:cs typeface="Arial" panose="020B0604020202020204" pitchFamily="34" charset="0"/>
              </a:rPr>
              <a:t> حاکی از وجود یک ناحیه نکروز مسجل می شود . </a:t>
            </a:r>
            <a:endParaRPr lang="en-US" dirty="0">
              <a:latin typeface="Times New Roman" panose="02020603050405020304" pitchFamily="18" charset="0"/>
              <a:ea typeface="SimSun" panose="02010600030101010101" pitchFamily="2" charset="-122"/>
            </a:endParaRPr>
          </a:p>
          <a:p>
            <a:pPr algn="justLow">
              <a:lnSpc>
                <a:spcPct val="150000"/>
              </a:lnSpc>
              <a:tabLst>
                <a:tab pos="1619250" algn="l"/>
              </a:tabLst>
            </a:pPr>
            <a:r>
              <a:rPr lang="fa-IR" b="1" dirty="0">
                <a:latin typeface="Times New Roman" panose="02020603050405020304" pitchFamily="18" charset="0"/>
                <a:ea typeface="SimSun" panose="02010600030101010101" pitchFamily="2" charset="-122"/>
                <a:cs typeface="Arial" panose="020B0604020202020204" pitchFamily="34" charset="0"/>
              </a:rPr>
              <a:t> </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19250" algn="l"/>
              </a:tabLst>
            </a:pPr>
            <a:r>
              <a:rPr lang="fa-IR" b="1" dirty="0">
                <a:latin typeface="Times New Roman" panose="02020603050405020304" pitchFamily="18" charset="0"/>
                <a:ea typeface="SimSun" panose="02010600030101010101" pitchFamily="2" charset="-122"/>
                <a:cs typeface="Arial" panose="020B0604020202020204" pitchFamily="34" charset="0"/>
              </a:rPr>
              <a:t>یک موج </a:t>
            </a:r>
            <a:r>
              <a:rPr lang="en-US" b="1" dirty="0">
                <a:latin typeface="Arial" panose="020B0604020202020204" pitchFamily="34" charset="0"/>
                <a:ea typeface="SimSun" panose="02010600030101010101" pitchFamily="2" charset="-122"/>
              </a:rPr>
              <a:t>Q </a:t>
            </a:r>
            <a:r>
              <a:rPr lang="fa-IR" b="1" dirty="0">
                <a:latin typeface="Times New Roman" panose="02020603050405020304" pitchFamily="18" charset="0"/>
                <a:ea typeface="SimSun" panose="02010600030101010101" pitchFamily="2" charset="-122"/>
                <a:cs typeface="Arial" panose="020B0604020202020204" pitchFamily="34" charset="0"/>
              </a:rPr>
              <a:t> زمانی با اهمیت است که حداقل به اندازه یک مربع کوچک پهنا یا دامنه ای معادل یک سوم موج </a:t>
            </a:r>
            <a:r>
              <a:rPr lang="en-US" b="1" dirty="0">
                <a:latin typeface="Arial" panose="020B0604020202020204" pitchFamily="34" charset="0"/>
                <a:ea typeface="SimSun" panose="02010600030101010101" pitchFamily="2" charset="-122"/>
              </a:rPr>
              <a:t> R</a:t>
            </a:r>
            <a:r>
              <a:rPr lang="fa-IR" b="1" dirty="0">
                <a:latin typeface="Times New Roman" panose="02020603050405020304" pitchFamily="18" charset="0"/>
                <a:ea typeface="SimSun" panose="02010600030101010101" pitchFamily="2" charset="-122"/>
                <a:cs typeface="Arial" panose="020B0604020202020204" pitchFamily="34" charset="0"/>
              </a:rPr>
              <a:t>داشته باشد .  </a:t>
            </a:r>
            <a:endParaRPr lang="en-US"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9319787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457200" y="642919"/>
            <a:ext cx="8229600" cy="5483246"/>
          </a:xfrm>
        </p:spPr>
        <p:txBody>
          <a:bodyPr/>
          <a:lstStyle/>
          <a:p>
            <a:endParaRPr lang="en-US" dirty="0" smtClean="0"/>
          </a:p>
        </p:txBody>
      </p:sp>
      <p:sp>
        <p:nvSpPr>
          <p:cNvPr id="5" name="Slide Number Placeholder 4"/>
          <p:cNvSpPr>
            <a:spLocks noGrp="1"/>
          </p:cNvSpPr>
          <p:nvPr>
            <p:ph type="sldNum" sz="quarter" idx="12"/>
          </p:nvPr>
        </p:nvSpPr>
        <p:spPr/>
        <p:txBody>
          <a:bodyPr/>
          <a:lstStyle/>
          <a:p>
            <a:fld id="{C5ED3159-0FD7-44E6-B1AC-26F0FE01AE34}" type="slidenum">
              <a:rPr lang="fa-IR" smtClean="0"/>
              <a:pPr/>
              <a:t>11</a:t>
            </a:fld>
            <a:endParaRPr lang="fa-IR"/>
          </a:p>
        </p:txBody>
      </p:sp>
      <p:pic>
        <p:nvPicPr>
          <p:cNvPr id="93188" name="Picture 4" descr="miischm"/>
          <p:cNvPicPr>
            <a:picLocks noChangeAspect="1" noChangeArrowheads="1" noCrop="1"/>
          </p:cNvPicPr>
          <p:nvPr/>
        </p:nvPicPr>
        <p:blipFill>
          <a:blip r:embed="rId2"/>
          <a:srcRect/>
          <a:stretch>
            <a:fillRect/>
          </a:stretch>
        </p:blipFill>
        <p:spPr bwMode="auto">
          <a:xfrm>
            <a:off x="428596" y="500042"/>
            <a:ext cx="8215370" cy="557216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5400" b="1" dirty="0"/>
              <a:t>موج </a:t>
            </a:r>
            <a:r>
              <a:rPr lang="en-US" sz="5400" b="1" dirty="0"/>
              <a:t>Q </a:t>
            </a:r>
            <a:r>
              <a:rPr lang="fa-IR" sz="5400" b="1" dirty="0"/>
              <a:t> پاتولوژیک در مقایسه با طبیعی</a:t>
            </a:r>
            <a:endParaRPr lang="fa-I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48180"/>
            <a:ext cx="8229600" cy="4363402"/>
          </a:xfrm>
        </p:spPr>
      </p:pic>
      <p:sp>
        <p:nvSpPr>
          <p:cNvPr id="5" name="Slide Number Placeholder 4"/>
          <p:cNvSpPr>
            <a:spLocks noGrp="1"/>
          </p:cNvSpPr>
          <p:nvPr>
            <p:ph type="sldNum" sz="quarter" idx="12"/>
          </p:nvPr>
        </p:nvSpPr>
        <p:spPr/>
        <p:txBody>
          <a:bodyPr/>
          <a:lstStyle/>
          <a:p>
            <a:fld id="{C5ED3159-0FD7-44E6-B1AC-26F0FE01AE34}" type="slidenum">
              <a:rPr lang="fa-IR" smtClean="0"/>
              <a:pPr/>
              <a:t>12</a:t>
            </a:fld>
            <a:endParaRPr lang="fa-IR"/>
          </a:p>
        </p:txBody>
      </p:sp>
    </p:spTree>
    <p:extLst>
      <p:ext uri="{BB962C8B-B14F-4D97-AF65-F5344CB8AC3E}">
        <p14:creationId xmlns:p14="http://schemas.microsoft.com/office/powerpoint/2010/main" val="19713896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a:bodyPr>
          <a:lstStyle/>
          <a:p>
            <a:pPr algn="r"/>
            <a:r>
              <a:rPr lang="fa-IR" sz="3200" b="1" dirty="0" smtClean="0"/>
              <a:t>انواع انفارکتوس میوکارد:</a:t>
            </a:r>
            <a:endParaRPr lang="fa-IR" sz="3200" b="1" dirty="0"/>
          </a:p>
        </p:txBody>
      </p:sp>
      <p:sp>
        <p:nvSpPr>
          <p:cNvPr id="3" name="Content Placeholder 2"/>
          <p:cNvSpPr>
            <a:spLocks noGrp="1"/>
          </p:cNvSpPr>
          <p:nvPr>
            <p:ph idx="1"/>
          </p:nvPr>
        </p:nvSpPr>
        <p:spPr>
          <a:xfrm>
            <a:off x="457200" y="1628800"/>
            <a:ext cx="8229600" cy="4695800"/>
          </a:xfrm>
        </p:spPr>
        <p:txBody>
          <a:bodyPr>
            <a:normAutofit/>
          </a:bodyPr>
          <a:lstStyle/>
          <a:p>
            <a:pPr algn="just"/>
            <a:r>
              <a:rPr lang="fa-IR" sz="2400" dirty="0" smtClean="0">
                <a:cs typeface="B Nazanin" pitchFamily="2" charset="-78"/>
              </a:rPr>
              <a:t>انفارکتوس میوکارد ازنظرلایه های درگیرعضله میوکارد به 3 نوع تقسیم می شود:</a:t>
            </a:r>
          </a:p>
          <a:p>
            <a:pPr algn="just"/>
            <a:r>
              <a:rPr lang="fa-IR" sz="2400" b="1" dirty="0" smtClean="0">
                <a:cs typeface="B Nazanin" pitchFamily="2" charset="-78"/>
              </a:rPr>
              <a:t>1.انفارکتوس میوکارد ترانس مورال:</a:t>
            </a:r>
          </a:p>
          <a:p>
            <a:pPr algn="just"/>
            <a:r>
              <a:rPr lang="fa-IR" sz="2400" dirty="0" smtClean="0">
                <a:cs typeface="B Nazanin" pitchFamily="2" charset="-78"/>
              </a:rPr>
              <a:t>شا یع ترین نوع </a:t>
            </a:r>
            <a:r>
              <a:rPr lang="en-US" sz="2400" dirty="0" smtClean="0">
                <a:cs typeface="B Nazanin" pitchFamily="2" charset="-78"/>
              </a:rPr>
              <a:t>MI</a:t>
            </a:r>
            <a:r>
              <a:rPr lang="fa-IR" sz="2400" dirty="0" smtClean="0">
                <a:cs typeface="B Nazanin" pitchFamily="2" charset="-78"/>
              </a:rPr>
              <a:t> بوده که تمام ضخامت عضله میوکارد دچار نکروز می شود.حتما انسداد حاد شریانی وجود دارد.</a:t>
            </a:r>
          </a:p>
          <a:p>
            <a:pPr algn="just"/>
            <a:endParaRPr lang="en-US" sz="2400" dirty="0" smtClean="0">
              <a:cs typeface="B Nazanin" pitchFamily="2" charset="-78"/>
            </a:endParaRPr>
          </a:p>
          <a:p>
            <a:pPr algn="just"/>
            <a:r>
              <a:rPr lang="fa-IR" sz="2400" b="1" dirty="0" smtClean="0">
                <a:cs typeface="B Nazanin" pitchFamily="2" charset="-78"/>
              </a:rPr>
              <a:t>2.انفارکتوس میو کارد ساب آندوکارد:</a:t>
            </a:r>
          </a:p>
          <a:p>
            <a:pPr algn="just"/>
            <a:r>
              <a:rPr lang="fa-IR" sz="2400" dirty="0" smtClean="0">
                <a:cs typeface="B Nazanin" pitchFamily="2" charset="-78"/>
              </a:rPr>
              <a:t>منحصرا محدود به نیمه آندو کاردیال بطن چپ می باشد.با بیماری های افزایش دهنده فشار سیستولیک داخل میوکارد (مانند هیپر تانسیون و تنگی دریچه آئورت) همراه می باشد. این نوع </a:t>
            </a:r>
            <a:r>
              <a:rPr lang="en-US" sz="2400" dirty="0" smtClean="0">
                <a:cs typeface="B Nazanin" pitchFamily="2" charset="-78"/>
              </a:rPr>
              <a:t>MI </a:t>
            </a:r>
            <a:r>
              <a:rPr lang="fa-IR" sz="2400" dirty="0" smtClean="0">
                <a:cs typeface="B Nazanin" pitchFamily="2" charset="-78"/>
              </a:rPr>
              <a:t> معمولا در اثر انسداد نواحی دیستال شریان کرونر ایجاد می شود.در </a:t>
            </a:r>
            <a:r>
              <a:rPr lang="en-US" sz="2400" dirty="0" smtClean="0">
                <a:cs typeface="B Nazanin" pitchFamily="2" charset="-78"/>
              </a:rPr>
              <a:t>EKG</a:t>
            </a:r>
            <a:r>
              <a:rPr lang="fa-IR" sz="2400" dirty="0" smtClean="0">
                <a:cs typeface="B Nazanin" pitchFamily="2" charset="-78"/>
              </a:rPr>
              <a:t>پایین افتادن قطعه </a:t>
            </a:r>
            <a:r>
              <a:rPr lang="en-US" sz="2400" dirty="0" smtClean="0">
                <a:cs typeface="B Nazanin" pitchFamily="2" charset="-78"/>
              </a:rPr>
              <a:t>ST</a:t>
            </a:r>
            <a:r>
              <a:rPr lang="fa-IR" sz="2400" dirty="0" smtClean="0">
                <a:cs typeface="B Nazanin" pitchFamily="2" charset="-78"/>
              </a:rPr>
              <a:t> دیده می شود که تا مدتها باقی می ماند.</a:t>
            </a:r>
            <a:endParaRPr lang="fa-IR" sz="2400" dirty="0">
              <a:cs typeface="B Nazanin" pitchFamily="2" charset="-78"/>
            </a:endParaRPr>
          </a:p>
        </p:txBody>
      </p:sp>
      <p:sp>
        <p:nvSpPr>
          <p:cNvPr id="4" name="Slide Number Placeholder 3"/>
          <p:cNvSpPr>
            <a:spLocks noGrp="1"/>
          </p:cNvSpPr>
          <p:nvPr>
            <p:ph type="sldNum" sz="quarter" idx="12"/>
          </p:nvPr>
        </p:nvSpPr>
        <p:spPr/>
        <p:txBody>
          <a:bodyPr/>
          <a:lstStyle/>
          <a:p>
            <a:fld id="{C5ED3159-0FD7-44E6-B1AC-26F0FE01AE34}" type="slidenum">
              <a:rPr lang="fa-IR" smtClean="0"/>
              <a:pPr/>
              <a:t>13</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amond(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amond(in)">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diamond(in)">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642910" y="714356"/>
            <a:ext cx="8229600" cy="1143000"/>
          </a:xfrm>
          <a:solidFill>
            <a:schemeClr val="accent1"/>
          </a:solidFill>
          <a:ln>
            <a:solidFill>
              <a:srgbClr val="FF0000"/>
            </a:solidFill>
          </a:ln>
        </p:spPr>
        <p:txBody>
          <a:bodyPr/>
          <a:lstStyle/>
          <a:p>
            <a:pPr algn="l" eaLnBrk="1" hangingPunct="1">
              <a:defRPr/>
            </a:pPr>
            <a:r>
              <a:rPr lang="en-US" sz="3600" b="1" i="0" dirty="0" smtClean="0">
                <a:solidFill>
                  <a:schemeClr val="tx1"/>
                </a:solidFill>
                <a:latin typeface="Times New Roman" pitchFamily="18" charset="0"/>
              </a:rPr>
              <a:t>MI - Types</a:t>
            </a:r>
          </a:p>
        </p:txBody>
      </p:sp>
      <p:sp>
        <p:nvSpPr>
          <p:cNvPr id="119813" name="Rectangle 5"/>
          <p:cNvSpPr>
            <a:spLocks noGrp="1" noChangeArrowheads="1"/>
          </p:cNvSpPr>
          <p:nvPr>
            <p:ph type="body" sz="half" idx="1"/>
          </p:nvPr>
        </p:nvSpPr>
        <p:spPr>
          <a:xfrm>
            <a:off x="685800" y="1981200"/>
            <a:ext cx="3810000" cy="4419600"/>
          </a:xfrm>
          <a:solidFill>
            <a:srgbClr val="66FFFF"/>
          </a:solidFill>
          <a:ln>
            <a:solidFill>
              <a:srgbClr val="FF0000"/>
            </a:solidFill>
          </a:ln>
        </p:spPr>
        <p:txBody>
          <a:bodyPr/>
          <a:lstStyle/>
          <a:p>
            <a:pPr algn="ctr" eaLnBrk="1" hangingPunct="1">
              <a:buFont typeface="Wingdings" pitchFamily="2" charset="2"/>
              <a:buNone/>
              <a:defRPr/>
            </a:pPr>
            <a:r>
              <a:rPr lang="en-US" b="1" u="sng" dirty="0" smtClean="0">
                <a:latin typeface="Times New Roman" pitchFamily="18" charset="0"/>
              </a:rPr>
              <a:t>Transmural</a:t>
            </a:r>
          </a:p>
          <a:p>
            <a:pPr algn="l" eaLnBrk="1" hangingPunct="1">
              <a:defRPr/>
            </a:pPr>
            <a:r>
              <a:rPr lang="en-US" sz="2400" dirty="0" smtClean="0">
                <a:latin typeface="Times New Roman" pitchFamily="18" charset="0"/>
              </a:rPr>
              <a:t>Full thickness</a:t>
            </a:r>
          </a:p>
          <a:p>
            <a:pPr algn="l" eaLnBrk="1" hangingPunct="1">
              <a:defRPr/>
            </a:pPr>
            <a:endParaRPr lang="en-US" sz="2400" dirty="0" smtClean="0">
              <a:latin typeface="Times New Roman" pitchFamily="18" charset="0"/>
            </a:endParaRPr>
          </a:p>
        </p:txBody>
      </p:sp>
      <p:sp>
        <p:nvSpPr>
          <p:cNvPr id="119814" name="Rectangle 6"/>
          <p:cNvSpPr>
            <a:spLocks noGrp="1" noChangeArrowheads="1"/>
          </p:cNvSpPr>
          <p:nvPr>
            <p:ph type="body" sz="half" idx="2"/>
          </p:nvPr>
        </p:nvSpPr>
        <p:spPr>
          <a:xfrm>
            <a:off x="4648200" y="1981200"/>
            <a:ext cx="3962400" cy="4419600"/>
          </a:xfrm>
          <a:solidFill>
            <a:schemeClr val="accent1"/>
          </a:solidFill>
          <a:ln>
            <a:solidFill>
              <a:srgbClr val="FF0000"/>
            </a:solidFill>
          </a:ln>
        </p:spPr>
        <p:txBody>
          <a:bodyPr/>
          <a:lstStyle/>
          <a:p>
            <a:pPr algn="ctr" eaLnBrk="1" hangingPunct="1">
              <a:buFont typeface="Wingdings" pitchFamily="2" charset="2"/>
              <a:buNone/>
              <a:defRPr/>
            </a:pPr>
            <a:r>
              <a:rPr lang="en-US" b="1" u="sng" dirty="0" smtClean="0">
                <a:latin typeface="Times New Roman" pitchFamily="18" charset="0"/>
              </a:rPr>
              <a:t>Sub-endocardial</a:t>
            </a:r>
          </a:p>
          <a:p>
            <a:pPr algn="l" eaLnBrk="1" hangingPunct="1">
              <a:defRPr/>
            </a:pPr>
            <a:r>
              <a:rPr lang="en-US" sz="2400" dirty="0" smtClean="0">
                <a:latin typeface="Times New Roman" pitchFamily="18" charset="0"/>
              </a:rPr>
              <a:t>Inner 1/3 to half of ventricular wall</a:t>
            </a:r>
          </a:p>
        </p:txBody>
      </p:sp>
      <p:pic>
        <p:nvPicPr>
          <p:cNvPr id="8197" name="Picture 7"/>
          <p:cNvPicPr>
            <a:picLocks noChangeAspect="1" noChangeArrowheads="1"/>
          </p:cNvPicPr>
          <p:nvPr/>
        </p:nvPicPr>
        <p:blipFill>
          <a:blip r:embed="rId2">
            <a:lum bright="-24000" contrast="16000"/>
          </a:blip>
          <a:srcRect/>
          <a:stretch>
            <a:fillRect/>
          </a:stretch>
        </p:blipFill>
        <p:spPr bwMode="auto">
          <a:xfrm>
            <a:off x="5220072" y="4509120"/>
            <a:ext cx="3168352" cy="1882155"/>
          </a:xfrm>
          <a:prstGeom prst="rect">
            <a:avLst/>
          </a:prstGeom>
          <a:noFill/>
          <a:ln w="9525">
            <a:solidFill>
              <a:srgbClr val="FF0000"/>
            </a:solidFill>
            <a:miter lim="800000"/>
            <a:headEnd/>
            <a:tailEnd/>
          </a:ln>
        </p:spPr>
      </p:pic>
      <p:pic>
        <p:nvPicPr>
          <p:cNvPr id="8198" name="Picture 8"/>
          <p:cNvPicPr>
            <a:picLocks noChangeAspect="1" noChangeArrowheads="1"/>
          </p:cNvPicPr>
          <p:nvPr/>
        </p:nvPicPr>
        <p:blipFill>
          <a:blip r:embed="rId3">
            <a:lum bright="-12000" contrast="20000"/>
          </a:blip>
          <a:srcRect/>
          <a:stretch>
            <a:fillRect/>
          </a:stretch>
        </p:blipFill>
        <p:spPr bwMode="auto">
          <a:xfrm>
            <a:off x="827584" y="4509120"/>
            <a:ext cx="3384376" cy="17281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428596" y="714356"/>
            <a:ext cx="8229600" cy="5411808"/>
          </a:xfrm>
        </p:spPr>
        <p:txBody>
          <a:bodyPr/>
          <a:lstStyle/>
          <a:p>
            <a:endParaRPr lang="en-US" dirty="0" smtClean="0"/>
          </a:p>
        </p:txBody>
      </p:sp>
      <p:sp>
        <p:nvSpPr>
          <p:cNvPr id="5" name="Slide Number Placeholder 4"/>
          <p:cNvSpPr>
            <a:spLocks noGrp="1"/>
          </p:cNvSpPr>
          <p:nvPr>
            <p:ph type="sldNum" sz="quarter" idx="12"/>
          </p:nvPr>
        </p:nvSpPr>
        <p:spPr/>
        <p:txBody>
          <a:bodyPr/>
          <a:lstStyle/>
          <a:p>
            <a:fld id="{C5ED3159-0FD7-44E6-B1AC-26F0FE01AE34}" type="slidenum">
              <a:rPr lang="fa-IR" smtClean="0"/>
              <a:pPr/>
              <a:t>15</a:t>
            </a:fld>
            <a:endParaRPr lang="fa-IR"/>
          </a:p>
        </p:txBody>
      </p:sp>
      <p:pic>
        <p:nvPicPr>
          <p:cNvPr id="94212" name="Picture 4" descr="transmural[1]"/>
          <p:cNvPicPr>
            <a:picLocks noChangeAspect="1" noChangeArrowheads="1" noCrop="1"/>
          </p:cNvPicPr>
          <p:nvPr/>
        </p:nvPicPr>
        <p:blipFill>
          <a:blip r:embed="rId2"/>
          <a:srcRect/>
          <a:stretch>
            <a:fillRect/>
          </a:stretch>
        </p:blipFill>
        <p:spPr bwMode="auto">
          <a:xfrm>
            <a:off x="428596" y="785794"/>
            <a:ext cx="8358246" cy="46434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p:txBody>
          <a:bodyPr/>
          <a:lstStyle/>
          <a:p>
            <a:endParaRPr lang="en-US" smtClean="0"/>
          </a:p>
        </p:txBody>
      </p:sp>
      <p:sp>
        <p:nvSpPr>
          <p:cNvPr id="5" name="Slide Number Placeholder 4"/>
          <p:cNvSpPr>
            <a:spLocks noGrp="1"/>
          </p:cNvSpPr>
          <p:nvPr>
            <p:ph type="sldNum" sz="quarter" idx="12"/>
          </p:nvPr>
        </p:nvSpPr>
        <p:spPr/>
        <p:txBody>
          <a:bodyPr/>
          <a:lstStyle/>
          <a:p>
            <a:fld id="{C5ED3159-0FD7-44E6-B1AC-26F0FE01AE34}" type="slidenum">
              <a:rPr lang="fa-IR" smtClean="0"/>
              <a:pPr/>
              <a:t>16</a:t>
            </a:fld>
            <a:endParaRPr lang="fa-IR"/>
          </a:p>
        </p:txBody>
      </p:sp>
      <p:pic>
        <p:nvPicPr>
          <p:cNvPr id="95236" name="Picture 4" descr="nontransmural[1]"/>
          <p:cNvPicPr>
            <a:picLocks noChangeAspect="1" noChangeArrowheads="1" noCrop="1"/>
          </p:cNvPicPr>
          <p:nvPr/>
        </p:nvPicPr>
        <p:blipFill>
          <a:blip r:embed="rId2"/>
          <a:srcRect/>
          <a:stretch>
            <a:fillRect/>
          </a:stretch>
        </p:blipFill>
        <p:spPr bwMode="auto">
          <a:xfrm>
            <a:off x="285720" y="571480"/>
            <a:ext cx="8501122" cy="564360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Nazanin" pitchFamily="2" charset="-78"/>
              </a:rPr>
              <a:t>انواع انفارکتوس میوکارد:</a:t>
            </a:r>
            <a:endParaRPr lang="fa-IR" sz="3200" b="1" dirty="0">
              <a:cs typeface="B Nazanin" pitchFamily="2" charset="-78"/>
            </a:endParaRPr>
          </a:p>
        </p:txBody>
      </p:sp>
      <p:sp>
        <p:nvSpPr>
          <p:cNvPr id="3" name="Content Placeholder 2"/>
          <p:cNvSpPr>
            <a:spLocks noGrp="1"/>
          </p:cNvSpPr>
          <p:nvPr>
            <p:ph idx="1"/>
          </p:nvPr>
        </p:nvSpPr>
        <p:spPr/>
        <p:txBody>
          <a:bodyPr>
            <a:normAutofit/>
          </a:bodyPr>
          <a:lstStyle/>
          <a:p>
            <a:pPr algn="just"/>
            <a:r>
              <a:rPr lang="fa-IR" sz="2400" b="1" dirty="0" smtClean="0"/>
              <a:t>3. انفارکتوس میوکارد اینترامورال:</a:t>
            </a:r>
          </a:p>
          <a:p>
            <a:pPr marL="0" indent="0" algn="just">
              <a:buNone/>
            </a:pPr>
            <a:endParaRPr lang="fa-IR" sz="2400" b="1" dirty="0" smtClean="0"/>
          </a:p>
          <a:p>
            <a:pPr algn="just">
              <a:lnSpc>
                <a:spcPct val="150000"/>
              </a:lnSpc>
            </a:pPr>
            <a:r>
              <a:rPr lang="fa-IR" sz="2400" dirty="0" smtClean="0"/>
              <a:t>این نوع </a:t>
            </a:r>
            <a:r>
              <a:rPr lang="en-US" sz="2400" dirty="0" smtClean="0"/>
              <a:t>MI</a:t>
            </a:r>
            <a:r>
              <a:rPr lang="fa-IR" sz="2400" dirty="0" smtClean="0"/>
              <a:t> نه به صورت ساب اندوکارد و نه به صورت ترانس مورال می باشد بلکه نقاط ریز نکروزه در بافت میوکارد وجود دارد.بیشتر در افراد دیابتی و مسن دیده می شود و به علت گرفتاری عروق ریز داخل میوکارد می باشد.این نوع </a:t>
            </a:r>
            <a:r>
              <a:rPr lang="en-US" sz="2400" dirty="0" smtClean="0"/>
              <a:t>MI</a:t>
            </a:r>
            <a:r>
              <a:rPr lang="fa-IR" sz="2400" dirty="0" smtClean="0"/>
              <a:t> در </a:t>
            </a:r>
            <a:r>
              <a:rPr lang="en-US" sz="2400" dirty="0" smtClean="0"/>
              <a:t>EKG</a:t>
            </a:r>
            <a:r>
              <a:rPr lang="fa-IR" sz="2400" dirty="0" smtClean="0"/>
              <a:t>ممکن است تغییری ایجاد نکند و یا گاهی موج </a:t>
            </a:r>
            <a:r>
              <a:rPr lang="en-US" sz="2400" dirty="0" smtClean="0"/>
              <a:t>T</a:t>
            </a:r>
            <a:r>
              <a:rPr lang="fa-IR" sz="2400" dirty="0" smtClean="0"/>
              <a:t> منفی ایجاد شود.</a:t>
            </a:r>
            <a:endParaRPr lang="fa-IR" sz="2400" dirty="0"/>
          </a:p>
        </p:txBody>
      </p:sp>
      <p:sp>
        <p:nvSpPr>
          <p:cNvPr id="4" name="Slide Number Placeholder 3"/>
          <p:cNvSpPr>
            <a:spLocks noGrp="1"/>
          </p:cNvSpPr>
          <p:nvPr>
            <p:ph type="sldNum" sz="quarter" idx="12"/>
          </p:nvPr>
        </p:nvSpPr>
        <p:spPr/>
        <p:txBody>
          <a:bodyPr/>
          <a:lstStyle/>
          <a:p>
            <a:fld id="{C5ED3159-0FD7-44E6-B1AC-26F0FE01AE34}" type="slidenum">
              <a:rPr lang="fa-IR" smtClean="0"/>
              <a:pPr/>
              <a:t>17</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153912"/>
          </a:xfrm>
        </p:spPr>
        <p:txBody>
          <a:bodyPr/>
          <a:lstStyle/>
          <a:p>
            <a:endParaRPr lang="en-US" dirty="0"/>
          </a:p>
        </p:txBody>
      </p:sp>
      <p:sp>
        <p:nvSpPr>
          <p:cNvPr id="4" name="Slide Number Placeholder 3"/>
          <p:cNvSpPr>
            <a:spLocks noGrp="1"/>
          </p:cNvSpPr>
          <p:nvPr>
            <p:ph type="sldNum" sz="quarter" idx="12"/>
          </p:nvPr>
        </p:nvSpPr>
        <p:spPr/>
        <p:txBody>
          <a:bodyPr/>
          <a:lstStyle/>
          <a:p>
            <a:fld id="{C5ED3159-0FD7-44E6-B1AC-26F0FE01AE34}" type="slidenum">
              <a:rPr lang="fa-IR" smtClean="0"/>
              <a:pPr/>
              <a:t>18</a:t>
            </a:fld>
            <a:endParaRPr lang="fa-IR"/>
          </a:p>
        </p:txBody>
      </p:sp>
      <p:sp>
        <p:nvSpPr>
          <p:cNvPr id="5" name="Rectangle 4"/>
          <p:cNvSpPr/>
          <p:nvPr/>
        </p:nvSpPr>
        <p:spPr>
          <a:xfrm>
            <a:off x="4200092" y="621730"/>
            <a:ext cx="4572000" cy="2908489"/>
          </a:xfrm>
          <a:prstGeom prst="rect">
            <a:avLst/>
          </a:prstGeom>
        </p:spPr>
        <p:txBody>
          <a:bodyPr>
            <a:spAutoFit/>
          </a:bodyPr>
          <a:lstStyle/>
          <a:p>
            <a:pPr algn="justLow">
              <a:lnSpc>
                <a:spcPct val="150000"/>
              </a:lnSpc>
            </a:pPr>
            <a:r>
              <a:rPr lang="fa-IR" sz="3200" i="1" dirty="0">
                <a:solidFill>
                  <a:schemeClr val="accent2">
                    <a:lumMod val="75000"/>
                  </a:schemeClr>
                </a:solidFill>
                <a:latin typeface="Times New Roman" panose="02020603050405020304" pitchFamily="18" charset="0"/>
                <a:ea typeface="SimSun" panose="02010600030101010101" pitchFamily="2" charset="-122"/>
                <a:cs typeface="Arial" panose="020B0604020202020204" pitchFamily="34" charset="0"/>
              </a:rPr>
              <a:t>علایم بالینی :</a:t>
            </a:r>
            <a:endParaRPr lang="en-US" sz="3200" i="1" dirty="0">
              <a:solidFill>
                <a:schemeClr val="accent2">
                  <a:lumMod val="75000"/>
                </a:schemeClr>
              </a:solidFill>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Ø"/>
              <a:tabLst>
                <a:tab pos="457200" algn="l"/>
              </a:tabLst>
            </a:pPr>
            <a:r>
              <a:rPr lang="en-US" b="1" dirty="0">
                <a:latin typeface="Arial" panose="020B0604020202020204" pitchFamily="34" charset="0"/>
                <a:ea typeface="SimSun" panose="02010600030101010101" pitchFamily="2" charset="-122"/>
              </a:rPr>
              <a:t>HEAVY</a:t>
            </a:r>
            <a:r>
              <a:rPr lang="fa-IR" b="1" dirty="0">
                <a:latin typeface="Times New Roman" panose="02020603050405020304" pitchFamily="18" charset="0"/>
                <a:ea typeface="SimSun" panose="02010600030101010101" pitchFamily="2" charset="-122"/>
                <a:cs typeface="Arial" panose="020B0604020202020204" pitchFamily="34" charset="0"/>
              </a:rPr>
              <a:t>سنگینی</a:t>
            </a:r>
            <a:endParaRPr lang="en-US" dirty="0">
              <a:latin typeface="Times New Roman" panose="02020603050405020304" pitchFamily="18" charset="0"/>
              <a:ea typeface="SimSun" panose="02010600030101010101" pitchFamily="2" charset="-122"/>
            </a:endParaRPr>
          </a:p>
          <a:p>
            <a:pPr marL="285750" indent="-285750" algn="justLow">
              <a:lnSpc>
                <a:spcPct val="150000"/>
              </a:lnSpc>
              <a:buFont typeface="Wingdings" panose="05000000000000000000" pitchFamily="2" charset="2"/>
              <a:buChar char="Ø"/>
            </a:pPr>
            <a:r>
              <a:rPr lang="en-US" b="1" dirty="0">
                <a:latin typeface="Arial" panose="020B0604020202020204" pitchFamily="34" charset="0"/>
                <a:ea typeface="SimSun" panose="02010600030101010101" pitchFamily="2" charset="-122"/>
              </a:rPr>
              <a:t>CRUSHING </a:t>
            </a:r>
            <a:r>
              <a:rPr lang="fa-IR" b="1" dirty="0" smtClean="0">
                <a:latin typeface="Times New Roman" panose="02020603050405020304" pitchFamily="18" charset="0"/>
                <a:ea typeface="SimSun" panose="02010600030101010101" pitchFamily="2" charset="-122"/>
                <a:cs typeface="Arial" panose="020B0604020202020204" pitchFamily="34" charset="0"/>
              </a:rPr>
              <a:t>خردکنندگی</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Ø"/>
              <a:tabLst>
                <a:tab pos="457200" algn="l"/>
              </a:tabLst>
            </a:pPr>
            <a:r>
              <a:rPr lang="en-US" b="1" dirty="0">
                <a:latin typeface="Arial" panose="020B0604020202020204" pitchFamily="34" charset="0"/>
                <a:ea typeface="SimSun" panose="02010600030101010101" pitchFamily="2" charset="-122"/>
              </a:rPr>
              <a:t>BURNING</a:t>
            </a:r>
            <a:r>
              <a:rPr lang="fa-IR" b="1" dirty="0">
                <a:latin typeface="Times New Roman" panose="02020603050405020304" pitchFamily="18" charset="0"/>
                <a:ea typeface="SimSun" panose="02010600030101010101" pitchFamily="2" charset="-122"/>
                <a:cs typeface="Arial" panose="020B0604020202020204" pitchFamily="34" charset="0"/>
              </a:rPr>
              <a:t>سوزشی</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Ø"/>
              <a:tabLst>
                <a:tab pos="457200" algn="l"/>
              </a:tabLst>
            </a:pPr>
            <a:r>
              <a:rPr lang="en-US" b="1" dirty="0">
                <a:latin typeface="Arial" panose="020B0604020202020204" pitchFamily="34" charset="0"/>
                <a:ea typeface="SimSun" panose="02010600030101010101" pitchFamily="2" charset="-122"/>
              </a:rPr>
              <a:t>SQUEEZING</a:t>
            </a:r>
            <a:r>
              <a:rPr lang="fa-IR" b="1" dirty="0">
                <a:latin typeface="Times New Roman" panose="02020603050405020304" pitchFamily="18" charset="0"/>
                <a:ea typeface="SimSun" panose="02010600030101010101" pitchFamily="2" charset="-122"/>
                <a:cs typeface="Arial" panose="020B0604020202020204" pitchFamily="34" charset="0"/>
              </a:rPr>
              <a:t>فشردگی</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Ø"/>
              <a:tabLst>
                <a:tab pos="457200" algn="l"/>
              </a:tabLst>
            </a:pPr>
            <a:r>
              <a:rPr lang="en-US" b="1" dirty="0">
                <a:latin typeface="Arial" panose="020B0604020202020204" pitchFamily="34" charset="0"/>
                <a:ea typeface="SimSun" panose="02010600030101010101" pitchFamily="2" charset="-122"/>
              </a:rPr>
              <a:t>STABBING </a:t>
            </a:r>
            <a:r>
              <a:rPr lang="fa-IR" b="1" dirty="0">
                <a:latin typeface="Times New Roman" panose="02020603050405020304" pitchFamily="18" charset="0"/>
                <a:ea typeface="SimSun" panose="02010600030101010101" pitchFamily="2" charset="-122"/>
                <a:cs typeface="Arial" panose="020B0604020202020204" pitchFamily="34" charset="0"/>
              </a:rPr>
              <a:t>خنجری</a:t>
            </a:r>
            <a:endParaRPr lang="en-US" dirty="0">
              <a:effectLst/>
              <a:latin typeface="Times New Roman" panose="02020603050405020304" pitchFamily="18" charset="0"/>
              <a:ea typeface="SimSun" panose="02010600030101010101" pitchFamily="2" charset="-122"/>
            </a:endParaRPr>
          </a:p>
        </p:txBody>
      </p:sp>
      <p:sp>
        <p:nvSpPr>
          <p:cNvPr id="6" name="Rectangle 5"/>
          <p:cNvSpPr/>
          <p:nvPr/>
        </p:nvSpPr>
        <p:spPr>
          <a:xfrm>
            <a:off x="755576" y="1141512"/>
            <a:ext cx="4032448" cy="5078313"/>
          </a:xfrm>
          <a:prstGeom prst="rect">
            <a:avLst/>
          </a:prstGeom>
        </p:spPr>
        <p:txBody>
          <a:bodyPr wrap="square">
            <a:spAutoFit/>
          </a:bodyPr>
          <a:lstStyle/>
          <a:p>
            <a:pPr marL="228600" algn="justLow">
              <a:lnSpc>
                <a:spcPct val="150000"/>
              </a:lnSpc>
            </a:pPr>
            <a:r>
              <a:rPr lang="en-US" b="1" dirty="0">
                <a:latin typeface="Arial" panose="020B0604020202020204" pitchFamily="34" charset="0"/>
                <a:ea typeface="SimSun" panose="02010600030101010101" pitchFamily="2" charset="-122"/>
              </a:rPr>
              <a:t> </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a:latin typeface="Arial" panose="020B0604020202020204" pitchFamily="34" charset="0"/>
                <a:ea typeface="SimSun" panose="02010600030101010101" pitchFamily="2" charset="-122"/>
              </a:rPr>
              <a:t>Cold sweating</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a:latin typeface="Arial" panose="020B0604020202020204" pitchFamily="34" charset="0"/>
                <a:ea typeface="SimSun" panose="02010600030101010101" pitchFamily="2" charset="-122"/>
              </a:rPr>
              <a:t>Dyspnea</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a:latin typeface="Arial" panose="020B0604020202020204" pitchFamily="34" charset="0"/>
                <a:ea typeface="SimSun" panose="02010600030101010101" pitchFamily="2" charset="-122"/>
              </a:rPr>
              <a:t>Nausea</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a:latin typeface="Arial" panose="020B0604020202020204" pitchFamily="34" charset="0"/>
                <a:ea typeface="SimSun" panose="02010600030101010101" pitchFamily="2" charset="-122"/>
              </a:rPr>
              <a:t>Vomiting</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a:latin typeface="Arial" panose="020B0604020202020204" pitchFamily="34" charset="0"/>
                <a:ea typeface="SimSun" panose="02010600030101010101" pitchFamily="2" charset="-122"/>
              </a:rPr>
              <a:t>L.V.dysfunction,S3,s4 sound</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a:latin typeface="Arial" panose="020B0604020202020204" pitchFamily="34" charset="0"/>
                <a:ea typeface="SimSun" panose="02010600030101010101" pitchFamily="2" charset="-122"/>
              </a:rPr>
              <a:t>Fever T:38ċ</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a:latin typeface="Arial" panose="020B0604020202020204" pitchFamily="34" charset="0"/>
                <a:ea typeface="SimSun" panose="02010600030101010101" pitchFamily="2" charset="-122"/>
              </a:rPr>
              <a:t>BP     ,tachycardia(ANT.MI)</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a:latin typeface="Arial" panose="020B0604020202020204" pitchFamily="34" charset="0"/>
                <a:ea typeface="SimSun" panose="02010600030101010101" pitchFamily="2" charset="-122"/>
              </a:rPr>
              <a:t>BP </a:t>
            </a:r>
            <a:r>
              <a:rPr lang="en-US" i="1" dirty="0">
                <a:latin typeface="Arial" panose="020B0604020202020204" pitchFamily="34" charset="0"/>
                <a:ea typeface="SimSun" panose="02010600030101010101" pitchFamily="2" charset="-122"/>
              </a:rPr>
              <a:t>  </a:t>
            </a:r>
            <a:r>
              <a:rPr lang="en-US" b="1" dirty="0">
                <a:latin typeface="Arial" panose="020B0604020202020204" pitchFamily="34" charset="0"/>
                <a:ea typeface="SimSun" panose="02010600030101010101" pitchFamily="2" charset="-122"/>
              </a:rPr>
              <a:t> bradycardia(INF.MI)</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a:latin typeface="Arial" panose="020B0604020202020204" pitchFamily="34" charset="0"/>
                <a:ea typeface="SimSun" panose="02010600030101010101" pitchFamily="2" charset="-122"/>
              </a:rPr>
              <a:t>Decrease LOC</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a:latin typeface="Arial" panose="020B0604020202020204" pitchFamily="34" charset="0"/>
                <a:ea typeface="SimSun" panose="02010600030101010101" pitchFamily="2" charset="-122"/>
              </a:rPr>
              <a:t>Confusion</a:t>
            </a:r>
            <a:endParaRPr lang="en-US"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en-US" b="1" dirty="0" err="1">
                <a:latin typeface="Arial" panose="020B0604020202020204" pitchFamily="34" charset="0"/>
                <a:ea typeface="SimSun" panose="02010600030101010101" pitchFamily="2" charset="-122"/>
              </a:rPr>
              <a:t>dysrrythmia</a:t>
            </a:r>
            <a:endParaRPr lang="en-US"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2578936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Nazanin" pitchFamily="2" charset="-78"/>
              </a:rPr>
              <a:t>تظاهرات بالینی:</a:t>
            </a:r>
            <a:endParaRPr lang="fa-IR" sz="3200" b="1" dirty="0">
              <a:cs typeface="B Nazanin" pitchFamily="2" charset="-78"/>
            </a:endParaRPr>
          </a:p>
        </p:txBody>
      </p:sp>
      <p:sp>
        <p:nvSpPr>
          <p:cNvPr id="3" name="Content Placeholder 2"/>
          <p:cNvSpPr>
            <a:spLocks noGrp="1"/>
          </p:cNvSpPr>
          <p:nvPr>
            <p:ph idx="1"/>
          </p:nvPr>
        </p:nvSpPr>
        <p:spPr/>
        <p:txBody>
          <a:bodyPr>
            <a:normAutofit/>
          </a:bodyPr>
          <a:lstStyle/>
          <a:p>
            <a:pPr algn="just"/>
            <a:r>
              <a:rPr lang="fa-IR" sz="2400" dirty="0" smtClean="0">
                <a:cs typeface="B Nazanin" pitchFamily="2" charset="-78"/>
              </a:rPr>
              <a:t>اولین علامت </a:t>
            </a:r>
            <a:r>
              <a:rPr lang="en-US" sz="2400" dirty="0" smtClean="0">
                <a:cs typeface="B Nazanin" pitchFamily="2" charset="-78"/>
              </a:rPr>
              <a:t>MI</a:t>
            </a:r>
            <a:r>
              <a:rPr lang="fa-IR" sz="2400" dirty="0" smtClean="0">
                <a:cs typeface="B Nazanin" pitchFamily="2" charset="-78"/>
              </a:rPr>
              <a:t>،درد های جلوی سینه ای است که در 80% بیماران وجود دارد. این درد به گردن ،دست چپ و راست،پشت و حتی فک  تحتانی انتشار می یابداین درد در مقایسه با آنژین صدری با مصرف قرص زیر زبانی </a:t>
            </a:r>
            <a:r>
              <a:rPr lang="en-US" sz="2400" dirty="0" smtClean="0">
                <a:cs typeface="B Nazanin" pitchFamily="2" charset="-78"/>
              </a:rPr>
              <a:t>TNG</a:t>
            </a:r>
            <a:r>
              <a:rPr lang="fa-IR" sz="2400" dirty="0" smtClean="0">
                <a:cs typeface="B Nazanin" pitchFamily="2" charset="-78"/>
              </a:rPr>
              <a:t> و استراحت رفع نشده،مدت آن بیشتر از 30-15 دقیقه می باشد.علاوه بر درد علائم تنگی نفس،تعریق،تهوع،استفراغ، وضعف نیز وجود دارد.</a:t>
            </a:r>
          </a:p>
          <a:p>
            <a:pPr algn="just"/>
            <a:r>
              <a:rPr lang="fa-IR" sz="2400" i="1" dirty="0" smtClean="0">
                <a:solidFill>
                  <a:srgbClr val="FF0000"/>
                </a:solidFill>
                <a:effectLst>
                  <a:outerShdw blurRad="38100" dist="38100" dir="2700000" algn="tl">
                    <a:srgbClr val="000000">
                      <a:alpha val="43137"/>
                    </a:srgbClr>
                  </a:outerShdw>
                </a:effectLst>
                <a:cs typeface="B Nazanin" pitchFamily="2" charset="-78"/>
              </a:rPr>
              <a:t>علامت لووین علامت اختصاصی </a:t>
            </a:r>
            <a:r>
              <a:rPr lang="en-US" sz="2400" i="1" dirty="0" smtClean="0">
                <a:solidFill>
                  <a:srgbClr val="FF0000"/>
                </a:solidFill>
                <a:effectLst>
                  <a:outerShdw blurRad="38100" dist="38100" dir="2700000" algn="tl">
                    <a:srgbClr val="000000">
                      <a:alpha val="43137"/>
                    </a:srgbClr>
                  </a:outerShdw>
                </a:effectLst>
                <a:cs typeface="B Nazanin" pitchFamily="2" charset="-78"/>
              </a:rPr>
              <a:t>MI</a:t>
            </a:r>
            <a:r>
              <a:rPr lang="fa-IR" sz="2400" i="1" dirty="0" smtClean="0">
                <a:solidFill>
                  <a:srgbClr val="FF0000"/>
                </a:solidFill>
                <a:effectLst>
                  <a:outerShdw blurRad="38100" dist="38100" dir="2700000" algn="tl">
                    <a:srgbClr val="000000">
                      <a:alpha val="43137"/>
                    </a:srgbClr>
                  </a:outerShdw>
                </a:effectLst>
                <a:cs typeface="B Nazanin" pitchFamily="2" charset="-78"/>
              </a:rPr>
              <a:t> می باشد.</a:t>
            </a:r>
          </a:p>
          <a:p>
            <a:pPr algn="just"/>
            <a:endParaRPr lang="fa-IR" sz="2400" dirty="0">
              <a:cs typeface="B Nazanin" pitchFamily="2" charset="-78"/>
            </a:endParaRPr>
          </a:p>
        </p:txBody>
      </p:sp>
      <p:sp>
        <p:nvSpPr>
          <p:cNvPr id="5" name="Slide Number Placeholder 4"/>
          <p:cNvSpPr>
            <a:spLocks noGrp="1"/>
          </p:cNvSpPr>
          <p:nvPr>
            <p:ph type="sldNum" sz="quarter" idx="12"/>
          </p:nvPr>
        </p:nvSpPr>
        <p:spPr/>
        <p:txBody>
          <a:bodyPr/>
          <a:lstStyle/>
          <a:p>
            <a:fld id="{C5ED3159-0FD7-44E6-B1AC-26F0FE01AE34}" type="slidenum">
              <a:rPr lang="fa-IR" smtClean="0"/>
              <a:pPr/>
              <a:t>19</a:t>
            </a:fld>
            <a:endParaRPr lang="fa-IR"/>
          </a:p>
        </p:txBody>
      </p:sp>
      <p:pic>
        <p:nvPicPr>
          <p:cNvPr id="4" name="Picture 8" descr="mi12pg"/>
          <p:cNvPicPr>
            <a:picLocks noChangeAspect="1" noChangeArrowheads="1"/>
          </p:cNvPicPr>
          <p:nvPr/>
        </p:nvPicPr>
        <p:blipFill>
          <a:blip r:embed="rId2"/>
          <a:srcRect/>
          <a:stretch>
            <a:fillRect/>
          </a:stretch>
        </p:blipFill>
        <p:spPr>
          <a:xfrm>
            <a:off x="642910" y="3786190"/>
            <a:ext cx="3357586" cy="28575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2649"/>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208137"/>
            <a:ext cx="8363272" cy="5620512"/>
          </a:xfrm>
        </p:spPr>
        <p:txBody>
          <a:bodyPr/>
          <a:lstStyle/>
          <a:p>
            <a:pPr marL="0" lvl="0" indent="0" algn="justLow">
              <a:lnSpc>
                <a:spcPct val="150000"/>
              </a:lnSpc>
              <a:spcBef>
                <a:spcPts val="0"/>
              </a:spcBef>
              <a:buClrTx/>
              <a:buSzTx/>
              <a:buNone/>
            </a:pPr>
            <a:r>
              <a:rPr lang="fa-IR" sz="2000" b="1" i="1" dirty="0">
                <a:solidFill>
                  <a:srgbClr val="00B0F0"/>
                </a:solidFill>
                <a:latin typeface="Times New Roman" panose="02020603050405020304" pitchFamily="18" charset="0"/>
                <a:ea typeface="SimSun" panose="02010600030101010101" pitchFamily="2" charset="-122"/>
                <a:cs typeface="Arial" panose="020B0604020202020204" pitchFamily="34" charset="0"/>
              </a:rPr>
              <a:t>بیماران مبتلا به بیماری اسکمیک قلبی در دو گروه بزرگ قرار می گیرند : </a:t>
            </a:r>
            <a:endParaRPr lang="en-US" sz="2000" i="1" dirty="0">
              <a:solidFill>
                <a:srgbClr val="00B0F0"/>
              </a:solidFill>
              <a:latin typeface="Times New Roman" panose="02020603050405020304" pitchFamily="18" charset="0"/>
              <a:ea typeface="SimSun" panose="02010600030101010101" pitchFamily="2" charset="-122"/>
            </a:endParaRPr>
          </a:p>
          <a:p>
            <a:pPr marL="342900" lvl="0" indent="-342900" algn="justLow">
              <a:lnSpc>
                <a:spcPct val="150000"/>
              </a:lnSpc>
              <a:spcBef>
                <a:spcPts val="0"/>
              </a:spcBef>
              <a:buClrTx/>
              <a:buSzTx/>
              <a:buFont typeface="+mj-lt"/>
              <a:buAutoNum type="arabicPeriod"/>
              <a:tabLst>
                <a:tab pos="504825" algn="l"/>
              </a:tabLst>
            </a:pP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بیماران مبتلا به آنژین صدری پایدار ثانویه به </a:t>
            </a:r>
            <a:r>
              <a:rPr lang="fa-IR" sz="2400" dirty="0" smtClean="0">
                <a:solidFill>
                  <a:prstClr val="black"/>
                </a:solidFill>
                <a:latin typeface="Times New Roman" panose="02020603050405020304" pitchFamily="18" charset="0"/>
                <a:ea typeface="SimSun" panose="02010600030101010101" pitchFamily="2" charset="-122"/>
                <a:cs typeface="Arial" panose="020B0604020202020204" pitchFamily="34" charset="0"/>
              </a:rPr>
              <a:t>بیماری مزمن شریان کرونر :  در این حالت تنگی عروق کرونر</a:t>
            </a: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  اکسیژن رسانی به میوکارد ثابت است و اسکمیا در اثر افزایش نیاز میوکارد به اکسیژن ایجاد می شود . مانند فعالیت ، استرس ، هیجان و عصبانیت که با استراحت برطرف می شود . </a:t>
            </a:r>
            <a:endParaRPr lang="en-US" sz="2400" dirty="0">
              <a:solidFill>
                <a:prstClr val="black"/>
              </a:solidFill>
              <a:latin typeface="Times New Roman" panose="02020603050405020304" pitchFamily="18" charset="0"/>
              <a:ea typeface="SimSun" panose="02010600030101010101" pitchFamily="2" charset="-122"/>
            </a:endParaRPr>
          </a:p>
          <a:p>
            <a:pPr marL="342900" indent="-342900" algn="justLow">
              <a:lnSpc>
                <a:spcPct val="150000"/>
              </a:lnSpc>
              <a:spcBef>
                <a:spcPts val="0"/>
              </a:spcBef>
              <a:buClrTx/>
              <a:buSzTx/>
              <a:buFont typeface="+mj-lt"/>
              <a:buAutoNum type="arabicPeriod"/>
              <a:tabLst>
                <a:tab pos="504825" algn="l"/>
              </a:tabLst>
            </a:pP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گروه دوم به نوبه خود شامل : </a:t>
            </a:r>
            <a:endParaRPr lang="fa-IR" sz="2400" dirty="0" smtClean="0">
              <a:solidFill>
                <a:prstClr val="black"/>
              </a:solidFill>
              <a:latin typeface="Times New Roman" panose="02020603050405020304" pitchFamily="18" charset="0"/>
              <a:ea typeface="SimSun" panose="02010600030101010101" pitchFamily="2" charset="-122"/>
              <a:cs typeface="Arial" panose="020B0604020202020204" pitchFamily="34" charset="0"/>
            </a:endParaRPr>
          </a:p>
          <a:p>
            <a:pPr marL="0" indent="0" rtl="0">
              <a:lnSpc>
                <a:spcPct val="150000"/>
              </a:lnSpc>
              <a:spcBef>
                <a:spcPts val="0"/>
              </a:spcBef>
              <a:buClrTx/>
              <a:buSzTx/>
              <a:buNone/>
              <a:tabLst>
                <a:tab pos="504825" algn="l"/>
              </a:tabLst>
            </a:pPr>
            <a:r>
              <a:rPr lang="fa-IR" sz="2400" dirty="0" smtClean="0">
                <a:solidFill>
                  <a:prstClr val="black"/>
                </a:solidFill>
                <a:latin typeface="Times New Roman" panose="02020603050405020304" pitchFamily="18" charset="0"/>
                <a:ea typeface="SimSun" panose="02010600030101010101" pitchFamily="2" charset="-122"/>
                <a:cs typeface="Arial" panose="020B0604020202020204" pitchFamily="34" charset="0"/>
              </a:rPr>
              <a:t>1- </a:t>
            </a: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بیماران مبتلا به آنژین ناپایدار </a:t>
            </a:r>
            <a:endParaRPr lang="fa-IR" sz="2400" dirty="0" smtClean="0">
              <a:solidFill>
                <a:prstClr val="black"/>
              </a:solidFill>
              <a:latin typeface="Times New Roman" panose="02020603050405020304" pitchFamily="18" charset="0"/>
              <a:ea typeface="SimSun" panose="02010600030101010101" pitchFamily="2" charset="-122"/>
              <a:cs typeface="Arial" panose="020B0604020202020204" pitchFamily="34" charset="0"/>
            </a:endParaRPr>
          </a:p>
          <a:p>
            <a:pPr marL="228600" lvl="0" indent="0" algn="justLow">
              <a:lnSpc>
                <a:spcPct val="150000"/>
              </a:lnSpc>
              <a:spcBef>
                <a:spcPts val="0"/>
              </a:spcBef>
              <a:buClrTx/>
              <a:buSzTx/>
              <a:buNone/>
            </a:pPr>
            <a:r>
              <a:rPr lang="fa-IR" sz="2400" dirty="0" smtClean="0">
                <a:solidFill>
                  <a:prstClr val="black"/>
                </a:solidFill>
                <a:latin typeface="Times New Roman" panose="02020603050405020304" pitchFamily="18" charset="0"/>
                <a:ea typeface="SimSun" panose="02010600030101010101" pitchFamily="2" charset="-122"/>
                <a:cs typeface="Arial" panose="020B0604020202020204" pitchFamily="34" charset="0"/>
              </a:rPr>
              <a:t>2- </a:t>
            </a: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بیماران مبتلا به </a:t>
            </a:r>
            <a:r>
              <a:rPr lang="en-US" sz="2400" dirty="0">
                <a:solidFill>
                  <a:prstClr val="black"/>
                </a:solidFill>
                <a:latin typeface="Arial" panose="020B0604020202020204" pitchFamily="34" charset="0"/>
                <a:ea typeface="SimSun" panose="02010600030101010101" pitchFamily="2" charset="-122"/>
              </a:rPr>
              <a:t>AMI </a:t>
            </a: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 به همراه صعود قطعه </a:t>
            </a:r>
            <a:r>
              <a:rPr lang="en-US" sz="2400" dirty="0">
                <a:solidFill>
                  <a:prstClr val="black"/>
                </a:solidFill>
                <a:latin typeface="Arial" panose="020B0604020202020204" pitchFamily="34" charset="0"/>
                <a:ea typeface="SimSun" panose="02010600030101010101" pitchFamily="2" charset="-122"/>
              </a:rPr>
              <a:t>ST</a:t>
            </a: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  (</a:t>
            </a:r>
            <a:r>
              <a:rPr lang="en-US" sz="2400" dirty="0">
                <a:solidFill>
                  <a:prstClr val="black"/>
                </a:solidFill>
                <a:latin typeface="Arial" panose="020B0604020202020204" pitchFamily="34" charset="0"/>
                <a:ea typeface="SimSun" panose="02010600030101010101" pitchFamily="2" charset="-122"/>
              </a:rPr>
              <a:t>ST EMI </a:t>
            </a: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 </a:t>
            </a:r>
            <a:endParaRPr lang="en-US" sz="2400" dirty="0">
              <a:solidFill>
                <a:prstClr val="black"/>
              </a:solidFill>
              <a:latin typeface="Times New Roman" panose="02020603050405020304" pitchFamily="18" charset="0"/>
              <a:ea typeface="SimSun" panose="02010600030101010101" pitchFamily="2" charset="-122"/>
            </a:endParaRPr>
          </a:p>
          <a:p>
            <a:pPr marL="228600" lvl="0" indent="0" algn="justLow">
              <a:lnSpc>
                <a:spcPct val="150000"/>
              </a:lnSpc>
              <a:spcBef>
                <a:spcPts val="0"/>
              </a:spcBef>
              <a:buClrTx/>
              <a:buSzTx/>
              <a:buNone/>
            </a:pPr>
            <a:r>
              <a:rPr lang="fa-IR" sz="2400" dirty="0" smtClean="0">
                <a:solidFill>
                  <a:prstClr val="black"/>
                </a:solidFill>
                <a:latin typeface="Times New Roman" panose="02020603050405020304" pitchFamily="18" charset="0"/>
                <a:ea typeface="SimSun" panose="02010600030101010101" pitchFamily="2" charset="-122"/>
                <a:cs typeface="Arial" panose="020B0604020202020204" pitchFamily="34" charset="0"/>
              </a:rPr>
              <a:t>3- </a:t>
            </a: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بیماران مبتلا به </a:t>
            </a:r>
            <a:r>
              <a:rPr lang="en-US" sz="2400" dirty="0">
                <a:solidFill>
                  <a:prstClr val="black"/>
                </a:solidFill>
                <a:latin typeface="Arial" panose="020B0604020202020204" pitchFamily="34" charset="0"/>
                <a:ea typeface="SimSun" panose="02010600030101010101" pitchFamily="2" charset="-122"/>
              </a:rPr>
              <a:t>AMI </a:t>
            </a: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بدون صعود قطعه </a:t>
            </a:r>
            <a:r>
              <a:rPr lang="en-US" sz="2400" dirty="0">
                <a:solidFill>
                  <a:prstClr val="black"/>
                </a:solidFill>
                <a:latin typeface="Arial" panose="020B0604020202020204" pitchFamily="34" charset="0"/>
                <a:ea typeface="SimSun" panose="02010600030101010101" pitchFamily="2" charset="-122"/>
              </a:rPr>
              <a:t>ST </a:t>
            </a: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  (</a:t>
            </a:r>
            <a:r>
              <a:rPr lang="en-US" sz="2400" dirty="0">
                <a:solidFill>
                  <a:prstClr val="black"/>
                </a:solidFill>
                <a:latin typeface="Arial" panose="020B0604020202020204" pitchFamily="34" charset="0"/>
                <a:ea typeface="SimSun" panose="02010600030101010101" pitchFamily="2" charset="-122"/>
              </a:rPr>
              <a:t>NON ST EMI </a:t>
            </a:r>
            <a:r>
              <a:rPr lang="fa-IR" sz="2400" dirty="0">
                <a:solidFill>
                  <a:prstClr val="black"/>
                </a:solidFill>
                <a:latin typeface="Times New Roman" panose="02020603050405020304" pitchFamily="18" charset="0"/>
                <a:ea typeface="SimSun" panose="02010600030101010101" pitchFamily="2" charset="-122"/>
                <a:cs typeface="Arial" panose="020B0604020202020204" pitchFamily="34" charset="0"/>
              </a:rPr>
              <a:t>) </a:t>
            </a:r>
            <a:endParaRPr lang="en-US" sz="2400" dirty="0">
              <a:solidFill>
                <a:prstClr val="black"/>
              </a:solidFill>
              <a:latin typeface="Times New Roman" panose="02020603050405020304" pitchFamily="18" charset="0"/>
              <a:ea typeface="SimSun" panose="02010600030101010101" pitchFamily="2" charset="-122"/>
            </a:endParaRPr>
          </a:p>
          <a:p>
            <a:endParaRPr lang="en-US"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2</a:t>
            </a:fld>
            <a:endParaRPr lang="fa-IR"/>
          </a:p>
        </p:txBody>
      </p:sp>
    </p:spTree>
    <p:extLst>
      <p:ext uri="{BB962C8B-B14F-4D97-AF65-F5344CB8AC3E}">
        <p14:creationId xmlns:p14="http://schemas.microsoft.com/office/powerpoint/2010/main" val="33712964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06425"/>
            <a:ext cx="8229600" cy="97663"/>
          </a:xfrm>
        </p:spPr>
        <p:txBody>
          <a:bodyPr>
            <a:normAutofit fontScale="90000"/>
          </a:bodyPr>
          <a:lstStyle/>
          <a:p>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404665"/>
            <a:ext cx="8229600" cy="6048672"/>
          </a:xfrm>
        </p:spPr>
      </p:pic>
      <p:sp>
        <p:nvSpPr>
          <p:cNvPr id="5" name="Slide Number Placeholder 4"/>
          <p:cNvSpPr>
            <a:spLocks noGrp="1"/>
          </p:cNvSpPr>
          <p:nvPr>
            <p:ph type="sldNum" sz="quarter" idx="12"/>
          </p:nvPr>
        </p:nvSpPr>
        <p:spPr/>
        <p:txBody>
          <a:bodyPr/>
          <a:lstStyle/>
          <a:p>
            <a:fld id="{C5ED3159-0FD7-44E6-B1AC-26F0FE01AE34}" type="slidenum">
              <a:rPr lang="fa-IR" smtClean="0"/>
              <a:pPr/>
              <a:t>20</a:t>
            </a:fld>
            <a:endParaRPr lang="fa-IR"/>
          </a:p>
        </p:txBody>
      </p:sp>
      <p:graphicFrame>
        <p:nvGraphicFramePr>
          <p:cNvPr id="6" name="Object 5"/>
          <p:cNvGraphicFramePr>
            <a:graphicFrameLocks noChangeAspect="1"/>
          </p:cNvGraphicFramePr>
          <p:nvPr>
            <p:extLst>
              <p:ext uri="{D42A27DB-BD31-4B8C-83A1-F6EECF244321}">
                <p14:modId xmlns:p14="http://schemas.microsoft.com/office/powerpoint/2010/main" val="3393761892"/>
              </p:ext>
            </p:extLst>
          </p:nvPr>
        </p:nvGraphicFramePr>
        <p:xfrm>
          <a:off x="92075" y="92075"/>
          <a:ext cx="1524000" cy="514350"/>
        </p:xfrm>
        <a:graphic>
          <a:graphicData uri="http://schemas.openxmlformats.org/presentationml/2006/ole">
            <mc:AlternateContent xmlns:mc="http://schemas.openxmlformats.org/markup-compatibility/2006">
              <mc:Choice xmlns:v="urn:schemas-microsoft-com:vml" Requires="v">
                <p:oleObj spid="_x0000_s2174" name="Packager Shell Object" showAsIcon="1" r:id="rId4" imgW="1524240" imgH="513720" progId="Package">
                  <p:embed/>
                </p:oleObj>
              </mc:Choice>
              <mc:Fallback>
                <p:oleObj name="Packager Shell Object" showAsIcon="1" r:id="rId4" imgW="1524240" imgH="513720" progId="Package">
                  <p:embed/>
                  <p:pic>
                    <p:nvPicPr>
                      <p:cNvPr id="0" name=""/>
                      <p:cNvPicPr/>
                      <p:nvPr/>
                    </p:nvPicPr>
                    <p:blipFill>
                      <a:blip r:embed="rId5"/>
                      <a:stretch>
                        <a:fillRect/>
                      </a:stretch>
                    </p:blipFill>
                    <p:spPr>
                      <a:xfrm>
                        <a:off x="92075" y="92075"/>
                        <a:ext cx="1524000" cy="5143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96419085"/>
              </p:ext>
            </p:extLst>
          </p:nvPr>
        </p:nvGraphicFramePr>
        <p:xfrm>
          <a:off x="92075" y="92075"/>
          <a:ext cx="1524000" cy="514350"/>
        </p:xfrm>
        <a:graphic>
          <a:graphicData uri="http://schemas.openxmlformats.org/presentationml/2006/ole">
            <mc:AlternateContent xmlns:mc="http://schemas.openxmlformats.org/markup-compatibility/2006">
              <mc:Choice xmlns:v="urn:schemas-microsoft-com:vml" Requires="v">
                <p:oleObj spid="_x0000_s2175" name="Packager Shell Object" showAsIcon="1" r:id="rId6" imgW="1524240" imgH="513720" progId="Package">
                  <p:embed/>
                </p:oleObj>
              </mc:Choice>
              <mc:Fallback>
                <p:oleObj name="Packager Shell Object" showAsIcon="1" r:id="rId6" imgW="1524240" imgH="513720" progId="Package">
                  <p:embed/>
                  <p:pic>
                    <p:nvPicPr>
                      <p:cNvPr id="0" name=""/>
                      <p:cNvPicPr/>
                      <p:nvPr/>
                    </p:nvPicPr>
                    <p:blipFill>
                      <a:blip r:embed="rId7"/>
                      <a:stretch>
                        <a:fillRect/>
                      </a:stretch>
                    </p:blipFill>
                    <p:spPr>
                      <a:xfrm>
                        <a:off x="92075" y="92075"/>
                        <a:ext cx="1524000" cy="514350"/>
                      </a:xfrm>
                      <a:prstGeom prst="rect">
                        <a:avLst/>
                      </a:prstGeom>
                    </p:spPr>
                  </p:pic>
                </p:oleObj>
              </mc:Fallback>
            </mc:AlternateContent>
          </a:graphicData>
        </a:graphic>
      </p:graphicFrame>
    </p:spTree>
    <p:extLst>
      <p:ext uri="{BB962C8B-B14F-4D97-AF65-F5344CB8AC3E}">
        <p14:creationId xmlns:p14="http://schemas.microsoft.com/office/powerpoint/2010/main" val="105740880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b="1" dirty="0" smtClean="0">
                <a:cs typeface="B Nazanin" pitchFamily="2" charset="-78"/>
              </a:rPr>
              <a:t>1- </a:t>
            </a:r>
            <a:r>
              <a:rPr lang="fa-IR" sz="2400" b="1" dirty="0">
                <a:cs typeface="B Nazanin" pitchFamily="2" charset="-78"/>
              </a:rPr>
              <a:t>تغییرات </a:t>
            </a:r>
            <a:r>
              <a:rPr lang="en-US" sz="2400" b="1" dirty="0">
                <a:cs typeface="B Nazanin" pitchFamily="2" charset="-78"/>
              </a:rPr>
              <a:t>EKG</a:t>
            </a:r>
            <a:r>
              <a:rPr lang="fa-IR" sz="2400" b="1" dirty="0">
                <a:cs typeface="B Nazanin" pitchFamily="2" charset="-78"/>
              </a:rPr>
              <a:t> :</a:t>
            </a:r>
          </a:p>
        </p:txBody>
      </p:sp>
      <p:sp>
        <p:nvSpPr>
          <p:cNvPr id="3" name="Content Placeholder 2"/>
          <p:cNvSpPr>
            <a:spLocks noGrp="1"/>
          </p:cNvSpPr>
          <p:nvPr>
            <p:ph idx="1"/>
          </p:nvPr>
        </p:nvSpPr>
        <p:spPr/>
        <p:txBody>
          <a:bodyPr>
            <a:normAutofit fontScale="92500" lnSpcReduction="20000"/>
          </a:bodyPr>
          <a:lstStyle/>
          <a:p>
            <a:pPr>
              <a:lnSpc>
                <a:spcPct val="150000"/>
              </a:lnSpc>
            </a:pPr>
            <a:r>
              <a:rPr lang="fa-IR" dirty="0" smtClean="0"/>
              <a:t>تغییرات </a:t>
            </a:r>
            <a:r>
              <a:rPr lang="fa-IR" dirty="0"/>
              <a:t>سریالی </a:t>
            </a:r>
            <a:r>
              <a:rPr lang="fa-IR" dirty="0" smtClean="0"/>
              <a:t>در</a:t>
            </a:r>
            <a:r>
              <a:rPr lang="en-US" dirty="0" smtClean="0"/>
              <a:t>STEMI</a:t>
            </a:r>
            <a:r>
              <a:rPr lang="fa-IR" dirty="0"/>
              <a:t>  بر اساس زمان در </a:t>
            </a:r>
            <a:r>
              <a:rPr lang="fa-IR" dirty="0" smtClean="0"/>
              <a:t>نظرگرفته</a:t>
            </a:r>
            <a:r>
              <a:rPr lang="fa-IR" dirty="0"/>
              <a:t> بطوریکه</a:t>
            </a:r>
            <a:r>
              <a:rPr lang="fa-IR" dirty="0" smtClean="0"/>
              <a:t> </a:t>
            </a:r>
            <a:r>
              <a:rPr lang="en-US" dirty="0"/>
              <a:t>MI </a:t>
            </a:r>
            <a:r>
              <a:rPr lang="fa-IR" dirty="0" smtClean="0"/>
              <a:t>را </a:t>
            </a:r>
            <a:r>
              <a:rPr lang="fa-IR" dirty="0"/>
              <a:t>به چهار مرحله تقسیم </a:t>
            </a:r>
            <a:r>
              <a:rPr lang="fa-IR" dirty="0" smtClean="0"/>
              <a:t>میکنند .</a:t>
            </a:r>
          </a:p>
          <a:p>
            <a:pPr>
              <a:lnSpc>
                <a:spcPct val="150000"/>
              </a:lnSpc>
            </a:pPr>
            <a:r>
              <a:rPr lang="fa-IR" sz="3000" dirty="0" smtClean="0">
                <a:solidFill>
                  <a:schemeClr val="accent1"/>
                </a:solidFill>
              </a:rPr>
              <a:t>مرحله </a:t>
            </a:r>
            <a:r>
              <a:rPr lang="fa-IR" sz="3000" dirty="0">
                <a:solidFill>
                  <a:schemeClr val="accent1"/>
                </a:solidFill>
              </a:rPr>
              <a:t>اول </a:t>
            </a:r>
            <a:r>
              <a:rPr lang="fa-IR" dirty="0" smtClean="0">
                <a:solidFill>
                  <a:schemeClr val="accent1"/>
                </a:solidFill>
              </a:rPr>
              <a:t>:</a:t>
            </a:r>
          </a:p>
          <a:p>
            <a:pPr>
              <a:lnSpc>
                <a:spcPct val="150000"/>
              </a:lnSpc>
            </a:pPr>
            <a:r>
              <a:rPr lang="fa-IR" dirty="0" smtClean="0">
                <a:solidFill>
                  <a:schemeClr val="accent1"/>
                </a:solidFill>
              </a:rPr>
              <a:t> </a:t>
            </a:r>
            <a:r>
              <a:rPr lang="fa-IR" dirty="0" smtClean="0"/>
              <a:t>ظهور </a:t>
            </a:r>
            <a:r>
              <a:rPr lang="fa-IR" dirty="0"/>
              <a:t>موج </a:t>
            </a:r>
            <a:r>
              <a:rPr lang="en-US" dirty="0"/>
              <a:t>T </a:t>
            </a:r>
            <a:r>
              <a:rPr lang="fa-IR" dirty="0" smtClean="0"/>
              <a:t>بلند </a:t>
            </a:r>
            <a:r>
              <a:rPr lang="fa-IR" dirty="0"/>
              <a:t>و نوک تیز اما با قاعده پهن</a:t>
            </a:r>
            <a:r>
              <a:rPr lang="fa-IR" dirty="0" smtClean="0"/>
              <a:t> که </a:t>
            </a:r>
            <a:r>
              <a:rPr lang="fa-IR" dirty="0"/>
              <a:t>موسوم به </a:t>
            </a:r>
            <a:r>
              <a:rPr lang="en-US" dirty="0" smtClean="0"/>
              <a:t>T</a:t>
            </a:r>
            <a:r>
              <a:rPr lang="en-US" dirty="0"/>
              <a:t> sharp</a:t>
            </a:r>
            <a:r>
              <a:rPr lang="fa-IR" dirty="0" smtClean="0"/>
              <a:t> میباشد</a:t>
            </a:r>
            <a:r>
              <a:rPr lang="fa-IR" dirty="0"/>
              <a:t> که</a:t>
            </a:r>
            <a:r>
              <a:rPr lang="en-US" dirty="0" smtClean="0"/>
              <a:t> </a:t>
            </a:r>
            <a:r>
              <a:rPr lang="fa-IR" dirty="0" smtClean="0"/>
              <a:t>به این </a:t>
            </a:r>
            <a:r>
              <a:rPr lang="fa-IR" dirty="0"/>
              <a:t>مرحله فاز هایپراکیوت </a:t>
            </a:r>
            <a:r>
              <a:rPr lang="en-US" sz="3000" dirty="0">
                <a:solidFill>
                  <a:srgbClr val="FF0000"/>
                </a:solidFill>
              </a:rPr>
              <a:t>Hyper acute  </a:t>
            </a:r>
            <a:r>
              <a:rPr lang="fa-IR" dirty="0" smtClean="0"/>
              <a:t>گفته </a:t>
            </a:r>
            <a:r>
              <a:rPr lang="fa-IR" dirty="0"/>
              <a:t>میشود تنها در هایپرکالمی شبیه این حالت دیده میشود با این </a:t>
            </a:r>
            <a:r>
              <a:rPr lang="en-US" dirty="0" smtClean="0"/>
              <a:t> </a:t>
            </a:r>
            <a:r>
              <a:rPr lang="fa-IR" dirty="0"/>
              <a:t>فرق که در افزایش پتاسیم خون موج </a:t>
            </a:r>
            <a:r>
              <a:rPr lang="en-US" dirty="0"/>
              <a:t>T </a:t>
            </a:r>
            <a:r>
              <a:rPr lang="fa-IR" dirty="0" smtClean="0"/>
              <a:t>در </a:t>
            </a:r>
            <a:r>
              <a:rPr lang="fa-IR" dirty="0"/>
              <a:t>قاعده باریک  </a:t>
            </a:r>
            <a:r>
              <a:rPr lang="fa-IR" dirty="0" smtClean="0"/>
              <a:t>بوده </a:t>
            </a:r>
            <a:r>
              <a:rPr lang="fa-IR" dirty="0"/>
              <a:t>و شبیه به خیمه </a:t>
            </a:r>
            <a:r>
              <a:rPr lang="fa-IR" dirty="0" smtClean="0"/>
              <a:t>است</a:t>
            </a:r>
            <a:r>
              <a:rPr lang="en-US" dirty="0" smtClean="0"/>
              <a:t>tent</a:t>
            </a:r>
            <a:r>
              <a:rPr lang="fa-IR" dirty="0"/>
              <a:t>معروف </a:t>
            </a:r>
            <a:r>
              <a:rPr lang="fa-IR" dirty="0" smtClean="0"/>
              <a:t>میباشد</a:t>
            </a:r>
            <a:endParaRPr lang="en-US" dirty="0" smtClean="0"/>
          </a:p>
          <a:p>
            <a:r>
              <a:rPr lang="fa-IR" dirty="0" smtClean="0"/>
              <a:t> </a:t>
            </a:r>
            <a:endParaRPr lang="en-US"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21</a:t>
            </a:fld>
            <a:endParaRPr lang="fa-IR"/>
          </a:p>
        </p:txBody>
      </p:sp>
    </p:spTree>
    <p:extLst>
      <p:ext uri="{BB962C8B-B14F-4D97-AF65-F5344CB8AC3E}">
        <p14:creationId xmlns:p14="http://schemas.microsoft.com/office/powerpoint/2010/main" val="1970222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b="1" dirty="0"/>
              <a:t>تغییرات </a:t>
            </a:r>
            <a:r>
              <a:rPr lang="en-US" sz="5400" b="1" dirty="0"/>
              <a:t>EKG</a:t>
            </a:r>
            <a:r>
              <a:rPr lang="fa-IR" sz="5400" b="1" dirty="0"/>
              <a:t> در هنگام انفارکتوس قلب</a:t>
            </a:r>
            <a:endParaRPr lang="fa-I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64636"/>
            <a:ext cx="8229600" cy="3930491"/>
          </a:xfrm>
        </p:spPr>
      </p:pic>
      <p:sp>
        <p:nvSpPr>
          <p:cNvPr id="5" name="Slide Number Placeholder 4"/>
          <p:cNvSpPr>
            <a:spLocks noGrp="1"/>
          </p:cNvSpPr>
          <p:nvPr>
            <p:ph type="sldNum" sz="quarter" idx="12"/>
          </p:nvPr>
        </p:nvSpPr>
        <p:spPr/>
        <p:txBody>
          <a:bodyPr/>
          <a:lstStyle/>
          <a:p>
            <a:fld id="{C5ED3159-0FD7-44E6-B1AC-26F0FE01AE34}" type="slidenum">
              <a:rPr lang="fa-IR" smtClean="0"/>
              <a:pPr/>
              <a:t>22</a:t>
            </a:fld>
            <a:endParaRPr lang="fa-IR"/>
          </a:p>
        </p:txBody>
      </p:sp>
    </p:spTree>
    <p:extLst>
      <p:ext uri="{BB962C8B-B14F-4D97-AF65-F5344CB8AC3E}">
        <p14:creationId xmlns:p14="http://schemas.microsoft.com/office/powerpoint/2010/main" val="18256632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12" y="404664"/>
            <a:ext cx="8229600" cy="1143000"/>
          </a:xfrm>
        </p:spPr>
        <p:txBody>
          <a:bodyPr/>
          <a:lstStyle/>
          <a:p>
            <a:pPr algn="r"/>
            <a:r>
              <a:rPr lang="fa-IR" dirty="0"/>
              <a:t>مرحله دوم </a:t>
            </a:r>
            <a:endParaRPr lang="en-US" dirty="0"/>
          </a:p>
        </p:txBody>
      </p:sp>
      <p:sp>
        <p:nvSpPr>
          <p:cNvPr id="3" name="Content Placeholder 2"/>
          <p:cNvSpPr>
            <a:spLocks noGrp="1"/>
          </p:cNvSpPr>
          <p:nvPr>
            <p:ph idx="1"/>
          </p:nvPr>
        </p:nvSpPr>
        <p:spPr>
          <a:xfrm>
            <a:off x="473312" y="1547664"/>
            <a:ext cx="8229600" cy="4389120"/>
          </a:xfrm>
        </p:spPr>
        <p:txBody>
          <a:bodyPr>
            <a:normAutofit fontScale="92500"/>
          </a:bodyPr>
          <a:lstStyle/>
          <a:p>
            <a:pPr>
              <a:lnSpc>
                <a:spcPct val="200000"/>
              </a:lnSpc>
            </a:pPr>
            <a:r>
              <a:rPr lang="fa-IR" dirty="0"/>
              <a:t>در این مرحله شاهد بالا رفتن قطعه </a:t>
            </a:r>
            <a:r>
              <a:rPr lang="en-US" dirty="0" smtClean="0"/>
              <a:t>ST </a:t>
            </a:r>
            <a:r>
              <a:rPr lang="fa-IR" dirty="0" smtClean="0"/>
              <a:t>هستیم</a:t>
            </a:r>
            <a:r>
              <a:rPr lang="fa-IR" dirty="0"/>
              <a:t> که بنام</a:t>
            </a:r>
            <a:r>
              <a:rPr lang="fa-IR" dirty="0" smtClean="0"/>
              <a:t> </a:t>
            </a:r>
            <a:r>
              <a:rPr lang="en-US" sz="3000" dirty="0">
                <a:solidFill>
                  <a:srgbClr val="FF0000"/>
                </a:solidFill>
              </a:rPr>
              <a:t>Acute MI </a:t>
            </a:r>
            <a:r>
              <a:rPr lang="fa-IR" dirty="0" smtClean="0"/>
              <a:t>خوانده </a:t>
            </a:r>
            <a:r>
              <a:rPr lang="fa-IR" dirty="0"/>
              <a:t>میشود  .نکروز نیم </a:t>
            </a:r>
            <a:r>
              <a:rPr lang="fa-IR" dirty="0" smtClean="0"/>
              <a:t>ساعت </a:t>
            </a:r>
            <a:r>
              <a:rPr lang="fa-IR" dirty="0"/>
              <a:t>پس از درد شروع</a:t>
            </a:r>
            <a:r>
              <a:rPr lang="fa-IR" dirty="0" smtClean="0"/>
              <a:t> میشود</a:t>
            </a:r>
            <a:r>
              <a:rPr lang="fa-IR" dirty="0"/>
              <a:t> و</a:t>
            </a:r>
            <a:r>
              <a:rPr lang="fa-IR" dirty="0" smtClean="0"/>
              <a:t> </a:t>
            </a:r>
            <a:r>
              <a:rPr lang="en-US" dirty="0" smtClean="0"/>
              <a:t>8</a:t>
            </a:r>
            <a:r>
              <a:rPr lang="fa-IR" dirty="0" smtClean="0"/>
              <a:t>تا </a:t>
            </a:r>
            <a:r>
              <a:rPr lang="en-US" dirty="0" smtClean="0"/>
              <a:t>6</a:t>
            </a:r>
            <a:r>
              <a:rPr lang="fa-IR" dirty="0" smtClean="0"/>
              <a:t>ساعت بعد </a:t>
            </a:r>
            <a:r>
              <a:rPr lang="fa-IR" dirty="0"/>
              <a:t>از درد کامل می شود </a:t>
            </a:r>
            <a:r>
              <a:rPr lang="fa-IR" dirty="0" smtClean="0"/>
              <a:t>.</a:t>
            </a:r>
            <a:r>
              <a:rPr lang="fa-IR" dirty="0"/>
              <a:t> بالارفتن قطعه </a:t>
            </a:r>
            <a:r>
              <a:rPr lang="en-US" dirty="0"/>
              <a:t>ST </a:t>
            </a:r>
            <a:r>
              <a:rPr lang="fa-IR" dirty="0"/>
              <a:t>در لیدهای اندامی بیشتر از یک میلی متر و در لیدهای پریکاردی بیشتر از ۲ میلی متر بیماری می باشد. پایین افتادن قطعه </a:t>
            </a:r>
            <a:r>
              <a:rPr lang="en-US" dirty="0"/>
              <a:t>ST </a:t>
            </a:r>
            <a:r>
              <a:rPr lang="fa-IR" dirty="0"/>
              <a:t>در لیدهای اندامی و پریکاردی بیشتر از ۰٫۵ میلی متر بیماری می باشد.</a:t>
            </a:r>
            <a:r>
              <a:rPr lang="fa-IR" dirty="0" smtClean="0"/>
              <a:t> </a:t>
            </a:r>
            <a:endParaRPr lang="en-US"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23</a:t>
            </a:fld>
            <a:endParaRPr lang="fa-IR"/>
          </a:p>
        </p:txBody>
      </p:sp>
    </p:spTree>
    <p:extLst>
      <p:ext uri="{BB962C8B-B14F-4D97-AF65-F5344CB8AC3E}">
        <p14:creationId xmlns:p14="http://schemas.microsoft.com/office/powerpoint/2010/main" val="25566337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قطعه </a:t>
            </a:r>
            <a:r>
              <a:rPr lang="en-US" dirty="0" smtClean="0"/>
              <a:t>ST</a:t>
            </a:r>
            <a:endParaRPr lang="fa-IR"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1935163"/>
            <a:ext cx="7416824" cy="3870101"/>
          </a:xfrm>
        </p:spPr>
      </p:pic>
      <p:sp>
        <p:nvSpPr>
          <p:cNvPr id="5" name="Slide Number Placeholder 4"/>
          <p:cNvSpPr>
            <a:spLocks noGrp="1"/>
          </p:cNvSpPr>
          <p:nvPr>
            <p:ph type="sldNum" sz="quarter" idx="12"/>
          </p:nvPr>
        </p:nvSpPr>
        <p:spPr/>
        <p:txBody>
          <a:bodyPr/>
          <a:lstStyle/>
          <a:p>
            <a:fld id="{C5ED3159-0FD7-44E6-B1AC-26F0FE01AE34}" type="slidenum">
              <a:rPr lang="fa-IR" smtClean="0"/>
              <a:pPr/>
              <a:t>24</a:t>
            </a:fld>
            <a:endParaRPr lang="fa-IR"/>
          </a:p>
        </p:txBody>
      </p:sp>
    </p:spTree>
    <p:extLst>
      <p:ext uri="{BB962C8B-B14F-4D97-AF65-F5344CB8AC3E}">
        <p14:creationId xmlns:p14="http://schemas.microsoft.com/office/powerpoint/2010/main" val="120242147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72" y="980728"/>
            <a:ext cx="8229600" cy="1231392"/>
          </a:xfrm>
        </p:spPr>
        <p:txBody>
          <a:bodyPr>
            <a:normAutofit fontScale="90000"/>
          </a:bodyPr>
          <a:lstStyle/>
          <a:p>
            <a:pPr algn="r"/>
            <a:r>
              <a:rPr lang="en-US" dirty="0"/>
              <a:t>Fully Evolved </a:t>
            </a:r>
            <a:r>
              <a:rPr lang="en-US" dirty="0" smtClean="0"/>
              <a:t>MI</a:t>
            </a:r>
            <a:r>
              <a:rPr lang="fa-IR" dirty="0" smtClean="0"/>
              <a:t/>
            </a:r>
            <a:br>
              <a:rPr lang="fa-IR" dirty="0" smtClean="0"/>
            </a:br>
            <a:r>
              <a:rPr lang="fa-IR" dirty="0" smtClean="0"/>
              <a:t>مرحله </a:t>
            </a:r>
            <a:r>
              <a:rPr lang="fa-IR" dirty="0"/>
              <a:t>تکمیل انفارک توس میوکارد (انفارک توس حاد)</a:t>
            </a:r>
            <a:endParaRPr lang="en-US" dirty="0"/>
          </a:p>
        </p:txBody>
      </p:sp>
      <p:sp>
        <p:nvSpPr>
          <p:cNvPr id="3" name="Content Placeholder 2"/>
          <p:cNvSpPr>
            <a:spLocks noGrp="1"/>
          </p:cNvSpPr>
          <p:nvPr>
            <p:ph idx="1"/>
          </p:nvPr>
        </p:nvSpPr>
        <p:spPr>
          <a:xfrm>
            <a:off x="457200" y="2708920"/>
            <a:ext cx="8229600" cy="3615680"/>
          </a:xfrm>
        </p:spPr>
        <p:txBody>
          <a:bodyPr>
            <a:normAutofit/>
          </a:bodyPr>
          <a:lstStyle/>
          <a:p>
            <a:r>
              <a:rPr lang="fa-IR" dirty="0" smtClean="0"/>
              <a:t>بعد از 6ساعت وارد فاز </a:t>
            </a:r>
            <a:r>
              <a:rPr lang="en-US" dirty="0" err="1" smtClean="0"/>
              <a:t>Mi</a:t>
            </a:r>
            <a:r>
              <a:rPr lang="fa-IR" dirty="0" smtClean="0"/>
              <a:t>تکامل یافته می شویم</a:t>
            </a:r>
          </a:p>
          <a:p>
            <a:r>
              <a:rPr lang="fa-IR" dirty="0" smtClean="0"/>
              <a:t>موج </a:t>
            </a:r>
            <a:r>
              <a:rPr lang="en-US" dirty="0"/>
              <a:t>T </a:t>
            </a:r>
            <a:r>
              <a:rPr lang="fa-IR" dirty="0" smtClean="0"/>
              <a:t>معکوس </a:t>
            </a:r>
            <a:r>
              <a:rPr lang="fa-IR" dirty="0"/>
              <a:t>یا </a:t>
            </a:r>
            <a:r>
              <a:rPr lang="en-US" dirty="0"/>
              <a:t>invert </a:t>
            </a:r>
            <a:r>
              <a:rPr lang="fa-IR" dirty="0" smtClean="0"/>
              <a:t>در </a:t>
            </a:r>
            <a:r>
              <a:rPr lang="fa-IR" dirty="0"/>
              <a:t>نواحی </a:t>
            </a:r>
            <a:r>
              <a:rPr lang="fa-IR" dirty="0" smtClean="0"/>
              <a:t>آزرده• </a:t>
            </a:r>
          </a:p>
          <a:p>
            <a:r>
              <a:rPr lang="fa-IR" dirty="0" smtClean="0"/>
              <a:t>کاهش </a:t>
            </a:r>
            <a:r>
              <a:rPr lang="fa-IR" dirty="0"/>
              <a:t>یا از بین رفتن بخش مثبت کمپلکس </a:t>
            </a:r>
            <a:r>
              <a:rPr lang="en-US" dirty="0"/>
              <a:t>QRS </a:t>
            </a:r>
            <a:r>
              <a:rPr lang="fa-IR" dirty="0" smtClean="0"/>
              <a:t>در نواحی </a:t>
            </a:r>
            <a:r>
              <a:rPr lang="fa-IR" dirty="0"/>
              <a:t>آزرده •</a:t>
            </a:r>
            <a:endParaRPr lang="fa-IR" dirty="0" smtClean="0"/>
          </a:p>
          <a:p>
            <a:r>
              <a:rPr lang="fa-IR" dirty="0"/>
              <a:t>بروز </a:t>
            </a:r>
            <a:r>
              <a:rPr lang="fa-IR" dirty="0" smtClean="0"/>
              <a:t>موج </a:t>
            </a:r>
            <a:r>
              <a:rPr lang="en-US" dirty="0" smtClean="0"/>
              <a:t>Q</a:t>
            </a:r>
            <a:r>
              <a:rPr lang="fa-IR" dirty="0" smtClean="0"/>
              <a:t>پاتولوژیک </a:t>
            </a:r>
            <a:r>
              <a:rPr lang="fa-IR" dirty="0"/>
              <a:t>در نواحی </a:t>
            </a:r>
            <a:r>
              <a:rPr lang="fa-IR" dirty="0" smtClean="0"/>
              <a:t>آزرده</a:t>
            </a:r>
            <a:endParaRPr lang="en-US" dirty="0" smtClean="0"/>
          </a:p>
        </p:txBody>
      </p:sp>
      <p:sp>
        <p:nvSpPr>
          <p:cNvPr id="5" name="Slide Number Placeholder 4"/>
          <p:cNvSpPr>
            <a:spLocks noGrp="1"/>
          </p:cNvSpPr>
          <p:nvPr>
            <p:ph type="sldNum" sz="quarter" idx="12"/>
          </p:nvPr>
        </p:nvSpPr>
        <p:spPr/>
        <p:txBody>
          <a:bodyPr/>
          <a:lstStyle/>
          <a:p>
            <a:fld id="{C5ED3159-0FD7-44E6-B1AC-26F0FE01AE34}" type="slidenum">
              <a:rPr lang="fa-IR" smtClean="0"/>
              <a:pPr/>
              <a:t>25</a:t>
            </a:fld>
            <a:endParaRPr lang="fa-IR"/>
          </a:p>
        </p:txBody>
      </p:sp>
    </p:spTree>
    <p:extLst>
      <p:ext uri="{BB962C8B-B14F-4D97-AF65-F5344CB8AC3E}">
        <p14:creationId xmlns:p14="http://schemas.microsoft.com/office/powerpoint/2010/main" val="12030071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20688"/>
            <a:ext cx="8229600" cy="83400"/>
          </a:xfrm>
        </p:spPr>
        <p:txBody>
          <a:bodyPr>
            <a:normAutofit fontScale="90000"/>
          </a:bodyPr>
          <a:lstStyle/>
          <a:p>
            <a:endParaRPr lang="en-US" dirty="0"/>
          </a:p>
        </p:txBody>
      </p:sp>
      <p:sp>
        <p:nvSpPr>
          <p:cNvPr id="3" name="Content Placeholder 2"/>
          <p:cNvSpPr>
            <a:spLocks noGrp="1"/>
          </p:cNvSpPr>
          <p:nvPr>
            <p:ph idx="1"/>
          </p:nvPr>
        </p:nvSpPr>
        <p:spPr>
          <a:xfrm>
            <a:off x="457200" y="1988840"/>
            <a:ext cx="8229600" cy="4335760"/>
          </a:xfrm>
        </p:spPr>
        <p:txBody>
          <a:bodyPr>
            <a:normAutofit/>
          </a:bodyPr>
          <a:lstStyle/>
          <a:p>
            <a:r>
              <a:rPr lang="en-US" sz="3200" dirty="0">
                <a:solidFill>
                  <a:schemeClr val="accent2"/>
                </a:solidFill>
              </a:rPr>
              <a:t>Old MI</a:t>
            </a:r>
          </a:p>
        </p:txBody>
      </p:sp>
      <p:sp>
        <p:nvSpPr>
          <p:cNvPr id="5" name="Slide Number Placeholder 4"/>
          <p:cNvSpPr>
            <a:spLocks noGrp="1"/>
          </p:cNvSpPr>
          <p:nvPr>
            <p:ph type="sldNum" sz="quarter" idx="12"/>
          </p:nvPr>
        </p:nvSpPr>
        <p:spPr/>
        <p:txBody>
          <a:bodyPr/>
          <a:lstStyle/>
          <a:p>
            <a:fld id="{C5ED3159-0FD7-44E6-B1AC-26F0FE01AE34}" type="slidenum">
              <a:rPr lang="fa-IR" smtClean="0"/>
              <a:pPr/>
              <a:t>26</a:t>
            </a:fld>
            <a:endParaRPr lang="fa-IR"/>
          </a:p>
        </p:txBody>
      </p:sp>
      <p:sp>
        <p:nvSpPr>
          <p:cNvPr id="6" name="Rectangle 5"/>
          <p:cNvSpPr/>
          <p:nvPr/>
        </p:nvSpPr>
        <p:spPr>
          <a:xfrm>
            <a:off x="2286000" y="2967335"/>
            <a:ext cx="4572000" cy="2308324"/>
          </a:xfrm>
          <a:prstGeom prst="rect">
            <a:avLst/>
          </a:prstGeom>
        </p:spPr>
        <p:txBody>
          <a:bodyPr>
            <a:spAutoFit/>
          </a:bodyPr>
          <a:lstStyle/>
          <a:p>
            <a:pPr>
              <a:lnSpc>
                <a:spcPct val="150000"/>
              </a:lnSpc>
            </a:pPr>
            <a:r>
              <a:rPr lang="fa-IR" sz="2400" dirty="0"/>
              <a:t>مرحله چهارم </a:t>
            </a:r>
            <a:r>
              <a:rPr lang="fa-IR" sz="2400" dirty="0" smtClean="0"/>
              <a:t>بعد از24 </a:t>
            </a:r>
            <a:r>
              <a:rPr lang="fa-IR" sz="2400" dirty="0"/>
              <a:t>ساعت </a:t>
            </a:r>
            <a:r>
              <a:rPr lang="fa-IR" sz="2400" dirty="0" smtClean="0"/>
              <a:t>قطعه </a:t>
            </a:r>
            <a:r>
              <a:rPr lang="en-US" sz="2400" dirty="0" smtClean="0"/>
              <a:t>ST</a:t>
            </a:r>
            <a:r>
              <a:rPr lang="fa-IR" sz="2400" dirty="0" smtClean="0"/>
              <a:t> </a:t>
            </a:r>
            <a:r>
              <a:rPr lang="fa-IR" sz="2400" dirty="0"/>
              <a:t>به حالت اولیه برگشته و موج </a:t>
            </a:r>
            <a:r>
              <a:rPr lang="en-US" sz="2400" dirty="0"/>
              <a:t>Q </a:t>
            </a:r>
            <a:r>
              <a:rPr lang="fa-IR" sz="2400" dirty="0" smtClean="0"/>
              <a:t>باقی </a:t>
            </a:r>
            <a:r>
              <a:rPr lang="fa-IR" sz="2400" dirty="0"/>
              <a:t>میماند همچنین </a:t>
            </a:r>
            <a:r>
              <a:rPr lang="fa-IR" sz="2400" dirty="0" smtClean="0"/>
              <a:t>موج</a:t>
            </a:r>
            <a:r>
              <a:rPr lang="en-US" sz="2400" dirty="0"/>
              <a:t> T</a:t>
            </a:r>
            <a:r>
              <a:rPr lang="fa-IR" sz="2400" dirty="0" smtClean="0"/>
              <a:t> بصورت </a:t>
            </a:r>
            <a:r>
              <a:rPr lang="fa-IR" sz="2400" dirty="0"/>
              <a:t>معکوس </a:t>
            </a:r>
            <a:r>
              <a:rPr lang="fa-IR" sz="2400" dirty="0" smtClean="0"/>
              <a:t>باقی </a:t>
            </a:r>
            <a:r>
              <a:rPr lang="fa-IR" sz="2400" dirty="0"/>
              <a:t>میماند</a:t>
            </a:r>
            <a:r>
              <a:rPr lang="en-US" sz="2400" dirty="0" smtClean="0"/>
              <a:t> </a:t>
            </a:r>
            <a:r>
              <a:rPr lang="fa-IR" sz="2400" dirty="0" smtClean="0"/>
              <a:t>که </a:t>
            </a:r>
            <a:r>
              <a:rPr lang="fa-IR" sz="2400" dirty="0"/>
              <a:t>به این </a:t>
            </a:r>
            <a:r>
              <a:rPr lang="fa-IR" sz="2400" dirty="0" smtClean="0"/>
              <a:t>مرحله</a:t>
            </a:r>
            <a:r>
              <a:rPr lang="en-US" sz="2400" dirty="0" smtClean="0"/>
              <a:t> </a:t>
            </a:r>
            <a:r>
              <a:rPr lang="fa-IR" sz="2400" dirty="0" smtClean="0"/>
              <a:t> </a:t>
            </a:r>
            <a:r>
              <a:rPr lang="en-US" sz="2400" dirty="0" smtClean="0"/>
              <a:t> </a:t>
            </a:r>
            <a:r>
              <a:rPr lang="en-US" sz="2400" dirty="0" smtClean="0">
                <a:solidFill>
                  <a:srgbClr val="FF0000"/>
                </a:solidFill>
              </a:rPr>
              <a:t>Old</a:t>
            </a:r>
            <a:r>
              <a:rPr lang="en-US" sz="2400" dirty="0">
                <a:solidFill>
                  <a:srgbClr val="FF0000"/>
                </a:solidFill>
              </a:rPr>
              <a:t> MI</a:t>
            </a:r>
            <a:r>
              <a:rPr lang="fa-IR" sz="2400" dirty="0" smtClean="0">
                <a:solidFill>
                  <a:srgbClr val="FF0000"/>
                </a:solidFill>
              </a:rPr>
              <a:t> </a:t>
            </a:r>
            <a:r>
              <a:rPr lang="fa-IR" sz="2400" dirty="0" smtClean="0"/>
              <a:t>میگویند</a:t>
            </a:r>
            <a:r>
              <a:rPr lang="fa-IR" sz="2400" dirty="0"/>
              <a:t>.</a:t>
            </a:r>
            <a:endParaRPr lang="en-US" sz="2400" dirty="0"/>
          </a:p>
        </p:txBody>
      </p:sp>
    </p:spTree>
    <p:extLst>
      <p:ext uri="{BB962C8B-B14F-4D97-AF65-F5344CB8AC3E}">
        <p14:creationId xmlns:p14="http://schemas.microsoft.com/office/powerpoint/2010/main" val="2895627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موج </a:t>
            </a:r>
            <a:r>
              <a:rPr lang="en-US" dirty="0" smtClean="0"/>
              <a:t>Q</a:t>
            </a:r>
            <a:endParaRPr lang="fa-IR"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935163"/>
            <a:ext cx="7416823" cy="4389437"/>
          </a:xfrm>
        </p:spPr>
      </p:pic>
      <p:sp>
        <p:nvSpPr>
          <p:cNvPr id="5" name="Slide Number Placeholder 4"/>
          <p:cNvSpPr>
            <a:spLocks noGrp="1"/>
          </p:cNvSpPr>
          <p:nvPr>
            <p:ph type="sldNum" sz="quarter" idx="12"/>
          </p:nvPr>
        </p:nvSpPr>
        <p:spPr/>
        <p:txBody>
          <a:bodyPr/>
          <a:lstStyle/>
          <a:p>
            <a:fld id="{C5ED3159-0FD7-44E6-B1AC-26F0FE01AE34}" type="slidenum">
              <a:rPr lang="fa-IR" smtClean="0"/>
              <a:pPr/>
              <a:t>27</a:t>
            </a:fld>
            <a:endParaRPr lang="fa-IR"/>
          </a:p>
        </p:txBody>
      </p:sp>
    </p:spTree>
    <p:extLst>
      <p:ext uri="{BB962C8B-B14F-4D97-AF65-F5344CB8AC3E}">
        <p14:creationId xmlns:p14="http://schemas.microsoft.com/office/powerpoint/2010/main" val="18950304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توجه</a:t>
            </a:r>
            <a:endParaRPr lang="fa-IR" b="1" dirty="0"/>
          </a:p>
        </p:txBody>
      </p:sp>
      <p:sp>
        <p:nvSpPr>
          <p:cNvPr id="3" name="Content Placeholder 2"/>
          <p:cNvSpPr>
            <a:spLocks noGrp="1"/>
          </p:cNvSpPr>
          <p:nvPr>
            <p:ph idx="1"/>
          </p:nvPr>
        </p:nvSpPr>
        <p:spPr/>
        <p:txBody>
          <a:bodyPr>
            <a:normAutofit/>
          </a:bodyPr>
          <a:lstStyle/>
          <a:p>
            <a:pPr algn="just">
              <a:lnSpc>
                <a:spcPct val="150000"/>
              </a:lnSpc>
            </a:pPr>
            <a:r>
              <a:rPr lang="fa-IR" sz="2000" b="1" dirty="0" smtClean="0"/>
              <a:t>به دلیل اینکه اشتقاق </a:t>
            </a:r>
            <a:r>
              <a:rPr lang="en-US" sz="2000" b="1" dirty="0" smtClean="0"/>
              <a:t>AVR</a:t>
            </a:r>
            <a:r>
              <a:rPr lang="fa-IR" sz="2000" b="1" dirty="0" smtClean="0"/>
              <a:t> یک موقعیت منحصر به فرد در صفحه قدامی دارد به طور طبیعی واجد یک موج </a:t>
            </a:r>
            <a:r>
              <a:rPr lang="en-US" sz="2000" b="1" dirty="0" smtClean="0"/>
              <a:t>Q</a:t>
            </a:r>
            <a:r>
              <a:rPr lang="fa-IR" sz="2000" b="1" dirty="0" smtClean="0"/>
              <a:t> عمیق می باشد لذا اشتقاق </a:t>
            </a:r>
            <a:r>
              <a:rPr lang="en-US" sz="2000" b="1" dirty="0" smtClean="0"/>
              <a:t>AVR</a:t>
            </a:r>
            <a:r>
              <a:rPr lang="fa-IR" sz="2000" b="1" dirty="0" smtClean="0"/>
              <a:t> برای ارزیابی احتمال انفارکتوس نباید مورد توجه قرار گیرد.</a:t>
            </a:r>
            <a:endParaRPr lang="fa-IR" sz="2000" b="1"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28</a:t>
            </a:fld>
            <a:endParaRPr lang="fa-IR"/>
          </a:p>
        </p:txBody>
      </p:sp>
    </p:spTree>
    <p:extLst>
      <p:ext uri="{BB962C8B-B14F-4D97-AF65-F5344CB8AC3E}">
        <p14:creationId xmlns:p14="http://schemas.microsoft.com/office/powerpoint/2010/main" val="22242135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mtClean="0"/>
              <a:t>Views of the Heart</a:t>
            </a:r>
          </a:p>
        </p:txBody>
      </p:sp>
      <p:sp>
        <p:nvSpPr>
          <p:cNvPr id="388099" name="Rectangle 3"/>
          <p:cNvSpPr>
            <a:spLocks noGrp="1" noChangeArrowheads="1"/>
          </p:cNvSpPr>
          <p:nvPr>
            <p:ph type="body" sz="half" idx="1"/>
          </p:nvPr>
        </p:nvSpPr>
        <p:spPr>
          <a:xfrm>
            <a:off x="457200" y="1600200"/>
            <a:ext cx="4033838" cy="4525963"/>
          </a:xfrm>
        </p:spPr>
        <p:txBody>
          <a:bodyPr/>
          <a:lstStyle/>
          <a:p>
            <a:pPr>
              <a:buFontTx/>
              <a:buNone/>
            </a:pPr>
            <a:r>
              <a:rPr lang="en-US" altLang="en-US" smtClean="0"/>
              <a:t>	Some leads get a good view of the:</a:t>
            </a:r>
            <a:endParaRPr lang="en-US" altLang="en-US" sz="2800" smtClean="0"/>
          </a:p>
          <a:p>
            <a:endParaRPr lang="en-US" altLang="en-US" sz="2800" smtClean="0"/>
          </a:p>
        </p:txBody>
      </p:sp>
      <p:pic>
        <p:nvPicPr>
          <p:cNvPr id="92164" name="Picture 4" descr="heart3"/>
          <p:cNvPicPr>
            <a:picLocks noGrp="1" noChangeAspect="1" noChangeArrowheads="1"/>
          </p:cNvPicPr>
          <p:nvPr>
            <p:ph type="clipArt" sz="half" idx="2"/>
          </p:nvPr>
        </p:nvPicPr>
        <p:blipFill>
          <a:blip r:embed="rId2"/>
          <a:srcRect/>
          <a:stretch>
            <a:fillRect/>
          </a:stretch>
        </p:blipFill>
        <p:spPr>
          <a:xfrm>
            <a:off x="5199063" y="2286000"/>
            <a:ext cx="2706687" cy="4114800"/>
          </a:xfrm>
        </p:spPr>
      </p:pic>
      <p:sp>
        <p:nvSpPr>
          <p:cNvPr id="14" name="Slide Number Placeholder 13"/>
          <p:cNvSpPr>
            <a:spLocks noGrp="1"/>
          </p:cNvSpPr>
          <p:nvPr>
            <p:ph type="sldNum" sz="quarter" idx="12"/>
          </p:nvPr>
        </p:nvSpPr>
        <p:spPr/>
        <p:txBody>
          <a:bodyPr/>
          <a:lstStyle/>
          <a:p>
            <a:pPr>
              <a:defRPr/>
            </a:pPr>
            <a:fld id="{79D1E83D-78E1-47D6-B9DB-F9A9D7A17196}" type="slidenum">
              <a:rPr lang="en-US" smtClean="0"/>
              <a:pPr>
                <a:defRPr/>
              </a:pPr>
              <a:t>29</a:t>
            </a:fld>
            <a:endParaRPr lang="en-US"/>
          </a:p>
        </p:txBody>
      </p:sp>
      <p:sp>
        <p:nvSpPr>
          <p:cNvPr id="388101" name="Oval 5"/>
          <p:cNvSpPr>
            <a:spLocks noChangeArrowheads="1"/>
          </p:cNvSpPr>
          <p:nvPr/>
        </p:nvSpPr>
        <p:spPr bwMode="auto">
          <a:xfrm>
            <a:off x="5943600" y="3581400"/>
            <a:ext cx="1295400" cy="2514600"/>
          </a:xfrm>
          <a:prstGeom prst="ellipse">
            <a:avLst/>
          </a:prstGeom>
          <a:noFill/>
          <a:ln w="57150">
            <a:solidFill>
              <a:schemeClr val="tx1"/>
            </a:solidFill>
            <a:round/>
            <a:headEnd type="none" w="sm" len="sm"/>
            <a:tailEnd type="none" w="sm" len="sm"/>
          </a:ln>
        </p:spPr>
        <p:txBody>
          <a:bodyPr wrap="none" anchor="ctr"/>
          <a:lstStyle/>
          <a:p>
            <a:pPr algn="ctr" eaLnBrk="0" hangingPunct="0"/>
            <a:endParaRPr lang="en-US" altLang="en-US" sz="2400">
              <a:solidFill>
                <a:srgbClr val="FF5050"/>
              </a:solidFill>
              <a:latin typeface="Times New Roman" pitchFamily="18" charset="0"/>
            </a:endParaRPr>
          </a:p>
        </p:txBody>
      </p:sp>
      <p:sp>
        <p:nvSpPr>
          <p:cNvPr id="388102" name="Oval 6"/>
          <p:cNvSpPr>
            <a:spLocks noChangeArrowheads="1"/>
          </p:cNvSpPr>
          <p:nvPr/>
        </p:nvSpPr>
        <p:spPr bwMode="auto">
          <a:xfrm>
            <a:off x="5791200" y="5029200"/>
            <a:ext cx="1676400" cy="1066800"/>
          </a:xfrm>
          <a:prstGeom prst="ellipse">
            <a:avLst/>
          </a:prstGeom>
          <a:noFill/>
          <a:ln w="57150">
            <a:solidFill>
              <a:schemeClr val="tx1"/>
            </a:solidFill>
            <a:round/>
            <a:headEnd type="none" w="sm" len="sm"/>
            <a:tailEnd type="none" w="sm" len="sm"/>
          </a:ln>
        </p:spPr>
        <p:txBody>
          <a:bodyPr wrap="none" anchor="ctr"/>
          <a:lstStyle/>
          <a:p>
            <a:endParaRPr lang="en-US"/>
          </a:p>
        </p:txBody>
      </p:sp>
      <p:sp>
        <p:nvSpPr>
          <p:cNvPr id="388103" name="Oval 7"/>
          <p:cNvSpPr>
            <a:spLocks noChangeArrowheads="1"/>
          </p:cNvSpPr>
          <p:nvPr/>
        </p:nvSpPr>
        <p:spPr bwMode="auto">
          <a:xfrm>
            <a:off x="7086600" y="3276600"/>
            <a:ext cx="990600" cy="2133600"/>
          </a:xfrm>
          <a:prstGeom prst="ellipse">
            <a:avLst/>
          </a:prstGeom>
          <a:noFill/>
          <a:ln w="57150">
            <a:solidFill>
              <a:schemeClr val="tx1"/>
            </a:solidFill>
            <a:round/>
            <a:headEnd type="none" w="sm" len="sm"/>
            <a:tailEnd type="none" w="sm" len="sm"/>
          </a:ln>
        </p:spPr>
        <p:txBody>
          <a:bodyPr wrap="none" anchor="ctr"/>
          <a:lstStyle/>
          <a:p>
            <a:endParaRPr lang="en-US"/>
          </a:p>
        </p:txBody>
      </p:sp>
      <p:sp>
        <p:nvSpPr>
          <p:cNvPr id="388104" name="Text Box 8"/>
          <p:cNvSpPr txBox="1">
            <a:spLocks noChangeArrowheads="1"/>
          </p:cNvSpPr>
          <p:nvPr/>
        </p:nvSpPr>
        <p:spPr bwMode="auto">
          <a:xfrm>
            <a:off x="2133600" y="3429000"/>
            <a:ext cx="3048000" cy="1066800"/>
          </a:xfrm>
          <a:prstGeom prst="rect">
            <a:avLst/>
          </a:prstGeom>
          <a:noFill/>
          <a:ln w="12700">
            <a:noFill/>
            <a:miter lim="800000"/>
            <a:headEnd type="none" w="sm" len="sm"/>
            <a:tailEnd type="none" w="sm" len="sm"/>
          </a:ln>
        </p:spPr>
        <p:txBody>
          <a:bodyPr>
            <a:spAutoFit/>
          </a:bodyPr>
          <a:lstStyle/>
          <a:p>
            <a:pPr eaLnBrk="0" hangingPunct="0"/>
            <a:r>
              <a:rPr lang="en-US" altLang="en-US" sz="3200">
                <a:latin typeface="Times New Roman" pitchFamily="18" charset="0"/>
              </a:rPr>
              <a:t>Anterior portion of the heart</a:t>
            </a:r>
            <a:endParaRPr lang="en-US" altLang="en-US" sz="2400">
              <a:latin typeface="Times New Roman" pitchFamily="18" charset="0"/>
            </a:endParaRPr>
          </a:p>
        </p:txBody>
      </p:sp>
      <p:sp>
        <p:nvSpPr>
          <p:cNvPr id="388105" name="Text Box 9"/>
          <p:cNvSpPr txBox="1">
            <a:spLocks noChangeArrowheads="1"/>
          </p:cNvSpPr>
          <p:nvPr/>
        </p:nvSpPr>
        <p:spPr bwMode="auto">
          <a:xfrm>
            <a:off x="6248400" y="1600200"/>
            <a:ext cx="3048000" cy="1066800"/>
          </a:xfrm>
          <a:prstGeom prst="rect">
            <a:avLst/>
          </a:prstGeom>
          <a:noFill/>
          <a:ln w="12700">
            <a:noFill/>
            <a:miter lim="800000"/>
            <a:headEnd type="none" w="sm" len="sm"/>
            <a:tailEnd type="none" w="sm" len="sm"/>
          </a:ln>
        </p:spPr>
        <p:txBody>
          <a:bodyPr>
            <a:spAutoFit/>
          </a:bodyPr>
          <a:lstStyle/>
          <a:p>
            <a:pPr eaLnBrk="0" hangingPunct="0"/>
            <a:r>
              <a:rPr lang="en-US" altLang="en-US" sz="3200">
                <a:latin typeface="Times New Roman" pitchFamily="18" charset="0"/>
              </a:rPr>
              <a:t>Lateral portion of the heart</a:t>
            </a:r>
            <a:endParaRPr lang="en-US" altLang="en-US" sz="2400">
              <a:latin typeface="Times New Roman" pitchFamily="18" charset="0"/>
            </a:endParaRPr>
          </a:p>
        </p:txBody>
      </p:sp>
      <p:sp>
        <p:nvSpPr>
          <p:cNvPr id="388106" name="Text Box 10"/>
          <p:cNvSpPr txBox="1">
            <a:spLocks noChangeArrowheads="1"/>
          </p:cNvSpPr>
          <p:nvPr/>
        </p:nvSpPr>
        <p:spPr bwMode="auto">
          <a:xfrm>
            <a:off x="2514600" y="5562600"/>
            <a:ext cx="3048000" cy="1066800"/>
          </a:xfrm>
          <a:prstGeom prst="rect">
            <a:avLst/>
          </a:prstGeom>
          <a:noFill/>
          <a:ln w="12700">
            <a:noFill/>
            <a:miter lim="800000"/>
            <a:headEnd type="none" w="sm" len="sm"/>
            <a:tailEnd type="none" w="sm" len="sm"/>
          </a:ln>
        </p:spPr>
        <p:txBody>
          <a:bodyPr>
            <a:spAutoFit/>
          </a:bodyPr>
          <a:lstStyle/>
          <a:p>
            <a:pPr eaLnBrk="0" hangingPunct="0"/>
            <a:r>
              <a:rPr lang="en-US" altLang="en-US" sz="3200">
                <a:latin typeface="Times New Roman" pitchFamily="18" charset="0"/>
              </a:rPr>
              <a:t>Inferior portion of the heart</a:t>
            </a:r>
            <a:endParaRPr lang="en-US" altLang="en-US" sz="2400">
              <a:latin typeface="Times New Roman" pitchFamily="18" charset="0"/>
            </a:endParaRPr>
          </a:p>
        </p:txBody>
      </p:sp>
      <p:sp>
        <p:nvSpPr>
          <p:cNvPr id="388107" name="Line 11"/>
          <p:cNvSpPr>
            <a:spLocks noChangeShapeType="1"/>
          </p:cNvSpPr>
          <p:nvPr/>
        </p:nvSpPr>
        <p:spPr bwMode="auto">
          <a:xfrm>
            <a:off x="4495800" y="4191000"/>
            <a:ext cx="1219200" cy="152400"/>
          </a:xfrm>
          <a:prstGeom prst="line">
            <a:avLst/>
          </a:prstGeom>
          <a:noFill/>
          <a:ln w="57150">
            <a:solidFill>
              <a:schemeClr val="tx1"/>
            </a:solidFill>
            <a:round/>
            <a:headEnd type="none" w="sm" len="sm"/>
            <a:tailEnd type="arrow" w="med" len="med"/>
          </a:ln>
        </p:spPr>
        <p:txBody>
          <a:bodyPr wrap="none" anchor="ctr"/>
          <a:lstStyle/>
          <a:p>
            <a:endParaRPr lang="fa-IR"/>
          </a:p>
        </p:txBody>
      </p:sp>
      <p:sp>
        <p:nvSpPr>
          <p:cNvPr id="388108" name="Line 12"/>
          <p:cNvSpPr>
            <a:spLocks noChangeShapeType="1"/>
          </p:cNvSpPr>
          <p:nvPr/>
        </p:nvSpPr>
        <p:spPr bwMode="auto">
          <a:xfrm flipV="1">
            <a:off x="4953000" y="5943600"/>
            <a:ext cx="838200" cy="457200"/>
          </a:xfrm>
          <a:prstGeom prst="line">
            <a:avLst/>
          </a:prstGeom>
          <a:noFill/>
          <a:ln w="57150">
            <a:solidFill>
              <a:schemeClr val="tx1"/>
            </a:solidFill>
            <a:round/>
            <a:headEnd type="none" w="sm" len="sm"/>
            <a:tailEnd type="arrow" w="med" len="med"/>
          </a:ln>
        </p:spPr>
        <p:txBody>
          <a:bodyPr wrap="none" anchor="ctr"/>
          <a:lstStyle/>
          <a:p>
            <a:endParaRPr lang="fa-IR"/>
          </a:p>
        </p:txBody>
      </p:sp>
      <p:sp>
        <p:nvSpPr>
          <p:cNvPr id="388109" name="Line 13"/>
          <p:cNvSpPr>
            <a:spLocks noChangeShapeType="1"/>
          </p:cNvSpPr>
          <p:nvPr/>
        </p:nvSpPr>
        <p:spPr bwMode="auto">
          <a:xfrm flipH="1">
            <a:off x="8077200" y="2590800"/>
            <a:ext cx="304800" cy="762000"/>
          </a:xfrm>
          <a:prstGeom prst="line">
            <a:avLst/>
          </a:prstGeom>
          <a:noFill/>
          <a:ln w="57150">
            <a:solidFill>
              <a:schemeClr val="tx1"/>
            </a:solidFill>
            <a:round/>
            <a:headEnd type="none" w="sm" len="sm"/>
            <a:tailEnd type="arrow" w="med" len="med"/>
          </a:ln>
        </p:spPr>
        <p:txBody>
          <a:bodyPr wrap="none" anchor="ctr"/>
          <a:lstStyle/>
          <a:p>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Effect transition="in" filter="dissolve">
                                      <p:cBhvr>
                                        <p:cTn id="7" dur="500"/>
                                        <p:tgtEl>
                                          <p:spTgt spid="388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8104"/>
                                        </p:tgtEl>
                                        <p:attrNameLst>
                                          <p:attrName>style.visibility</p:attrName>
                                        </p:attrNameLst>
                                      </p:cBhvr>
                                      <p:to>
                                        <p:strVal val="visible"/>
                                      </p:to>
                                    </p:set>
                                    <p:animEffect transition="in" filter="dissolve">
                                      <p:cBhvr>
                                        <p:cTn id="12" dur="500"/>
                                        <p:tgtEl>
                                          <p:spTgt spid="38810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8107"/>
                                        </p:tgtEl>
                                        <p:attrNameLst>
                                          <p:attrName>style.visibility</p:attrName>
                                        </p:attrNameLst>
                                      </p:cBhvr>
                                      <p:to>
                                        <p:strVal val="visible"/>
                                      </p:to>
                                    </p:set>
                                    <p:animEffect transition="in" filter="dissolve">
                                      <p:cBhvr>
                                        <p:cTn id="17" dur="500"/>
                                        <p:tgtEl>
                                          <p:spTgt spid="388107"/>
                                        </p:tgtEl>
                                      </p:cBhvr>
                                    </p:animEffect>
                                  </p:childTnLst>
                                </p:cTn>
                              </p:par>
                            </p:childTnLst>
                          </p:cTn>
                        </p:par>
                      </p:childTnLst>
                    </p:cTn>
                  </p:par>
                  <p:par>
                    <p:cTn id="18" fill="hold">
                      <p:stCondLst>
                        <p:cond delay="indefinite"/>
                      </p:stCondLst>
                      <p:childTnLst>
                        <p:par>
                          <p:cTn id="19" fill="hold">
                            <p:stCondLst>
                              <p:cond delay="0"/>
                            </p:stCondLst>
                            <p:childTnLst>
                              <p:par>
                                <p:cTn id="20" presetID="11" presetClass="entr" presetSubtype="0" fill="hold" grpId="0" nodeType="clickEffect">
                                  <p:stCondLst>
                                    <p:cond delay="0"/>
                                  </p:stCondLst>
                                  <p:childTnLst>
                                    <p:set>
                                      <p:cBhvr>
                                        <p:cTn id="21" dur="1000">
                                          <p:stCondLst>
                                            <p:cond delay="0"/>
                                          </p:stCondLst>
                                        </p:cTn>
                                        <p:tgtEl>
                                          <p:spTgt spid="38810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88106"/>
                                        </p:tgtEl>
                                        <p:attrNameLst>
                                          <p:attrName>style.visibility</p:attrName>
                                        </p:attrNameLst>
                                      </p:cBhvr>
                                      <p:to>
                                        <p:strVal val="visible"/>
                                      </p:to>
                                    </p:set>
                                    <p:animEffect transition="in" filter="dissolve">
                                      <p:cBhvr>
                                        <p:cTn id="26" dur="500"/>
                                        <p:tgtEl>
                                          <p:spTgt spid="38810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88108"/>
                                        </p:tgtEl>
                                        <p:attrNameLst>
                                          <p:attrName>style.visibility</p:attrName>
                                        </p:attrNameLst>
                                      </p:cBhvr>
                                      <p:to>
                                        <p:strVal val="visible"/>
                                      </p:to>
                                    </p:set>
                                    <p:animEffect transition="in" filter="dissolve">
                                      <p:cBhvr>
                                        <p:cTn id="31" dur="500"/>
                                        <p:tgtEl>
                                          <p:spTgt spid="388108"/>
                                        </p:tgtEl>
                                      </p:cBhvr>
                                    </p:animEffect>
                                  </p:childTnLst>
                                </p:cTn>
                              </p:par>
                            </p:childTnLst>
                          </p:cTn>
                        </p:par>
                      </p:childTnLst>
                    </p:cTn>
                  </p:par>
                  <p:par>
                    <p:cTn id="32" fill="hold">
                      <p:stCondLst>
                        <p:cond delay="indefinite"/>
                      </p:stCondLst>
                      <p:childTnLst>
                        <p:par>
                          <p:cTn id="33" fill="hold">
                            <p:stCondLst>
                              <p:cond delay="0"/>
                            </p:stCondLst>
                            <p:childTnLst>
                              <p:par>
                                <p:cTn id="34" presetID="11" presetClass="entr" presetSubtype="0" fill="hold" grpId="0" nodeType="clickEffect">
                                  <p:stCondLst>
                                    <p:cond delay="0"/>
                                  </p:stCondLst>
                                  <p:childTnLst>
                                    <p:set>
                                      <p:cBhvr>
                                        <p:cTn id="35" dur="1000">
                                          <p:stCondLst>
                                            <p:cond delay="0"/>
                                          </p:stCondLst>
                                        </p:cTn>
                                        <p:tgtEl>
                                          <p:spTgt spid="38810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88105"/>
                                        </p:tgtEl>
                                        <p:attrNameLst>
                                          <p:attrName>style.visibility</p:attrName>
                                        </p:attrNameLst>
                                      </p:cBhvr>
                                      <p:to>
                                        <p:strVal val="visible"/>
                                      </p:to>
                                    </p:set>
                                    <p:animEffect transition="in" filter="dissolve">
                                      <p:cBhvr>
                                        <p:cTn id="40" dur="500"/>
                                        <p:tgtEl>
                                          <p:spTgt spid="38810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388109"/>
                                        </p:tgtEl>
                                        <p:attrNameLst>
                                          <p:attrName>style.visibility</p:attrName>
                                        </p:attrNameLst>
                                      </p:cBhvr>
                                      <p:to>
                                        <p:strVal val="visible"/>
                                      </p:to>
                                    </p:set>
                                    <p:animEffect transition="in" filter="dissolve">
                                      <p:cBhvr>
                                        <p:cTn id="45" dur="500"/>
                                        <p:tgtEl>
                                          <p:spTgt spid="388109"/>
                                        </p:tgtEl>
                                      </p:cBhvr>
                                    </p:animEffect>
                                  </p:childTnLst>
                                </p:cTn>
                              </p:par>
                            </p:childTnLst>
                          </p:cTn>
                        </p:par>
                      </p:childTnLst>
                    </p:cTn>
                  </p:par>
                  <p:par>
                    <p:cTn id="46" fill="hold">
                      <p:stCondLst>
                        <p:cond delay="indefinite"/>
                      </p:stCondLst>
                      <p:childTnLst>
                        <p:par>
                          <p:cTn id="47" fill="hold">
                            <p:stCondLst>
                              <p:cond delay="0"/>
                            </p:stCondLst>
                            <p:childTnLst>
                              <p:par>
                                <p:cTn id="48" presetID="11" presetClass="entr" presetSubtype="0" fill="hold" grpId="0" nodeType="clickEffect">
                                  <p:stCondLst>
                                    <p:cond delay="0"/>
                                  </p:stCondLst>
                                  <p:childTnLst>
                                    <p:set>
                                      <p:cBhvr>
                                        <p:cTn id="49" dur="1000">
                                          <p:stCondLst>
                                            <p:cond delay="0"/>
                                          </p:stCondLst>
                                        </p:cTn>
                                        <p:tgtEl>
                                          <p:spTgt spid="388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P spid="388101" grpId="0" animBg="1" autoUpdateAnimBg="0"/>
      <p:bldP spid="388102" grpId="0" animBg="1"/>
      <p:bldP spid="388103" grpId="0" animBg="1"/>
      <p:bldP spid="388104" grpId="0" autoUpdateAnimBg="0"/>
      <p:bldP spid="388105" grpId="0" autoUpdateAnimBg="0"/>
      <p:bldP spid="388106" grpId="0" autoUpdateAnimBg="0"/>
      <p:bldP spid="388107" grpId="0" animBg="1"/>
      <p:bldP spid="388108" grpId="0" animBg="1"/>
      <p:bldP spid="3881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r"/>
            <a:r>
              <a:rPr lang="fa-IR" sz="3200" b="1" dirty="0" smtClean="0">
                <a:cs typeface="B Nazanin" pitchFamily="2" charset="-78"/>
              </a:rPr>
              <a:t>انفارکتوس میوکارد (</a:t>
            </a:r>
            <a:r>
              <a:rPr lang="en-US" sz="3200" b="1" dirty="0" smtClean="0">
                <a:cs typeface="B Nazanin" pitchFamily="2" charset="-78"/>
              </a:rPr>
              <a:t>Myocardiyal Infarction</a:t>
            </a:r>
            <a:r>
              <a:rPr lang="fa-IR" sz="3200" b="1" dirty="0" smtClean="0">
                <a:cs typeface="B Nazanin" pitchFamily="2" charset="-78"/>
              </a:rPr>
              <a:t> )</a:t>
            </a:r>
            <a:endParaRPr lang="fa-IR" sz="3200" b="1" dirty="0">
              <a:cs typeface="B Nazanin" pitchFamily="2" charset="-78"/>
            </a:endParaRPr>
          </a:p>
        </p:txBody>
      </p:sp>
      <p:sp>
        <p:nvSpPr>
          <p:cNvPr id="7" name="Content Placeholder 6"/>
          <p:cNvSpPr>
            <a:spLocks noGrp="1"/>
          </p:cNvSpPr>
          <p:nvPr>
            <p:ph idx="1"/>
          </p:nvPr>
        </p:nvSpPr>
        <p:spPr/>
        <p:txBody>
          <a:bodyPr>
            <a:normAutofit/>
          </a:bodyPr>
          <a:lstStyle/>
          <a:p>
            <a:pPr>
              <a:lnSpc>
                <a:spcPct val="150000"/>
              </a:lnSpc>
            </a:pPr>
            <a:r>
              <a:rPr lang="fa-IR" sz="2800" dirty="0" smtClean="0">
                <a:cs typeface="B Nazanin" pitchFamily="2" charset="-78"/>
              </a:rPr>
              <a:t>فرایندی است که در آن قسمتی از عضله میوکارد بعلت قطع یا کاهش جریان خون شریان کرونری بطور </a:t>
            </a:r>
            <a:r>
              <a:rPr lang="fa-IR" sz="2800" u="sng" dirty="0" smtClean="0">
                <a:solidFill>
                  <a:srgbClr val="C00000"/>
                </a:solidFill>
                <a:effectLst>
                  <a:outerShdw blurRad="38100" dist="38100" dir="2700000" algn="tl">
                    <a:srgbClr val="000000">
                      <a:alpha val="43137"/>
                    </a:srgbClr>
                  </a:outerShdw>
                </a:effectLst>
                <a:cs typeface="B Nazanin" pitchFamily="2" charset="-78"/>
              </a:rPr>
              <a:t>دائمی</a:t>
            </a:r>
            <a:r>
              <a:rPr lang="fa-IR" sz="2800" dirty="0" smtClean="0">
                <a:cs typeface="B Nazanin" pitchFamily="2" charset="-78"/>
              </a:rPr>
              <a:t> از بین می رود.معمولا به دنبال انسداد حاد یک شریان کرونر،و قطع ناگهانی جریان خون و اکسیژن به عضله قلب ایجاد می شود.</a:t>
            </a:r>
          </a:p>
          <a:p>
            <a:pPr>
              <a:lnSpc>
                <a:spcPct val="150000"/>
              </a:lnSpc>
            </a:pPr>
            <a:r>
              <a:rPr lang="fa-IR" sz="2800" dirty="0">
                <a:cs typeface="B Nazanin" pitchFamily="2" charset="-78"/>
              </a:rPr>
              <a:t>انسداد عروق قلبی نتیجه اسپاسم، لخته خون یا گرفتگی </a:t>
            </a:r>
            <a:r>
              <a:rPr lang="fa-IR" sz="2800" dirty="0" smtClean="0">
                <a:cs typeface="B Nazanin" pitchFamily="2" charset="-78"/>
              </a:rPr>
              <a:t>است </a:t>
            </a:r>
          </a:p>
        </p:txBody>
      </p:sp>
      <p:sp>
        <p:nvSpPr>
          <p:cNvPr id="4" name="Slide Number Placeholder 3"/>
          <p:cNvSpPr>
            <a:spLocks noGrp="1"/>
          </p:cNvSpPr>
          <p:nvPr>
            <p:ph type="sldNum" sz="quarter" idx="12"/>
          </p:nvPr>
        </p:nvSpPr>
        <p:spPr/>
        <p:txBody>
          <a:bodyPr/>
          <a:lstStyle/>
          <a:p>
            <a:fld id="{C5ED3159-0FD7-44E6-B1AC-26F0FE01AE34}" type="slidenum">
              <a:rPr lang="fa-IR" smtClean="0"/>
              <a:pPr/>
              <a:t>3</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amond(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diamond(in)">
                                      <p:cBhvr>
                                        <p:cTn id="1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pPr algn="r"/>
            <a:r>
              <a:rPr lang="fa-IR" sz="3200" b="1" dirty="0" smtClean="0">
                <a:latin typeface="Bodoni MT Black" pitchFamily="18" charset="0"/>
                <a:cs typeface="B Nazanin" pitchFamily="2" charset="-78"/>
              </a:rPr>
              <a:t>عروق تغذيه كننده قلب</a:t>
            </a:r>
            <a:br>
              <a:rPr lang="fa-IR" sz="3200" b="1" dirty="0" smtClean="0">
                <a:latin typeface="Bodoni MT Black" pitchFamily="18" charset="0"/>
                <a:cs typeface="B Nazanin" pitchFamily="2" charset="-78"/>
              </a:rPr>
            </a:br>
            <a:endParaRPr lang="en-US" sz="3200" b="1" dirty="0" smtClean="0">
              <a:latin typeface="Bodoni MT Black" pitchFamily="18" charset="0"/>
              <a:cs typeface="B Nazanin" pitchFamily="2" charset="-78"/>
            </a:endParaRPr>
          </a:p>
        </p:txBody>
      </p:sp>
      <p:pic>
        <p:nvPicPr>
          <p:cNvPr id="81923" name="Picture 3"/>
          <p:cNvPicPr>
            <a:picLocks noGrp="1" noChangeAspect="1" noChangeArrowheads="1"/>
          </p:cNvPicPr>
          <p:nvPr>
            <p:ph type="body" idx="1"/>
          </p:nvPr>
        </p:nvPicPr>
        <p:blipFill>
          <a:blip r:embed="rId2"/>
          <a:srcRect/>
          <a:stretch>
            <a:fillRect/>
          </a:stretch>
        </p:blipFill>
        <p:spPr>
          <a:xfrm>
            <a:off x="457200" y="1268760"/>
            <a:ext cx="8229600" cy="5246043"/>
          </a:xfrm>
          <a:noFill/>
        </p:spPr>
      </p:pic>
    </p:spTree>
    <p:extLst>
      <p:ext uri="{BB962C8B-B14F-4D97-AF65-F5344CB8AC3E}">
        <p14:creationId xmlns:p14="http://schemas.microsoft.com/office/powerpoint/2010/main" val="20212237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circle(in)">
                                      <p:cBhvr>
                                        <p:cTn id="7"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304800"/>
            <a:ext cx="7772400" cy="1143000"/>
          </a:xfrm>
        </p:spPr>
        <p:txBody>
          <a:bodyPr/>
          <a:lstStyle/>
          <a:p>
            <a:r>
              <a:rPr lang="en-US" smtClean="0"/>
              <a:t>Anatomy</a:t>
            </a:r>
          </a:p>
        </p:txBody>
      </p:sp>
      <p:pic>
        <p:nvPicPr>
          <p:cNvPr id="82947" name="Picture 3"/>
          <p:cNvPicPr>
            <a:picLocks noChangeAspect="1" noChangeArrowheads="1"/>
          </p:cNvPicPr>
          <p:nvPr/>
        </p:nvPicPr>
        <p:blipFill>
          <a:blip r:embed="rId3"/>
          <a:srcRect/>
          <a:stretch>
            <a:fillRect/>
          </a:stretch>
        </p:blipFill>
        <p:spPr bwMode="auto">
          <a:xfrm>
            <a:off x="1371600" y="1447800"/>
            <a:ext cx="6629400" cy="5087938"/>
          </a:xfrm>
          <a:prstGeom prst="rect">
            <a:avLst/>
          </a:prstGeom>
          <a:noFill/>
          <a:ln w="9525">
            <a:noFill/>
            <a:miter lim="800000"/>
            <a:headEnd/>
            <a:tailEnd/>
          </a:ln>
        </p:spPr>
      </p:pic>
    </p:spTree>
    <p:extLst>
      <p:ext uri="{BB962C8B-B14F-4D97-AF65-F5344CB8AC3E}">
        <p14:creationId xmlns:p14="http://schemas.microsoft.com/office/powerpoint/2010/main" val="4983832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Nazanin" pitchFamily="2" charset="-78"/>
              </a:rPr>
              <a:t>محل انفارکتوس میو کارد</a:t>
            </a:r>
            <a:r>
              <a:rPr lang="en-US" sz="3200" b="1" dirty="0" smtClean="0">
                <a:cs typeface="B Nazanin" pitchFamily="2" charset="-78"/>
              </a:rPr>
              <a:t>:</a:t>
            </a:r>
            <a:br>
              <a:rPr lang="en-US" sz="3200" b="1" dirty="0" smtClean="0">
                <a:cs typeface="B Nazanin" pitchFamily="2" charset="-78"/>
              </a:rPr>
            </a:br>
            <a:endParaRPr lang="fa-IR" sz="3200" b="1" dirty="0">
              <a:cs typeface="B Nazanin" pitchFamily="2" charset="-78"/>
            </a:endParaRPr>
          </a:p>
        </p:txBody>
      </p:sp>
      <p:sp>
        <p:nvSpPr>
          <p:cNvPr id="3" name="Content Placeholder 2"/>
          <p:cNvSpPr>
            <a:spLocks noGrp="1"/>
          </p:cNvSpPr>
          <p:nvPr>
            <p:ph idx="1"/>
          </p:nvPr>
        </p:nvSpPr>
        <p:spPr/>
        <p:txBody>
          <a:bodyPr/>
          <a:lstStyle/>
          <a:p>
            <a:pPr marL="457200" indent="-457200">
              <a:buFont typeface="Wingdings" pitchFamily="2" charset="2"/>
              <a:buChar char="q"/>
              <a:defRPr/>
            </a:pPr>
            <a:r>
              <a:rPr lang="en-US" dirty="0" smtClean="0">
                <a:latin typeface="Britannic Bold" pitchFamily="34" charset="0"/>
              </a:rPr>
              <a:t>ANTERIOR</a:t>
            </a:r>
          </a:p>
          <a:p>
            <a:pPr marL="457200" indent="-457200">
              <a:buFont typeface="Wingdings" pitchFamily="2" charset="2"/>
              <a:buChar char="q"/>
              <a:defRPr/>
            </a:pPr>
            <a:r>
              <a:rPr lang="en-US" dirty="0" smtClean="0">
                <a:latin typeface="Britannic Bold" pitchFamily="34" charset="0"/>
              </a:rPr>
              <a:t>SEPTAL</a:t>
            </a:r>
          </a:p>
          <a:p>
            <a:pPr marL="457200" indent="-457200">
              <a:buFont typeface="Wingdings" pitchFamily="2" charset="2"/>
              <a:buChar char="q"/>
              <a:defRPr/>
            </a:pPr>
            <a:r>
              <a:rPr lang="en-US" dirty="0" smtClean="0">
                <a:latin typeface="Britannic Bold" pitchFamily="34" charset="0"/>
              </a:rPr>
              <a:t>LATERAL</a:t>
            </a:r>
          </a:p>
          <a:p>
            <a:pPr marL="457200" indent="-457200">
              <a:buFont typeface="Wingdings" pitchFamily="2" charset="2"/>
              <a:buChar char="q"/>
              <a:defRPr/>
            </a:pPr>
            <a:r>
              <a:rPr lang="en-US" dirty="0" smtClean="0">
                <a:latin typeface="Britannic Bold" pitchFamily="34" charset="0"/>
              </a:rPr>
              <a:t>POSTERIOR</a:t>
            </a:r>
          </a:p>
          <a:p>
            <a:pPr marL="457200" indent="-457200">
              <a:buFont typeface="Wingdings" pitchFamily="2" charset="2"/>
              <a:buChar char="q"/>
              <a:defRPr/>
            </a:pPr>
            <a:r>
              <a:rPr lang="en-US" dirty="0" smtClean="0">
                <a:latin typeface="Britannic Bold" pitchFamily="34" charset="0"/>
              </a:rPr>
              <a:t>INFERIOR</a:t>
            </a:r>
          </a:p>
          <a:p>
            <a:pPr rtl="0">
              <a:defRPr/>
            </a:pPr>
            <a:endParaRPr lang="en-US" dirty="0">
              <a:latin typeface="Arial" charset="0"/>
            </a:endParaRPr>
          </a:p>
        </p:txBody>
      </p:sp>
      <p:sp>
        <p:nvSpPr>
          <p:cNvPr id="7" name="Slide Number Placeholder 6"/>
          <p:cNvSpPr>
            <a:spLocks noGrp="1"/>
          </p:cNvSpPr>
          <p:nvPr>
            <p:ph type="sldNum" sz="quarter" idx="12"/>
          </p:nvPr>
        </p:nvSpPr>
        <p:spPr/>
        <p:txBody>
          <a:bodyPr/>
          <a:lstStyle/>
          <a:p>
            <a:fld id="{C5ED3159-0FD7-44E6-B1AC-26F0FE01AE34}" type="slidenum">
              <a:rPr lang="fa-IR" smtClean="0"/>
              <a:pPr/>
              <a:t>32</a:t>
            </a:fld>
            <a:endParaRPr lang="fa-IR"/>
          </a:p>
        </p:txBody>
      </p:sp>
      <p:pic>
        <p:nvPicPr>
          <p:cNvPr id="4" name="Picture 2"/>
          <p:cNvPicPr>
            <a:picLocks noChangeAspect="1" noChangeArrowheads="1"/>
          </p:cNvPicPr>
          <p:nvPr/>
        </p:nvPicPr>
        <p:blipFill>
          <a:blip r:embed="rId2"/>
          <a:srcRect/>
          <a:stretch>
            <a:fillRect/>
          </a:stretch>
        </p:blipFill>
        <p:spPr bwMode="auto">
          <a:xfrm>
            <a:off x="214313" y="1384300"/>
            <a:ext cx="3146425" cy="1878013"/>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222250" y="3429000"/>
            <a:ext cx="3138488" cy="2317750"/>
          </a:xfrm>
          <a:prstGeom prst="rect">
            <a:avLst/>
          </a:prstGeom>
          <a:noFill/>
          <a:ln w="9525">
            <a:noFill/>
            <a:miter lim="800000"/>
            <a:headEnd/>
            <a:tailEnd/>
          </a:ln>
        </p:spPr>
      </p:pic>
      <p:pic>
        <p:nvPicPr>
          <p:cNvPr id="6" name="Picture 4"/>
          <p:cNvPicPr>
            <a:picLocks noChangeAspect="1" noChangeArrowheads="1"/>
          </p:cNvPicPr>
          <p:nvPr/>
        </p:nvPicPr>
        <p:blipFill>
          <a:blip r:embed="rId4"/>
          <a:srcRect/>
          <a:stretch>
            <a:fillRect/>
          </a:stretch>
        </p:blipFill>
        <p:spPr bwMode="auto">
          <a:xfrm>
            <a:off x="3571867" y="4572008"/>
            <a:ext cx="3286149" cy="17859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6017387"/>
          </a:xfrm>
        </p:spPr>
        <p:txBody>
          <a:bodyPr/>
          <a:lstStyle/>
          <a:p>
            <a:endParaRPr lang="en-US" dirty="0"/>
          </a:p>
        </p:txBody>
      </p:sp>
      <p:sp>
        <p:nvSpPr>
          <p:cNvPr id="3" name="Content Placeholder 2"/>
          <p:cNvSpPr>
            <a:spLocks noGrp="1"/>
          </p:cNvSpPr>
          <p:nvPr>
            <p:ph idx="1"/>
          </p:nvPr>
        </p:nvSpPr>
        <p:spPr>
          <a:xfrm>
            <a:off x="457200" y="703852"/>
            <a:ext cx="8229600" cy="5389443"/>
          </a:xfrm>
        </p:spPr>
        <p:txBody>
          <a:bodyPr>
            <a:normAutofit/>
          </a:bodyPr>
          <a:lstStyle/>
          <a:p>
            <a:pPr>
              <a:lnSpc>
                <a:spcPct val="120000"/>
              </a:lnSpc>
            </a:pPr>
            <a:r>
              <a:rPr lang="fa-IR" sz="2400" b="1" dirty="0"/>
              <a:t>انواع انفارکتوس میوکارد و تغییرات نوار قلب</a:t>
            </a:r>
            <a:r>
              <a:rPr lang="fa-IR" sz="2400" dirty="0"/>
              <a:t> </a:t>
            </a:r>
            <a:endParaRPr lang="en-US" sz="2400" dirty="0"/>
          </a:p>
          <a:p>
            <a:pPr>
              <a:lnSpc>
                <a:spcPct val="120000"/>
              </a:lnSpc>
            </a:pPr>
            <a:r>
              <a:rPr lang="fa-IR" sz="2400" b="1" dirty="0"/>
              <a:t>انفارکتوس قدامی</a:t>
            </a:r>
            <a:r>
              <a:rPr lang="fa-IR" sz="2400" dirty="0"/>
              <a:t> </a:t>
            </a:r>
            <a:endParaRPr lang="en-US" sz="2400" dirty="0"/>
          </a:p>
          <a:p>
            <a:pPr lvl="0">
              <a:lnSpc>
                <a:spcPct val="120000"/>
              </a:lnSpc>
            </a:pPr>
            <a:r>
              <a:rPr lang="fa-IR" sz="2400" dirty="0"/>
              <a:t>در اثر بسته شدن </a:t>
            </a:r>
            <a:r>
              <a:rPr lang="en-US" sz="2400" dirty="0"/>
              <a:t>LAD </a:t>
            </a:r>
            <a:r>
              <a:rPr lang="fa-IR" sz="2400" dirty="0"/>
              <a:t> یا</a:t>
            </a:r>
            <a:r>
              <a:rPr lang="en-US" sz="2400" dirty="0"/>
              <a:t>Left main </a:t>
            </a:r>
            <a:r>
              <a:rPr lang="fa-IR" sz="2400" dirty="0"/>
              <a:t> ایجاد می شود . </a:t>
            </a:r>
            <a:endParaRPr lang="en-US" sz="2400" dirty="0"/>
          </a:p>
          <a:p>
            <a:pPr lvl="0">
              <a:lnSpc>
                <a:spcPct val="120000"/>
              </a:lnSpc>
            </a:pPr>
            <a:r>
              <a:rPr lang="fa-IR" sz="2400" dirty="0"/>
              <a:t>تغییرات نوار قلب از </a:t>
            </a:r>
            <a:r>
              <a:rPr lang="en-US" sz="2400" dirty="0"/>
              <a:t>v1</a:t>
            </a:r>
            <a:r>
              <a:rPr lang="fa-IR" sz="2400" dirty="0"/>
              <a:t>تا </a:t>
            </a:r>
            <a:r>
              <a:rPr lang="en-US" sz="2400" dirty="0"/>
              <a:t>v6</a:t>
            </a:r>
            <a:r>
              <a:rPr lang="fa-IR" sz="2400" dirty="0"/>
              <a:t>می باشد . </a:t>
            </a:r>
            <a:endParaRPr lang="en-US" sz="2400" dirty="0"/>
          </a:p>
          <a:p>
            <a:pPr lvl="0">
              <a:lnSpc>
                <a:spcPct val="120000"/>
              </a:lnSpc>
            </a:pPr>
            <a:r>
              <a:rPr lang="fa-IR" sz="2400" dirty="0"/>
              <a:t>انفارکتوس در قدام قلب اتفاق می افتد . </a:t>
            </a:r>
            <a:endParaRPr lang="en-US" sz="2400" dirty="0"/>
          </a:p>
          <a:p>
            <a:pPr lvl="0">
              <a:lnSpc>
                <a:spcPct val="120000"/>
              </a:lnSpc>
            </a:pPr>
            <a:r>
              <a:rPr lang="fa-IR" sz="2400" dirty="0"/>
              <a:t>این سکته قلبی به دلیل از دست دادن بخش قابل توجهی از </a:t>
            </a:r>
            <a:r>
              <a:rPr lang="fa-IR" sz="2400" dirty="0" smtClean="0"/>
              <a:t>توده </a:t>
            </a:r>
            <a:r>
              <a:rPr lang="fa-IR" sz="2400" dirty="0"/>
              <a:t>عضلانی بطن چپ می تواند سبب ایجاد اختلالات همودینامیکی شدیدی شود. احتمال بلوک شاخه ای </a:t>
            </a:r>
            <a:r>
              <a:rPr lang="fa-IR" sz="2400" dirty="0" smtClean="0"/>
              <a:t>سمت </a:t>
            </a:r>
            <a:r>
              <a:rPr lang="fa-IR" sz="2400" dirty="0"/>
              <a:t>چپ و راست وجود </a:t>
            </a:r>
            <a:r>
              <a:rPr lang="fa-IR" sz="2400" dirty="0" smtClean="0"/>
              <a:t>دارد</a:t>
            </a:r>
            <a:endParaRPr lang="en-US" sz="2400" dirty="0" smtClean="0"/>
          </a:p>
          <a:p>
            <a:pPr lvl="0">
              <a:lnSpc>
                <a:spcPct val="120000"/>
              </a:lnSpc>
            </a:pPr>
            <a:r>
              <a:rPr lang="fa-IR" sz="2400" dirty="0" smtClean="0"/>
              <a:t> </a:t>
            </a:r>
            <a:r>
              <a:rPr lang="fa-IR" sz="2400" dirty="0"/>
              <a:t>احتمال بلوک موبیتز درجه </a:t>
            </a:r>
            <a:r>
              <a:rPr lang="fa-IR" sz="2400" dirty="0" smtClean="0"/>
              <a:t>دو </a:t>
            </a:r>
            <a:r>
              <a:rPr lang="fa-IR" sz="2400" dirty="0"/>
              <a:t>وجود دارد </a:t>
            </a:r>
            <a:endParaRPr lang="en-US" sz="2400" dirty="0" smtClean="0"/>
          </a:p>
          <a:p>
            <a:pPr lvl="0">
              <a:lnSpc>
                <a:spcPct val="120000"/>
              </a:lnSpc>
            </a:pPr>
            <a:r>
              <a:rPr lang="fa-IR" sz="2400" dirty="0" smtClean="0"/>
              <a:t>احتمال بلوک </a:t>
            </a:r>
            <a:r>
              <a:rPr lang="fa-IR" sz="2400" dirty="0"/>
              <a:t>کامل قلبی </a:t>
            </a:r>
            <a:r>
              <a:rPr lang="fa-IR" sz="2400" dirty="0" smtClean="0"/>
              <a:t>وجود </a:t>
            </a:r>
            <a:r>
              <a:rPr lang="fa-IR" sz="2400" dirty="0"/>
              <a:t>دارد</a:t>
            </a:r>
            <a:endParaRPr lang="en-US" sz="2400" dirty="0"/>
          </a:p>
          <a:p>
            <a:endParaRPr lang="en-US"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33</a:t>
            </a:fld>
            <a:endParaRPr lang="fa-IR"/>
          </a:p>
        </p:txBody>
      </p:sp>
    </p:spTree>
    <p:extLst>
      <p:ext uri="{BB962C8B-B14F-4D97-AF65-F5344CB8AC3E}">
        <p14:creationId xmlns:p14="http://schemas.microsoft.com/office/powerpoint/2010/main" val="222273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658369"/>
            <a:ext cx="8229600" cy="45719"/>
          </a:xfrm>
        </p:spPr>
        <p:txBody>
          <a:bodyPr>
            <a:normAutofit fontScale="25000" lnSpcReduction="20000"/>
          </a:bodyPr>
          <a:lstStyle/>
          <a:p>
            <a:endParaRPr lang="en-US" dirty="0"/>
          </a:p>
        </p:txBody>
      </p:sp>
      <p:sp>
        <p:nvSpPr>
          <p:cNvPr id="4" name="Date Placeholder 3"/>
          <p:cNvSpPr>
            <a:spLocks noGrp="1"/>
          </p:cNvSpPr>
          <p:nvPr>
            <p:ph type="dt" sz="half" idx="10"/>
          </p:nvPr>
        </p:nvSpPr>
        <p:spPr/>
        <p:txBody>
          <a:bodyPr/>
          <a:lstStyle/>
          <a:p>
            <a:r>
              <a:rPr lang="fa-IR" smtClean="0"/>
              <a:t>احمدی زمستان 92</a:t>
            </a:r>
            <a:endParaRPr lang="fa-IR"/>
          </a:p>
        </p:txBody>
      </p:sp>
      <p:sp>
        <p:nvSpPr>
          <p:cNvPr id="5" name="Slide Number Placeholder 4"/>
          <p:cNvSpPr>
            <a:spLocks noGrp="1"/>
          </p:cNvSpPr>
          <p:nvPr>
            <p:ph type="sldNum" sz="quarter" idx="12"/>
          </p:nvPr>
        </p:nvSpPr>
        <p:spPr/>
        <p:txBody>
          <a:bodyPr/>
          <a:lstStyle/>
          <a:p>
            <a:fld id="{C5ED3159-0FD7-44E6-B1AC-26F0FE01AE34}" type="slidenum">
              <a:rPr lang="fa-IR" smtClean="0"/>
              <a:pPr/>
              <a:t>34</a:t>
            </a:fld>
            <a:endParaRPr lang="fa-IR"/>
          </a:p>
        </p:txBody>
      </p:sp>
      <p:sp>
        <p:nvSpPr>
          <p:cNvPr id="6" name="Rectangle 5"/>
          <p:cNvSpPr/>
          <p:nvPr/>
        </p:nvSpPr>
        <p:spPr>
          <a:xfrm>
            <a:off x="547785" y="1412776"/>
            <a:ext cx="7931224" cy="3785652"/>
          </a:xfrm>
          <a:prstGeom prst="rect">
            <a:avLst/>
          </a:prstGeom>
        </p:spPr>
        <p:txBody>
          <a:bodyPr wrap="square">
            <a:spAutoFit/>
          </a:bodyPr>
          <a:lstStyle/>
          <a:p>
            <a:pPr>
              <a:lnSpc>
                <a:spcPct val="150000"/>
              </a:lnSpc>
            </a:pPr>
            <a:r>
              <a:rPr lang="fa-IR" sz="2000" dirty="0" smtClean="0"/>
              <a:t>الف</a:t>
            </a:r>
            <a:r>
              <a:rPr lang="fa-IR" sz="2000" dirty="0"/>
              <a:t>: انفارکتوس </a:t>
            </a:r>
            <a:r>
              <a:rPr lang="fa-IR" sz="2000" dirty="0" smtClean="0"/>
              <a:t>آنتروسپتال</a:t>
            </a:r>
            <a:r>
              <a:rPr lang="en-US" sz="2000" dirty="0" err="1" smtClean="0"/>
              <a:t>Anteroseptal</a:t>
            </a:r>
            <a:r>
              <a:rPr lang="en-US" sz="2000" dirty="0"/>
              <a:t>) : </a:t>
            </a:r>
            <a:r>
              <a:rPr lang="fa-IR" sz="2000" dirty="0" smtClean="0"/>
              <a:t> )تغییرات </a:t>
            </a:r>
            <a:r>
              <a:rPr lang="fa-IR" sz="2000" dirty="0"/>
              <a:t>در لیدهای </a:t>
            </a:r>
            <a:r>
              <a:rPr lang="en-US" sz="2000" dirty="0"/>
              <a:t>V1</a:t>
            </a:r>
            <a:r>
              <a:rPr lang="fa-IR" sz="2000" dirty="0"/>
              <a:t>ر</a:t>
            </a:r>
            <a:r>
              <a:rPr lang="en-US" sz="2000" dirty="0"/>
              <a:t>V2</a:t>
            </a:r>
            <a:r>
              <a:rPr lang="fa-IR" sz="2000" dirty="0"/>
              <a:t>ر</a:t>
            </a:r>
            <a:r>
              <a:rPr lang="en-US" sz="2000" dirty="0"/>
              <a:t>V3 </a:t>
            </a:r>
            <a:r>
              <a:rPr lang="fa-IR" sz="2000" dirty="0"/>
              <a:t>وجود دارد.</a:t>
            </a:r>
          </a:p>
          <a:p>
            <a:pPr>
              <a:lnSpc>
                <a:spcPct val="150000"/>
              </a:lnSpc>
            </a:pPr>
            <a:r>
              <a:rPr lang="fa-IR" sz="2000" dirty="0" smtClean="0"/>
              <a:t> ب</a:t>
            </a:r>
            <a:r>
              <a:rPr lang="fa-IR" sz="2000" dirty="0"/>
              <a:t>: انفارکتوس وسط قدامی </a:t>
            </a:r>
            <a:r>
              <a:rPr lang="en-US" sz="2000" dirty="0" err="1" smtClean="0"/>
              <a:t>Midanterio</a:t>
            </a:r>
            <a:r>
              <a:rPr lang="en-US" sz="2000" dirty="0"/>
              <a:t>  MI) : </a:t>
            </a:r>
            <a:r>
              <a:rPr lang="fa-IR" sz="2000" dirty="0"/>
              <a:t>)</a:t>
            </a:r>
            <a:r>
              <a:rPr lang="fa-IR" sz="2000" dirty="0" smtClean="0"/>
              <a:t> تغییرات </a:t>
            </a:r>
            <a:r>
              <a:rPr lang="fa-IR" sz="2000" dirty="0"/>
              <a:t>در لیدهای </a:t>
            </a:r>
            <a:r>
              <a:rPr lang="en-US" sz="2000" dirty="0"/>
              <a:t>V3،V4، V5  </a:t>
            </a:r>
            <a:r>
              <a:rPr lang="fa-IR" sz="2000" dirty="0"/>
              <a:t>دیده می شود . در </a:t>
            </a:r>
            <a:r>
              <a:rPr lang="en-US" sz="2000" dirty="0"/>
              <a:t>MI </a:t>
            </a:r>
            <a:r>
              <a:rPr lang="fa-IR" sz="2000" dirty="0"/>
              <a:t>نوک قلب (اپیکال) نیز تغییرات </a:t>
            </a:r>
            <a:r>
              <a:rPr lang="en-US" sz="2000" dirty="0"/>
              <a:t>EKG </a:t>
            </a:r>
            <a:r>
              <a:rPr lang="fa-IR" sz="2000" dirty="0"/>
              <a:t>در این لیدها دیده می شود.</a:t>
            </a:r>
          </a:p>
          <a:p>
            <a:pPr>
              <a:lnSpc>
                <a:spcPct val="150000"/>
              </a:lnSpc>
            </a:pPr>
            <a:r>
              <a:rPr lang="fa-IR" sz="2000" dirty="0"/>
              <a:t>ج: انفارکتوس قدامی طرفی </a:t>
            </a:r>
            <a:r>
              <a:rPr lang="en-US" sz="2000" dirty="0" smtClean="0"/>
              <a:t>Anterolateral </a:t>
            </a:r>
            <a:r>
              <a:rPr lang="en-US" sz="2000" dirty="0"/>
              <a:t>MI) : </a:t>
            </a:r>
            <a:r>
              <a:rPr lang="fa-IR" sz="2000" dirty="0" smtClean="0"/>
              <a:t> )تغییرات </a:t>
            </a:r>
            <a:r>
              <a:rPr lang="fa-IR" sz="2000" dirty="0"/>
              <a:t>در لیدهای </a:t>
            </a:r>
            <a:r>
              <a:rPr lang="en-US" sz="2000" dirty="0"/>
              <a:t>V6، V5 ، AVL ، D1 </a:t>
            </a:r>
            <a:r>
              <a:rPr lang="fa-IR" sz="2000" dirty="0"/>
              <a:t>دیده می شود.</a:t>
            </a:r>
          </a:p>
          <a:p>
            <a:pPr>
              <a:lnSpc>
                <a:spcPct val="150000"/>
              </a:lnSpc>
            </a:pPr>
            <a:r>
              <a:rPr lang="fa-IR" sz="2000" dirty="0"/>
              <a:t>د-انفارکتوس وسیع قدامی </a:t>
            </a:r>
            <a:r>
              <a:rPr lang="fa-IR" sz="2000" dirty="0" smtClean="0"/>
              <a:t> </a:t>
            </a:r>
            <a:r>
              <a:rPr lang="en-US" sz="2000" dirty="0" smtClean="0"/>
              <a:t>Extensive </a:t>
            </a:r>
            <a:r>
              <a:rPr lang="en-US" sz="2000" dirty="0"/>
              <a:t>Anterior MI) : </a:t>
            </a:r>
            <a:r>
              <a:rPr lang="fa-IR" sz="2000" dirty="0" smtClean="0"/>
              <a:t> )مجموعه </a:t>
            </a:r>
            <a:r>
              <a:rPr lang="fa-IR" sz="2000" dirty="0"/>
              <a:t>تغییرات انفارکتوس  </a:t>
            </a:r>
            <a:r>
              <a:rPr lang="en-US" sz="2000" dirty="0" err="1"/>
              <a:t>Anteroseptal</a:t>
            </a:r>
            <a:r>
              <a:rPr lang="en-US" sz="2000" dirty="0"/>
              <a:t>، </a:t>
            </a:r>
            <a:r>
              <a:rPr lang="en-US" sz="2000" dirty="0" err="1"/>
              <a:t>Midanterior</a:t>
            </a:r>
            <a:r>
              <a:rPr lang="en-US" sz="2000" dirty="0"/>
              <a:t>، </a:t>
            </a:r>
            <a:r>
              <a:rPr lang="fa-IR" sz="2000" dirty="0"/>
              <a:t>و </a:t>
            </a:r>
            <a:r>
              <a:rPr lang="en-US" sz="2000" dirty="0"/>
              <a:t>Anterolateral  </a:t>
            </a:r>
            <a:r>
              <a:rPr lang="fa-IR" sz="2000" dirty="0"/>
              <a:t>از لید </a:t>
            </a:r>
            <a:r>
              <a:rPr lang="en-US" sz="2000" dirty="0"/>
              <a:t>v1 </a:t>
            </a:r>
            <a:r>
              <a:rPr lang="fa-IR" sz="2000" dirty="0"/>
              <a:t>تا </a:t>
            </a:r>
            <a:r>
              <a:rPr lang="en-US" sz="2000" dirty="0"/>
              <a:t>v6 </a:t>
            </a:r>
            <a:r>
              <a:rPr lang="fa-IR" sz="2000" dirty="0"/>
              <a:t>و همینطور در </a:t>
            </a:r>
            <a:r>
              <a:rPr lang="en-US" sz="2000" dirty="0"/>
              <a:t>D1 </a:t>
            </a:r>
            <a:r>
              <a:rPr lang="fa-IR" sz="2000" dirty="0"/>
              <a:t>و </a:t>
            </a:r>
            <a:r>
              <a:rPr lang="en-US" sz="2000" dirty="0"/>
              <a:t>AVL </a:t>
            </a:r>
            <a:r>
              <a:rPr lang="fa-IR" sz="2000" dirty="0"/>
              <a:t>دیده می شود.</a:t>
            </a:r>
          </a:p>
        </p:txBody>
      </p:sp>
    </p:spTree>
    <p:extLst>
      <p:ext uri="{BB962C8B-B14F-4D97-AF65-F5344CB8AC3E}">
        <p14:creationId xmlns:p14="http://schemas.microsoft.com/office/powerpoint/2010/main" val="15262029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circle(in)">
                                      <p:cBhvr>
                                        <p:cTn id="13" dur="2000"/>
                                        <p:tgtEl>
                                          <p:spTgt spid="6">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circle(in)">
                                      <p:cBhvr>
                                        <p:cTn id="16"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457200" y="2778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rPr>
              <a:t>Anatomic Groups</a:t>
            </a:r>
            <a:br>
              <a:rPr lang="en-US" sz="4000">
                <a:solidFill>
                  <a:schemeClr val="tx2"/>
                </a:solidFill>
              </a:rPr>
            </a:br>
            <a:r>
              <a:rPr lang="en-US" sz="3200">
                <a:solidFill>
                  <a:schemeClr val="tx2"/>
                </a:solidFill>
              </a:rPr>
              <a:t>(Septum)</a:t>
            </a:r>
          </a:p>
        </p:txBody>
      </p:sp>
      <p:pic>
        <p:nvPicPr>
          <p:cNvPr id="86019" name="Picture 3" descr="leads3"/>
          <p:cNvPicPr>
            <a:picLocks noChangeAspect="1" noChangeArrowheads="1"/>
          </p:cNvPicPr>
          <p:nvPr/>
        </p:nvPicPr>
        <p:blipFill>
          <a:blip r:embed="rId2"/>
          <a:srcRect/>
          <a:stretch>
            <a:fillRect/>
          </a:stretch>
        </p:blipFill>
        <p:spPr bwMode="auto">
          <a:xfrm>
            <a:off x="533400" y="1905000"/>
            <a:ext cx="7924800" cy="41989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ED3159-0FD7-44E6-B1AC-26F0FE01AE34}" type="slidenum">
              <a:rPr lang="fa-IR" smtClean="0"/>
              <a:pPr/>
              <a:t>35</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457200" y="2778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rPr>
              <a:t>Anatomic Groups</a:t>
            </a:r>
            <a:br>
              <a:rPr lang="en-US" sz="4000">
                <a:solidFill>
                  <a:schemeClr val="tx2"/>
                </a:solidFill>
              </a:rPr>
            </a:br>
            <a:r>
              <a:rPr lang="en-US" sz="3200">
                <a:solidFill>
                  <a:schemeClr val="tx2"/>
                </a:solidFill>
              </a:rPr>
              <a:t>(Anterior Wall)</a:t>
            </a:r>
          </a:p>
        </p:txBody>
      </p:sp>
      <p:pic>
        <p:nvPicPr>
          <p:cNvPr id="88067" name="Picture 3" descr="leads4"/>
          <p:cNvPicPr>
            <a:picLocks noChangeAspect="1" noChangeArrowheads="1"/>
          </p:cNvPicPr>
          <p:nvPr/>
        </p:nvPicPr>
        <p:blipFill>
          <a:blip r:embed="rId2"/>
          <a:srcRect/>
          <a:stretch>
            <a:fillRect/>
          </a:stretch>
        </p:blipFill>
        <p:spPr bwMode="auto">
          <a:xfrm>
            <a:off x="251520" y="2060848"/>
            <a:ext cx="7924800" cy="41989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ED3159-0FD7-44E6-B1AC-26F0FE01AE34}" type="slidenum">
              <a:rPr lang="fa-IR" smtClean="0"/>
              <a:pPr/>
              <a:t>36</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274638"/>
            <a:ext cx="8229600" cy="944562"/>
          </a:xfrm>
        </p:spPr>
        <p:txBody>
          <a:bodyPr>
            <a:normAutofit fontScale="90000"/>
          </a:bodyPr>
          <a:lstStyle/>
          <a:p>
            <a:r>
              <a:rPr lang="en-US" sz="4000" smtClean="0"/>
              <a:t>Acute Anterior</a:t>
            </a:r>
            <a:br>
              <a:rPr lang="en-US" sz="4000" smtClean="0"/>
            </a:br>
            <a:r>
              <a:rPr lang="en-US" sz="4000" smtClean="0"/>
              <a:t>LAD artery distribution</a:t>
            </a:r>
          </a:p>
        </p:txBody>
      </p:sp>
      <p:sp>
        <p:nvSpPr>
          <p:cNvPr id="8" name="Slide Number Placeholder 7"/>
          <p:cNvSpPr>
            <a:spLocks noGrp="1"/>
          </p:cNvSpPr>
          <p:nvPr>
            <p:ph type="sldNum" sz="quarter" idx="12"/>
          </p:nvPr>
        </p:nvSpPr>
        <p:spPr/>
        <p:txBody>
          <a:bodyPr/>
          <a:lstStyle/>
          <a:p>
            <a:fld id="{C5ED3159-0FD7-44E6-B1AC-26F0FE01AE34}" type="slidenum">
              <a:rPr lang="fa-IR" smtClean="0"/>
              <a:pPr/>
              <a:t>37</a:t>
            </a:fld>
            <a:endParaRPr lang="fa-IR"/>
          </a:p>
        </p:txBody>
      </p:sp>
      <p:pic>
        <p:nvPicPr>
          <p:cNvPr id="100355" name="Picture 3" descr="ant%20mi%206-1,%20Ant-lat"/>
          <p:cNvPicPr>
            <a:picLocks noChangeAspect="1" noChangeArrowheads="1"/>
          </p:cNvPicPr>
          <p:nvPr/>
        </p:nvPicPr>
        <p:blipFill>
          <a:blip r:embed="rId3"/>
          <a:srcRect/>
          <a:stretch>
            <a:fillRect/>
          </a:stretch>
        </p:blipFill>
        <p:spPr bwMode="auto">
          <a:xfrm>
            <a:off x="0" y="2667000"/>
            <a:ext cx="9144000" cy="3908425"/>
          </a:xfrm>
          <a:prstGeom prst="rect">
            <a:avLst/>
          </a:prstGeom>
          <a:noFill/>
          <a:ln w="9525">
            <a:noFill/>
            <a:miter lim="800000"/>
            <a:headEnd/>
            <a:tailEnd/>
          </a:ln>
        </p:spPr>
      </p:pic>
      <p:sp>
        <p:nvSpPr>
          <p:cNvPr id="100356" name="Text Box 4"/>
          <p:cNvSpPr txBox="1">
            <a:spLocks noChangeArrowheads="1"/>
          </p:cNvSpPr>
          <p:nvPr/>
        </p:nvSpPr>
        <p:spPr bwMode="auto">
          <a:xfrm>
            <a:off x="5486400" y="3824288"/>
            <a:ext cx="1657350" cy="366712"/>
          </a:xfrm>
          <a:prstGeom prst="rect">
            <a:avLst/>
          </a:prstGeom>
          <a:noFill/>
          <a:ln w="9525">
            <a:noFill/>
            <a:miter lim="800000"/>
            <a:headEnd/>
            <a:tailEnd/>
          </a:ln>
        </p:spPr>
        <p:txBody>
          <a:bodyPr wrap="none">
            <a:spAutoFit/>
          </a:bodyPr>
          <a:lstStyle/>
          <a:p>
            <a:r>
              <a:rPr lang="en-US" b="1">
                <a:ea typeface="MS PGothic" pitchFamily="34" charset="-128"/>
                <a:cs typeface="Times New Roman" pitchFamily="18" charset="0"/>
              </a:rPr>
              <a:t>ST elevations</a:t>
            </a:r>
          </a:p>
        </p:txBody>
      </p:sp>
      <p:sp>
        <p:nvSpPr>
          <p:cNvPr id="100357" name="Text Box 5"/>
          <p:cNvSpPr txBox="1">
            <a:spLocks noChangeArrowheads="1"/>
          </p:cNvSpPr>
          <p:nvPr/>
        </p:nvSpPr>
        <p:spPr bwMode="auto">
          <a:xfrm>
            <a:off x="2133600" y="5486400"/>
            <a:ext cx="2827338" cy="366713"/>
          </a:xfrm>
          <a:prstGeom prst="rect">
            <a:avLst/>
          </a:prstGeom>
          <a:noFill/>
          <a:ln w="9525">
            <a:noFill/>
            <a:miter lim="800000"/>
            <a:headEnd/>
            <a:tailEnd/>
          </a:ln>
        </p:spPr>
        <p:txBody>
          <a:bodyPr wrap="none">
            <a:spAutoFit/>
          </a:bodyPr>
          <a:lstStyle/>
          <a:p>
            <a:r>
              <a:rPr lang="en-US" b="1">
                <a:ea typeface="MS PGothic" pitchFamily="34" charset="-128"/>
                <a:cs typeface="Times New Roman" pitchFamily="18" charset="0"/>
              </a:rPr>
              <a:t>Reciprocal  depressions</a:t>
            </a:r>
          </a:p>
        </p:txBody>
      </p:sp>
      <p:sp>
        <p:nvSpPr>
          <p:cNvPr id="100358" name="Line 6"/>
          <p:cNvSpPr>
            <a:spLocks noChangeShapeType="1"/>
          </p:cNvSpPr>
          <p:nvPr/>
        </p:nvSpPr>
        <p:spPr bwMode="auto">
          <a:xfrm flipV="1">
            <a:off x="5257800" y="4038600"/>
            <a:ext cx="228600" cy="228600"/>
          </a:xfrm>
          <a:prstGeom prst="line">
            <a:avLst/>
          </a:prstGeom>
          <a:noFill/>
          <a:ln w="25400">
            <a:solidFill>
              <a:schemeClr val="tx1"/>
            </a:solidFill>
            <a:round/>
            <a:headEnd type="triangle" w="med" len="med"/>
            <a:tailEnd/>
          </a:ln>
        </p:spPr>
        <p:txBody>
          <a:bodyPr wrap="none" anchor="ctr"/>
          <a:lstStyle/>
          <a:p>
            <a:endParaRPr lang="fa-IR"/>
          </a:p>
        </p:txBody>
      </p:sp>
      <p:sp>
        <p:nvSpPr>
          <p:cNvPr id="100359" name="Line 7"/>
          <p:cNvSpPr>
            <a:spLocks noChangeShapeType="1"/>
          </p:cNvSpPr>
          <p:nvPr/>
        </p:nvSpPr>
        <p:spPr bwMode="auto">
          <a:xfrm flipV="1">
            <a:off x="1905000" y="5715000"/>
            <a:ext cx="228600" cy="228600"/>
          </a:xfrm>
          <a:prstGeom prst="line">
            <a:avLst/>
          </a:prstGeom>
          <a:noFill/>
          <a:ln w="25400">
            <a:solidFill>
              <a:schemeClr val="tx1"/>
            </a:solidFill>
            <a:round/>
            <a:headEnd type="triangle" w="med" len="med"/>
            <a:tailEnd/>
          </a:ln>
        </p:spPr>
        <p:txBody>
          <a:bodyPr wrap="none" anchor="ctr"/>
          <a:lstStyle/>
          <a:p>
            <a:endParaRPr lang="fa-IR"/>
          </a:p>
        </p:txBody>
      </p:sp>
    </p:spTree>
    <p:extLst>
      <p:ext uri="{BB962C8B-B14F-4D97-AF65-F5344CB8AC3E}">
        <p14:creationId xmlns:p14="http://schemas.microsoft.com/office/powerpoint/2010/main" val="9693038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AMI"/>
          <p:cNvPicPr>
            <a:picLocks noChangeAspect="1" noChangeArrowheads="1"/>
          </p:cNvPicPr>
          <p:nvPr/>
        </p:nvPicPr>
        <p:blipFill>
          <a:blip r:embed="rId3"/>
          <a:srcRect/>
          <a:stretch>
            <a:fillRect/>
          </a:stretch>
        </p:blipFill>
        <p:spPr bwMode="auto">
          <a:xfrm>
            <a:off x="190500" y="1295400"/>
            <a:ext cx="8763000" cy="4591050"/>
          </a:xfrm>
          <a:prstGeom prst="rect">
            <a:avLst/>
          </a:prstGeom>
          <a:noFill/>
          <a:ln w="9525">
            <a:noFill/>
            <a:miter lim="800000"/>
            <a:headEnd/>
            <a:tailEnd/>
          </a:ln>
        </p:spPr>
      </p:pic>
      <p:sp>
        <p:nvSpPr>
          <p:cNvPr id="118787" name="Text Box 3"/>
          <p:cNvSpPr txBox="1">
            <a:spLocks noChangeArrowheads="1"/>
          </p:cNvSpPr>
          <p:nvPr/>
        </p:nvSpPr>
        <p:spPr bwMode="auto">
          <a:xfrm>
            <a:off x="2006600" y="304800"/>
            <a:ext cx="5137150" cy="641350"/>
          </a:xfrm>
          <a:prstGeom prst="rect">
            <a:avLst/>
          </a:prstGeom>
          <a:noFill/>
          <a:ln w="9525">
            <a:noFill/>
            <a:miter lim="800000"/>
            <a:headEnd/>
            <a:tailEnd/>
          </a:ln>
        </p:spPr>
        <p:txBody>
          <a:bodyPr wrap="none">
            <a:spAutoFit/>
          </a:bodyPr>
          <a:lstStyle/>
          <a:p>
            <a:r>
              <a:rPr lang="en-US" altLang="zh-TW" sz="3600">
                <a:solidFill>
                  <a:schemeClr val="tx2"/>
                </a:solidFill>
                <a:ea typeface="PMingLiU" pitchFamily="18" charset="-120"/>
              </a:rPr>
              <a:t>Anterior ST Elevation MI</a:t>
            </a:r>
          </a:p>
        </p:txBody>
      </p:sp>
      <p:sp>
        <p:nvSpPr>
          <p:cNvPr id="118788" name="Rectangle 4"/>
          <p:cNvSpPr>
            <a:spLocks noChangeArrowheads="1"/>
          </p:cNvSpPr>
          <p:nvPr/>
        </p:nvSpPr>
        <p:spPr bwMode="auto">
          <a:xfrm>
            <a:off x="4819650" y="2606675"/>
            <a:ext cx="2297113" cy="822325"/>
          </a:xfrm>
          <a:prstGeom prst="rect">
            <a:avLst/>
          </a:prstGeom>
          <a:noFill/>
          <a:ln w="22225">
            <a:solidFill>
              <a:srgbClr val="FF0000"/>
            </a:solidFill>
            <a:miter lim="800000"/>
            <a:headEnd/>
            <a:tailEnd/>
          </a:ln>
        </p:spPr>
        <p:txBody>
          <a:bodyPr wrap="none" anchor="ctr"/>
          <a:lstStyle/>
          <a:p>
            <a:endParaRPr lang="en-US"/>
          </a:p>
        </p:txBody>
      </p:sp>
      <p:sp>
        <p:nvSpPr>
          <p:cNvPr id="118789" name="Rectangle 5"/>
          <p:cNvSpPr>
            <a:spLocks noChangeArrowheads="1"/>
          </p:cNvSpPr>
          <p:nvPr/>
        </p:nvSpPr>
        <p:spPr bwMode="auto">
          <a:xfrm>
            <a:off x="4806950" y="3838575"/>
            <a:ext cx="2297113" cy="822325"/>
          </a:xfrm>
          <a:prstGeom prst="rect">
            <a:avLst/>
          </a:prstGeom>
          <a:noFill/>
          <a:ln w="22225">
            <a:solidFill>
              <a:srgbClr val="FF0000"/>
            </a:solidFill>
            <a:miter lim="800000"/>
            <a:headEnd/>
            <a:tailEnd/>
          </a:ln>
        </p:spPr>
        <p:txBody>
          <a:bodyPr wrap="none" anchor="ctr"/>
          <a:lstStyle/>
          <a:p>
            <a:endParaRPr lang="en-US"/>
          </a:p>
        </p:txBody>
      </p:sp>
      <p:sp>
        <p:nvSpPr>
          <p:cNvPr id="118790" name="Rectangle 6"/>
          <p:cNvSpPr>
            <a:spLocks noChangeArrowheads="1"/>
          </p:cNvSpPr>
          <p:nvPr/>
        </p:nvSpPr>
        <p:spPr bwMode="auto">
          <a:xfrm>
            <a:off x="7178675" y="1349375"/>
            <a:ext cx="1677988" cy="749300"/>
          </a:xfrm>
          <a:prstGeom prst="rect">
            <a:avLst/>
          </a:prstGeom>
          <a:noFill/>
          <a:ln w="22225">
            <a:solidFill>
              <a:srgbClr val="FF0000"/>
            </a:solid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fld id="{C5ED3159-0FD7-44E6-B1AC-26F0FE01AE34}" type="slidenum">
              <a:rPr lang="fa-IR" smtClean="0"/>
              <a:pPr/>
              <a:t>38</a:t>
            </a:fld>
            <a:endParaRPr lang="fa-IR"/>
          </a:p>
        </p:txBody>
      </p:sp>
    </p:spTree>
    <p:extLst>
      <p:ext uri="{BB962C8B-B14F-4D97-AF65-F5344CB8AC3E}">
        <p14:creationId xmlns:p14="http://schemas.microsoft.com/office/powerpoint/2010/main" val="3477904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39</a:t>
            </a:fld>
            <a:endParaRPr lang="fa-IR"/>
          </a:p>
        </p:txBody>
      </p:sp>
      <p:sp>
        <p:nvSpPr>
          <p:cNvPr id="4" name="Rectangle 3"/>
          <p:cNvSpPr/>
          <p:nvPr/>
        </p:nvSpPr>
        <p:spPr>
          <a:xfrm>
            <a:off x="4049421" y="3501008"/>
            <a:ext cx="3347391" cy="461665"/>
          </a:xfrm>
          <a:prstGeom prst="rect">
            <a:avLst/>
          </a:prstGeom>
        </p:spPr>
        <p:txBody>
          <a:bodyPr wrap="none">
            <a:spAutoFit/>
          </a:bodyPr>
          <a:lstStyle/>
          <a:p>
            <a:r>
              <a:rPr lang="fa-IR" dirty="0"/>
              <a:t> </a:t>
            </a:r>
            <a:r>
              <a:rPr lang="fa-IR" sz="2400" dirty="0"/>
              <a:t>به ندرت به تنهایی رخ می دهد </a:t>
            </a:r>
            <a:endParaRPr lang="en-US" sz="2400" dirty="0"/>
          </a:p>
        </p:txBody>
      </p:sp>
      <p:sp>
        <p:nvSpPr>
          <p:cNvPr id="6" name="Rectangle 5"/>
          <p:cNvSpPr/>
          <p:nvPr/>
        </p:nvSpPr>
        <p:spPr>
          <a:xfrm>
            <a:off x="2123728" y="1340768"/>
            <a:ext cx="5543128" cy="1938992"/>
          </a:xfrm>
          <a:prstGeom prst="rect">
            <a:avLst/>
          </a:prstGeom>
        </p:spPr>
        <p:txBody>
          <a:bodyPr wrap="square">
            <a:spAutoFit/>
          </a:bodyPr>
          <a:lstStyle/>
          <a:p>
            <a:pPr>
              <a:lnSpc>
                <a:spcPct val="150000"/>
              </a:lnSpc>
              <a:tabLst>
                <a:tab pos="1657350" algn="l"/>
              </a:tabLst>
            </a:pPr>
            <a:r>
              <a:rPr lang="fa-IR" sz="2000" b="1" dirty="0">
                <a:latin typeface="Times New Roman" panose="02020603050405020304" pitchFamily="18" charset="0"/>
                <a:ea typeface="SimSun" panose="02010600030101010101" pitchFamily="2" charset="-122"/>
                <a:cs typeface="Arial" panose="020B0604020202020204" pitchFamily="34" charset="0"/>
              </a:rPr>
              <a:t>انفارکتوس سطح </a:t>
            </a:r>
            <a:r>
              <a:rPr lang="en-US" sz="2000" b="1" dirty="0" smtClean="0">
                <a:latin typeface="Times New Roman" panose="02020603050405020304" pitchFamily="18" charset="0"/>
                <a:ea typeface="SimSun" panose="02010600030101010101" pitchFamily="2" charset="-122"/>
                <a:cs typeface="Arial" panose="020B0604020202020204" pitchFamily="34" charset="0"/>
              </a:rPr>
              <a:t>Ant </a:t>
            </a:r>
            <a:r>
              <a:rPr lang="en-US" sz="2000" b="1" dirty="0" err="1" smtClean="0">
                <a:latin typeface="Times New Roman" panose="02020603050405020304" pitchFamily="18" charset="0"/>
                <a:ea typeface="SimSun" panose="02010600030101010101" pitchFamily="2" charset="-122"/>
                <a:cs typeface="Arial" panose="020B0604020202020204" pitchFamily="34" charset="0"/>
              </a:rPr>
              <a:t>Lat</a:t>
            </a:r>
            <a:endParaRPr lang="en-US" sz="2000" dirty="0">
              <a:latin typeface="Times New Roman" panose="02020603050405020304" pitchFamily="18" charset="0"/>
              <a:ea typeface="SimSun" panose="02010600030101010101" pitchFamily="2" charset="-122"/>
            </a:endParaRPr>
          </a:p>
          <a:p>
            <a:pPr marL="342900" indent="-342900" algn="justLow">
              <a:lnSpc>
                <a:spcPct val="15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در اثر بسته شدن شریان </a:t>
            </a:r>
            <a:r>
              <a:rPr lang="en-US" sz="2000" dirty="0" smtClean="0">
                <a:latin typeface="Times New Roman" panose="02020603050405020304" pitchFamily="18" charset="0"/>
                <a:ea typeface="SimSun" panose="02010600030101010101" pitchFamily="2" charset="-122"/>
                <a:cs typeface="Arial" panose="020B0604020202020204" pitchFamily="34" charset="0"/>
              </a:rPr>
              <a:t>Circumflex</a:t>
            </a:r>
            <a:r>
              <a:rPr lang="fa-IR" sz="2000" dirty="0">
                <a:latin typeface="Times New Roman" panose="02020603050405020304" pitchFamily="18" charset="0"/>
                <a:ea typeface="SimSun" panose="02010600030101010101" pitchFamily="2" charset="-122"/>
                <a:cs typeface="Arial" panose="020B0604020202020204" pitchFamily="34" charset="0"/>
              </a:rPr>
              <a:t>ایجاد می شود.</a:t>
            </a:r>
          </a:p>
          <a:p>
            <a:pPr marL="342900" indent="-342900" algn="justLow">
              <a:lnSpc>
                <a:spcPct val="150000"/>
              </a:lnSpc>
              <a:buFont typeface="Wingdings" panose="05000000000000000000" pitchFamily="2" charset="2"/>
              <a:buChar char=""/>
              <a:tabLst>
                <a:tab pos="457200" algn="l"/>
                <a:tab pos="1657350" algn="l"/>
              </a:tabLst>
            </a:pP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b="1" dirty="0" smtClean="0">
                <a:latin typeface="Times New Roman" panose="02020603050405020304" pitchFamily="18" charset="0"/>
                <a:ea typeface="SimSun" panose="02010600030101010101" pitchFamily="2" charset="-122"/>
                <a:cs typeface="Arial" panose="020B0604020202020204" pitchFamily="34" charset="0"/>
              </a:rPr>
              <a:t>صعود </a:t>
            </a:r>
            <a:r>
              <a:rPr lang="fa-IR" sz="2000" b="1" dirty="0">
                <a:latin typeface="Times New Roman" panose="02020603050405020304" pitchFamily="18" charset="0"/>
                <a:ea typeface="SimSun" panose="02010600030101010101" pitchFamily="2" charset="-122"/>
                <a:cs typeface="Arial" panose="020B0604020202020204" pitchFamily="34" charset="0"/>
              </a:rPr>
              <a:t>قطعه </a:t>
            </a:r>
            <a:r>
              <a:rPr lang="en-US" sz="2000" b="1" dirty="0">
                <a:latin typeface="Arial" panose="020B0604020202020204" pitchFamily="34" charset="0"/>
                <a:ea typeface="SimSun" panose="02010600030101010101" pitchFamily="2" charset="-122"/>
              </a:rPr>
              <a:t>ST</a:t>
            </a:r>
            <a:r>
              <a:rPr lang="fa-IR" sz="2000" b="1" dirty="0">
                <a:latin typeface="Times New Roman" panose="02020603050405020304" pitchFamily="18" charset="0"/>
                <a:ea typeface="SimSun" panose="02010600030101010101" pitchFamily="2" charset="-122"/>
                <a:cs typeface="Arial" panose="020B0604020202020204" pitchFamily="34" charset="0"/>
              </a:rPr>
              <a:t>در اشتقاقهای </a:t>
            </a:r>
            <a:r>
              <a:rPr lang="en-US" sz="2000" b="1" dirty="0">
                <a:latin typeface="Arial" panose="020B0604020202020204" pitchFamily="34" charset="0"/>
                <a:ea typeface="SimSun" panose="02010600030101010101" pitchFamily="2" charset="-122"/>
              </a:rPr>
              <a:t>I </a:t>
            </a:r>
            <a:r>
              <a:rPr lang="fa-IR" sz="2000" b="1" dirty="0">
                <a:latin typeface="Times New Roman" panose="02020603050405020304" pitchFamily="18" charset="0"/>
                <a:ea typeface="SimSun" panose="02010600030101010101" pitchFamily="2" charset="-122"/>
                <a:cs typeface="Arial" panose="020B0604020202020204" pitchFamily="34" charset="0"/>
              </a:rPr>
              <a:t>و </a:t>
            </a:r>
            <a:r>
              <a:rPr lang="en-US" sz="2000" b="1" dirty="0" err="1">
                <a:latin typeface="Arial" panose="020B0604020202020204" pitchFamily="34" charset="0"/>
                <a:ea typeface="SimSun" panose="02010600030101010101" pitchFamily="2" charset="-122"/>
              </a:rPr>
              <a:t>avl</a:t>
            </a:r>
            <a:r>
              <a:rPr lang="en-US" sz="2000" b="1" dirty="0">
                <a:latin typeface="Arial" panose="020B0604020202020204" pitchFamily="34" charset="0"/>
                <a:ea typeface="SimSun" panose="02010600030101010101" pitchFamily="2" charset="-122"/>
              </a:rPr>
              <a:t> </a:t>
            </a:r>
            <a:r>
              <a:rPr lang="fa-IR" sz="2000" b="1" dirty="0">
                <a:latin typeface="Times New Roman" panose="02020603050405020304" pitchFamily="18" charset="0"/>
                <a:ea typeface="SimSun" panose="02010600030101010101" pitchFamily="2" charset="-122"/>
                <a:cs typeface="Arial" panose="020B0604020202020204" pitchFamily="34" charset="0"/>
              </a:rPr>
              <a:t>و </a:t>
            </a:r>
            <a:r>
              <a:rPr lang="en-US" sz="2000" b="1" dirty="0">
                <a:latin typeface="Arial" panose="020B0604020202020204" pitchFamily="34" charset="0"/>
                <a:ea typeface="SimSun" panose="02010600030101010101" pitchFamily="2" charset="-122"/>
              </a:rPr>
              <a:t>v5</a:t>
            </a:r>
            <a:r>
              <a:rPr lang="fa-IR" sz="2000" b="1" dirty="0">
                <a:latin typeface="Times New Roman" panose="02020603050405020304" pitchFamily="18" charset="0"/>
                <a:ea typeface="SimSun" panose="02010600030101010101" pitchFamily="2" charset="-122"/>
                <a:cs typeface="Arial" panose="020B0604020202020204" pitchFamily="34" charset="0"/>
              </a:rPr>
              <a:t>و </a:t>
            </a:r>
            <a:r>
              <a:rPr lang="en-US" sz="2000" b="1" dirty="0">
                <a:latin typeface="Arial" panose="020B0604020202020204" pitchFamily="34" charset="0"/>
                <a:ea typeface="SimSun" panose="02010600030101010101" pitchFamily="2" charset="-122"/>
              </a:rPr>
              <a:t>v6</a:t>
            </a:r>
            <a:endParaRPr lang="en-US" sz="2000" b="1"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5200236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13194"/>
            <a:ext cx="8229600" cy="90894"/>
          </a:xfrm>
        </p:spPr>
        <p:txBody>
          <a:bodyPr>
            <a:normAutofit fontScale="90000"/>
          </a:bodyPr>
          <a:lstStyle/>
          <a:p>
            <a:endParaRPr lang="en-US"/>
          </a:p>
        </p:txBody>
      </p:sp>
      <p:sp>
        <p:nvSpPr>
          <p:cNvPr id="3" name="Content Placeholder 2"/>
          <p:cNvSpPr>
            <a:spLocks noGrp="1"/>
          </p:cNvSpPr>
          <p:nvPr>
            <p:ph idx="1"/>
          </p:nvPr>
        </p:nvSpPr>
        <p:spPr>
          <a:xfrm>
            <a:off x="457200" y="980728"/>
            <a:ext cx="8229600" cy="4032448"/>
          </a:xfrm>
        </p:spPr>
        <p:txBody>
          <a:bodyPr/>
          <a:lstStyle/>
          <a:p>
            <a:r>
              <a:rPr lang="fa-IR" sz="2800" dirty="0"/>
              <a:t>در نیمی از موارد یک عامل زمینه ای مانند فعالیت فیزیکی شدید، استرس یا بیمار یها ی مدیکال یا جراحی پیش از بروز  </a:t>
            </a:r>
            <a:r>
              <a:rPr lang="en-US" sz="2800" dirty="0"/>
              <a:t>STEMI</a:t>
            </a:r>
            <a:r>
              <a:rPr lang="fa-IR" sz="2800" dirty="0"/>
              <a:t>وجود داشته است </a:t>
            </a:r>
          </a:p>
          <a:p>
            <a:endParaRPr lang="fa-IR" sz="2800" dirty="0"/>
          </a:p>
          <a:p>
            <a:r>
              <a:rPr lang="fa-IR" sz="2800" dirty="0"/>
              <a:t>احتمال بدون درد  بودن </a:t>
            </a:r>
            <a:r>
              <a:rPr lang="en-US" sz="2800" dirty="0"/>
              <a:t>STEMI</a:t>
            </a:r>
            <a:r>
              <a:rPr lang="fa-IR" sz="2800" dirty="0"/>
              <a:t> در </a:t>
            </a:r>
            <a:r>
              <a:rPr lang="fa-IR" sz="2800" dirty="0">
                <a:solidFill>
                  <a:srgbClr val="FFC000"/>
                </a:solidFill>
                <a:effectLst>
                  <a:outerShdw blurRad="38100" dist="38100" dir="2700000" algn="tl">
                    <a:srgbClr val="000000">
                      <a:alpha val="43137"/>
                    </a:srgbClr>
                  </a:outerShdw>
                </a:effectLst>
              </a:rPr>
              <a:t>افراد مسن  /دیابت /اعتیاد به مواد مخدر </a:t>
            </a:r>
            <a:r>
              <a:rPr lang="fa-IR" sz="2800" dirty="0">
                <a:effectLst>
                  <a:outerShdw blurRad="38100" dist="38100" dir="2700000" algn="tl">
                    <a:srgbClr val="000000">
                      <a:alpha val="43137"/>
                    </a:srgbClr>
                  </a:outerShdw>
                </a:effectLst>
              </a:rPr>
              <a:t>بیشتراست</a:t>
            </a:r>
          </a:p>
          <a:p>
            <a:r>
              <a:rPr lang="fa-IR" sz="2800" dirty="0"/>
              <a:t>گر چه در هر زمانی از شبانه رو ز </a:t>
            </a:r>
            <a:r>
              <a:rPr lang="en-US" sz="2800" dirty="0"/>
              <a:t>STEMI </a:t>
            </a:r>
            <a:r>
              <a:rPr lang="fa-IR" sz="2800" dirty="0"/>
              <a:t>رو ی می دهد، ولی در چند ساعت اول پس از بیدار شدن در صبح شایع تر است </a:t>
            </a:r>
          </a:p>
          <a:p>
            <a:endParaRPr lang="en-US"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4</a:t>
            </a:fld>
            <a:endParaRPr lang="fa-IR"/>
          </a:p>
        </p:txBody>
      </p:sp>
      <p:sp>
        <p:nvSpPr>
          <p:cNvPr id="7" name="Rectangle 6"/>
          <p:cNvSpPr/>
          <p:nvPr/>
        </p:nvSpPr>
        <p:spPr>
          <a:xfrm>
            <a:off x="1365337" y="5157192"/>
            <a:ext cx="6940463" cy="830997"/>
          </a:xfrm>
          <a:prstGeom prst="rect">
            <a:avLst/>
          </a:prstGeom>
        </p:spPr>
        <p:txBody>
          <a:bodyPr wrap="square">
            <a:spAutoFit/>
          </a:bodyPr>
          <a:lstStyle/>
          <a:p>
            <a:r>
              <a:rPr lang="fa-IR" sz="2400" dirty="0"/>
              <a:t>ساعات اولیه صبح با افزایش سطح کاتکول آمین‌ها، کورتیزول و افزایش تجمع پلاکتی همراهی دارد. </a:t>
            </a:r>
            <a:endParaRPr lang="en-US" sz="2400" dirty="0"/>
          </a:p>
        </p:txBody>
      </p:sp>
    </p:spTree>
    <p:extLst>
      <p:ext uri="{BB962C8B-B14F-4D97-AF65-F5344CB8AC3E}">
        <p14:creationId xmlns:p14="http://schemas.microsoft.com/office/powerpoint/2010/main" val="32870684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r>
              <a:rPr lang="en-US" sz="4000" smtClean="0"/>
              <a:t>Acute Lateral MI</a:t>
            </a:r>
            <a:br>
              <a:rPr lang="en-US" sz="4000" smtClean="0"/>
            </a:br>
            <a:r>
              <a:rPr lang="en-US" sz="4000" smtClean="0"/>
              <a:t>Left Circumflex or Diagonal artery</a:t>
            </a:r>
          </a:p>
        </p:txBody>
      </p:sp>
      <p:sp>
        <p:nvSpPr>
          <p:cNvPr id="8" name="Slide Number Placeholder 7"/>
          <p:cNvSpPr>
            <a:spLocks noGrp="1"/>
          </p:cNvSpPr>
          <p:nvPr>
            <p:ph type="sldNum" sz="quarter" idx="12"/>
          </p:nvPr>
        </p:nvSpPr>
        <p:spPr/>
        <p:txBody>
          <a:bodyPr/>
          <a:lstStyle/>
          <a:p>
            <a:fld id="{C5ED3159-0FD7-44E6-B1AC-26F0FE01AE34}" type="slidenum">
              <a:rPr lang="fa-IR" smtClean="0"/>
              <a:pPr/>
              <a:t>40</a:t>
            </a:fld>
            <a:endParaRPr lang="fa-IR"/>
          </a:p>
        </p:txBody>
      </p:sp>
      <p:pic>
        <p:nvPicPr>
          <p:cNvPr id="105475" name="Picture 3" descr="lat%20mi%201,%2050,%20TRIM,%20labelled"/>
          <p:cNvPicPr>
            <a:picLocks noChangeAspect="1" noChangeArrowheads="1"/>
          </p:cNvPicPr>
          <p:nvPr/>
        </p:nvPicPr>
        <p:blipFill>
          <a:blip r:embed="rId3"/>
          <a:srcRect/>
          <a:stretch>
            <a:fillRect/>
          </a:stretch>
        </p:blipFill>
        <p:spPr bwMode="auto">
          <a:xfrm>
            <a:off x="0" y="2133600"/>
            <a:ext cx="9144000" cy="3538538"/>
          </a:xfrm>
          <a:prstGeom prst="rect">
            <a:avLst/>
          </a:prstGeom>
          <a:noFill/>
          <a:ln w="9525">
            <a:noFill/>
            <a:miter lim="800000"/>
            <a:headEnd/>
            <a:tailEnd/>
          </a:ln>
        </p:spPr>
      </p:pic>
      <p:sp>
        <p:nvSpPr>
          <p:cNvPr id="105476" name="Line 4"/>
          <p:cNvSpPr>
            <a:spLocks noChangeShapeType="1"/>
          </p:cNvSpPr>
          <p:nvPr/>
        </p:nvSpPr>
        <p:spPr bwMode="auto">
          <a:xfrm flipV="1">
            <a:off x="3352800" y="3581400"/>
            <a:ext cx="228600" cy="228600"/>
          </a:xfrm>
          <a:prstGeom prst="line">
            <a:avLst/>
          </a:prstGeom>
          <a:noFill/>
          <a:ln w="25400">
            <a:solidFill>
              <a:schemeClr val="tx1"/>
            </a:solidFill>
            <a:round/>
            <a:headEnd type="triangle" w="med" len="med"/>
            <a:tailEnd/>
          </a:ln>
        </p:spPr>
        <p:txBody>
          <a:bodyPr wrap="none" anchor="ctr"/>
          <a:lstStyle/>
          <a:p>
            <a:endParaRPr lang="fa-IR"/>
          </a:p>
        </p:txBody>
      </p:sp>
      <p:sp>
        <p:nvSpPr>
          <p:cNvPr id="105477" name="Text Box 5"/>
          <p:cNvSpPr txBox="1">
            <a:spLocks noChangeArrowheads="1"/>
          </p:cNvSpPr>
          <p:nvPr/>
        </p:nvSpPr>
        <p:spPr bwMode="auto">
          <a:xfrm>
            <a:off x="3565525" y="3276600"/>
            <a:ext cx="1493838" cy="336550"/>
          </a:xfrm>
          <a:prstGeom prst="rect">
            <a:avLst/>
          </a:prstGeom>
          <a:noFill/>
          <a:ln w="9525">
            <a:noFill/>
            <a:miter lim="800000"/>
            <a:headEnd/>
            <a:tailEnd/>
          </a:ln>
        </p:spPr>
        <p:txBody>
          <a:bodyPr wrap="none">
            <a:spAutoFit/>
          </a:bodyPr>
          <a:lstStyle/>
          <a:p>
            <a:pPr eaLnBrk="0" hangingPunct="0"/>
            <a:r>
              <a:rPr lang="en-US" sz="1600" b="1">
                <a:ea typeface="MS PGothic" pitchFamily="34" charset="-128"/>
                <a:cs typeface="Times New Roman" pitchFamily="18" charset="0"/>
              </a:rPr>
              <a:t>ST elevations</a:t>
            </a:r>
          </a:p>
        </p:txBody>
      </p:sp>
      <p:sp>
        <p:nvSpPr>
          <p:cNvPr id="105478" name="Line 6"/>
          <p:cNvSpPr>
            <a:spLocks noChangeShapeType="1"/>
          </p:cNvSpPr>
          <p:nvPr/>
        </p:nvSpPr>
        <p:spPr bwMode="auto">
          <a:xfrm flipV="1">
            <a:off x="1600200" y="4800600"/>
            <a:ext cx="228600" cy="228600"/>
          </a:xfrm>
          <a:prstGeom prst="line">
            <a:avLst/>
          </a:prstGeom>
          <a:noFill/>
          <a:ln w="25400">
            <a:solidFill>
              <a:schemeClr val="tx1"/>
            </a:solidFill>
            <a:round/>
            <a:headEnd type="triangle" w="med" len="med"/>
            <a:tailEnd/>
          </a:ln>
        </p:spPr>
        <p:txBody>
          <a:bodyPr wrap="none" anchor="ctr"/>
          <a:lstStyle/>
          <a:p>
            <a:endParaRPr lang="fa-IR"/>
          </a:p>
        </p:txBody>
      </p:sp>
      <p:sp>
        <p:nvSpPr>
          <p:cNvPr id="105479" name="Text Box 7"/>
          <p:cNvSpPr txBox="1">
            <a:spLocks noChangeArrowheads="1"/>
          </p:cNvSpPr>
          <p:nvPr/>
        </p:nvSpPr>
        <p:spPr bwMode="auto">
          <a:xfrm>
            <a:off x="1812925" y="4556125"/>
            <a:ext cx="2476500" cy="336550"/>
          </a:xfrm>
          <a:prstGeom prst="rect">
            <a:avLst/>
          </a:prstGeom>
          <a:noFill/>
          <a:ln w="9525">
            <a:noFill/>
            <a:miter lim="800000"/>
            <a:headEnd/>
            <a:tailEnd/>
          </a:ln>
        </p:spPr>
        <p:txBody>
          <a:bodyPr wrap="none">
            <a:spAutoFit/>
          </a:bodyPr>
          <a:lstStyle/>
          <a:p>
            <a:pPr eaLnBrk="0" hangingPunct="0"/>
            <a:r>
              <a:rPr lang="en-US" sz="1600" b="1">
                <a:ea typeface="MS PGothic" pitchFamily="34" charset="-128"/>
                <a:cs typeface="Times New Roman" pitchFamily="18" charset="0"/>
              </a:rPr>
              <a:t>Reciprocal depressions</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5475"/>
                                        </p:tgtEl>
                                        <p:attrNameLst>
                                          <p:attrName>style.visibility</p:attrName>
                                        </p:attrNameLst>
                                      </p:cBhvr>
                                      <p:to>
                                        <p:strVal val="visible"/>
                                      </p:to>
                                    </p:set>
                                    <p:animEffect transition="in" filter="circle(in)">
                                      <p:cBhvr>
                                        <p:cTn id="7" dur="2000"/>
                                        <p:tgtEl>
                                          <p:spTgt spid="105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AMI"/>
          <p:cNvPicPr>
            <a:picLocks noChangeAspect="1" noChangeArrowheads="1"/>
          </p:cNvPicPr>
          <p:nvPr/>
        </p:nvPicPr>
        <p:blipFill>
          <a:blip r:embed="rId3"/>
          <a:srcRect/>
          <a:stretch>
            <a:fillRect/>
          </a:stretch>
        </p:blipFill>
        <p:spPr bwMode="auto">
          <a:xfrm>
            <a:off x="190500" y="1295400"/>
            <a:ext cx="8763000" cy="4591050"/>
          </a:xfrm>
          <a:prstGeom prst="rect">
            <a:avLst/>
          </a:prstGeom>
          <a:noFill/>
          <a:ln w="9525">
            <a:noFill/>
            <a:miter lim="800000"/>
            <a:headEnd/>
            <a:tailEnd/>
          </a:ln>
        </p:spPr>
      </p:pic>
      <p:sp>
        <p:nvSpPr>
          <p:cNvPr id="109571" name="Text Box 3"/>
          <p:cNvSpPr txBox="1">
            <a:spLocks noChangeArrowheads="1"/>
          </p:cNvSpPr>
          <p:nvPr/>
        </p:nvSpPr>
        <p:spPr bwMode="auto">
          <a:xfrm>
            <a:off x="2006600" y="304800"/>
            <a:ext cx="5137150" cy="641350"/>
          </a:xfrm>
          <a:prstGeom prst="rect">
            <a:avLst/>
          </a:prstGeom>
          <a:noFill/>
          <a:ln w="9525">
            <a:noFill/>
            <a:miter lim="800000"/>
            <a:headEnd/>
            <a:tailEnd/>
          </a:ln>
        </p:spPr>
        <p:txBody>
          <a:bodyPr wrap="none">
            <a:spAutoFit/>
          </a:bodyPr>
          <a:lstStyle/>
          <a:p>
            <a:r>
              <a:rPr lang="en-US" altLang="zh-TW" sz="3600">
                <a:solidFill>
                  <a:schemeClr val="tx2"/>
                </a:solidFill>
                <a:ea typeface="PMingLiU" pitchFamily="18" charset="-120"/>
              </a:rPr>
              <a:t>Anterior ST Elevation MI</a:t>
            </a:r>
          </a:p>
        </p:txBody>
      </p:sp>
      <p:sp>
        <p:nvSpPr>
          <p:cNvPr id="4" name="Slide Number Placeholder 3"/>
          <p:cNvSpPr>
            <a:spLocks noGrp="1"/>
          </p:cNvSpPr>
          <p:nvPr>
            <p:ph type="sldNum" sz="quarter" idx="12"/>
          </p:nvPr>
        </p:nvSpPr>
        <p:spPr/>
        <p:txBody>
          <a:bodyPr/>
          <a:lstStyle/>
          <a:p>
            <a:fld id="{C5ED3159-0FD7-44E6-B1AC-26F0FE01AE34}" type="slidenum">
              <a:rPr lang="fa-IR" smtClean="0"/>
              <a:pPr/>
              <a:t>41</a:t>
            </a:fld>
            <a:endParaRPr lang="fa-IR"/>
          </a:p>
        </p:txBody>
      </p:sp>
    </p:spTree>
    <p:extLst>
      <p:ext uri="{BB962C8B-B14F-4D97-AF65-F5344CB8AC3E}">
        <p14:creationId xmlns:p14="http://schemas.microsoft.com/office/powerpoint/2010/main" val="7576559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857620" y="557213"/>
            <a:ext cx="4857784" cy="1143000"/>
          </a:xfrm>
        </p:spPr>
        <p:txBody>
          <a:bodyPr/>
          <a:lstStyle/>
          <a:p>
            <a:r>
              <a:rPr lang="fa-IR" dirty="0" smtClean="0"/>
              <a:t>انفاركتوس حاد قدامي</a:t>
            </a:r>
            <a:endParaRPr lang="en-US" dirty="0" smtClean="0"/>
          </a:p>
        </p:txBody>
      </p:sp>
      <p:sp>
        <p:nvSpPr>
          <p:cNvPr id="6" name="Slide Number Placeholder 5"/>
          <p:cNvSpPr>
            <a:spLocks noGrp="1"/>
          </p:cNvSpPr>
          <p:nvPr>
            <p:ph type="sldNum" sz="quarter" idx="12"/>
          </p:nvPr>
        </p:nvSpPr>
        <p:spPr/>
        <p:txBody>
          <a:bodyPr/>
          <a:lstStyle/>
          <a:p>
            <a:fld id="{C5ED3159-0FD7-44E6-B1AC-26F0FE01AE34}" type="slidenum">
              <a:rPr lang="fa-IR" smtClean="0"/>
              <a:pPr/>
              <a:t>42</a:t>
            </a:fld>
            <a:endParaRPr lang="fa-IR"/>
          </a:p>
        </p:txBody>
      </p:sp>
      <p:pic>
        <p:nvPicPr>
          <p:cNvPr id="121860" name="Picture 4" descr="HM3706gr1"/>
          <p:cNvPicPr>
            <a:picLocks noChangeAspect="1" noChangeArrowheads="1"/>
          </p:cNvPicPr>
          <p:nvPr/>
        </p:nvPicPr>
        <p:blipFill>
          <a:blip r:embed="rId2"/>
          <a:srcRect/>
          <a:stretch>
            <a:fillRect/>
          </a:stretch>
        </p:blipFill>
        <p:spPr bwMode="auto">
          <a:xfrm>
            <a:off x="990600" y="3159125"/>
            <a:ext cx="7246938" cy="2947988"/>
          </a:xfrm>
          <a:prstGeom prst="rect">
            <a:avLst/>
          </a:prstGeom>
          <a:noFill/>
          <a:ln w="9525">
            <a:noFill/>
            <a:miter lim="800000"/>
            <a:headEnd/>
            <a:tailEnd/>
          </a:ln>
        </p:spPr>
      </p:pic>
      <p:pic>
        <p:nvPicPr>
          <p:cNvPr id="121861" name="Picture 5" descr="HM3706gr2"/>
          <p:cNvPicPr>
            <a:picLocks noChangeAspect="1" noChangeArrowheads="1"/>
          </p:cNvPicPr>
          <p:nvPr/>
        </p:nvPicPr>
        <p:blipFill>
          <a:blip r:embed="rId3"/>
          <a:srcRect/>
          <a:stretch>
            <a:fillRect/>
          </a:stretch>
        </p:blipFill>
        <p:spPr bwMode="auto">
          <a:xfrm>
            <a:off x="571500" y="0"/>
            <a:ext cx="3286125" cy="300037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AMI"/>
          <p:cNvPicPr>
            <a:picLocks noChangeAspect="1" noChangeArrowheads="1"/>
          </p:cNvPicPr>
          <p:nvPr/>
        </p:nvPicPr>
        <p:blipFill>
          <a:blip r:embed="rId3"/>
          <a:srcRect/>
          <a:stretch>
            <a:fillRect/>
          </a:stretch>
        </p:blipFill>
        <p:spPr bwMode="auto">
          <a:xfrm>
            <a:off x="190500" y="1295400"/>
            <a:ext cx="8763000" cy="4591050"/>
          </a:xfrm>
          <a:prstGeom prst="rect">
            <a:avLst/>
          </a:prstGeom>
          <a:noFill/>
          <a:ln w="9525">
            <a:noFill/>
            <a:miter lim="800000"/>
            <a:headEnd/>
            <a:tailEnd/>
          </a:ln>
        </p:spPr>
      </p:pic>
      <p:sp>
        <p:nvSpPr>
          <p:cNvPr id="110595" name="Text Box 3"/>
          <p:cNvSpPr txBox="1">
            <a:spLocks noChangeArrowheads="1"/>
          </p:cNvSpPr>
          <p:nvPr/>
        </p:nvSpPr>
        <p:spPr bwMode="auto">
          <a:xfrm>
            <a:off x="2006600" y="304800"/>
            <a:ext cx="5137150" cy="641350"/>
          </a:xfrm>
          <a:prstGeom prst="rect">
            <a:avLst/>
          </a:prstGeom>
          <a:noFill/>
          <a:ln w="9525">
            <a:noFill/>
            <a:miter lim="800000"/>
            <a:headEnd/>
            <a:tailEnd/>
          </a:ln>
        </p:spPr>
        <p:txBody>
          <a:bodyPr wrap="none">
            <a:spAutoFit/>
          </a:bodyPr>
          <a:lstStyle/>
          <a:p>
            <a:r>
              <a:rPr lang="en-US" altLang="zh-TW" sz="3600">
                <a:solidFill>
                  <a:schemeClr val="tx2"/>
                </a:solidFill>
                <a:ea typeface="PMingLiU" pitchFamily="18" charset="-120"/>
              </a:rPr>
              <a:t>Anterior ST Elevation MI</a:t>
            </a:r>
          </a:p>
        </p:txBody>
      </p:sp>
      <p:sp>
        <p:nvSpPr>
          <p:cNvPr id="110596" name="Line 4"/>
          <p:cNvSpPr>
            <a:spLocks noChangeShapeType="1"/>
          </p:cNvSpPr>
          <p:nvPr/>
        </p:nvSpPr>
        <p:spPr bwMode="auto">
          <a:xfrm>
            <a:off x="4953000" y="3657600"/>
            <a:ext cx="1981200" cy="0"/>
          </a:xfrm>
          <a:prstGeom prst="line">
            <a:avLst/>
          </a:prstGeom>
          <a:noFill/>
          <a:ln w="44450">
            <a:solidFill>
              <a:srgbClr val="FF0000"/>
            </a:solidFill>
            <a:round/>
            <a:headEnd/>
            <a:tailEnd/>
          </a:ln>
        </p:spPr>
        <p:txBody>
          <a:bodyPr/>
          <a:lstStyle/>
          <a:p>
            <a:endParaRPr lang="fa-IR"/>
          </a:p>
        </p:txBody>
      </p:sp>
      <p:sp>
        <p:nvSpPr>
          <p:cNvPr id="110597" name="Line 5"/>
          <p:cNvSpPr>
            <a:spLocks noChangeShapeType="1"/>
          </p:cNvSpPr>
          <p:nvPr/>
        </p:nvSpPr>
        <p:spPr bwMode="auto">
          <a:xfrm>
            <a:off x="457200" y="2057400"/>
            <a:ext cx="1981200" cy="0"/>
          </a:xfrm>
          <a:prstGeom prst="line">
            <a:avLst/>
          </a:prstGeom>
          <a:noFill/>
          <a:ln w="44450">
            <a:solidFill>
              <a:srgbClr val="FF0000"/>
            </a:solidFill>
            <a:round/>
            <a:headEnd/>
            <a:tailEnd/>
          </a:ln>
        </p:spPr>
        <p:txBody>
          <a:bodyPr/>
          <a:lstStyle/>
          <a:p>
            <a:endParaRPr lang="fa-IR"/>
          </a:p>
        </p:txBody>
      </p:sp>
      <p:sp>
        <p:nvSpPr>
          <p:cNvPr id="110598" name="Line 6"/>
          <p:cNvSpPr>
            <a:spLocks noChangeShapeType="1"/>
          </p:cNvSpPr>
          <p:nvPr/>
        </p:nvSpPr>
        <p:spPr bwMode="auto">
          <a:xfrm>
            <a:off x="4953000" y="4724400"/>
            <a:ext cx="1981200" cy="0"/>
          </a:xfrm>
          <a:prstGeom prst="line">
            <a:avLst/>
          </a:prstGeom>
          <a:noFill/>
          <a:ln w="44450">
            <a:solidFill>
              <a:srgbClr val="FF0000"/>
            </a:solidFill>
            <a:round/>
            <a:headEnd/>
            <a:tailEnd/>
          </a:ln>
        </p:spPr>
        <p:txBody>
          <a:bodyPr/>
          <a:lstStyle/>
          <a:p>
            <a:endParaRPr lang="fa-IR"/>
          </a:p>
        </p:txBody>
      </p:sp>
      <p:sp>
        <p:nvSpPr>
          <p:cNvPr id="110599" name="Line 7"/>
          <p:cNvSpPr>
            <a:spLocks noChangeShapeType="1"/>
          </p:cNvSpPr>
          <p:nvPr/>
        </p:nvSpPr>
        <p:spPr bwMode="auto">
          <a:xfrm>
            <a:off x="7239000" y="2057400"/>
            <a:ext cx="1676400" cy="0"/>
          </a:xfrm>
          <a:prstGeom prst="line">
            <a:avLst/>
          </a:prstGeom>
          <a:noFill/>
          <a:ln w="44450">
            <a:solidFill>
              <a:srgbClr val="FF0000"/>
            </a:solidFill>
            <a:round/>
            <a:headEnd/>
            <a:tailEnd/>
          </a:ln>
        </p:spPr>
        <p:txBody>
          <a:bodyPr/>
          <a:lstStyle/>
          <a:p>
            <a:endParaRPr lang="fa-IR"/>
          </a:p>
        </p:txBody>
      </p:sp>
      <p:sp>
        <p:nvSpPr>
          <p:cNvPr id="110600" name="Line 8"/>
          <p:cNvSpPr>
            <a:spLocks noChangeShapeType="1"/>
          </p:cNvSpPr>
          <p:nvPr/>
        </p:nvSpPr>
        <p:spPr bwMode="auto">
          <a:xfrm>
            <a:off x="7162800" y="3352800"/>
            <a:ext cx="1676400" cy="0"/>
          </a:xfrm>
          <a:prstGeom prst="line">
            <a:avLst/>
          </a:prstGeom>
          <a:noFill/>
          <a:ln w="44450">
            <a:solidFill>
              <a:srgbClr val="FF0000"/>
            </a:solidFill>
            <a:round/>
            <a:headEnd/>
            <a:tailEnd/>
          </a:ln>
        </p:spPr>
        <p:txBody>
          <a:bodyPr/>
          <a:lstStyle/>
          <a:p>
            <a:endParaRPr lang="fa-IR"/>
          </a:p>
        </p:txBody>
      </p:sp>
      <p:sp>
        <p:nvSpPr>
          <p:cNvPr id="110601" name="Line 9"/>
          <p:cNvSpPr>
            <a:spLocks noChangeShapeType="1"/>
          </p:cNvSpPr>
          <p:nvPr/>
        </p:nvSpPr>
        <p:spPr bwMode="auto">
          <a:xfrm>
            <a:off x="7162800" y="4572000"/>
            <a:ext cx="1676400" cy="0"/>
          </a:xfrm>
          <a:prstGeom prst="line">
            <a:avLst/>
          </a:prstGeom>
          <a:noFill/>
          <a:ln w="44450">
            <a:solidFill>
              <a:srgbClr val="FF0000"/>
            </a:solidFill>
            <a:round/>
            <a:headEnd/>
            <a:tailEnd/>
          </a:ln>
        </p:spPr>
        <p:txBody>
          <a:bodyPr/>
          <a:lstStyle/>
          <a:p>
            <a:endParaRPr lang="fa-IR"/>
          </a:p>
        </p:txBody>
      </p:sp>
      <p:sp>
        <p:nvSpPr>
          <p:cNvPr id="110602" name="Line 10"/>
          <p:cNvSpPr>
            <a:spLocks noChangeShapeType="1"/>
          </p:cNvSpPr>
          <p:nvPr/>
        </p:nvSpPr>
        <p:spPr bwMode="auto">
          <a:xfrm>
            <a:off x="2667000" y="3352800"/>
            <a:ext cx="1981200" cy="0"/>
          </a:xfrm>
          <a:prstGeom prst="line">
            <a:avLst/>
          </a:prstGeom>
          <a:noFill/>
          <a:ln w="44450">
            <a:solidFill>
              <a:srgbClr val="FF0000"/>
            </a:solidFill>
            <a:round/>
            <a:headEnd/>
            <a:tailEnd/>
          </a:ln>
        </p:spPr>
        <p:txBody>
          <a:bodyPr/>
          <a:lstStyle/>
          <a:p>
            <a:endParaRPr lang="fa-IR"/>
          </a:p>
        </p:txBody>
      </p:sp>
      <p:sp>
        <p:nvSpPr>
          <p:cNvPr id="11" name="Slide Number Placeholder 10"/>
          <p:cNvSpPr>
            <a:spLocks noGrp="1"/>
          </p:cNvSpPr>
          <p:nvPr>
            <p:ph type="sldNum" sz="quarter" idx="12"/>
          </p:nvPr>
        </p:nvSpPr>
        <p:spPr/>
        <p:txBody>
          <a:bodyPr/>
          <a:lstStyle/>
          <a:p>
            <a:fld id="{C5ED3159-0FD7-44E6-B1AC-26F0FE01AE34}" type="slidenum">
              <a:rPr lang="fa-IR" smtClean="0"/>
              <a:pPr/>
              <a:t>43</a:t>
            </a:fld>
            <a:endParaRPr lang="fa-IR"/>
          </a:p>
        </p:txBody>
      </p:sp>
    </p:spTree>
    <p:extLst>
      <p:ext uri="{BB962C8B-B14F-4D97-AF65-F5344CB8AC3E}">
        <p14:creationId xmlns:p14="http://schemas.microsoft.com/office/powerpoint/2010/main" val="35237992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anterolateral[1]"/>
          <p:cNvPicPr>
            <a:picLocks noChangeAspect="1" noChangeArrowheads="1" noCrop="1"/>
          </p:cNvPicPr>
          <p:nvPr/>
        </p:nvPicPr>
        <p:blipFill>
          <a:blip r:embed="rId2"/>
          <a:srcRect/>
          <a:stretch>
            <a:fillRect/>
          </a:stretch>
        </p:blipFill>
        <p:spPr bwMode="auto">
          <a:xfrm>
            <a:off x="285720" y="714356"/>
            <a:ext cx="8358246" cy="614364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5ED3159-0FD7-44E6-B1AC-26F0FE01AE34}" type="slidenum">
              <a:rPr lang="fa-IR" smtClean="0"/>
              <a:pPr/>
              <a:t>44</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457200" y="2778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rPr>
              <a:t>Anatomic Groups</a:t>
            </a:r>
            <a:br>
              <a:rPr lang="en-US" sz="4000">
                <a:solidFill>
                  <a:schemeClr val="tx2"/>
                </a:solidFill>
              </a:rPr>
            </a:br>
            <a:r>
              <a:rPr lang="en-US" sz="3200">
                <a:solidFill>
                  <a:schemeClr val="tx2"/>
                </a:solidFill>
              </a:rPr>
              <a:t>(Lateral Wall)</a:t>
            </a:r>
          </a:p>
        </p:txBody>
      </p:sp>
      <p:pic>
        <p:nvPicPr>
          <p:cNvPr id="89091" name="Picture 3" descr="leads5"/>
          <p:cNvPicPr>
            <a:picLocks noChangeAspect="1" noChangeArrowheads="1"/>
          </p:cNvPicPr>
          <p:nvPr/>
        </p:nvPicPr>
        <p:blipFill>
          <a:blip r:embed="rId2"/>
          <a:srcRect/>
          <a:stretch>
            <a:fillRect/>
          </a:stretch>
        </p:blipFill>
        <p:spPr bwMode="auto">
          <a:xfrm>
            <a:off x="533400" y="1905000"/>
            <a:ext cx="7924800" cy="41989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5ED3159-0FD7-44E6-B1AC-26F0FE01AE34}" type="slidenum">
              <a:rPr lang="fa-IR" smtClean="0"/>
              <a:pPr/>
              <a:t>45</a:t>
            </a:fld>
            <a:endParaRPr lang="fa-IR"/>
          </a:p>
        </p:txBody>
      </p:sp>
    </p:spTree>
    <p:extLst>
      <p:ext uri="{BB962C8B-B14F-4D97-AF65-F5344CB8AC3E}">
        <p14:creationId xmlns:p14="http://schemas.microsoft.com/office/powerpoint/2010/main" val="10337458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46</a:t>
            </a:fld>
            <a:endParaRPr lang="fa-IR"/>
          </a:p>
        </p:txBody>
      </p:sp>
      <p:sp>
        <p:nvSpPr>
          <p:cNvPr id="4" name="Rectangle 3"/>
          <p:cNvSpPr/>
          <p:nvPr/>
        </p:nvSpPr>
        <p:spPr>
          <a:xfrm>
            <a:off x="3798518" y="655957"/>
            <a:ext cx="4572000" cy="2400657"/>
          </a:xfrm>
          <a:prstGeom prst="rect">
            <a:avLst/>
          </a:prstGeom>
        </p:spPr>
        <p:txBody>
          <a:bodyPr>
            <a:spAutoFit/>
          </a:bodyPr>
          <a:lstStyle/>
          <a:p>
            <a:pPr algn="justLow">
              <a:lnSpc>
                <a:spcPct val="150000"/>
              </a:lnSpc>
              <a:tabLst>
                <a:tab pos="1657350" algn="l"/>
              </a:tabLst>
            </a:pPr>
            <a:r>
              <a:rPr lang="fa-IR" sz="2000" b="1" dirty="0">
                <a:latin typeface="Times New Roman" panose="02020603050405020304" pitchFamily="18" charset="0"/>
                <a:ea typeface="SimSun" panose="02010600030101010101" pitchFamily="2" charset="-122"/>
                <a:cs typeface="Arial" panose="020B0604020202020204" pitchFamily="34" charset="0"/>
              </a:rPr>
              <a:t>انفارکتوس تحتانی : </a:t>
            </a: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در اثر بسته شدن کرونر راست </a:t>
            </a:r>
            <a:r>
              <a:rPr lang="en-US" sz="2000" dirty="0"/>
              <a:t>RCA </a:t>
            </a:r>
            <a:r>
              <a:rPr lang="fa-IR" sz="2000" dirty="0" smtClean="0">
                <a:latin typeface="Times New Roman" panose="02020603050405020304" pitchFamily="18" charset="0"/>
                <a:ea typeface="SimSun" panose="02010600030101010101" pitchFamily="2" charset="-122"/>
                <a:cs typeface="Arial" panose="020B0604020202020204" pitchFamily="34" charset="0"/>
              </a:rPr>
              <a:t>اتفاق </a:t>
            </a:r>
            <a:r>
              <a:rPr lang="fa-IR" sz="2000" dirty="0">
                <a:latin typeface="Times New Roman" panose="02020603050405020304" pitchFamily="18" charset="0"/>
                <a:ea typeface="SimSun" panose="02010600030101010101" pitchFamily="2" charset="-122"/>
                <a:cs typeface="Arial" panose="020B0604020202020204" pitchFamily="34" charset="0"/>
              </a:rPr>
              <a:t>می افتد . </a:t>
            </a: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 صعود قطعه </a:t>
            </a:r>
            <a:r>
              <a:rPr lang="en-US" sz="2000" dirty="0">
                <a:latin typeface="Arial" panose="020B0604020202020204" pitchFamily="34" charset="0"/>
                <a:ea typeface="SimSun" panose="02010600030101010101" pitchFamily="2" charset="-122"/>
              </a:rPr>
              <a:t>ST </a:t>
            </a:r>
            <a:r>
              <a:rPr lang="fa-IR" sz="2000" dirty="0">
                <a:latin typeface="Times New Roman" panose="02020603050405020304" pitchFamily="18" charset="0"/>
                <a:ea typeface="SimSun" panose="02010600030101010101" pitchFamily="2" charset="-122"/>
                <a:cs typeface="Arial" panose="020B0604020202020204" pitchFamily="34" charset="0"/>
              </a:rPr>
              <a:t>در لید </a:t>
            </a:r>
            <a:r>
              <a:rPr lang="en-US" sz="2000" dirty="0">
                <a:latin typeface="Arial" panose="020B0604020202020204" pitchFamily="34" charset="0"/>
                <a:ea typeface="SimSun" panose="02010600030101010101" pitchFamily="2" charset="-122"/>
              </a:rPr>
              <a:t>I </a:t>
            </a:r>
            <a:r>
              <a:rPr lang="fa-IR" sz="2000" dirty="0">
                <a:latin typeface="Times New Roman" panose="02020603050405020304" pitchFamily="18" charset="0"/>
                <a:ea typeface="SimSun" panose="02010600030101010101" pitchFamily="2" charset="-122"/>
                <a:cs typeface="Arial" panose="020B0604020202020204" pitchFamily="34" charset="0"/>
              </a:rPr>
              <a:t>و </a:t>
            </a:r>
            <a:r>
              <a:rPr lang="en-US" sz="2000" dirty="0" err="1">
                <a:latin typeface="Arial" panose="020B0604020202020204" pitchFamily="34" charset="0"/>
                <a:ea typeface="SimSun" panose="02010600030101010101" pitchFamily="2" charset="-122"/>
              </a:rPr>
              <a:t>ll</a:t>
            </a:r>
            <a:r>
              <a:rPr lang="en-US" sz="2000" dirty="0">
                <a:latin typeface="Arial" panose="020B0604020202020204" pitchFamily="34" charset="0"/>
                <a:ea typeface="SimSun" panose="02010600030101010101" pitchFamily="2" charset="-122"/>
              </a:rPr>
              <a:t> </a:t>
            </a:r>
            <a:r>
              <a:rPr lang="fa-IR" sz="2000" dirty="0">
                <a:latin typeface="Times New Roman" panose="02020603050405020304" pitchFamily="18" charset="0"/>
                <a:ea typeface="SimSun" panose="02010600030101010101" pitchFamily="2" charset="-122"/>
                <a:cs typeface="Arial" panose="020B0604020202020204" pitchFamily="34" charset="0"/>
              </a:rPr>
              <a:t> و </a:t>
            </a:r>
            <a:r>
              <a:rPr lang="en-US" sz="2000" dirty="0" err="1">
                <a:latin typeface="Arial" panose="020B0604020202020204" pitchFamily="34" charset="0"/>
                <a:ea typeface="SimSun" panose="02010600030101010101" pitchFamily="2" charset="-122"/>
              </a:rPr>
              <a:t>avf</a:t>
            </a:r>
            <a:r>
              <a:rPr lang="en-US" sz="2000" dirty="0">
                <a:latin typeface="Arial" panose="020B0604020202020204" pitchFamily="34" charset="0"/>
                <a:ea typeface="SimSun" panose="02010600030101010101" pitchFamily="2" charset="-122"/>
              </a:rPr>
              <a:t> </a:t>
            </a:r>
            <a:r>
              <a:rPr lang="fa-IR" sz="2000" dirty="0">
                <a:latin typeface="Times New Roman" panose="02020603050405020304" pitchFamily="18" charset="0"/>
                <a:ea typeface="SimSun" panose="02010600030101010101" pitchFamily="2" charset="-122"/>
                <a:cs typeface="Arial" panose="020B0604020202020204" pitchFamily="34" charset="0"/>
              </a:rPr>
              <a:t> دیده می شود. </a:t>
            </a:r>
            <a:endParaRPr lang="en-US" sz="2000" dirty="0">
              <a:effectLst/>
              <a:latin typeface="Times New Roman" panose="02020603050405020304" pitchFamily="18" charset="0"/>
              <a:ea typeface="SimSun" panose="02010600030101010101" pitchFamily="2" charset="-122"/>
            </a:endParaRPr>
          </a:p>
        </p:txBody>
      </p:sp>
      <p:sp>
        <p:nvSpPr>
          <p:cNvPr id="7" name="Rectangle 6"/>
          <p:cNvSpPr/>
          <p:nvPr/>
        </p:nvSpPr>
        <p:spPr>
          <a:xfrm>
            <a:off x="3729244" y="3046911"/>
            <a:ext cx="4572000" cy="1323439"/>
          </a:xfrm>
          <a:prstGeom prst="rect">
            <a:avLst/>
          </a:prstGeom>
        </p:spPr>
        <p:txBody>
          <a:bodyPr>
            <a:spAutoFit/>
          </a:bodyPr>
          <a:lstStyle/>
          <a:p>
            <a:r>
              <a:rPr lang="fa-IR" sz="2000" dirty="0"/>
              <a:t>احتمال بلوک درجه دو نوع یک و دو گره دهلیزی </a:t>
            </a:r>
            <a:r>
              <a:rPr lang="fa-IR" sz="2000" dirty="0" smtClean="0"/>
              <a:t>بطنی </a:t>
            </a:r>
          </a:p>
          <a:p>
            <a:endParaRPr lang="en-US" sz="2000" dirty="0" smtClean="0"/>
          </a:p>
          <a:p>
            <a:r>
              <a:rPr lang="fa-IR" sz="2000" dirty="0" smtClean="0"/>
              <a:t>• </a:t>
            </a:r>
            <a:r>
              <a:rPr lang="fa-IR" sz="2000" dirty="0"/>
              <a:t>احتمال بلوک کامل قلب</a:t>
            </a:r>
            <a:endParaRPr lang="en-US" sz="2000" dirty="0"/>
          </a:p>
        </p:txBody>
      </p:sp>
      <p:sp>
        <p:nvSpPr>
          <p:cNvPr id="8" name="Rectangle 7"/>
          <p:cNvSpPr/>
          <p:nvPr/>
        </p:nvSpPr>
        <p:spPr>
          <a:xfrm>
            <a:off x="3916226" y="4802492"/>
            <a:ext cx="4378122" cy="400110"/>
          </a:xfrm>
          <a:prstGeom prst="rect">
            <a:avLst/>
          </a:prstGeom>
        </p:spPr>
        <p:txBody>
          <a:bodyPr wrap="none">
            <a:spAutoFit/>
          </a:bodyPr>
          <a:lstStyle/>
          <a:p>
            <a:r>
              <a:rPr lang="fa-IR" sz="2000" dirty="0"/>
              <a:t>تهوع و استفراغ و برادی کاردی بسیار </a:t>
            </a:r>
            <a:r>
              <a:rPr lang="fa-IR" sz="2000" dirty="0" smtClean="0"/>
              <a:t>شایع </a:t>
            </a:r>
            <a:r>
              <a:rPr lang="fa-IR" sz="2000" dirty="0"/>
              <a:t>است </a:t>
            </a:r>
            <a:r>
              <a:rPr lang="fa-IR" sz="2000" dirty="0" smtClean="0"/>
              <a:t>.</a:t>
            </a:r>
            <a:endParaRPr lang="en-US" sz="2000" dirty="0"/>
          </a:p>
        </p:txBody>
      </p:sp>
    </p:spTree>
    <p:extLst>
      <p:ext uri="{BB962C8B-B14F-4D97-AF65-F5344CB8AC3E}">
        <p14:creationId xmlns:p14="http://schemas.microsoft.com/office/powerpoint/2010/main" val="30469572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diaphragmatic[1]"/>
          <p:cNvPicPr>
            <a:picLocks noChangeAspect="1" noChangeArrowheads="1" noCrop="1"/>
          </p:cNvPicPr>
          <p:nvPr/>
        </p:nvPicPr>
        <p:blipFill>
          <a:blip r:embed="rId2"/>
          <a:srcRect/>
          <a:stretch>
            <a:fillRect/>
          </a:stretch>
        </p:blipFill>
        <p:spPr bwMode="auto">
          <a:xfrm>
            <a:off x="571472" y="428604"/>
            <a:ext cx="8001056" cy="578647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5ED3159-0FD7-44E6-B1AC-26F0FE01AE34}" type="slidenum">
              <a:rPr lang="fa-IR" smtClean="0"/>
              <a:pPr/>
              <a:t>47</a:t>
            </a:fld>
            <a:endParaRPr lang="fa-IR"/>
          </a:p>
        </p:txBody>
      </p:sp>
    </p:spTree>
    <p:extLst>
      <p:ext uri="{BB962C8B-B14F-4D97-AF65-F5344CB8AC3E}">
        <p14:creationId xmlns:p14="http://schemas.microsoft.com/office/powerpoint/2010/main" val="2456871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ChangeArrowheads="1"/>
          </p:cNvSpPr>
          <p:nvPr/>
        </p:nvSpPr>
        <p:spPr bwMode="auto">
          <a:xfrm>
            <a:off x="457200" y="277813"/>
            <a:ext cx="8229600" cy="1143000"/>
          </a:xfrm>
          <a:prstGeom prst="rect">
            <a:avLst/>
          </a:prstGeom>
          <a:noFill/>
          <a:ln w="9525">
            <a:noFill/>
            <a:miter lim="800000"/>
            <a:headEnd/>
            <a:tailEnd/>
          </a:ln>
        </p:spPr>
        <p:txBody>
          <a:bodyPr anchor="ctr"/>
          <a:lstStyle/>
          <a:p>
            <a:pPr algn="ctr" eaLnBrk="0" hangingPunct="0"/>
            <a:r>
              <a:rPr lang="en-US" sz="4000">
                <a:solidFill>
                  <a:schemeClr val="tx2"/>
                </a:solidFill>
              </a:rPr>
              <a:t>Anatomic Groups</a:t>
            </a:r>
            <a:br>
              <a:rPr lang="en-US" sz="4000">
                <a:solidFill>
                  <a:schemeClr val="tx2"/>
                </a:solidFill>
              </a:rPr>
            </a:br>
            <a:r>
              <a:rPr lang="en-US" sz="3200">
                <a:solidFill>
                  <a:schemeClr val="tx2"/>
                </a:solidFill>
              </a:rPr>
              <a:t>(Inferior Wall)</a:t>
            </a:r>
          </a:p>
        </p:txBody>
      </p:sp>
      <p:pic>
        <p:nvPicPr>
          <p:cNvPr id="90117" name="Picture 5" descr="leads6"/>
          <p:cNvPicPr>
            <a:picLocks noChangeAspect="1" noChangeArrowheads="1"/>
          </p:cNvPicPr>
          <p:nvPr/>
        </p:nvPicPr>
        <p:blipFill>
          <a:blip r:embed="rId2"/>
          <a:srcRect/>
          <a:stretch>
            <a:fillRect/>
          </a:stretch>
        </p:blipFill>
        <p:spPr bwMode="auto">
          <a:xfrm>
            <a:off x="533400" y="1905000"/>
            <a:ext cx="7924800" cy="41989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C5ED3159-0FD7-44E6-B1AC-26F0FE01AE34}" type="slidenum">
              <a:rPr lang="fa-IR" smtClean="0"/>
              <a:pPr/>
              <a:t>48</a:t>
            </a:fld>
            <a:endParaRPr lang="fa-IR"/>
          </a:p>
        </p:txBody>
      </p:sp>
    </p:spTree>
    <p:extLst>
      <p:ext uri="{BB962C8B-B14F-4D97-AF65-F5344CB8AC3E}">
        <p14:creationId xmlns:p14="http://schemas.microsoft.com/office/powerpoint/2010/main" val="18686929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US" sz="4000" smtClean="0"/>
              <a:t>Acute Inferior Infarct</a:t>
            </a:r>
            <a:br>
              <a:rPr lang="en-US" sz="4000" smtClean="0"/>
            </a:br>
            <a:r>
              <a:rPr lang="en-US" sz="4000" smtClean="0"/>
              <a:t>Right Coronary Artery Distribution</a:t>
            </a:r>
          </a:p>
        </p:txBody>
      </p:sp>
      <p:pic>
        <p:nvPicPr>
          <p:cNvPr id="102403" name="Picture 3" descr="inf%20mi%202-1,%20typical%201,%20TRIM,%20labelled"/>
          <p:cNvPicPr>
            <a:picLocks noGrp="1" noChangeAspect="1" noChangeArrowheads="1"/>
          </p:cNvPicPr>
          <p:nvPr>
            <p:ph idx="1"/>
          </p:nvPr>
        </p:nvPicPr>
        <p:blipFill>
          <a:blip r:embed="rId3"/>
          <a:srcRect/>
          <a:stretch>
            <a:fillRect/>
          </a:stretch>
        </p:blipFill>
        <p:spPr>
          <a:xfrm>
            <a:off x="76200" y="2514600"/>
            <a:ext cx="8991600" cy="4340225"/>
          </a:xfrm>
          <a:noFill/>
        </p:spPr>
      </p:pic>
      <p:sp>
        <p:nvSpPr>
          <p:cNvPr id="102404" name="Text Box 4"/>
          <p:cNvSpPr txBox="1">
            <a:spLocks noChangeArrowheads="1"/>
          </p:cNvSpPr>
          <p:nvPr/>
        </p:nvSpPr>
        <p:spPr bwMode="auto">
          <a:xfrm>
            <a:off x="1822450" y="5348288"/>
            <a:ext cx="1530350" cy="366712"/>
          </a:xfrm>
          <a:prstGeom prst="rect">
            <a:avLst/>
          </a:prstGeom>
          <a:noFill/>
          <a:ln w="9525">
            <a:noFill/>
            <a:miter lim="800000"/>
            <a:headEnd/>
            <a:tailEnd/>
          </a:ln>
        </p:spPr>
        <p:txBody>
          <a:bodyPr wrap="none">
            <a:spAutoFit/>
          </a:bodyPr>
          <a:lstStyle/>
          <a:p>
            <a:r>
              <a:rPr lang="en-US" b="1">
                <a:ea typeface="MS PGothic" pitchFamily="34" charset="-128"/>
                <a:cs typeface="Times New Roman" pitchFamily="18" charset="0"/>
              </a:rPr>
              <a:t>ST elevation</a:t>
            </a:r>
          </a:p>
        </p:txBody>
      </p:sp>
      <p:sp>
        <p:nvSpPr>
          <p:cNvPr id="102405" name="Text Box 5"/>
          <p:cNvSpPr txBox="1">
            <a:spLocks noChangeArrowheads="1"/>
          </p:cNvSpPr>
          <p:nvPr/>
        </p:nvSpPr>
        <p:spPr bwMode="auto">
          <a:xfrm>
            <a:off x="5668963" y="4205288"/>
            <a:ext cx="2636837" cy="366712"/>
          </a:xfrm>
          <a:prstGeom prst="rect">
            <a:avLst/>
          </a:prstGeom>
          <a:noFill/>
          <a:ln w="9525">
            <a:noFill/>
            <a:miter lim="800000"/>
            <a:headEnd/>
            <a:tailEnd/>
          </a:ln>
        </p:spPr>
        <p:txBody>
          <a:bodyPr wrap="none">
            <a:spAutoFit/>
          </a:bodyPr>
          <a:lstStyle/>
          <a:p>
            <a:r>
              <a:rPr lang="en-US" b="1">
                <a:ea typeface="MS PGothic" pitchFamily="34" charset="-128"/>
                <a:cs typeface="Times New Roman" pitchFamily="18" charset="0"/>
              </a:rPr>
              <a:t>Reciprocal depression</a:t>
            </a:r>
          </a:p>
        </p:txBody>
      </p:sp>
      <p:sp>
        <p:nvSpPr>
          <p:cNvPr id="102406" name="Line 6"/>
          <p:cNvSpPr>
            <a:spLocks noChangeShapeType="1"/>
          </p:cNvSpPr>
          <p:nvPr/>
        </p:nvSpPr>
        <p:spPr bwMode="auto">
          <a:xfrm flipV="1">
            <a:off x="5410200" y="4419600"/>
            <a:ext cx="228600" cy="228600"/>
          </a:xfrm>
          <a:prstGeom prst="line">
            <a:avLst/>
          </a:prstGeom>
          <a:noFill/>
          <a:ln w="25400">
            <a:solidFill>
              <a:schemeClr val="tx1"/>
            </a:solidFill>
            <a:round/>
            <a:headEnd type="triangle" w="med" len="med"/>
            <a:tailEnd/>
          </a:ln>
        </p:spPr>
        <p:txBody>
          <a:bodyPr wrap="none" anchor="ctr"/>
          <a:lstStyle/>
          <a:p>
            <a:endParaRPr lang="fa-IR"/>
          </a:p>
        </p:txBody>
      </p:sp>
      <p:sp>
        <p:nvSpPr>
          <p:cNvPr id="102407" name="Line 7"/>
          <p:cNvSpPr>
            <a:spLocks noChangeShapeType="1"/>
          </p:cNvSpPr>
          <p:nvPr/>
        </p:nvSpPr>
        <p:spPr bwMode="auto">
          <a:xfrm flipV="1">
            <a:off x="1600200" y="5638800"/>
            <a:ext cx="228600" cy="228600"/>
          </a:xfrm>
          <a:prstGeom prst="line">
            <a:avLst/>
          </a:prstGeom>
          <a:noFill/>
          <a:ln w="25400">
            <a:solidFill>
              <a:schemeClr val="tx1"/>
            </a:solidFill>
            <a:round/>
            <a:headEnd type="triangle" w="med" len="med"/>
            <a:tailEnd/>
          </a:ln>
        </p:spPr>
        <p:txBody>
          <a:bodyPr wrap="none" anchor="ctr"/>
          <a:lstStyle/>
          <a:p>
            <a:endParaRPr lang="fa-IR"/>
          </a:p>
        </p:txBody>
      </p:sp>
    </p:spTree>
    <p:extLst>
      <p:ext uri="{BB962C8B-B14F-4D97-AF65-F5344CB8AC3E}">
        <p14:creationId xmlns:p14="http://schemas.microsoft.com/office/powerpoint/2010/main" val="20390406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Nazanin" pitchFamily="2" charset="-78"/>
              </a:rPr>
              <a:t>علل ایجاد کننده :</a:t>
            </a:r>
          </a:p>
        </p:txBody>
      </p:sp>
      <p:sp>
        <p:nvSpPr>
          <p:cNvPr id="3" name="Content Placeholder 2"/>
          <p:cNvSpPr>
            <a:spLocks noGrp="1"/>
          </p:cNvSpPr>
          <p:nvPr>
            <p:ph idx="1"/>
          </p:nvPr>
        </p:nvSpPr>
        <p:spPr/>
        <p:txBody>
          <a:bodyPr>
            <a:normAutofit/>
          </a:bodyPr>
          <a:lstStyle/>
          <a:p>
            <a:pPr>
              <a:lnSpc>
                <a:spcPct val="200000"/>
              </a:lnSpc>
            </a:pPr>
            <a:r>
              <a:rPr lang="fa-IR" sz="2400" dirty="0" smtClean="0">
                <a:cs typeface="B Nazanin" pitchFamily="2" charset="-78"/>
              </a:rPr>
              <a:t>- آترواسکلرز (</a:t>
            </a:r>
            <a:r>
              <a:rPr lang="fa-IR" sz="2400" u="sng" dirty="0" smtClean="0">
                <a:solidFill>
                  <a:srgbClr val="FF9900"/>
                </a:solidFill>
                <a:effectLst>
                  <a:outerShdw blurRad="38100" dist="38100" dir="2700000" algn="tl">
                    <a:srgbClr val="000000">
                      <a:alpha val="43137"/>
                    </a:srgbClr>
                  </a:outerShdw>
                </a:effectLst>
                <a:cs typeface="B Nazanin" pitchFamily="2" charset="-78"/>
              </a:rPr>
              <a:t>شایع ترین علت </a:t>
            </a:r>
            <a:r>
              <a:rPr lang="fa-IR" sz="2400" dirty="0" smtClean="0">
                <a:cs typeface="B Nazanin" pitchFamily="2" charset="-78"/>
              </a:rPr>
              <a:t>و بیشتر به دلیل ترومبوزآتروم)</a:t>
            </a:r>
          </a:p>
          <a:p>
            <a:pPr>
              <a:lnSpc>
                <a:spcPct val="200000"/>
              </a:lnSpc>
            </a:pPr>
            <a:r>
              <a:rPr lang="fa-IR" sz="2400" dirty="0" smtClean="0">
                <a:cs typeface="B Nazanin" pitchFamily="2" charset="-78"/>
              </a:rPr>
              <a:t>- اسپاسم عروق کرونر</a:t>
            </a:r>
          </a:p>
          <a:p>
            <a:pPr>
              <a:lnSpc>
                <a:spcPct val="200000"/>
              </a:lnSpc>
            </a:pPr>
            <a:r>
              <a:rPr lang="fa-IR" sz="2400" dirty="0" smtClean="0">
                <a:cs typeface="B Nazanin" pitchFamily="2" charset="-78"/>
              </a:rPr>
              <a:t>- کاهش تامین اکسیژن</a:t>
            </a:r>
          </a:p>
          <a:p>
            <a:pPr>
              <a:lnSpc>
                <a:spcPct val="200000"/>
              </a:lnSpc>
            </a:pPr>
            <a:r>
              <a:rPr lang="fa-IR" sz="2400" dirty="0" smtClean="0">
                <a:cs typeface="B Nazanin" pitchFamily="2" charset="-78"/>
              </a:rPr>
              <a:t>- افزایش تقاضاي اکسیژن</a:t>
            </a:r>
            <a:endParaRPr lang="fa-IR" sz="2400" dirty="0">
              <a:cs typeface="B Nazanin" pitchFamily="2" charset="-78"/>
            </a:endParaRPr>
          </a:p>
        </p:txBody>
      </p:sp>
      <p:sp>
        <p:nvSpPr>
          <p:cNvPr id="5" name="Slide Number Placeholder 4"/>
          <p:cNvSpPr>
            <a:spLocks noGrp="1"/>
          </p:cNvSpPr>
          <p:nvPr>
            <p:ph type="sldNum" sz="quarter" idx="12"/>
          </p:nvPr>
        </p:nvSpPr>
        <p:spPr/>
        <p:txBody>
          <a:bodyPr/>
          <a:lstStyle/>
          <a:p>
            <a:fld id="{C5ED3159-0FD7-44E6-B1AC-26F0FE01AE34}" type="slidenum">
              <a:rPr lang="fa-IR" smtClean="0"/>
              <a:pPr/>
              <a:t>5</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amond(in)">
                                      <p:cBhvr>
                                        <p:cTn id="15" dur="2000"/>
                                        <p:tgtEl>
                                          <p:spTgt spid="3">
                                            <p:txEl>
                                              <p:pRg st="1" end="1"/>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amond(in)">
                                      <p:cBhvr>
                                        <p:cTn id="18" dur="2000"/>
                                        <p:tgtEl>
                                          <p:spTgt spid="3">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amond(in)">
                                      <p:cBhvr>
                                        <p:cTn id="2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429124" y="609600"/>
            <a:ext cx="4071966" cy="1090613"/>
          </a:xfrm>
        </p:spPr>
        <p:txBody>
          <a:bodyPr>
            <a:normAutofit/>
          </a:bodyPr>
          <a:lstStyle/>
          <a:p>
            <a:r>
              <a:rPr lang="fa-IR" sz="3200" b="1" dirty="0" smtClean="0">
                <a:cs typeface="B Nazanin" pitchFamily="2" charset="-78"/>
              </a:rPr>
              <a:t>انفاركتوس حاد تحتاني</a:t>
            </a:r>
            <a:endParaRPr lang="en-US" sz="3200" b="1" dirty="0" smtClean="0">
              <a:cs typeface="B Nazanin" pitchFamily="2" charset="-78"/>
            </a:endParaRPr>
          </a:p>
        </p:txBody>
      </p:sp>
      <p:sp>
        <p:nvSpPr>
          <p:cNvPr id="6" name="Slide Number Placeholder 5"/>
          <p:cNvSpPr>
            <a:spLocks noGrp="1"/>
          </p:cNvSpPr>
          <p:nvPr>
            <p:ph type="sldNum" sz="quarter" idx="12"/>
          </p:nvPr>
        </p:nvSpPr>
        <p:spPr/>
        <p:txBody>
          <a:bodyPr/>
          <a:lstStyle/>
          <a:p>
            <a:fld id="{C5ED3159-0FD7-44E6-B1AC-26F0FE01AE34}" type="slidenum">
              <a:rPr lang="fa-IR" smtClean="0"/>
              <a:pPr/>
              <a:t>50</a:t>
            </a:fld>
            <a:endParaRPr lang="fa-IR"/>
          </a:p>
        </p:txBody>
      </p:sp>
      <p:pic>
        <p:nvPicPr>
          <p:cNvPr id="122884" name="Picture 4" descr="hm25crfig1"/>
          <p:cNvPicPr>
            <a:picLocks noChangeAspect="1" noChangeArrowheads="1"/>
          </p:cNvPicPr>
          <p:nvPr/>
        </p:nvPicPr>
        <p:blipFill>
          <a:blip r:embed="rId2"/>
          <a:srcRect/>
          <a:stretch>
            <a:fillRect/>
          </a:stretch>
        </p:blipFill>
        <p:spPr bwMode="auto">
          <a:xfrm>
            <a:off x="768350" y="3214686"/>
            <a:ext cx="7469188" cy="3357586"/>
          </a:xfrm>
          <a:prstGeom prst="rect">
            <a:avLst/>
          </a:prstGeom>
          <a:noFill/>
          <a:ln w="9525">
            <a:noFill/>
            <a:miter lim="800000"/>
            <a:headEnd/>
            <a:tailEnd/>
          </a:ln>
        </p:spPr>
      </p:pic>
      <p:pic>
        <p:nvPicPr>
          <p:cNvPr id="122885" name="Picture 5" descr="Visualization of a complete obstruction of an artery (the right coronary artery)"/>
          <p:cNvPicPr>
            <a:picLocks noChangeAspect="1" noChangeArrowheads="1"/>
          </p:cNvPicPr>
          <p:nvPr/>
        </p:nvPicPr>
        <p:blipFill>
          <a:blip r:embed="rId3"/>
          <a:srcRect/>
          <a:stretch>
            <a:fillRect/>
          </a:stretch>
        </p:blipFill>
        <p:spPr bwMode="auto">
          <a:xfrm>
            <a:off x="715963" y="0"/>
            <a:ext cx="3332162" cy="3352800"/>
          </a:xfrm>
          <a:prstGeom prst="rect">
            <a:avLst/>
          </a:prstGeom>
          <a:noFill/>
          <a:ln w="9525">
            <a:noFill/>
            <a:miter lim="800000"/>
            <a:headEnd/>
            <a:tailEnd/>
          </a:ln>
        </p:spPr>
      </p:pic>
    </p:spTree>
    <p:extLst>
      <p:ext uri="{BB962C8B-B14F-4D97-AF65-F5344CB8AC3E}">
        <p14:creationId xmlns:p14="http://schemas.microsoft.com/office/powerpoint/2010/main" val="6217978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blinds(horizontal)">
                                      <p:cBhvr>
                                        <p:cTn id="7" dur="500"/>
                                        <p:tgtEl>
                                          <p:spTgt spid="1228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4"/>
                                        </p:tgtEl>
                                        <p:attrNameLst>
                                          <p:attrName>style.visibility</p:attrName>
                                        </p:attrNameLst>
                                      </p:cBhvr>
                                      <p:to>
                                        <p:strVal val="visible"/>
                                      </p:to>
                                    </p:set>
                                    <p:animEffect transition="in" filter="blinds(horizontal)">
                                      <p:cBhvr>
                                        <p:cTn id="12" dur="500"/>
                                        <p:tgtEl>
                                          <p:spTgt spid="1228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882"/>
                                        </p:tgtEl>
                                        <p:attrNameLst>
                                          <p:attrName>style.visibility</p:attrName>
                                        </p:attrNameLst>
                                      </p:cBhvr>
                                      <p:to>
                                        <p:strVal val="visible"/>
                                      </p:to>
                                    </p:set>
                                    <p:animEffect transition="in" filter="blinds(horizontal)">
                                      <p:cBhvr>
                                        <p:cTn id="17" dur="500"/>
                                        <p:tgtEl>
                                          <p:spTgt spid="122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51</a:t>
            </a:fld>
            <a:endParaRPr lang="fa-IR"/>
          </a:p>
        </p:txBody>
      </p:sp>
      <p:sp>
        <p:nvSpPr>
          <p:cNvPr id="4" name="Rectangle 3"/>
          <p:cNvSpPr/>
          <p:nvPr/>
        </p:nvSpPr>
        <p:spPr>
          <a:xfrm>
            <a:off x="2483768" y="1196752"/>
            <a:ext cx="5004048" cy="4247317"/>
          </a:xfrm>
          <a:prstGeom prst="rect">
            <a:avLst/>
          </a:prstGeom>
        </p:spPr>
        <p:txBody>
          <a:bodyPr wrap="square">
            <a:spAutoFit/>
          </a:bodyPr>
          <a:lstStyle/>
          <a:p>
            <a:pPr algn="justLow">
              <a:lnSpc>
                <a:spcPct val="150000"/>
              </a:lnSpc>
              <a:tabLst>
                <a:tab pos="1657350" algn="l"/>
              </a:tabLst>
            </a:pPr>
            <a:r>
              <a:rPr lang="fa-IR" sz="2000" b="1" dirty="0">
                <a:latin typeface="Times New Roman" panose="02020603050405020304" pitchFamily="18" charset="0"/>
                <a:ea typeface="SimSun" panose="02010600030101010101" pitchFamily="2" charset="-122"/>
                <a:cs typeface="Arial" panose="020B0604020202020204" pitchFamily="34" charset="0"/>
              </a:rPr>
              <a:t>عوارض انفارکتوس تحتانی : </a:t>
            </a: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b="1" dirty="0">
                <a:latin typeface="Times New Roman" panose="02020603050405020304" pitchFamily="18" charset="0"/>
                <a:ea typeface="SimSun" panose="02010600030101010101" pitchFamily="2" charset="-122"/>
                <a:cs typeface="Arial" panose="020B0604020202020204" pitchFamily="34" charset="0"/>
              </a:rPr>
              <a:t>1</a:t>
            </a:r>
            <a:r>
              <a:rPr lang="fa-IR" sz="2000" dirty="0">
                <a:latin typeface="Times New Roman" panose="02020603050405020304" pitchFamily="18" charset="0"/>
                <a:ea typeface="SimSun" panose="02010600030101010101" pitchFamily="2" charset="-122"/>
                <a:cs typeface="Arial" panose="020B0604020202020204" pitchFamily="34" charset="0"/>
              </a:rPr>
              <a:t>- اختلالات گره </a:t>
            </a:r>
            <a:r>
              <a:rPr lang="en-US" sz="2000" dirty="0">
                <a:latin typeface="Arial" panose="020B0604020202020204" pitchFamily="34" charset="0"/>
                <a:ea typeface="SimSun" panose="02010600030101010101" pitchFamily="2" charset="-122"/>
              </a:rPr>
              <a:t>SA</a:t>
            </a: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2- اختلالات گره </a:t>
            </a:r>
            <a:r>
              <a:rPr lang="en-US" sz="2000" dirty="0">
                <a:latin typeface="Arial" panose="020B0604020202020204" pitchFamily="34" charset="0"/>
                <a:ea typeface="SimSun" panose="02010600030101010101" pitchFamily="2" charset="-122"/>
              </a:rPr>
              <a:t>AV</a:t>
            </a: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3- برادی کاردی سینوسی </a:t>
            </a: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4- انفارکتوس دهلیز</a:t>
            </a: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5- آمبولی ریه </a:t>
            </a: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6- نارسایی بطن راست </a:t>
            </a: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7- پارگی بطن راست </a:t>
            </a:r>
            <a:endParaRPr lang="en-US" sz="20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8- آنوریسم بطن راست</a:t>
            </a:r>
            <a:r>
              <a:rPr lang="fa-IR" sz="2000" b="1" dirty="0">
                <a:latin typeface="Times New Roman" panose="02020603050405020304" pitchFamily="18" charset="0"/>
                <a:ea typeface="SimSun" panose="02010600030101010101" pitchFamily="2" charset="-122"/>
                <a:cs typeface="Arial" panose="020B0604020202020204" pitchFamily="34" charset="0"/>
              </a:rPr>
              <a:t> </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9614856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52</a:t>
            </a:fld>
            <a:endParaRPr lang="fa-IR"/>
          </a:p>
        </p:txBody>
      </p:sp>
      <p:sp>
        <p:nvSpPr>
          <p:cNvPr id="4" name="Rectangle 3"/>
          <p:cNvSpPr/>
          <p:nvPr/>
        </p:nvSpPr>
        <p:spPr>
          <a:xfrm>
            <a:off x="3012218" y="1027419"/>
            <a:ext cx="4572000" cy="1938992"/>
          </a:xfrm>
          <a:prstGeom prst="rect">
            <a:avLst/>
          </a:prstGeom>
        </p:spPr>
        <p:txBody>
          <a:bodyPr>
            <a:spAutoFit/>
          </a:bodyPr>
          <a:lstStyle/>
          <a:p>
            <a:pPr algn="justLow">
              <a:lnSpc>
                <a:spcPct val="150000"/>
              </a:lnSpc>
              <a:tabLst>
                <a:tab pos="1657350" algn="l"/>
              </a:tabLst>
            </a:pPr>
            <a:r>
              <a:rPr lang="en-US" b="1" dirty="0">
                <a:latin typeface="Arial" panose="020B0604020202020204" pitchFamily="34" charset="0"/>
                <a:ea typeface="SimSun" panose="02010600030101010101" pitchFamily="2" charset="-122"/>
              </a:rPr>
              <a:t>RV </a:t>
            </a:r>
            <a:r>
              <a:rPr lang="en-US" sz="2000" b="1" dirty="0">
                <a:latin typeface="Arial" panose="020B0604020202020204" pitchFamily="34" charset="0"/>
                <a:ea typeface="SimSun" panose="02010600030101010101" pitchFamily="2" charset="-122"/>
              </a:rPr>
              <a:t>infarction</a:t>
            </a:r>
            <a:r>
              <a:rPr lang="en-US" sz="2000" dirty="0">
                <a:latin typeface="Arial" panose="020B0604020202020204" pitchFamily="34" charset="0"/>
                <a:ea typeface="SimSun" panose="02010600030101010101" pitchFamily="2" charset="-122"/>
              </a:rPr>
              <a:t> </a:t>
            </a:r>
            <a:endParaRPr lang="en-US" sz="2000" dirty="0">
              <a:latin typeface="Times New Roman" panose="02020603050405020304" pitchFamily="18" charset="0"/>
              <a:ea typeface="SimSun" panose="02010600030101010101" pitchFamily="2" charset="-122"/>
            </a:endParaRPr>
          </a:p>
          <a:p>
            <a:pPr lvl="0" algn="justLow">
              <a:lnSpc>
                <a:spcPct val="150000"/>
              </a:lnSpc>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بالارفتن در </a:t>
            </a:r>
            <a:r>
              <a:rPr lang="en-US" sz="2000" dirty="0">
                <a:latin typeface="Arial" panose="020B0604020202020204" pitchFamily="34" charset="0"/>
                <a:ea typeface="SimSun" panose="02010600030101010101" pitchFamily="2" charset="-122"/>
              </a:rPr>
              <a:t>V4R</a:t>
            </a:r>
            <a:r>
              <a:rPr lang="fa-IR" sz="2000" dirty="0">
                <a:latin typeface="Times New Roman" panose="02020603050405020304" pitchFamily="18" charset="0"/>
                <a:ea typeface="SimSun" panose="02010600030101010101" pitchFamily="2" charset="-122"/>
                <a:cs typeface="Arial" panose="020B0604020202020204" pitchFamily="34" charset="0"/>
              </a:rPr>
              <a:t>و </a:t>
            </a:r>
            <a:r>
              <a:rPr lang="en-US" sz="2000" dirty="0" smtClean="0">
                <a:latin typeface="Arial" panose="020B0604020202020204" pitchFamily="34" charset="0"/>
                <a:ea typeface="SimSun" panose="02010600030101010101" pitchFamily="2" charset="-122"/>
              </a:rPr>
              <a:t>V3R</a:t>
            </a:r>
            <a:r>
              <a:rPr lang="fa-IR" sz="2000" dirty="0" smtClean="0">
                <a:latin typeface="Times New Roman" panose="02020603050405020304" pitchFamily="18" charset="0"/>
                <a:ea typeface="SimSun" panose="02010600030101010101" pitchFamily="2" charset="-122"/>
                <a:cs typeface="Arial" panose="020B0604020202020204" pitchFamily="34" charset="0"/>
              </a:rPr>
              <a:t> </a:t>
            </a:r>
            <a:r>
              <a:rPr lang="fa-IR" sz="2000" dirty="0">
                <a:latin typeface="Times New Roman" panose="02020603050405020304" pitchFamily="18" charset="0"/>
                <a:ea typeface="SimSun" panose="02010600030101010101" pitchFamily="2" charset="-122"/>
                <a:cs typeface="Arial" panose="020B0604020202020204" pitchFamily="34" charset="0"/>
              </a:rPr>
              <a:t>همراه با انفارکتوس تحتانی نشانگر انفارکتوس بطن راست می باشد . </a:t>
            </a:r>
            <a:endParaRPr lang="en-US" sz="2000" dirty="0">
              <a:latin typeface="Times New Roman" panose="02020603050405020304" pitchFamily="18" charset="0"/>
              <a:ea typeface="SimSun" panose="02010600030101010101" pitchFamily="2" charset="-122"/>
            </a:endParaRPr>
          </a:p>
          <a:p>
            <a:pPr algn="justLow">
              <a:lnSpc>
                <a:spcPct val="150000"/>
              </a:lnSpc>
              <a:tabLst>
                <a:tab pos="1657350" algn="l"/>
              </a:tabLst>
            </a:pPr>
            <a:r>
              <a:rPr lang="fa-IR" sz="2000" b="1" dirty="0">
                <a:latin typeface="Times New Roman" panose="02020603050405020304" pitchFamily="18" charset="0"/>
                <a:ea typeface="SimSun" panose="02010600030101010101" pitchFamily="2" charset="-122"/>
                <a:cs typeface="Arial" panose="020B0604020202020204" pitchFamily="34" charset="0"/>
              </a:rPr>
              <a:t> </a:t>
            </a:r>
            <a:endParaRPr lang="en-US" sz="2000" dirty="0">
              <a:latin typeface="Times New Roman" panose="02020603050405020304" pitchFamily="18" charset="0"/>
              <a:ea typeface="SimSun" panose="02010600030101010101" pitchFamily="2" charset="-122"/>
            </a:endParaRPr>
          </a:p>
        </p:txBody>
      </p:sp>
      <p:sp>
        <p:nvSpPr>
          <p:cNvPr id="5" name="Rectangle 4"/>
          <p:cNvSpPr/>
          <p:nvPr/>
        </p:nvSpPr>
        <p:spPr>
          <a:xfrm>
            <a:off x="5092801" y="2561537"/>
            <a:ext cx="2465675" cy="400110"/>
          </a:xfrm>
          <a:prstGeom prst="rect">
            <a:avLst/>
          </a:prstGeom>
        </p:spPr>
        <p:txBody>
          <a:bodyPr wrap="none">
            <a:spAutoFit/>
          </a:bodyPr>
          <a:lstStyle/>
          <a:p>
            <a:pPr algn="l" rtl="0"/>
            <a:r>
              <a:rPr lang="en-US" sz="2000" dirty="0" smtClean="0"/>
              <a:t> </a:t>
            </a:r>
            <a:r>
              <a:rPr lang="en-US" sz="2000" dirty="0"/>
              <a:t>RCA </a:t>
            </a:r>
            <a:r>
              <a:rPr lang="fa-IR" sz="2000" dirty="0"/>
              <a:t>به علت گرفتگی در </a:t>
            </a:r>
            <a:endParaRPr lang="en-US" sz="2000" dirty="0"/>
          </a:p>
        </p:txBody>
      </p:sp>
      <p:sp>
        <p:nvSpPr>
          <p:cNvPr id="6" name="Rectangle 5"/>
          <p:cNvSpPr/>
          <p:nvPr/>
        </p:nvSpPr>
        <p:spPr>
          <a:xfrm>
            <a:off x="3493033" y="3356992"/>
            <a:ext cx="4091185" cy="400110"/>
          </a:xfrm>
          <a:prstGeom prst="rect">
            <a:avLst/>
          </a:prstGeom>
        </p:spPr>
        <p:txBody>
          <a:bodyPr wrap="none">
            <a:spAutoFit/>
          </a:bodyPr>
          <a:lstStyle/>
          <a:p>
            <a:r>
              <a:rPr lang="fa-IR" sz="2000" dirty="0"/>
              <a:t>احتمال بروز کاهش فشار </a:t>
            </a:r>
            <a:r>
              <a:rPr lang="fa-IR" sz="2000" dirty="0" smtClean="0"/>
              <a:t>خون </a:t>
            </a:r>
            <a:r>
              <a:rPr lang="fa-IR" sz="2000" dirty="0"/>
              <a:t>بسیار شایع است</a:t>
            </a:r>
            <a:endParaRPr lang="en-US" sz="2000" dirty="0"/>
          </a:p>
        </p:txBody>
      </p:sp>
    </p:spTree>
    <p:extLst>
      <p:ext uri="{BB962C8B-B14F-4D97-AF65-F5344CB8AC3E}">
        <p14:creationId xmlns:p14="http://schemas.microsoft.com/office/powerpoint/2010/main" val="15542030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53</a:t>
            </a:fld>
            <a:endParaRPr lang="fa-IR"/>
          </a:p>
        </p:txBody>
      </p:sp>
      <p:sp>
        <p:nvSpPr>
          <p:cNvPr id="4" name="Rectangle 3"/>
          <p:cNvSpPr/>
          <p:nvPr/>
        </p:nvSpPr>
        <p:spPr>
          <a:xfrm>
            <a:off x="6784904" y="764704"/>
            <a:ext cx="2279791" cy="553998"/>
          </a:xfrm>
          <a:prstGeom prst="rect">
            <a:avLst/>
          </a:prstGeom>
        </p:spPr>
        <p:txBody>
          <a:bodyPr wrap="none">
            <a:spAutoFit/>
          </a:bodyPr>
          <a:lstStyle/>
          <a:p>
            <a:pPr algn="justLow">
              <a:lnSpc>
                <a:spcPct val="150000"/>
              </a:lnSpc>
              <a:tabLst>
                <a:tab pos="1657350" algn="l"/>
              </a:tabLst>
            </a:pPr>
            <a:r>
              <a:rPr lang="fa-IR" sz="2000" b="1" dirty="0">
                <a:latin typeface="Times New Roman" panose="02020603050405020304" pitchFamily="18" charset="0"/>
                <a:ea typeface="SimSun" panose="02010600030101010101" pitchFamily="2" charset="-122"/>
                <a:cs typeface="Arial" panose="020B0604020202020204" pitchFamily="34" charset="0"/>
              </a:rPr>
              <a:t>انفارکتوس سطح خلفی</a:t>
            </a:r>
            <a:r>
              <a:rPr lang="fa-IR" sz="2000" dirty="0">
                <a:latin typeface="Times New Roman" panose="02020603050405020304" pitchFamily="18" charset="0"/>
                <a:ea typeface="SimSun" panose="02010600030101010101" pitchFamily="2" charset="-122"/>
                <a:cs typeface="Arial" panose="020B0604020202020204" pitchFamily="34" charset="0"/>
              </a:rPr>
              <a:t> : </a:t>
            </a:r>
            <a:endParaRPr lang="en-US" sz="2000" dirty="0">
              <a:effectLst/>
              <a:latin typeface="Times New Roman" panose="02020603050405020304" pitchFamily="18" charset="0"/>
              <a:ea typeface="SimSun" panose="02010600030101010101" pitchFamily="2" charset="-122"/>
            </a:endParaRPr>
          </a:p>
        </p:txBody>
      </p:sp>
      <p:sp>
        <p:nvSpPr>
          <p:cNvPr id="5" name="Rectangle 4"/>
          <p:cNvSpPr/>
          <p:nvPr/>
        </p:nvSpPr>
        <p:spPr>
          <a:xfrm>
            <a:off x="3059832" y="1295945"/>
            <a:ext cx="5644353" cy="1938992"/>
          </a:xfrm>
          <a:prstGeom prst="rect">
            <a:avLst/>
          </a:prstGeom>
        </p:spPr>
        <p:txBody>
          <a:bodyPr wrap="square">
            <a:spAutoFit/>
          </a:bodyPr>
          <a:lstStyle/>
          <a:p>
            <a:pPr marL="342900" lvl="0" indent="-342900" algn="justLow">
              <a:lnSpc>
                <a:spcPct val="20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معمولا شاخه کوچکی از کرونر راست یا </a:t>
            </a:r>
            <a:r>
              <a:rPr lang="en-US" sz="2000" dirty="0" err="1">
                <a:latin typeface="Arial" panose="020B0604020202020204" pitchFamily="34" charset="0"/>
                <a:ea typeface="SimSun" panose="02010600030101010101" pitchFamily="2" charset="-122"/>
              </a:rPr>
              <a:t>lcx</a:t>
            </a:r>
            <a:r>
              <a:rPr lang="fa-IR" sz="2000" dirty="0">
                <a:latin typeface="Times New Roman" panose="02020603050405020304" pitchFamily="18" charset="0"/>
                <a:ea typeface="SimSun" panose="02010600030101010101" pitchFamily="2" charset="-122"/>
                <a:cs typeface="Arial" panose="020B0604020202020204" pitchFamily="34" charset="0"/>
              </a:rPr>
              <a:t> مسدود می شود. </a:t>
            </a:r>
            <a:endParaRPr lang="en-US" sz="2000" dirty="0">
              <a:latin typeface="Times New Roman" panose="02020603050405020304" pitchFamily="18" charset="0"/>
              <a:ea typeface="SimSun" panose="02010600030101010101" pitchFamily="2" charset="-122"/>
            </a:endParaRPr>
          </a:p>
          <a:p>
            <a:pPr marL="342900" lvl="0" indent="-342900" algn="justLow">
              <a:lnSpc>
                <a:spcPct val="20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موج </a:t>
            </a:r>
            <a:r>
              <a:rPr lang="en-US" sz="2000" dirty="0">
                <a:latin typeface="Arial" panose="020B0604020202020204" pitchFamily="34" charset="0"/>
                <a:ea typeface="SimSun" panose="02010600030101010101" pitchFamily="2" charset="-122"/>
              </a:rPr>
              <a:t>R</a:t>
            </a:r>
            <a:r>
              <a:rPr lang="fa-IR" sz="2000" dirty="0">
                <a:latin typeface="Times New Roman" panose="02020603050405020304" pitchFamily="18" charset="0"/>
                <a:ea typeface="SimSun" panose="02010600030101010101" pitchFamily="2" charset="-122"/>
                <a:cs typeface="Arial" panose="020B0604020202020204" pitchFamily="34" charset="0"/>
              </a:rPr>
              <a:t>بلند در اشتقاق </a:t>
            </a:r>
            <a:r>
              <a:rPr lang="en-US" sz="2000" dirty="0">
                <a:latin typeface="Arial" panose="020B0604020202020204" pitchFamily="34" charset="0"/>
                <a:ea typeface="SimSun" panose="02010600030101010101" pitchFamily="2" charset="-122"/>
              </a:rPr>
              <a:t>v1</a:t>
            </a:r>
            <a:r>
              <a:rPr lang="fa-IR" sz="2000" dirty="0">
                <a:latin typeface="Times New Roman" panose="02020603050405020304" pitchFamily="18" charset="0"/>
                <a:ea typeface="SimSun" panose="02010600030101010101" pitchFamily="2" charset="-122"/>
                <a:cs typeface="Arial" panose="020B0604020202020204" pitchFamily="34" charset="0"/>
              </a:rPr>
              <a:t> و </a:t>
            </a:r>
            <a:r>
              <a:rPr lang="en-US" sz="2000" dirty="0">
                <a:latin typeface="Arial" panose="020B0604020202020204" pitchFamily="34" charset="0"/>
                <a:ea typeface="SimSun" panose="02010600030101010101" pitchFamily="2" charset="-122"/>
              </a:rPr>
              <a:t>v2</a:t>
            </a:r>
            <a:endParaRPr lang="en-US" sz="2000" dirty="0">
              <a:latin typeface="Times New Roman" panose="02020603050405020304" pitchFamily="18" charset="0"/>
              <a:ea typeface="SimSun" panose="02010600030101010101" pitchFamily="2" charset="-122"/>
            </a:endParaRPr>
          </a:p>
          <a:p>
            <a:pPr marL="342900" lvl="0" indent="-342900" algn="justLow">
              <a:lnSpc>
                <a:spcPct val="200000"/>
              </a:lnSpc>
              <a:buFont typeface="Wingdings" panose="05000000000000000000" pitchFamily="2" charset="2"/>
              <a:buChar char=""/>
              <a:tabLst>
                <a:tab pos="457200" algn="l"/>
                <a:tab pos="1657350" algn="l"/>
              </a:tabLst>
            </a:pPr>
            <a:r>
              <a:rPr lang="fa-IR" sz="2000" dirty="0">
                <a:latin typeface="Times New Roman" panose="02020603050405020304" pitchFamily="18" charset="0"/>
                <a:ea typeface="SimSun" panose="02010600030101010101" pitchFamily="2" charset="-122"/>
                <a:cs typeface="Arial" panose="020B0604020202020204" pitchFamily="34" charset="0"/>
              </a:rPr>
              <a:t>تغییرات قطعه </a:t>
            </a:r>
            <a:r>
              <a:rPr lang="en-US" sz="2000" dirty="0">
                <a:latin typeface="Arial" panose="020B0604020202020204" pitchFamily="34" charset="0"/>
                <a:ea typeface="SimSun" panose="02010600030101010101" pitchFamily="2" charset="-122"/>
              </a:rPr>
              <a:t>ST</a:t>
            </a:r>
            <a:r>
              <a:rPr lang="fa-IR" sz="2000" dirty="0">
                <a:latin typeface="Times New Roman" panose="02020603050405020304" pitchFamily="18" charset="0"/>
                <a:ea typeface="SimSun" panose="02010600030101010101" pitchFamily="2" charset="-122"/>
                <a:cs typeface="Arial" panose="020B0604020202020204" pitchFamily="34" charset="0"/>
              </a:rPr>
              <a:t> در </a:t>
            </a:r>
            <a:r>
              <a:rPr lang="en-US" sz="2000" dirty="0">
                <a:latin typeface="Arial" panose="020B0604020202020204" pitchFamily="34" charset="0"/>
                <a:ea typeface="SimSun" panose="02010600030101010101" pitchFamily="2" charset="-122"/>
              </a:rPr>
              <a:t>V1-V3</a:t>
            </a:r>
            <a:endParaRPr lang="en-US" sz="2000" dirty="0">
              <a:effectLst/>
              <a:latin typeface="Times New Roman" panose="02020603050405020304" pitchFamily="18" charset="0"/>
              <a:ea typeface="SimSun" panose="02010600030101010101" pitchFamily="2" charset="-122"/>
            </a:endParaRPr>
          </a:p>
        </p:txBody>
      </p:sp>
      <p:sp>
        <p:nvSpPr>
          <p:cNvPr id="6" name="Rectangle 5"/>
          <p:cNvSpPr/>
          <p:nvPr/>
        </p:nvSpPr>
        <p:spPr>
          <a:xfrm>
            <a:off x="4145215" y="3212976"/>
            <a:ext cx="4572000" cy="2345001"/>
          </a:xfrm>
          <a:prstGeom prst="rect">
            <a:avLst/>
          </a:prstGeom>
        </p:spPr>
        <p:txBody>
          <a:bodyPr>
            <a:spAutoFit/>
          </a:bodyPr>
          <a:lstStyle/>
          <a:p>
            <a:pPr marL="342900" lvl="0" indent="-342900" algn="justLow">
              <a:lnSpc>
                <a:spcPct val="150000"/>
              </a:lnSpc>
              <a:buFont typeface="Wingdings" panose="05000000000000000000" pitchFamily="2" charset="2"/>
              <a:buChar char=""/>
              <a:tabLst>
                <a:tab pos="457200" algn="l"/>
                <a:tab pos="1600200" algn="l"/>
              </a:tabLst>
            </a:pPr>
            <a:r>
              <a:rPr lang="fa-IR" sz="2000" dirty="0">
                <a:latin typeface="Times New Roman" panose="02020603050405020304" pitchFamily="18" charset="0"/>
                <a:ea typeface="SimSun" panose="02010600030101010101" pitchFamily="2" charset="-122"/>
                <a:cs typeface="Arial" panose="020B0604020202020204" pitchFamily="34" charset="0"/>
              </a:rPr>
              <a:t>توجه : </a:t>
            </a:r>
            <a:endParaRPr lang="en-US" sz="2000" dirty="0">
              <a:latin typeface="Times New Roman" panose="02020603050405020304" pitchFamily="18" charset="0"/>
              <a:ea typeface="SimSun" panose="02010600030101010101" pitchFamily="2" charset="-122"/>
            </a:endParaRPr>
          </a:p>
          <a:p>
            <a:pPr algn="justLow">
              <a:lnSpc>
                <a:spcPct val="150000"/>
              </a:lnSpc>
              <a:tabLst>
                <a:tab pos="1600200" algn="l"/>
              </a:tabLst>
            </a:pPr>
            <a:r>
              <a:rPr lang="fa-IR" sz="2000" dirty="0">
                <a:latin typeface="Times New Roman" panose="02020603050405020304" pitchFamily="18" charset="0"/>
                <a:ea typeface="SimSun" panose="02010600030101010101" pitchFamily="2" charset="-122"/>
                <a:cs typeface="Arial" panose="020B0604020202020204" pitchFamily="34" charset="0"/>
              </a:rPr>
              <a:t> </a:t>
            </a:r>
            <a:endParaRPr lang="en-US" sz="2000" dirty="0">
              <a:latin typeface="Times New Roman" panose="02020603050405020304" pitchFamily="18" charset="0"/>
              <a:ea typeface="SimSun" panose="02010600030101010101" pitchFamily="2" charset="-122"/>
            </a:endParaRPr>
          </a:p>
          <a:p>
            <a:pPr algn="justLow">
              <a:lnSpc>
                <a:spcPct val="150000"/>
              </a:lnSpc>
              <a:tabLst>
                <a:tab pos="1600200" algn="l"/>
              </a:tabLst>
            </a:pPr>
            <a:r>
              <a:rPr lang="fa-IR" sz="2000" dirty="0">
                <a:latin typeface="Times New Roman" panose="02020603050405020304" pitchFamily="18" charset="0"/>
                <a:ea typeface="SimSun" panose="02010600030101010101" pitchFamily="2" charset="-122"/>
                <a:cs typeface="Arial" panose="020B0604020202020204" pitchFamily="34" charset="0"/>
              </a:rPr>
              <a:t>در حقیقت انفارکتوس خلفی همواره همراه با انفارکتوس </a:t>
            </a:r>
            <a:r>
              <a:rPr lang="fa-IR" sz="2000" u="sng" dirty="0">
                <a:latin typeface="Times New Roman" panose="02020603050405020304" pitchFamily="18" charset="0"/>
                <a:ea typeface="SimSun" panose="02010600030101010101" pitchFamily="2" charset="-122"/>
                <a:cs typeface="Arial" panose="020B0604020202020204" pitchFamily="34" charset="0"/>
              </a:rPr>
              <a:t>تحتانی</a:t>
            </a:r>
            <a:r>
              <a:rPr lang="fa-IR" sz="2000" dirty="0">
                <a:latin typeface="Times New Roman" panose="02020603050405020304" pitchFamily="18" charset="0"/>
                <a:ea typeface="SimSun" panose="02010600030101010101" pitchFamily="2" charset="-122"/>
                <a:cs typeface="Arial" panose="020B0604020202020204" pitchFamily="34" charset="0"/>
              </a:rPr>
              <a:t> یا انفارکتوس </a:t>
            </a:r>
            <a:r>
              <a:rPr lang="fa-IR" sz="2000" u="sng" dirty="0">
                <a:latin typeface="Times New Roman" panose="02020603050405020304" pitchFamily="18" charset="0"/>
                <a:ea typeface="SimSun" panose="02010600030101010101" pitchFamily="2" charset="-122"/>
                <a:cs typeface="Arial" panose="020B0604020202020204" pitchFamily="34" charset="0"/>
              </a:rPr>
              <a:t>بطن راست</a:t>
            </a:r>
            <a:r>
              <a:rPr lang="fa-IR" sz="2000" dirty="0">
                <a:latin typeface="Times New Roman" panose="02020603050405020304" pitchFamily="18" charset="0"/>
                <a:ea typeface="SimSun" panose="02010600030101010101" pitchFamily="2" charset="-122"/>
                <a:cs typeface="Arial" panose="020B0604020202020204" pitchFamily="34" charset="0"/>
              </a:rPr>
              <a:t> می باشد . </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9911462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anatomy of posterior MI"/>
          <p:cNvPicPr>
            <a:picLocks noChangeAspect="1" noChangeArrowheads="1"/>
          </p:cNvPicPr>
          <p:nvPr/>
        </p:nvPicPr>
        <p:blipFill>
          <a:blip r:embed="rId3"/>
          <a:srcRect/>
          <a:stretch>
            <a:fillRect/>
          </a:stretch>
        </p:blipFill>
        <p:spPr bwMode="auto">
          <a:xfrm>
            <a:off x="1143000" y="1524000"/>
            <a:ext cx="6858000" cy="4792663"/>
          </a:xfrm>
          <a:prstGeom prst="rect">
            <a:avLst/>
          </a:prstGeom>
          <a:noFill/>
          <a:ln w="9525">
            <a:noFill/>
            <a:miter lim="800000"/>
            <a:headEnd/>
            <a:tailEnd/>
          </a:ln>
        </p:spPr>
      </p:pic>
      <p:sp>
        <p:nvSpPr>
          <p:cNvPr id="113667" name="Text Box 3"/>
          <p:cNvSpPr txBox="1">
            <a:spLocks noChangeArrowheads="1"/>
          </p:cNvSpPr>
          <p:nvPr/>
        </p:nvSpPr>
        <p:spPr bwMode="auto">
          <a:xfrm>
            <a:off x="3352800" y="396875"/>
            <a:ext cx="2371725" cy="579438"/>
          </a:xfrm>
          <a:prstGeom prst="rect">
            <a:avLst/>
          </a:prstGeom>
          <a:noFill/>
          <a:ln w="9525">
            <a:noFill/>
            <a:miter lim="800000"/>
            <a:headEnd/>
            <a:tailEnd/>
          </a:ln>
        </p:spPr>
        <p:txBody>
          <a:bodyPr wrap="none">
            <a:spAutoFit/>
          </a:bodyPr>
          <a:lstStyle/>
          <a:p>
            <a:r>
              <a:rPr lang="en-US" altLang="zh-TW" sz="3200">
                <a:solidFill>
                  <a:schemeClr val="tx2"/>
                </a:solidFill>
                <a:ea typeface="PMingLiU" pitchFamily="18" charset="-120"/>
              </a:rPr>
              <a:t>Posterior MI</a:t>
            </a:r>
          </a:p>
        </p:txBody>
      </p:sp>
      <p:sp>
        <p:nvSpPr>
          <p:cNvPr id="4" name="Slide Number Placeholder 3"/>
          <p:cNvSpPr>
            <a:spLocks noGrp="1"/>
          </p:cNvSpPr>
          <p:nvPr>
            <p:ph type="sldNum" sz="quarter" idx="12"/>
          </p:nvPr>
        </p:nvSpPr>
        <p:spPr/>
        <p:txBody>
          <a:bodyPr/>
          <a:lstStyle/>
          <a:p>
            <a:fld id="{C5ED3159-0FD7-44E6-B1AC-26F0FE01AE34}" type="slidenum">
              <a:rPr lang="fa-IR" smtClean="0"/>
              <a:pPr/>
              <a:t>54</a:t>
            </a:fld>
            <a:endParaRPr lang="fa-IR"/>
          </a:p>
        </p:txBody>
      </p:sp>
    </p:spTree>
    <p:extLst>
      <p:ext uri="{BB962C8B-B14F-4D97-AF65-F5344CB8AC3E}">
        <p14:creationId xmlns:p14="http://schemas.microsoft.com/office/powerpoint/2010/main" val="30619759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trueposterior[1]"/>
          <p:cNvPicPr>
            <a:picLocks noChangeAspect="1" noChangeArrowheads="1" noCrop="1"/>
          </p:cNvPicPr>
          <p:nvPr/>
        </p:nvPicPr>
        <p:blipFill>
          <a:blip r:embed="rId2"/>
          <a:srcRect/>
          <a:stretch>
            <a:fillRect/>
          </a:stretch>
        </p:blipFill>
        <p:spPr bwMode="auto">
          <a:xfrm>
            <a:off x="428596" y="642918"/>
            <a:ext cx="7929618" cy="550072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5ED3159-0FD7-44E6-B1AC-26F0FE01AE34}" type="slidenum">
              <a:rPr lang="fa-IR" smtClean="0"/>
              <a:pPr/>
              <a:t>55</a:t>
            </a:fld>
            <a:endParaRPr lang="fa-IR"/>
          </a:p>
        </p:txBody>
      </p:sp>
    </p:spTree>
    <p:extLst>
      <p:ext uri="{BB962C8B-B14F-4D97-AF65-F5344CB8AC3E}">
        <p14:creationId xmlns:p14="http://schemas.microsoft.com/office/powerpoint/2010/main" val="16670921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posterior MI + posterior leads"/>
          <p:cNvPicPr>
            <a:picLocks noChangeAspect="1" noChangeArrowheads="1"/>
          </p:cNvPicPr>
          <p:nvPr/>
        </p:nvPicPr>
        <p:blipFill>
          <a:blip r:embed="rId3"/>
          <a:srcRect/>
          <a:stretch>
            <a:fillRect/>
          </a:stretch>
        </p:blipFill>
        <p:spPr bwMode="auto">
          <a:xfrm>
            <a:off x="1011238" y="1382713"/>
            <a:ext cx="7121525" cy="4560887"/>
          </a:xfrm>
          <a:prstGeom prst="rect">
            <a:avLst/>
          </a:prstGeom>
          <a:noFill/>
          <a:ln w="9525">
            <a:noFill/>
            <a:miter lim="800000"/>
            <a:headEnd/>
            <a:tailEnd/>
          </a:ln>
        </p:spPr>
      </p:pic>
      <p:sp>
        <p:nvSpPr>
          <p:cNvPr id="114691" name="Text Box 3"/>
          <p:cNvSpPr txBox="1">
            <a:spLocks noChangeArrowheads="1"/>
          </p:cNvSpPr>
          <p:nvPr/>
        </p:nvSpPr>
        <p:spPr bwMode="auto">
          <a:xfrm>
            <a:off x="1524000" y="258763"/>
            <a:ext cx="6161088" cy="579437"/>
          </a:xfrm>
          <a:prstGeom prst="rect">
            <a:avLst/>
          </a:prstGeom>
          <a:noFill/>
          <a:ln w="9525">
            <a:noFill/>
            <a:miter lim="800000"/>
            <a:headEnd/>
            <a:tailEnd/>
          </a:ln>
        </p:spPr>
        <p:txBody>
          <a:bodyPr wrap="none">
            <a:spAutoFit/>
          </a:bodyPr>
          <a:lstStyle/>
          <a:p>
            <a:r>
              <a:rPr lang="en-US" altLang="zh-TW" sz="3200">
                <a:solidFill>
                  <a:schemeClr val="tx2"/>
                </a:solidFill>
                <a:ea typeface="PMingLiU" pitchFamily="18" charset="-120"/>
              </a:rPr>
              <a:t>Posterior MI with Posterior Leads</a:t>
            </a:r>
          </a:p>
        </p:txBody>
      </p:sp>
      <p:sp>
        <p:nvSpPr>
          <p:cNvPr id="114692" name="Line 4"/>
          <p:cNvSpPr>
            <a:spLocks noChangeShapeType="1"/>
          </p:cNvSpPr>
          <p:nvPr/>
        </p:nvSpPr>
        <p:spPr bwMode="auto">
          <a:xfrm>
            <a:off x="5368925" y="2755900"/>
            <a:ext cx="1450975" cy="0"/>
          </a:xfrm>
          <a:prstGeom prst="line">
            <a:avLst/>
          </a:prstGeom>
          <a:noFill/>
          <a:ln w="38100">
            <a:solidFill>
              <a:srgbClr val="FF0000"/>
            </a:solidFill>
            <a:round/>
            <a:headEnd/>
            <a:tailEnd/>
          </a:ln>
        </p:spPr>
        <p:txBody>
          <a:bodyPr/>
          <a:lstStyle/>
          <a:p>
            <a:endParaRPr lang="fa-IR"/>
          </a:p>
        </p:txBody>
      </p:sp>
      <p:sp>
        <p:nvSpPr>
          <p:cNvPr id="6" name="Date Placeholder 5"/>
          <p:cNvSpPr>
            <a:spLocks noGrp="1"/>
          </p:cNvSpPr>
          <p:nvPr>
            <p:ph type="dt" sz="half" idx="10"/>
          </p:nvPr>
        </p:nvSpPr>
        <p:spPr>
          <a:xfrm flipH="1" flipV="1">
            <a:off x="2590800" y="6703918"/>
            <a:ext cx="181000" cy="154081"/>
          </a:xfrm>
        </p:spPr>
        <p:txBody>
          <a:bodyPr/>
          <a:lstStyle/>
          <a:p>
            <a:r>
              <a:rPr lang="fa-IR" dirty="0" smtClean="0"/>
              <a:t>ا</a:t>
            </a:r>
            <a:endParaRPr lang="en-US" dirty="0" smtClean="0"/>
          </a:p>
        </p:txBody>
      </p:sp>
      <p:sp>
        <p:nvSpPr>
          <p:cNvPr id="5" name="Slide Number Placeholder 4"/>
          <p:cNvSpPr>
            <a:spLocks noGrp="1"/>
          </p:cNvSpPr>
          <p:nvPr>
            <p:ph type="sldNum" sz="quarter" idx="12"/>
          </p:nvPr>
        </p:nvSpPr>
        <p:spPr/>
        <p:txBody>
          <a:bodyPr/>
          <a:lstStyle/>
          <a:p>
            <a:fld id="{C5ED3159-0FD7-44E6-B1AC-26F0FE01AE34}" type="slidenum">
              <a:rPr lang="fa-IR" smtClean="0"/>
              <a:pPr/>
              <a:t>56</a:t>
            </a:fld>
            <a:endParaRPr lang="fa-IR"/>
          </a:p>
        </p:txBody>
      </p:sp>
    </p:spTree>
    <p:extLst>
      <p:ext uri="{BB962C8B-B14F-4D97-AF65-F5344CB8AC3E}">
        <p14:creationId xmlns:p14="http://schemas.microsoft.com/office/powerpoint/2010/main" val="4684337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152400"/>
            <a:ext cx="7772400" cy="1143000"/>
          </a:xfrm>
        </p:spPr>
        <p:txBody>
          <a:bodyPr/>
          <a:lstStyle/>
          <a:p>
            <a:r>
              <a:rPr lang="en-US" dirty="0" smtClean="0"/>
              <a:t>Inferior/Posterior Infarct</a:t>
            </a:r>
          </a:p>
        </p:txBody>
      </p:sp>
      <p:sp>
        <p:nvSpPr>
          <p:cNvPr id="4" name="Slide Number Placeholder 3"/>
          <p:cNvSpPr>
            <a:spLocks noGrp="1"/>
          </p:cNvSpPr>
          <p:nvPr>
            <p:ph type="sldNum" sz="quarter" idx="12"/>
          </p:nvPr>
        </p:nvSpPr>
        <p:spPr/>
        <p:txBody>
          <a:bodyPr/>
          <a:lstStyle/>
          <a:p>
            <a:fld id="{C5ED3159-0FD7-44E6-B1AC-26F0FE01AE34}" type="slidenum">
              <a:rPr lang="fa-IR" smtClean="0"/>
              <a:pPr/>
              <a:t>57</a:t>
            </a:fld>
            <a:endParaRPr lang="fa-IR"/>
          </a:p>
        </p:txBody>
      </p:sp>
      <p:pic>
        <p:nvPicPr>
          <p:cNvPr id="104451" name="Picture 3"/>
          <p:cNvPicPr>
            <a:picLocks noChangeAspect="1" noChangeArrowheads="1"/>
          </p:cNvPicPr>
          <p:nvPr/>
        </p:nvPicPr>
        <p:blipFill>
          <a:blip r:embed="rId3"/>
          <a:srcRect/>
          <a:stretch>
            <a:fillRect/>
          </a:stretch>
        </p:blipFill>
        <p:spPr bwMode="auto">
          <a:xfrm>
            <a:off x="0" y="1427163"/>
            <a:ext cx="9144000" cy="512603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4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2" nodeType="clickEffect">
                                  <p:stCondLst>
                                    <p:cond delay="0"/>
                                  </p:stCondLst>
                                  <p:childTnLst>
                                    <p:set>
                                      <p:cBhvr>
                                        <p:cTn id="14" dur="1" fill="hold">
                                          <p:stCondLst>
                                            <p:cond delay="0"/>
                                          </p:stCondLst>
                                        </p:cTn>
                                        <p:tgtEl>
                                          <p:spTgt spid="104450"/>
                                        </p:tgtEl>
                                        <p:attrNameLst>
                                          <p:attrName>style.visibility</p:attrName>
                                        </p:attrNameLst>
                                      </p:cBhvr>
                                      <p:to>
                                        <p:strVal val="visible"/>
                                      </p:to>
                                    </p:set>
                                    <p:animEffect transition="in" filter="fade">
                                      <p:cBhvr>
                                        <p:cTn id="15" dur="500"/>
                                        <p:tgtEl>
                                          <p:spTgt spid="10445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3" nodeType="clickEffect">
                                  <p:stCondLst>
                                    <p:cond delay="0"/>
                                  </p:stCondLst>
                                  <p:childTnLst>
                                    <p:set>
                                      <p:cBhvr>
                                        <p:cTn id="19" dur="1" fill="hold">
                                          <p:stCondLst>
                                            <p:cond delay="0"/>
                                          </p:stCondLst>
                                        </p:cTn>
                                        <p:tgtEl>
                                          <p:spTgt spid="104450"/>
                                        </p:tgtEl>
                                        <p:attrNameLst>
                                          <p:attrName>style.visibility</p:attrName>
                                        </p:attrNameLst>
                                      </p:cBhvr>
                                      <p:to>
                                        <p:strVal val="visible"/>
                                      </p:to>
                                    </p:set>
                                    <p:anim calcmode="lin" valueType="num">
                                      <p:cBhvr additive="base">
                                        <p:cTn id="20" dur="500" fill="hold"/>
                                        <p:tgtEl>
                                          <p:spTgt spid="104450"/>
                                        </p:tgtEl>
                                        <p:attrNameLst>
                                          <p:attrName>ppt_x</p:attrName>
                                        </p:attrNameLst>
                                      </p:cBhvr>
                                      <p:tavLst>
                                        <p:tav tm="0">
                                          <p:val>
                                            <p:strVal val="#ppt_x"/>
                                          </p:val>
                                        </p:tav>
                                        <p:tav tm="100000">
                                          <p:val>
                                            <p:strVal val="#ppt_x"/>
                                          </p:val>
                                        </p:tav>
                                      </p:tavLst>
                                    </p:anim>
                                    <p:anim calcmode="lin" valueType="num">
                                      <p:cBhvr additive="base">
                                        <p:cTn id="21" dur="500" fill="hold"/>
                                        <p:tgtEl>
                                          <p:spTgt spid="10445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4" nodeType="clickEffect">
                                  <p:stCondLst>
                                    <p:cond delay="0"/>
                                  </p:stCondLst>
                                  <p:childTnLst>
                                    <p:set>
                                      <p:cBhvr>
                                        <p:cTn id="25" dur="1" fill="hold">
                                          <p:stCondLst>
                                            <p:cond delay="0"/>
                                          </p:stCondLst>
                                        </p:cTn>
                                        <p:tgtEl>
                                          <p:spTgt spid="104450"/>
                                        </p:tgtEl>
                                        <p:attrNameLst>
                                          <p:attrName>style.visibility</p:attrName>
                                        </p:attrNameLst>
                                      </p:cBhvr>
                                      <p:to>
                                        <p:strVal val="visible"/>
                                      </p:to>
                                    </p:set>
                                    <p:animEffect transition="in" filter="fade">
                                      <p:cBhvr>
                                        <p:cTn id="26" dur="1000"/>
                                        <p:tgtEl>
                                          <p:spTgt spid="104450"/>
                                        </p:tgtEl>
                                      </p:cBhvr>
                                    </p:animEffect>
                                    <p:anim calcmode="lin" valueType="num">
                                      <p:cBhvr>
                                        <p:cTn id="27" dur="1000" fill="hold"/>
                                        <p:tgtEl>
                                          <p:spTgt spid="104450"/>
                                        </p:tgtEl>
                                        <p:attrNameLst>
                                          <p:attrName>ppt_x</p:attrName>
                                        </p:attrNameLst>
                                      </p:cBhvr>
                                      <p:tavLst>
                                        <p:tav tm="0">
                                          <p:val>
                                            <p:strVal val="#ppt_x"/>
                                          </p:val>
                                        </p:tav>
                                        <p:tav tm="100000">
                                          <p:val>
                                            <p:strVal val="#ppt_x"/>
                                          </p:val>
                                        </p:tav>
                                      </p:tavLst>
                                    </p:anim>
                                    <p:anim calcmode="lin" valueType="num">
                                      <p:cBhvr>
                                        <p:cTn id="28" dur="1000" fill="hold"/>
                                        <p:tgtEl>
                                          <p:spTgt spid="1044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0" grpId="1"/>
      <p:bldP spid="104450" grpId="2"/>
      <p:bldP spid="104450" grpId="3"/>
      <p:bldP spid="104450" grpId="4"/>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000132"/>
          </a:xfrm>
        </p:spPr>
        <p:txBody>
          <a:bodyPr>
            <a:normAutofit/>
          </a:bodyPr>
          <a:lstStyle/>
          <a:p>
            <a:pPr algn="r"/>
            <a:r>
              <a:rPr lang="fa-IR" sz="3200" b="1" dirty="0">
                <a:cs typeface="B Nazanin" pitchFamily="2" charset="-78"/>
              </a:rPr>
              <a:t>تشخیص انفارکتوس میوکارد :</a:t>
            </a:r>
          </a:p>
        </p:txBody>
      </p:sp>
      <p:sp>
        <p:nvSpPr>
          <p:cNvPr id="6" name="Content Placeholder 5"/>
          <p:cNvSpPr>
            <a:spLocks noGrp="1"/>
          </p:cNvSpPr>
          <p:nvPr>
            <p:ph sz="quarter" idx="4"/>
          </p:nvPr>
        </p:nvSpPr>
        <p:spPr>
          <a:xfrm>
            <a:off x="4645025" y="1934760"/>
            <a:ext cx="4041775" cy="4360080"/>
          </a:xfrm>
        </p:spPr>
        <p:txBody>
          <a:bodyPr/>
          <a:lstStyle/>
          <a:p>
            <a:r>
              <a:rPr lang="fa-IR" sz="2400" b="1" dirty="0" smtClean="0">
                <a:cs typeface="B Nazanin" pitchFamily="2" charset="-78"/>
              </a:rPr>
              <a:t>1-الکتروکاردیوگرام:</a:t>
            </a:r>
            <a:endParaRPr lang="en-US" sz="2400" b="1" dirty="0" smtClean="0">
              <a:cs typeface="B Nazanin" pitchFamily="2" charset="-78"/>
            </a:endParaRPr>
          </a:p>
          <a:p>
            <a:r>
              <a:rPr lang="en-US" sz="2400" dirty="0" smtClean="0"/>
              <a:t>T</a:t>
            </a:r>
            <a:r>
              <a:rPr lang="fa-IR" sz="2400" dirty="0" smtClean="0"/>
              <a:t>بزرگ ومتقارن و معکوس</a:t>
            </a:r>
          </a:p>
          <a:p>
            <a:r>
              <a:rPr lang="fa-IR" sz="2400" dirty="0" smtClean="0"/>
              <a:t>تغییرات </a:t>
            </a:r>
            <a:r>
              <a:rPr lang="en-US" sz="2400" dirty="0" smtClean="0"/>
              <a:t>ST</a:t>
            </a:r>
            <a:r>
              <a:rPr lang="fa-IR" sz="2400" dirty="0" smtClean="0"/>
              <a:t>:بالای خط ایزوالکتریک در صدمه اندوکارد زیر خط</a:t>
            </a:r>
          </a:p>
          <a:p>
            <a:r>
              <a:rPr lang="en-US" sz="2400" dirty="0" smtClean="0"/>
              <a:t>Q</a:t>
            </a:r>
            <a:r>
              <a:rPr lang="fa-IR" sz="2400" dirty="0" smtClean="0"/>
              <a:t>غیر طبیعی(زمان طولانی)</a:t>
            </a:r>
          </a:p>
          <a:p>
            <a:endParaRPr lang="en-US" sz="2400" dirty="0" smtClean="0"/>
          </a:p>
        </p:txBody>
      </p:sp>
      <p:sp>
        <p:nvSpPr>
          <p:cNvPr id="7" name="Date Placeholder 6"/>
          <p:cNvSpPr>
            <a:spLocks noGrp="1"/>
          </p:cNvSpPr>
          <p:nvPr>
            <p:ph type="dt" sz="half" idx="10"/>
          </p:nvPr>
        </p:nvSpPr>
        <p:spPr/>
        <p:txBody>
          <a:bodyPr/>
          <a:lstStyle/>
          <a:p>
            <a:r>
              <a:rPr lang="fa-IR" smtClean="0"/>
              <a:t>احمدی زمستان 92</a:t>
            </a:r>
            <a:endParaRPr lang="fa-IR"/>
          </a:p>
        </p:txBody>
      </p:sp>
      <p:sp>
        <p:nvSpPr>
          <p:cNvPr id="8" name="Slide Number Placeholder 7"/>
          <p:cNvSpPr>
            <a:spLocks noGrp="1"/>
          </p:cNvSpPr>
          <p:nvPr>
            <p:ph type="sldNum" sz="quarter" idx="12"/>
          </p:nvPr>
        </p:nvSpPr>
        <p:spPr/>
        <p:txBody>
          <a:bodyPr/>
          <a:lstStyle/>
          <a:p>
            <a:fld id="{C5ED3159-0FD7-44E6-B1AC-26F0FE01AE34}" type="slidenum">
              <a:rPr lang="fa-IR" smtClean="0"/>
              <a:pPr/>
              <a:t>58</a:t>
            </a:fld>
            <a:endParaRPr lang="fa-IR"/>
          </a:p>
        </p:txBody>
      </p:sp>
      <p:pic>
        <p:nvPicPr>
          <p:cNvPr id="9" name="Picture 5" descr="mi7"/>
          <p:cNvPicPr>
            <a:picLocks noChangeAspect="1" noChangeArrowheads="1"/>
          </p:cNvPicPr>
          <p:nvPr/>
        </p:nvPicPr>
        <p:blipFill>
          <a:blip r:embed="rId2"/>
          <a:srcRect/>
          <a:stretch>
            <a:fillRect/>
          </a:stretch>
        </p:blipFill>
        <p:spPr bwMode="auto">
          <a:xfrm>
            <a:off x="4643438" y="4114800"/>
            <a:ext cx="4286280" cy="2457472"/>
          </a:xfrm>
          <a:prstGeom prst="rect">
            <a:avLst/>
          </a:prstGeom>
          <a:noFill/>
          <a:ln w="9525">
            <a:noFill/>
            <a:miter lim="800000"/>
            <a:headEnd/>
            <a:tailEnd/>
          </a:ln>
        </p:spPr>
      </p:pic>
      <p:pic>
        <p:nvPicPr>
          <p:cNvPr id="10" name="Picture 6" descr="mi8"/>
          <p:cNvPicPr>
            <a:picLocks noGrp="1" noChangeAspect="1" noChangeArrowheads="1"/>
          </p:cNvPicPr>
          <p:nvPr>
            <p:ph sz="quarter" idx="2"/>
          </p:nvPr>
        </p:nvPicPr>
        <p:blipFill>
          <a:blip r:embed="rId3"/>
          <a:srcRect/>
          <a:stretch>
            <a:fillRect/>
          </a:stretch>
        </p:blipFill>
        <p:spPr bwMode="auto">
          <a:xfrm>
            <a:off x="0" y="1643051"/>
            <a:ext cx="4000496" cy="2286016"/>
          </a:xfrm>
          <a:prstGeom prst="rect">
            <a:avLst/>
          </a:prstGeom>
          <a:noFill/>
          <a:ln w="9525">
            <a:noFill/>
            <a:miter lim="800000"/>
            <a:headEnd/>
            <a:tailEnd/>
          </a:ln>
        </p:spPr>
      </p:pic>
      <p:pic>
        <p:nvPicPr>
          <p:cNvPr id="11" name="Picture 4" descr="mi6"/>
          <p:cNvPicPr>
            <a:picLocks noChangeAspect="1" noChangeArrowheads="1"/>
          </p:cNvPicPr>
          <p:nvPr/>
        </p:nvPicPr>
        <p:blipFill>
          <a:blip r:embed="rId4"/>
          <a:srcRect/>
          <a:stretch>
            <a:fillRect/>
          </a:stretch>
        </p:blipFill>
        <p:spPr bwMode="auto">
          <a:xfrm>
            <a:off x="0" y="3929066"/>
            <a:ext cx="4019550" cy="250033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در آنژین پرینزمتال، بعضی از موارد پریکاردیت حاد ، هیپوگلیسمی، </a:t>
            </a:r>
            <a:r>
              <a:rPr lang="fa-IR" dirty="0" smtClean="0"/>
              <a:t>هیپرکالمی،شوک</a:t>
            </a:r>
            <a:r>
              <a:rPr lang="fa-IR" dirty="0"/>
              <a:t>، پانکراتیت حاد و مسمومیت با فسفر موج </a:t>
            </a:r>
            <a:r>
              <a:rPr lang="fa-IR" dirty="0" smtClean="0"/>
              <a:t>های</a:t>
            </a:r>
            <a:r>
              <a:rPr lang="en-US" dirty="0" smtClean="0"/>
              <a:t>Q</a:t>
            </a:r>
            <a:r>
              <a:rPr lang="fa-IR" dirty="0" smtClean="0"/>
              <a:t> </a:t>
            </a:r>
            <a:r>
              <a:rPr lang="fa-IR" dirty="0"/>
              <a:t>زودگذر ظاهر می گردد  . </a:t>
            </a:r>
            <a:endParaRPr lang="en-US" dirty="0" smtClean="0"/>
          </a:p>
          <a:p>
            <a:r>
              <a:rPr lang="fa-IR" dirty="0" smtClean="0"/>
              <a:t>از </a:t>
            </a:r>
            <a:r>
              <a:rPr lang="fa-IR" dirty="0"/>
              <a:t>طرفی در مواردی که در بسیاری از لید ها سقوط </a:t>
            </a:r>
            <a:r>
              <a:rPr lang="en-US" dirty="0" smtClean="0"/>
              <a:t>ST</a:t>
            </a:r>
            <a:r>
              <a:rPr lang="fa-IR" dirty="0" smtClean="0"/>
              <a:t> داریم</a:t>
            </a:r>
            <a:r>
              <a:rPr lang="fa-IR" dirty="0"/>
              <a:t> و موج </a:t>
            </a:r>
            <a:r>
              <a:rPr lang="en-US" dirty="0"/>
              <a:t>invert </a:t>
            </a:r>
            <a:r>
              <a:rPr lang="fa-IR" dirty="0"/>
              <a:t>یا </a:t>
            </a:r>
            <a:r>
              <a:rPr lang="en-US" dirty="0" smtClean="0"/>
              <a:t>T </a:t>
            </a:r>
            <a:r>
              <a:rPr lang="en-US" dirty="0"/>
              <a:t>Flat </a:t>
            </a:r>
            <a:r>
              <a:rPr lang="fa-IR" dirty="0" smtClean="0"/>
              <a:t>داشته </a:t>
            </a:r>
            <a:r>
              <a:rPr lang="fa-IR" dirty="0"/>
              <a:t>باشیم باید به موارد زیر فکر </a:t>
            </a:r>
            <a:r>
              <a:rPr lang="fa-IR" dirty="0" smtClean="0"/>
              <a:t>شود:تاثیر دیژیتال</a:t>
            </a:r>
            <a:r>
              <a:rPr lang="fa-IR" dirty="0"/>
              <a:t>، بیماری ایسکمیک وسیع، ترکیب انفارکتوس قدامی و </a:t>
            </a:r>
            <a:r>
              <a:rPr lang="fa-IR" dirty="0" smtClean="0"/>
              <a:t>تحتانی،هیپوکالمی </a:t>
            </a:r>
          </a:p>
          <a:p>
            <a:r>
              <a:rPr lang="fa-IR" dirty="0" smtClean="0"/>
              <a:t>لازم </a:t>
            </a:r>
            <a:r>
              <a:rPr lang="fa-IR" dirty="0"/>
              <a:t>به ذکر است که</a:t>
            </a:r>
            <a:r>
              <a:rPr lang="en-US" dirty="0"/>
              <a:t> </a:t>
            </a:r>
          </a:p>
          <a:p>
            <a:r>
              <a:rPr lang="fa-IR" dirty="0" smtClean="0"/>
              <a:t>آنژین </a:t>
            </a:r>
            <a:r>
              <a:rPr lang="fa-IR" dirty="0"/>
              <a:t>پرنیزمنتال نیز در مرحله درد می تواند تغییرات </a:t>
            </a:r>
            <a:r>
              <a:rPr lang="en-US" dirty="0" smtClean="0"/>
              <a:t>ST</a:t>
            </a:r>
            <a:r>
              <a:rPr lang="fa-IR" dirty="0" smtClean="0"/>
              <a:t> الویشن را </a:t>
            </a:r>
            <a:r>
              <a:rPr lang="fa-IR" dirty="0"/>
              <a:t>ایجاد کند </a:t>
            </a:r>
          </a:p>
          <a:p>
            <a:r>
              <a:rPr lang="fa-IR" dirty="0"/>
              <a:t>اما این تظاهرات معمولا  </a:t>
            </a:r>
            <a:r>
              <a:rPr lang="fa-IR" dirty="0" smtClean="0"/>
              <a:t>بعد </a:t>
            </a:r>
            <a:r>
              <a:rPr lang="fa-IR" dirty="0"/>
              <a:t>از </a:t>
            </a:r>
            <a:r>
              <a:rPr lang="en-US" dirty="0"/>
              <a:t>20</a:t>
            </a:r>
            <a:r>
              <a:rPr lang="fa-IR" dirty="0"/>
              <a:t>دقیقه برطرف می </a:t>
            </a:r>
            <a:r>
              <a:rPr lang="fa-IR" dirty="0" smtClean="0"/>
              <a:t>گردد.</a:t>
            </a:r>
            <a:endParaRPr lang="en-US" dirty="0"/>
          </a:p>
          <a:p>
            <a:pPr>
              <a:lnSpc>
                <a:spcPct val="150000"/>
              </a:lnSpc>
            </a:pPr>
            <a:endParaRPr lang="en-US"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59</a:t>
            </a:fld>
            <a:endParaRPr lang="fa-IR"/>
          </a:p>
        </p:txBody>
      </p:sp>
    </p:spTree>
    <p:extLst>
      <p:ext uri="{BB962C8B-B14F-4D97-AF65-F5344CB8AC3E}">
        <p14:creationId xmlns:p14="http://schemas.microsoft.com/office/powerpoint/2010/main" val="12138872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58369"/>
            <a:ext cx="8229600" cy="45719"/>
          </a:xfrm>
        </p:spPr>
        <p:txBody>
          <a:bodyPr>
            <a:normAutofit fontScale="90000"/>
          </a:bodyPr>
          <a:lstStyle/>
          <a:p>
            <a:endParaRPr lang="en-US" dirty="0"/>
          </a:p>
        </p:txBody>
      </p:sp>
      <p:sp>
        <p:nvSpPr>
          <p:cNvPr id="3" name="Content Placeholder 2"/>
          <p:cNvSpPr>
            <a:spLocks noGrp="1"/>
          </p:cNvSpPr>
          <p:nvPr>
            <p:ph idx="1"/>
          </p:nvPr>
        </p:nvSpPr>
        <p:spPr>
          <a:xfrm>
            <a:off x="539552" y="658369"/>
            <a:ext cx="8229600" cy="45719"/>
          </a:xfrm>
        </p:spPr>
        <p:txBody>
          <a:bodyPr>
            <a:normAutofit fontScale="25000" lnSpcReduction="20000"/>
          </a:bodyPr>
          <a:lstStyle/>
          <a:p>
            <a:endParaRPr lang="en-US"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6</a:t>
            </a:fld>
            <a:endParaRPr lang="fa-IR"/>
          </a:p>
        </p:txBody>
      </p:sp>
      <p:sp>
        <p:nvSpPr>
          <p:cNvPr id="8" name="Rectangle 7"/>
          <p:cNvSpPr/>
          <p:nvPr/>
        </p:nvSpPr>
        <p:spPr>
          <a:xfrm>
            <a:off x="1331640" y="1628800"/>
            <a:ext cx="7128792" cy="3970318"/>
          </a:xfrm>
          <a:prstGeom prst="rect">
            <a:avLst/>
          </a:prstGeom>
        </p:spPr>
        <p:txBody>
          <a:bodyPr wrap="square">
            <a:spAutoFit/>
          </a:bodyPr>
          <a:lstStyle/>
          <a:p>
            <a:pPr>
              <a:lnSpc>
                <a:spcPct val="150000"/>
              </a:lnSpc>
            </a:pPr>
            <a:r>
              <a:rPr lang="fa-IR" sz="2400" b="1" dirty="0">
                <a:ea typeface="SimSun" panose="02010600030101010101" pitchFamily="2" charset="-122"/>
                <a:cs typeface="Arial" panose="020B0604020202020204" pitchFamily="34" charset="0"/>
              </a:rPr>
              <a:t>عوامل خطر ساز :</a:t>
            </a:r>
            <a:r>
              <a:rPr lang="fa-IR" sz="2400" dirty="0">
                <a:ea typeface="SimSun" panose="02010600030101010101" pitchFamily="2" charset="-122"/>
                <a:cs typeface="Arial" panose="020B0604020202020204" pitchFamily="34" charset="0"/>
              </a:rPr>
              <a:t> در سالها ی اخیر علاوه بر عوامل خطرساز اصلی </a:t>
            </a:r>
            <a:r>
              <a:rPr lang="fa-IR" sz="2400" dirty="0" smtClean="0">
                <a:ea typeface="SimSun" panose="02010600030101010101" pitchFamily="2" charset="-122"/>
                <a:cs typeface="Arial" panose="020B0604020202020204" pitchFamily="34" charset="0"/>
              </a:rPr>
              <a:t>وقابل تعدیل و </a:t>
            </a:r>
            <a:r>
              <a:rPr lang="fa-IR" sz="2400" dirty="0">
                <a:ea typeface="SimSun" panose="02010600030101010101" pitchFamily="2" charset="-122"/>
                <a:cs typeface="Arial" panose="020B0604020202020204" pitchFamily="34" charset="0"/>
              </a:rPr>
              <a:t>سنتی شناخته شده </a:t>
            </a:r>
            <a:r>
              <a:rPr lang="fa-IR" sz="2400" dirty="0">
                <a:solidFill>
                  <a:srgbClr val="FFC000"/>
                </a:solidFill>
                <a:ea typeface="SimSun" panose="02010600030101010101" pitchFamily="2" charset="-122"/>
                <a:cs typeface="Arial" panose="020B0604020202020204" pitchFamily="34" charset="0"/>
              </a:rPr>
              <a:t>(</a:t>
            </a:r>
            <a:r>
              <a:rPr lang="fa-IR" sz="2400" dirty="0">
                <a:ea typeface="SimSun" panose="02010600030101010101" pitchFamily="2" charset="-122"/>
                <a:cs typeface="Arial" panose="020B0604020202020204" pitchFamily="34" charset="0"/>
              </a:rPr>
              <a:t> </a:t>
            </a:r>
            <a:r>
              <a:rPr lang="fa-IR" sz="2400" i="1" dirty="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سیگار ، دیابت ، فشارخون بالا ، چربی خون بالا </a:t>
            </a:r>
            <a:r>
              <a:rPr lang="fa-IR" sz="2400" i="1" dirty="0" smtClean="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و </a:t>
            </a:r>
            <a:r>
              <a:rPr lang="fa-IR" sz="2400" i="1" dirty="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کاهش فعالیت جسمی </a:t>
            </a:r>
            <a:r>
              <a:rPr lang="fa-IR" sz="2400" dirty="0">
                <a:solidFill>
                  <a:srgbClr val="FFC000"/>
                </a:solidFill>
                <a:ea typeface="SimSun" panose="02010600030101010101" pitchFamily="2" charset="-122"/>
                <a:cs typeface="Arial" panose="020B0604020202020204" pitchFamily="34" charset="0"/>
              </a:rPr>
              <a:t>)</a:t>
            </a:r>
            <a:r>
              <a:rPr lang="fa-IR" sz="2400" dirty="0">
                <a:ea typeface="SimSun" panose="02010600030101010101" pitchFamily="2" charset="-122"/>
                <a:cs typeface="Arial" panose="020B0604020202020204" pitchFamily="34" charset="0"/>
              </a:rPr>
              <a:t> </a:t>
            </a:r>
            <a:r>
              <a:rPr lang="fa-IR" sz="2400" dirty="0" smtClean="0">
                <a:ea typeface="SimSun" panose="02010600030101010101" pitchFamily="2" charset="-122"/>
                <a:cs typeface="Arial" panose="020B0604020202020204" pitchFamily="34" charset="0"/>
              </a:rPr>
              <a:t>و عوامل خطرساز غیر قابل تعدیل مثل </a:t>
            </a:r>
            <a:r>
              <a:rPr lang="fa-IR" sz="2400" i="1" dirty="0" smtClean="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 </a:t>
            </a:r>
            <a:r>
              <a:rPr lang="fa-IR" sz="2400" i="1" dirty="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سابقه خانوادگی بیماری </a:t>
            </a:r>
            <a:r>
              <a:rPr lang="fa-IR" sz="2400" i="1" dirty="0" smtClean="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کرونر</a:t>
            </a:r>
            <a:r>
              <a:rPr lang="fa-IR" sz="2400" i="1" dirty="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 ،</a:t>
            </a:r>
            <a:r>
              <a:rPr lang="fa-IR" sz="2400" i="1" dirty="0" smtClean="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 نژا د</a:t>
            </a:r>
            <a:r>
              <a:rPr lang="fa-IR" sz="2400" i="1" dirty="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 ،</a:t>
            </a:r>
            <a:r>
              <a:rPr lang="fa-IR" sz="2400" i="1" dirty="0" smtClean="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 ارث</a:t>
            </a:r>
            <a:r>
              <a:rPr lang="fa-IR" sz="2400" i="1" dirty="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 ،</a:t>
            </a:r>
            <a:r>
              <a:rPr lang="fa-IR" sz="2400" i="1" dirty="0" smtClean="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 ژنتیک </a:t>
            </a:r>
            <a:r>
              <a:rPr lang="fa-IR" sz="2400" i="1" dirty="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 </a:t>
            </a:r>
            <a:r>
              <a:rPr lang="fa-IR" sz="2400" i="1" dirty="0" smtClean="0">
                <a:solidFill>
                  <a:srgbClr val="FFC000"/>
                </a:solidFill>
                <a:effectLst>
                  <a:outerShdw blurRad="38100" dist="38100" dir="2700000" algn="tl">
                    <a:srgbClr val="000000">
                      <a:alpha val="43137"/>
                    </a:srgbClr>
                  </a:outerShdw>
                </a:effectLst>
                <a:ea typeface="SimSun" panose="02010600030101010101" pitchFamily="2" charset="-122"/>
                <a:cs typeface="Arial" panose="020B0604020202020204" pitchFamily="34" charset="0"/>
              </a:rPr>
              <a:t>جنس وسن) </a:t>
            </a:r>
            <a:r>
              <a:rPr lang="fa-IR" sz="2400" dirty="0" smtClean="0">
                <a:ea typeface="SimSun" panose="02010600030101010101" pitchFamily="2" charset="-122"/>
                <a:cs typeface="Arial" panose="020B0604020202020204" pitchFamily="34" charset="0"/>
              </a:rPr>
              <a:t>فاکتورهای </a:t>
            </a:r>
            <a:r>
              <a:rPr lang="fa-IR" sz="2400" dirty="0">
                <a:ea typeface="SimSun" panose="02010600030101010101" pitchFamily="2" charset="-122"/>
                <a:cs typeface="Arial" panose="020B0604020202020204" pitchFamily="34" charset="0"/>
              </a:rPr>
              <a:t>دیگری همچون عفونتها ، التهاب و فاکتور </a:t>
            </a:r>
            <a:r>
              <a:rPr lang="fa-IR" sz="2400" dirty="0" smtClean="0">
                <a:ea typeface="SimSun" panose="02010600030101010101" pitchFamily="2" charset="-122"/>
                <a:cs typeface="Arial" panose="020B0604020202020204" pitchFamily="34" charset="0"/>
              </a:rPr>
              <a:t>اتوایمیون</a:t>
            </a:r>
            <a:r>
              <a:rPr lang="fa-IR" sz="2400" dirty="0"/>
              <a:t>بخصوص لوپوس اریتماتوس </a:t>
            </a:r>
            <a:r>
              <a:rPr lang="fa-IR" sz="2400" dirty="0" smtClean="0">
                <a:ea typeface="SimSun" panose="02010600030101010101" pitchFamily="2" charset="-122"/>
                <a:cs typeface="Arial" panose="020B0604020202020204" pitchFamily="34" charset="0"/>
              </a:rPr>
              <a:t> </a:t>
            </a:r>
            <a:r>
              <a:rPr lang="fa-IR" sz="2400" dirty="0">
                <a:ea typeface="SimSun" panose="02010600030101010101" pitchFamily="2" charset="-122"/>
                <a:cs typeface="Arial" panose="020B0604020202020204" pitchFamily="34" charset="0"/>
              </a:rPr>
              <a:t>به عنوان عوامل خطرساز در بیماری های اسکمیک قلبی مطرح شده است </a:t>
            </a:r>
            <a:endParaRPr lang="en-US" sz="2400" dirty="0"/>
          </a:p>
        </p:txBody>
      </p:sp>
    </p:spTree>
    <p:extLst>
      <p:ext uri="{BB962C8B-B14F-4D97-AF65-F5344CB8AC3E}">
        <p14:creationId xmlns:p14="http://schemas.microsoft.com/office/powerpoint/2010/main" val="2035810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تشخیص نهایی: سندروم بالینی با علایم مشخصه </a:t>
            </a:r>
            <a:r>
              <a:rPr lang="fa-IR" dirty="0" smtClean="0"/>
              <a:t>یا ایسکمی </a:t>
            </a:r>
            <a:r>
              <a:rPr lang="fa-IR" dirty="0"/>
              <a:t>حاد میوکارد همراه بالا رفتن پایدار قطعه </a:t>
            </a:r>
            <a:r>
              <a:rPr lang="en-US" dirty="0" smtClean="0"/>
              <a:t>ST</a:t>
            </a:r>
            <a:r>
              <a:rPr lang="fa-IR" dirty="0" smtClean="0"/>
              <a:t>یا</a:t>
            </a:r>
            <a:r>
              <a:rPr lang="en-US" dirty="0" smtClean="0"/>
              <a:t>LBBB</a:t>
            </a:r>
            <a:r>
              <a:rPr lang="fa-IR" dirty="0" smtClean="0"/>
              <a:t>که </a:t>
            </a:r>
            <a:r>
              <a:rPr lang="fa-IR" dirty="0"/>
              <a:t>به نظرمی رسد جدید باشد؛ همراه با آزاد شدن </a:t>
            </a:r>
            <a:r>
              <a:rPr lang="fa-IR" dirty="0" smtClean="0"/>
              <a:t>بیومارکرهای </a:t>
            </a:r>
            <a:r>
              <a:rPr lang="fa-IR" dirty="0"/>
              <a:t>نکروز میوکارد </a:t>
            </a:r>
            <a:endParaRPr lang="fa-IR" dirty="0" smtClean="0"/>
          </a:p>
          <a:p>
            <a:pPr marL="0" indent="0">
              <a:buNone/>
            </a:pPr>
            <a:endParaRPr lang="en-US" dirty="0"/>
          </a:p>
          <a:p>
            <a:r>
              <a:rPr lang="fa-IR" dirty="0" smtClean="0"/>
              <a:t>بالا رفتن قطعه</a:t>
            </a:r>
            <a:r>
              <a:rPr lang="en-US" dirty="0" smtClean="0"/>
              <a:t>ST</a:t>
            </a:r>
            <a:r>
              <a:rPr lang="fa-IR" dirty="0" smtClean="0"/>
              <a:t> تشخیصی</a:t>
            </a:r>
            <a:r>
              <a:rPr lang="fa-IR" dirty="0"/>
              <a:t>: در غیاب هایپرتروفی بطن </a:t>
            </a:r>
            <a:r>
              <a:rPr lang="fa-IR" dirty="0" smtClean="0"/>
              <a:t>چپ </a:t>
            </a:r>
            <a:r>
              <a:rPr lang="fa-IR" dirty="0"/>
              <a:t>یا بلوک شاخه ای چپ قدیمی، بالارفتن جدید قطعه </a:t>
            </a:r>
            <a:r>
              <a:rPr lang="en-US" dirty="0" smtClean="0"/>
              <a:t>ST</a:t>
            </a:r>
            <a:r>
              <a:rPr lang="fa-IR" dirty="0"/>
              <a:t>در محل نقطه </a:t>
            </a:r>
            <a:r>
              <a:rPr lang="en-US" dirty="0" smtClean="0"/>
              <a:t>J</a:t>
            </a:r>
          </a:p>
          <a:p>
            <a:r>
              <a:rPr lang="fa-IR" dirty="0" smtClean="0"/>
              <a:t>در </a:t>
            </a:r>
            <a:r>
              <a:rPr lang="fa-IR" dirty="0"/>
              <a:t>دو لید مجاور بر اساس آخرین </a:t>
            </a:r>
            <a:r>
              <a:rPr lang="fa-IR" dirty="0" smtClean="0"/>
              <a:t>گایدلاین</a:t>
            </a:r>
            <a:r>
              <a:rPr lang="en-US" dirty="0" smtClean="0"/>
              <a:t>AHA</a:t>
            </a:r>
            <a:r>
              <a:rPr lang="fa-IR" dirty="0"/>
              <a:t>تشخیصی است</a:t>
            </a:r>
            <a:endParaRPr lang="en-US"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60</a:t>
            </a:fld>
            <a:endParaRPr lang="fa-IR"/>
          </a:p>
        </p:txBody>
      </p:sp>
    </p:spTree>
    <p:extLst>
      <p:ext uri="{BB962C8B-B14F-4D97-AF65-F5344CB8AC3E}">
        <p14:creationId xmlns:p14="http://schemas.microsoft.com/office/powerpoint/2010/main" val="2117504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Nazanin" pitchFamily="2" charset="-78"/>
              </a:rPr>
              <a:t>تشخیص انفارکتوس میوکارد :</a:t>
            </a:r>
            <a:endParaRPr lang="fa-IR" sz="3200" dirty="0"/>
          </a:p>
        </p:txBody>
      </p:sp>
      <p:sp>
        <p:nvSpPr>
          <p:cNvPr id="3" name="Content Placeholder 2"/>
          <p:cNvSpPr>
            <a:spLocks noGrp="1"/>
          </p:cNvSpPr>
          <p:nvPr>
            <p:ph idx="1"/>
          </p:nvPr>
        </p:nvSpPr>
        <p:spPr/>
        <p:txBody>
          <a:bodyPr>
            <a:normAutofit/>
          </a:bodyPr>
          <a:lstStyle/>
          <a:p>
            <a:r>
              <a:rPr lang="fa-IR" sz="2400" b="1" dirty="0" smtClean="0">
                <a:cs typeface="B Nazanin" pitchFamily="2" charset="-78"/>
              </a:rPr>
              <a:t>2- مطالعات آزمایشگاهی: </a:t>
            </a:r>
          </a:p>
          <a:p>
            <a:r>
              <a:rPr lang="fa-IR" sz="2400" dirty="0" smtClean="0">
                <a:cs typeface="B Nazanin" pitchFamily="2" charset="-78"/>
              </a:rPr>
              <a:t>شامل افزایش </a:t>
            </a:r>
            <a:r>
              <a:rPr lang="en-US" sz="2400" dirty="0" smtClean="0">
                <a:cs typeface="B Nazanin" pitchFamily="2" charset="-78"/>
              </a:rPr>
              <a:t>WBC</a:t>
            </a:r>
            <a:r>
              <a:rPr lang="fa-IR" sz="2400" dirty="0" smtClean="0">
                <a:cs typeface="B Nazanin" pitchFamily="2" charset="-78"/>
              </a:rPr>
              <a:t> (حدود20000تا10000)که معمولا از روز دوم الی سوم شروع شده و در عرض یک هفته به حد طبیعی بر می گردد.</a:t>
            </a:r>
          </a:p>
          <a:p>
            <a:r>
              <a:rPr lang="fa-IR" sz="2400" dirty="0" smtClean="0">
                <a:cs typeface="B Nazanin" pitchFamily="2" charset="-78"/>
              </a:rPr>
              <a:t>افزایش </a:t>
            </a:r>
            <a:r>
              <a:rPr lang="en-US" sz="2400" dirty="0" smtClean="0">
                <a:cs typeface="B Nazanin" pitchFamily="2" charset="-78"/>
              </a:rPr>
              <a:t>ESR</a:t>
            </a:r>
            <a:r>
              <a:rPr lang="fa-IR" sz="2400" dirty="0" smtClean="0">
                <a:cs typeface="B Nazanin" pitchFamily="2" charset="-78"/>
              </a:rPr>
              <a:t> </a:t>
            </a:r>
          </a:p>
          <a:p>
            <a:r>
              <a:rPr lang="fa-IR" sz="2400" dirty="0" smtClean="0">
                <a:cs typeface="B Nazanin" pitchFamily="2" charset="-78"/>
              </a:rPr>
              <a:t>افزایش آنزیم های قلبی</a:t>
            </a:r>
          </a:p>
          <a:p>
            <a:endParaRPr lang="fa-IR" sz="2400" dirty="0" smtClean="0">
              <a:cs typeface="B Nazanin" pitchFamily="2" charset="-78"/>
            </a:endParaRPr>
          </a:p>
          <a:p>
            <a:endParaRPr lang="fa-IR" sz="2400" dirty="0" smtClean="0">
              <a:cs typeface="B Nazanin" pitchFamily="2" charset="-78"/>
            </a:endParaRPr>
          </a:p>
          <a:p>
            <a:pPr>
              <a:buNone/>
            </a:pPr>
            <a:endParaRPr lang="fa-IR" sz="2400" dirty="0" smtClean="0">
              <a:cs typeface="B Nazanin" pitchFamily="2" charset="-78"/>
            </a:endParaRPr>
          </a:p>
        </p:txBody>
      </p:sp>
      <p:sp>
        <p:nvSpPr>
          <p:cNvPr id="4" name="Slide Number Placeholder 3"/>
          <p:cNvSpPr>
            <a:spLocks noGrp="1"/>
          </p:cNvSpPr>
          <p:nvPr>
            <p:ph type="sldNum" sz="quarter" idx="12"/>
          </p:nvPr>
        </p:nvSpPr>
        <p:spPr/>
        <p:txBody>
          <a:bodyPr/>
          <a:lstStyle/>
          <a:p>
            <a:fld id="{C5ED3159-0FD7-44E6-B1AC-26F0FE01AE34}" type="slidenum">
              <a:rPr lang="fa-IR" smtClean="0"/>
              <a:pPr/>
              <a:t>61</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Nazanin" pitchFamily="2" charset="-78"/>
              </a:rPr>
              <a:t>تشخیص انفارکتوس میوکارد :</a:t>
            </a:r>
            <a:endParaRPr lang="fa-IR" sz="3200" dirty="0"/>
          </a:p>
        </p:txBody>
      </p:sp>
      <p:sp>
        <p:nvSpPr>
          <p:cNvPr id="3" name="Content Placeholder 2"/>
          <p:cNvSpPr>
            <a:spLocks noGrp="1"/>
          </p:cNvSpPr>
          <p:nvPr>
            <p:ph idx="1"/>
          </p:nvPr>
        </p:nvSpPr>
        <p:spPr/>
        <p:txBody>
          <a:bodyPr/>
          <a:lstStyle/>
          <a:p>
            <a:r>
              <a:rPr lang="fa-IR" sz="2800" dirty="0" smtClean="0">
                <a:cs typeface="B Nazanin" pitchFamily="2" charset="-78"/>
              </a:rPr>
              <a:t>مهمترین آنزیم هایی که در </a:t>
            </a:r>
            <a:r>
              <a:rPr lang="en-US" sz="2800" dirty="0" smtClean="0">
                <a:cs typeface="B Nazanin" pitchFamily="2" charset="-78"/>
              </a:rPr>
              <a:t>CCU </a:t>
            </a:r>
            <a:r>
              <a:rPr lang="fa-IR" sz="2800" dirty="0" smtClean="0">
                <a:cs typeface="B Nazanin" pitchFamily="2" charset="-78"/>
              </a:rPr>
              <a:t>برای تشخیص </a:t>
            </a:r>
            <a:r>
              <a:rPr lang="en-US" sz="2800" dirty="0" smtClean="0">
                <a:cs typeface="B Nazanin" pitchFamily="2" charset="-78"/>
              </a:rPr>
              <a:t>MI</a:t>
            </a:r>
            <a:r>
              <a:rPr lang="fa-IR" sz="2800" dirty="0" smtClean="0">
                <a:cs typeface="B Nazanin" pitchFamily="2" charset="-78"/>
              </a:rPr>
              <a:t>بررسی می شود:</a:t>
            </a:r>
          </a:p>
          <a:p>
            <a:r>
              <a:rPr lang="fa-IR" sz="2800" dirty="0" smtClean="0">
                <a:cs typeface="B Nazanin" pitchFamily="2" charset="-78"/>
              </a:rPr>
              <a:t>الف:</a:t>
            </a:r>
            <a:r>
              <a:rPr lang="en-US" sz="2800" dirty="0" smtClean="0">
                <a:cs typeface="B Nazanin" pitchFamily="2" charset="-78"/>
              </a:rPr>
              <a:t> </a:t>
            </a:r>
            <a:r>
              <a:rPr lang="fa-IR" sz="2800" dirty="0" smtClean="0">
                <a:cs typeface="B Nazanin" pitchFamily="2" charset="-78"/>
              </a:rPr>
              <a:t> </a:t>
            </a:r>
            <a:r>
              <a:rPr lang="en-US" sz="2800" dirty="0" smtClean="0">
                <a:cs typeface="B Nazanin" pitchFamily="2" charset="-78"/>
              </a:rPr>
              <a:t>CPK</a:t>
            </a:r>
            <a:endParaRPr lang="fa-IR" sz="2800" dirty="0" smtClean="0">
              <a:cs typeface="B Nazanin" pitchFamily="2" charset="-78"/>
            </a:endParaRPr>
          </a:p>
          <a:p>
            <a:r>
              <a:rPr lang="fa-IR" sz="2800" dirty="0" smtClean="0">
                <a:cs typeface="B Nazanin" pitchFamily="2" charset="-78"/>
              </a:rPr>
              <a:t>ب:</a:t>
            </a:r>
            <a:r>
              <a:rPr lang="en-US" sz="2800" dirty="0" smtClean="0">
                <a:cs typeface="B Nazanin" pitchFamily="2" charset="-78"/>
              </a:rPr>
              <a:t>LDH</a:t>
            </a:r>
            <a:endParaRPr lang="fa-IR" sz="2800" dirty="0" smtClean="0">
              <a:cs typeface="B Nazanin" pitchFamily="2" charset="-78"/>
            </a:endParaRPr>
          </a:p>
          <a:p>
            <a:r>
              <a:rPr lang="fa-IR" sz="2800" dirty="0" smtClean="0">
                <a:cs typeface="B Nazanin" pitchFamily="2" charset="-78"/>
              </a:rPr>
              <a:t>ج:</a:t>
            </a:r>
            <a:r>
              <a:rPr lang="en-US" sz="2800" dirty="0" smtClean="0">
                <a:cs typeface="B Nazanin" pitchFamily="2" charset="-78"/>
              </a:rPr>
              <a:t>SGOT</a:t>
            </a:r>
          </a:p>
          <a:p>
            <a:r>
              <a:rPr lang="fa-IR" sz="2800" dirty="0" smtClean="0">
                <a:cs typeface="B Nazanin" pitchFamily="2" charset="-78"/>
              </a:rPr>
              <a:t>تروپونین و میوگلوبین</a:t>
            </a:r>
            <a:endParaRPr lang="fa-IR" dirty="0" smtClean="0"/>
          </a:p>
          <a:p>
            <a:r>
              <a:rPr lang="fa-IR" dirty="0" smtClean="0"/>
              <a:t>3- اکوکاردیوگرافی</a:t>
            </a:r>
          </a:p>
          <a:p>
            <a:r>
              <a:rPr lang="fa-IR" dirty="0" smtClean="0"/>
              <a:t>4-رادیو گرافی قفسه سینه</a:t>
            </a:r>
            <a:endParaRPr lang="fa-IR" dirty="0"/>
          </a:p>
        </p:txBody>
      </p:sp>
      <p:sp>
        <p:nvSpPr>
          <p:cNvPr id="4" name="Slide Number Placeholder 3"/>
          <p:cNvSpPr>
            <a:spLocks noGrp="1"/>
          </p:cNvSpPr>
          <p:nvPr>
            <p:ph type="sldNum" sz="quarter" idx="12"/>
          </p:nvPr>
        </p:nvSpPr>
        <p:spPr/>
        <p:txBody>
          <a:bodyPr/>
          <a:lstStyle/>
          <a:p>
            <a:fld id="{C5ED3159-0FD7-44E6-B1AC-26F0FE01AE34}" type="slidenum">
              <a:rPr lang="fa-IR" smtClean="0"/>
              <a:pPr/>
              <a:t>62</a:t>
            </a:fld>
            <a:endParaRPr lang="fa-IR"/>
          </a:p>
        </p:txBody>
      </p:sp>
      <p:pic>
        <p:nvPicPr>
          <p:cNvPr id="6" name="Picture 6"/>
          <p:cNvPicPr>
            <a:picLocks noChangeAspect="1" noChangeArrowheads="1"/>
          </p:cNvPicPr>
          <p:nvPr/>
        </p:nvPicPr>
        <p:blipFill>
          <a:blip r:embed="rId2"/>
          <a:srcRect/>
          <a:stretch>
            <a:fillRect/>
          </a:stretch>
        </p:blipFill>
        <p:spPr>
          <a:xfrm>
            <a:off x="1071538" y="3214686"/>
            <a:ext cx="3429024" cy="2916239"/>
          </a:xfrm>
          <a:prstGeom prst="rect">
            <a:avLst/>
          </a:prstGeom>
        </p:spPr>
      </p:pic>
    </p:spTree>
    <p:extLst>
      <p:ext uri="{BB962C8B-B14F-4D97-AF65-F5344CB8AC3E}">
        <p14:creationId xmlns:p14="http://schemas.microsoft.com/office/powerpoint/2010/main" val="23749535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6017387"/>
          </a:xfrm>
        </p:spPr>
        <p:txBody>
          <a:bodyPr/>
          <a:lstStyle/>
          <a:p>
            <a:endParaRPr lang="en-US" dirty="0"/>
          </a:p>
        </p:txBody>
      </p:sp>
      <p:sp>
        <p:nvSpPr>
          <p:cNvPr id="3" name="Content Placeholder 2"/>
          <p:cNvSpPr>
            <a:spLocks noGrp="1"/>
          </p:cNvSpPr>
          <p:nvPr>
            <p:ph idx="1"/>
          </p:nvPr>
        </p:nvSpPr>
        <p:spPr>
          <a:xfrm>
            <a:off x="457200" y="1124744"/>
            <a:ext cx="8229600" cy="5199856"/>
          </a:xfrm>
        </p:spPr>
        <p:txBody>
          <a:bodyPr>
            <a:normAutofit/>
          </a:bodyPr>
          <a:lstStyle/>
          <a:p>
            <a:pPr marL="0" indent="0">
              <a:lnSpc>
                <a:spcPct val="200000"/>
              </a:lnSpc>
              <a:buNone/>
            </a:pPr>
            <a:r>
              <a:rPr lang="ar-SA" sz="2000" dirty="0">
                <a:latin typeface="Arial" panose="020B0604020202020204" pitchFamily="34" charset="0"/>
                <a:cs typeface="Arial" panose="020B0604020202020204" pitchFamily="34" charset="0"/>
              </a:rPr>
              <a:t>تروپویین‌های اختصاصی قلب شامل تروپونین قلبی</a:t>
            </a:r>
            <a:r>
              <a:rPr lang="en-US" sz="2000" dirty="0">
                <a:latin typeface="Arial" panose="020B0604020202020204" pitchFamily="34" charset="0"/>
                <a:cs typeface="Arial" panose="020B0604020202020204" pitchFamily="34" charset="0"/>
              </a:rPr>
              <a:t> T (</a:t>
            </a:r>
            <a:r>
              <a:rPr lang="en-US" sz="2000" dirty="0" err="1">
                <a:latin typeface="Arial" panose="020B0604020202020204" pitchFamily="34" charset="0"/>
                <a:cs typeface="Arial" panose="020B0604020202020204" pitchFamily="34" charset="0"/>
              </a:rPr>
              <a:t>cTcT</a:t>
            </a:r>
            <a:r>
              <a:rPr lang="en-US"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و تروپونین</a:t>
            </a:r>
            <a:r>
              <a:rPr lang="en-US" sz="2000" dirty="0">
                <a:latin typeface="Arial" panose="020B0604020202020204" pitchFamily="34" charset="0"/>
                <a:cs typeface="Arial" panose="020B0604020202020204" pitchFamily="34" charset="0"/>
              </a:rPr>
              <a:t> I (</a:t>
            </a:r>
            <a:r>
              <a:rPr lang="en-US" sz="2000" dirty="0" err="1">
                <a:latin typeface="Arial" panose="020B0604020202020204" pitchFamily="34" charset="0"/>
                <a:cs typeface="Arial" panose="020B0604020202020204" pitchFamily="34" charset="0"/>
              </a:rPr>
              <a:t>cTnI</a:t>
            </a:r>
            <a:r>
              <a:rPr lang="en-US" sz="2000" dirty="0">
                <a:latin typeface="Arial" panose="020B0604020202020204" pitchFamily="34" charset="0"/>
                <a:cs typeface="Arial" panose="020B0604020202020204" pitchFamily="34" charset="0"/>
              </a:rPr>
              <a:t>) </a:t>
            </a:r>
            <a:r>
              <a:rPr lang="ar-SA" sz="2000" dirty="0">
                <a:latin typeface="Arial" panose="020B0604020202020204" pitchFamily="34" charset="0"/>
                <a:cs typeface="Arial" panose="020B0604020202020204" pitchFamily="34" charset="0"/>
              </a:rPr>
              <a:t>قلبی می‌شود. این تروپونین‌ها به سبب ویژگی بسیار بالایی که برای آسیب سلول‌های عضله قلبی دارند، در ارزیابی بیماران بسیار کمک‌کننده می‌باشند. ارزیابی تروپونین‌های قلبی نسبت به ارزیابی</a:t>
            </a:r>
            <a:r>
              <a:rPr lang="en-US" sz="2000" dirty="0">
                <a:latin typeface="Arial" panose="020B0604020202020204" pitchFamily="34" charset="0"/>
                <a:cs typeface="Arial" panose="020B0604020202020204" pitchFamily="34" charset="0"/>
              </a:rPr>
              <a:t> CK-MB </a:t>
            </a:r>
            <a:r>
              <a:rPr lang="ar-SA" sz="2000" dirty="0">
                <a:latin typeface="Arial" panose="020B0604020202020204" pitchFamily="34" charset="0"/>
                <a:cs typeface="Arial" panose="020B0604020202020204" pitchFamily="34" charset="0"/>
              </a:rPr>
              <a:t>حساس‌تر بوده و مزیت‌های بسیاری نسبت بدان دارد؛ ازجمله آنکه برای آسیب عضله قلبی اختصاصی هستند و در سایر موارد طبیعی می‌باشند، درحالی‌که</a:t>
            </a:r>
            <a:r>
              <a:rPr lang="en-US" sz="2000" dirty="0">
                <a:latin typeface="Arial" panose="020B0604020202020204" pitchFamily="34" charset="0"/>
                <a:cs typeface="Arial" panose="020B0604020202020204" pitchFamily="34" charset="0"/>
              </a:rPr>
              <a:t> CK-MB </a:t>
            </a:r>
            <a:r>
              <a:rPr lang="ar-SA" sz="2000" dirty="0">
                <a:latin typeface="Arial" panose="020B0604020202020204" pitchFamily="34" charset="0"/>
                <a:cs typeface="Arial" panose="020B0604020202020204" pitchFamily="34" charset="0"/>
              </a:rPr>
              <a:t>می‌تواند در آسیب شدید عضلات اسکلتی، آسیب مغزی، آسیب ریوی و نیز نارسایی کلیه افزایش یابد</a:t>
            </a:r>
            <a:endParaRPr lang="en-US" sz="2000" dirty="0">
              <a:latin typeface="Arial" panose="020B0604020202020204" pitchFamily="34" charset="0"/>
              <a:cs typeface="Arial" panose="020B0604020202020204" pitchFamily="34" charset="0"/>
            </a:endParaRPr>
          </a:p>
          <a:p>
            <a:pPr marL="0" indent="0">
              <a:buNone/>
            </a:pPr>
            <a:endParaRPr lang="en-US" sz="2400"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63</a:t>
            </a:fld>
            <a:endParaRPr lang="fa-IR"/>
          </a:p>
        </p:txBody>
      </p:sp>
    </p:spTree>
    <p:extLst>
      <p:ext uri="{BB962C8B-B14F-4D97-AF65-F5344CB8AC3E}">
        <p14:creationId xmlns:p14="http://schemas.microsoft.com/office/powerpoint/2010/main" val="40759813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893264"/>
          </a:xfrm>
        </p:spPr>
        <p:txBody>
          <a:bodyPr/>
          <a:lstStyle/>
          <a:p>
            <a:endParaRPr lang="en-US" dirty="0"/>
          </a:p>
        </p:txBody>
      </p:sp>
      <p:sp>
        <p:nvSpPr>
          <p:cNvPr id="3" name="Content Placeholder 2"/>
          <p:cNvSpPr>
            <a:spLocks noGrp="1"/>
          </p:cNvSpPr>
          <p:nvPr>
            <p:ph idx="1"/>
          </p:nvPr>
        </p:nvSpPr>
        <p:spPr>
          <a:xfrm>
            <a:off x="457200" y="908720"/>
            <a:ext cx="8229600" cy="5415880"/>
          </a:xfrm>
        </p:spPr>
        <p:txBody>
          <a:bodyPr>
            <a:normAutofit fontScale="92500"/>
          </a:bodyPr>
          <a:lstStyle/>
          <a:p>
            <a:pPr marL="457200">
              <a:lnSpc>
                <a:spcPct val="107000"/>
              </a:lnSpc>
              <a:spcAft>
                <a:spcPts val="800"/>
              </a:spcAft>
            </a:pPr>
            <a:r>
              <a:rPr lang="ar-SA" sz="2200" dirty="0">
                <a:latin typeface="Arial" panose="020B0604020202020204" pitchFamily="34" charset="0"/>
                <a:ea typeface="Calibri" panose="020F0502020204030204" pitchFamily="34" charset="0"/>
                <a:cs typeface="Arial" panose="020B0604020202020204" pitchFamily="34" charset="0"/>
              </a:rPr>
              <a:t>میزان تروپونین‌های قلبی طی </a:t>
            </a:r>
            <a:r>
              <a:rPr lang="fa-IR" sz="2200" dirty="0">
                <a:latin typeface="Arial" panose="020B0604020202020204" pitchFamily="34" charset="0"/>
                <a:ea typeface="Calibri" panose="020F0502020204030204" pitchFamily="34" charset="0"/>
                <a:cs typeface="Arial" panose="020B0604020202020204" pitchFamily="34" charset="0"/>
              </a:rPr>
              <a:t>۲ </a:t>
            </a:r>
            <a:r>
              <a:rPr lang="ar-SA" sz="2200" dirty="0">
                <a:latin typeface="Arial" panose="020B0604020202020204" pitchFamily="34" charset="0"/>
                <a:ea typeface="Calibri" panose="020F0502020204030204" pitchFamily="34" charset="0"/>
                <a:cs typeface="Arial" panose="020B0604020202020204" pitchFamily="34" charset="0"/>
              </a:rPr>
              <a:t>تا </a:t>
            </a:r>
            <a:r>
              <a:rPr lang="fa-IR" sz="2200" dirty="0">
                <a:latin typeface="Arial" panose="020B0604020202020204" pitchFamily="34" charset="0"/>
                <a:ea typeface="Calibri" panose="020F0502020204030204" pitchFamily="34" charset="0"/>
                <a:cs typeface="Arial" panose="020B0604020202020204" pitchFamily="34" charset="0"/>
              </a:rPr>
              <a:t>۳ </a:t>
            </a:r>
            <a:r>
              <a:rPr lang="ar-SA" sz="2200" dirty="0">
                <a:latin typeface="Arial" panose="020B0604020202020204" pitchFamily="34" charset="0"/>
                <a:ea typeface="Calibri" panose="020F0502020204030204" pitchFamily="34" charset="0"/>
                <a:cs typeface="Arial" panose="020B0604020202020204" pitchFamily="34" charset="0"/>
              </a:rPr>
              <a:t>ساعت از آسیب میوکارد افزایش می‌یابند و برای تشخیص انفارکتوس باید </a:t>
            </a:r>
            <a:r>
              <a:rPr lang="fa-IR" sz="2200" dirty="0">
                <a:latin typeface="Arial" panose="020B0604020202020204" pitchFamily="34" charset="0"/>
                <a:ea typeface="Calibri" panose="020F0502020204030204" pitchFamily="34" charset="0"/>
                <a:cs typeface="Arial" panose="020B0604020202020204" pitchFamily="34" charset="0"/>
              </a:rPr>
              <a:t>۲ </a:t>
            </a:r>
            <a:r>
              <a:rPr lang="ar-SA" sz="2200" dirty="0">
                <a:latin typeface="Arial" panose="020B0604020202020204" pitchFamily="34" charset="0"/>
                <a:ea typeface="Calibri" panose="020F0502020204030204" pitchFamily="34" charset="0"/>
                <a:cs typeface="Arial" panose="020B0604020202020204" pitchFamily="34" charset="0"/>
              </a:rPr>
              <a:t>تا </a:t>
            </a:r>
            <a:r>
              <a:rPr lang="fa-IR" sz="2200" dirty="0">
                <a:latin typeface="Arial" panose="020B0604020202020204" pitchFamily="34" charset="0"/>
                <a:ea typeface="Calibri" panose="020F0502020204030204" pitchFamily="34" charset="0"/>
                <a:cs typeface="Arial" panose="020B0604020202020204" pitchFamily="34" charset="0"/>
              </a:rPr>
              <a:t>۳ </a:t>
            </a:r>
            <a:r>
              <a:rPr lang="ar-SA" sz="2200" dirty="0">
                <a:latin typeface="Arial" panose="020B0604020202020204" pitchFamily="34" charset="0"/>
                <a:ea typeface="Calibri" panose="020F0502020204030204" pitchFamily="34" charset="0"/>
                <a:cs typeface="Arial" panose="020B0604020202020204" pitchFamily="34" charset="0"/>
              </a:rPr>
              <a:t>مرتبه در طول یک روز (هر سه تا شش ساعت) اندازه‌گیری شود. سطوح</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cTnI</a:t>
            </a:r>
            <a:r>
              <a:rPr lang="en-US" sz="2200" dirty="0">
                <a:latin typeface="Arial" panose="020B0604020202020204" pitchFamily="34" charset="0"/>
                <a:ea typeface="Calibri" panose="020F0502020204030204" pitchFamily="34" charset="0"/>
                <a:cs typeface="Arial" panose="020B0604020202020204" pitchFamily="34" charset="0"/>
              </a:rPr>
              <a:t> </a:t>
            </a:r>
            <a:r>
              <a:rPr lang="ar-SA" sz="2200" dirty="0">
                <a:latin typeface="Arial" panose="020B0604020202020204" pitchFamily="34" charset="0"/>
                <a:ea typeface="Calibri" panose="020F0502020204030204" pitchFamily="34" charset="0"/>
                <a:cs typeface="Arial" panose="020B0604020202020204" pitchFamily="34" charset="0"/>
              </a:rPr>
              <a:t>و</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cTnT</a:t>
            </a:r>
            <a:r>
              <a:rPr lang="en-US" sz="2200" dirty="0">
                <a:latin typeface="Arial" panose="020B0604020202020204" pitchFamily="34" charset="0"/>
                <a:ea typeface="Calibri" panose="020F0502020204030204" pitchFamily="34" charset="0"/>
                <a:cs typeface="Arial" panose="020B0604020202020204" pitchFamily="34" charset="0"/>
              </a:rPr>
              <a:t> </a:t>
            </a:r>
            <a:r>
              <a:rPr lang="ar-SA" sz="2200" dirty="0">
                <a:latin typeface="Arial" panose="020B0604020202020204" pitchFamily="34" charset="0"/>
                <a:ea typeface="Calibri" panose="020F0502020204030204" pitchFamily="34" charset="0"/>
                <a:cs typeface="Arial" panose="020B0604020202020204" pitchFamily="34" charset="0"/>
              </a:rPr>
              <a:t>به ترتیب به مدت </a:t>
            </a:r>
            <a:r>
              <a:rPr lang="fa-IR" sz="2200" dirty="0">
                <a:latin typeface="Arial" panose="020B0604020202020204" pitchFamily="34" charset="0"/>
                <a:ea typeface="Calibri" panose="020F0502020204030204" pitchFamily="34" charset="0"/>
                <a:cs typeface="Arial" panose="020B0604020202020204" pitchFamily="34" charset="0"/>
              </a:rPr>
              <a:t>۷ </a:t>
            </a:r>
            <a:r>
              <a:rPr lang="ar-SA" sz="2200" dirty="0">
                <a:latin typeface="Arial" panose="020B0604020202020204" pitchFamily="34" charset="0"/>
                <a:ea typeface="Calibri" panose="020F0502020204030204" pitchFamily="34" charset="0"/>
                <a:cs typeface="Arial" panose="020B0604020202020204" pitchFamily="34" charset="0"/>
              </a:rPr>
              <a:t>تا </a:t>
            </a:r>
            <a:r>
              <a:rPr lang="fa-IR" sz="2200" dirty="0">
                <a:latin typeface="Arial" panose="020B0604020202020204" pitchFamily="34" charset="0"/>
                <a:ea typeface="Calibri" panose="020F0502020204030204" pitchFamily="34" charset="0"/>
                <a:cs typeface="Arial" panose="020B0604020202020204" pitchFamily="34" charset="0"/>
              </a:rPr>
              <a:t>۱۰ </a:t>
            </a:r>
            <a:r>
              <a:rPr lang="ar-SA" sz="2200" dirty="0">
                <a:latin typeface="Arial" panose="020B0604020202020204" pitchFamily="34" charset="0"/>
                <a:ea typeface="Calibri" panose="020F0502020204030204" pitchFamily="34" charset="0"/>
                <a:cs typeface="Arial" panose="020B0604020202020204" pitchFamily="34" charset="0"/>
              </a:rPr>
              <a:t>روز و </a:t>
            </a:r>
            <a:r>
              <a:rPr lang="fa-IR" sz="2200" dirty="0">
                <a:latin typeface="Arial" panose="020B0604020202020204" pitchFamily="34" charset="0"/>
                <a:ea typeface="Calibri" panose="020F0502020204030204" pitchFamily="34" charset="0"/>
                <a:cs typeface="Arial" panose="020B0604020202020204" pitchFamily="34" charset="0"/>
              </a:rPr>
              <a:t>۱۴ </a:t>
            </a:r>
            <a:r>
              <a:rPr lang="ar-SA" sz="2200" dirty="0">
                <a:latin typeface="Arial" panose="020B0604020202020204" pitchFamily="34" charset="0"/>
                <a:ea typeface="Calibri" panose="020F0502020204030204" pitchFamily="34" charset="0"/>
                <a:cs typeface="Arial" panose="020B0604020202020204" pitchFamily="34" charset="0"/>
              </a:rPr>
              <a:t>روز پس از</a:t>
            </a:r>
            <a:r>
              <a:rPr lang="en-US" sz="2200" dirty="0">
                <a:latin typeface="Arial" panose="020B0604020202020204" pitchFamily="34" charset="0"/>
                <a:ea typeface="Calibri" panose="020F0502020204030204" pitchFamily="34" charset="0"/>
                <a:cs typeface="Arial" panose="020B0604020202020204" pitchFamily="34" charset="0"/>
              </a:rPr>
              <a:t> MI </a:t>
            </a:r>
            <a:r>
              <a:rPr lang="ar-SA" sz="2200" dirty="0">
                <a:latin typeface="Arial" panose="020B0604020202020204" pitchFamily="34" charset="0"/>
                <a:ea typeface="Calibri" panose="020F0502020204030204" pitchFamily="34" charset="0"/>
                <a:cs typeface="Arial" panose="020B0604020202020204" pitchFamily="34" charset="0"/>
              </a:rPr>
              <a:t>می‌تواند بالا بماند</a:t>
            </a:r>
            <a:r>
              <a:rPr lang="fa-IR" sz="2200" dirty="0">
                <a:latin typeface="Arial" panose="020B0604020202020204" pitchFamily="34" charset="0"/>
                <a:ea typeface="Calibri" panose="020F0502020204030204" pitchFamily="34" charset="0"/>
                <a:cs typeface="Arial" panose="020B0604020202020204" pitchFamily="34" charset="0"/>
              </a:rPr>
              <a:t>که این امر امکان تشخیص سکته قلبی را حتی یک هفته پس ازشروع سکته قلبی فراهم می کند</a:t>
            </a:r>
            <a:r>
              <a:rPr lang="ar-SA" sz="2200" dirty="0">
                <a:latin typeface="Arial" panose="020B0604020202020204" pitchFamily="34" charset="0"/>
                <a:ea typeface="Calibri" panose="020F0502020204030204" pitchFamily="34" charset="0"/>
                <a:cs typeface="Arial" panose="020B0604020202020204" pitchFamily="34" charset="0"/>
              </a:rPr>
              <a:t>. </a:t>
            </a:r>
            <a:r>
              <a:rPr lang="ar-SA" sz="2200" dirty="0" smtClean="0">
                <a:latin typeface="Arial" panose="020B0604020202020204" pitchFamily="34" charset="0"/>
                <a:ea typeface="Calibri" panose="020F0502020204030204" pitchFamily="34" charset="0"/>
                <a:cs typeface="Arial" panose="020B0604020202020204" pitchFamily="34" charset="0"/>
              </a:rPr>
              <a:t>آسیب </a:t>
            </a:r>
            <a:r>
              <a:rPr lang="ar-SA" sz="2200" dirty="0">
                <a:latin typeface="Arial" panose="020B0604020202020204" pitchFamily="34" charset="0"/>
                <a:ea typeface="Calibri" panose="020F0502020204030204" pitchFamily="34" charset="0"/>
                <a:cs typeface="Arial" panose="020B0604020202020204" pitchFamily="34" charset="0"/>
              </a:rPr>
              <a:t>شدید عضله اسکلتی و نیز وضعیت بیماران دیالیزی می‌تواند سبب افزایش کاذب</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err="1">
                <a:latin typeface="Arial" panose="020B0604020202020204" pitchFamily="34" charset="0"/>
                <a:ea typeface="Calibri" panose="020F0502020204030204" pitchFamily="34" charset="0"/>
                <a:cs typeface="Arial" panose="020B0604020202020204" pitchFamily="34" charset="0"/>
              </a:rPr>
              <a:t>cTnT</a:t>
            </a:r>
            <a:r>
              <a:rPr lang="en-US" sz="2200" dirty="0">
                <a:latin typeface="Arial" panose="020B0604020202020204" pitchFamily="34" charset="0"/>
                <a:ea typeface="Calibri" panose="020F0502020204030204" pitchFamily="34" charset="0"/>
                <a:cs typeface="Arial" panose="020B0604020202020204" pitchFamily="34" charset="0"/>
              </a:rPr>
              <a:t> </a:t>
            </a:r>
            <a:r>
              <a:rPr lang="ar-SA" sz="2200" dirty="0">
                <a:latin typeface="Arial" panose="020B0604020202020204" pitchFamily="34" charset="0"/>
                <a:ea typeface="Calibri" panose="020F0502020204030204" pitchFamily="34" charset="0"/>
                <a:cs typeface="Arial" panose="020B0604020202020204" pitchFamily="34" charset="0"/>
              </a:rPr>
              <a:t>شود. علاوه بر مکانیسم ایسکمی مکانیسم‌هایی چون آسیب قلبی، نارسایی احتقانی قلب، افزایش و کاهش فشار می‌تواند سبب افزایش تروپونین</a:t>
            </a:r>
            <a:r>
              <a:rPr lang="en-US" sz="2200" dirty="0">
                <a:latin typeface="Arial" panose="020B0604020202020204" pitchFamily="34" charset="0"/>
                <a:ea typeface="Calibri" panose="020F0502020204030204" pitchFamily="34" charset="0"/>
                <a:cs typeface="Arial" panose="020B0604020202020204" pitchFamily="34" charset="0"/>
              </a:rPr>
              <a:t> T </a:t>
            </a:r>
            <a:r>
              <a:rPr lang="ar-SA" sz="2200" dirty="0">
                <a:latin typeface="Arial" panose="020B0604020202020204" pitchFamily="34" charset="0"/>
                <a:ea typeface="Calibri" panose="020F0502020204030204" pitchFamily="34" charset="0"/>
                <a:cs typeface="Arial" panose="020B0604020202020204" pitchFamily="34" charset="0"/>
              </a:rPr>
              <a:t>شود</a:t>
            </a:r>
            <a:r>
              <a:rPr lang="en-US" sz="2200" dirty="0">
                <a:latin typeface="Mongolian Baiti" panose="03000500000000000000" pitchFamily="66" charset="0"/>
                <a:ea typeface="Calibri" panose="020F0502020204030204" pitchFamily="34" charset="0"/>
                <a:cs typeface="Mongolian Baiti" panose="03000500000000000000" pitchFamily="66" charset="0"/>
              </a:rPr>
              <a:t> </a:t>
            </a:r>
          </a:p>
          <a:p>
            <a:pPr marL="457200">
              <a:lnSpc>
                <a:spcPct val="107000"/>
              </a:lnSpc>
              <a:spcAft>
                <a:spcPts val="800"/>
              </a:spcAft>
            </a:pPr>
            <a:r>
              <a:rPr lang="ar-SA" dirty="0">
                <a:latin typeface="Calibri" panose="020F0502020204030204" pitchFamily="34" charset="0"/>
                <a:ea typeface="Calibri" panose="020F0502020204030204" pitchFamily="34" charset="0"/>
                <a:cs typeface="Arial" panose="020B0604020202020204" pitchFamily="34" charset="0"/>
              </a:rPr>
              <a:t>موارد رایج استفاده </a:t>
            </a:r>
            <a:r>
              <a:rPr lang="ar-SA" dirty="0" smtClean="0">
                <a:latin typeface="Calibri" panose="020F0502020204030204" pitchFamily="34" charset="0"/>
                <a:ea typeface="Calibri" panose="020F0502020204030204" pitchFamily="34" charset="0"/>
                <a:cs typeface="Arial" panose="020B0604020202020204" pitchFamily="34" charset="0"/>
              </a:rPr>
              <a:t>تروپونین</a:t>
            </a:r>
            <a:r>
              <a:rPr lang="en-US" dirty="0">
                <a:latin typeface="Calibri" panose="020F0502020204030204" pitchFamily="34" charset="0"/>
                <a:ea typeface="Calibri" panose="020F0502020204030204" pitchFamily="34" charset="0"/>
                <a:cs typeface="Arial" panose="020B0604020202020204" pitchFamily="34" charset="0"/>
              </a:rPr>
              <a:t>:</a:t>
            </a:r>
            <a:endParaRPr lang="en-US" dirty="0" smtClean="0">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ar-SA" dirty="0" smtClean="0">
                <a:latin typeface="Calibri" panose="020F0502020204030204" pitchFamily="34" charset="0"/>
                <a:ea typeface="Calibri" panose="020F0502020204030204" pitchFamily="34" charset="0"/>
                <a:cs typeface="Arial" panose="020B0604020202020204" pitchFamily="34" charset="0"/>
              </a:rPr>
              <a:t>ارزیابی </a:t>
            </a:r>
            <a:r>
              <a:rPr lang="ar-SA" dirty="0">
                <a:latin typeface="Calibri" panose="020F0502020204030204" pitchFamily="34" charset="0"/>
                <a:ea typeface="Calibri" panose="020F0502020204030204" pitchFamily="34" charset="0"/>
                <a:cs typeface="Arial" panose="020B0604020202020204" pitchFamily="34" charset="0"/>
              </a:rPr>
              <a:t>بیماران با آنژین ناپایدار</a:t>
            </a:r>
            <a:endParaRPr lang="en-US" dirty="0">
              <a:latin typeface="Calibri" panose="020F0502020204030204" pitchFamily="34" charset="0"/>
              <a:ea typeface="Calibri" panose="020F0502020204030204" pitchFamily="34" charset="0"/>
              <a:cs typeface="Arial" panose="020B0604020202020204" pitchFamily="34" charset="0"/>
            </a:endParaRPr>
          </a:p>
          <a:p>
            <a:pPr marL="457200" lvl="0">
              <a:lnSpc>
                <a:spcPct val="107000"/>
              </a:lnSpc>
              <a:spcAft>
                <a:spcPts val="800"/>
              </a:spcAft>
            </a:pPr>
            <a:r>
              <a:rPr lang="ar-SA" dirty="0">
                <a:solidFill>
                  <a:prstClr val="black"/>
                </a:solidFill>
                <a:latin typeface="Calibri" panose="020F0502020204030204" pitchFamily="34" charset="0"/>
                <a:ea typeface="Calibri" panose="020F0502020204030204" pitchFamily="34" charset="0"/>
                <a:cs typeface="Arial" panose="020B0604020202020204" pitchFamily="34" charset="0"/>
              </a:rPr>
              <a:t>شناسایی پرفیوژن دوباره مرتبط با کانال‌سازی مجدد عروق کرونری</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457200" lvl="0">
              <a:lnSpc>
                <a:spcPct val="107000"/>
              </a:lnSpc>
              <a:spcAft>
                <a:spcPts val="800"/>
              </a:spcAft>
            </a:pPr>
            <a:r>
              <a:rPr lang="ar-SA" dirty="0">
                <a:solidFill>
                  <a:prstClr val="black"/>
                </a:solidFill>
                <a:latin typeface="Calibri" panose="020F0502020204030204" pitchFamily="34" charset="0"/>
                <a:ea typeface="Calibri" panose="020F0502020204030204" pitchFamily="34" charset="0"/>
                <a:cs typeface="Arial" panose="020B0604020202020204" pitchFamily="34" charset="0"/>
              </a:rPr>
              <a:t>تخمین میزان</a:t>
            </a:r>
            <a:r>
              <a:rPr lang="en-US" dirty="0">
                <a:solidFill>
                  <a:prstClr val="black"/>
                </a:solidFill>
                <a:latin typeface="Calibri" panose="020F0502020204030204" pitchFamily="34" charset="0"/>
                <a:ea typeface="Calibri" panose="020F0502020204030204" pitchFamily="34" charset="0"/>
                <a:cs typeface="Arial" panose="020B0604020202020204" pitchFamily="34" charset="0"/>
              </a:rPr>
              <a:t> MI</a:t>
            </a:r>
          </a:p>
          <a:p>
            <a:pPr marL="457200" lvl="0">
              <a:lnSpc>
                <a:spcPct val="107000"/>
              </a:lnSpc>
              <a:spcAft>
                <a:spcPts val="800"/>
              </a:spcAft>
            </a:pPr>
            <a:r>
              <a:rPr lang="ar-SA" dirty="0">
                <a:solidFill>
                  <a:prstClr val="black"/>
                </a:solidFill>
                <a:latin typeface="Calibri" panose="020F0502020204030204" pitchFamily="34" charset="0"/>
                <a:ea typeface="Calibri" panose="020F0502020204030204" pitchFamily="34" charset="0"/>
                <a:cs typeface="Arial" panose="020B0604020202020204" pitchFamily="34" charset="0"/>
              </a:rPr>
              <a:t>یافتن</a:t>
            </a:r>
            <a:r>
              <a:rPr lang="en-US" dirty="0">
                <a:solidFill>
                  <a:prstClr val="black"/>
                </a:solidFill>
                <a:latin typeface="Calibri" panose="020F0502020204030204" pitchFamily="34" charset="0"/>
                <a:ea typeface="Calibri" panose="020F0502020204030204" pitchFamily="34" charset="0"/>
                <a:cs typeface="Arial" panose="020B0604020202020204" pitchFamily="34" charset="0"/>
              </a:rPr>
              <a:t> MI </a:t>
            </a:r>
            <a:r>
              <a:rPr lang="ar-SA" dirty="0">
                <a:solidFill>
                  <a:prstClr val="black"/>
                </a:solidFill>
                <a:latin typeface="Calibri" panose="020F0502020204030204" pitchFamily="34" charset="0"/>
                <a:ea typeface="Calibri" panose="020F0502020204030204" pitchFamily="34" charset="0"/>
                <a:cs typeface="Arial" panose="020B0604020202020204" pitchFamily="34" charset="0"/>
              </a:rPr>
              <a:t>قبل از عمل جراحی</a:t>
            </a:r>
            <a:endParaRPr lang="en-US"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64</a:t>
            </a:fld>
            <a:endParaRPr lang="fa-IR"/>
          </a:p>
        </p:txBody>
      </p:sp>
      <p:sp>
        <p:nvSpPr>
          <p:cNvPr id="6" name="Rectangle 5"/>
          <p:cNvSpPr/>
          <p:nvPr/>
        </p:nvSpPr>
        <p:spPr>
          <a:xfrm>
            <a:off x="539552" y="2348880"/>
            <a:ext cx="8147248" cy="3300519"/>
          </a:xfrm>
          <a:prstGeom prst="rect">
            <a:avLst/>
          </a:prstGeom>
        </p:spPr>
        <p:txBody>
          <a:bodyPr wrap="square">
            <a:spAutoFit/>
          </a:bodyPr>
          <a:lstStyle/>
          <a:p>
            <a:pPr marL="457200">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marL="457200">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p>
          <a:p>
            <a:pPr>
              <a:lnSpc>
                <a:spcPct val="150000"/>
              </a:lnSpc>
            </a:pPr>
            <a:endParaRPr lang="en-US" dirty="0"/>
          </a:p>
        </p:txBody>
      </p:sp>
    </p:spTree>
    <p:extLst>
      <p:ext uri="{BB962C8B-B14F-4D97-AF65-F5344CB8AC3E}">
        <p14:creationId xmlns:p14="http://schemas.microsoft.com/office/powerpoint/2010/main" val="13013858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endParaRPr lang="fa-IR" smtClean="0"/>
          </a:p>
        </p:txBody>
      </p:sp>
      <p:pic>
        <p:nvPicPr>
          <p:cNvPr id="39939" name="Picture 3"/>
          <p:cNvPicPr>
            <a:picLocks noGrp="1" noChangeAspect="1" noChangeArrowheads="1"/>
          </p:cNvPicPr>
          <p:nvPr>
            <p:ph type="body" idx="1"/>
          </p:nvPr>
        </p:nvPicPr>
        <p:blipFill>
          <a:blip r:embed="rId2"/>
          <a:srcRect/>
          <a:stretch>
            <a:fillRect/>
          </a:stretch>
        </p:blipFill>
        <p:spPr>
          <a:xfrm>
            <a:off x="0" y="-154296"/>
            <a:ext cx="9144000" cy="7012295"/>
          </a:xfr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296144"/>
          </a:xfrm>
        </p:spPr>
        <p:txBody>
          <a:bodyPr>
            <a:noAutofit/>
          </a:bodyPr>
          <a:lstStyle/>
          <a:p>
            <a:pPr algn="r"/>
            <a:r>
              <a:rPr lang="fa-IR" sz="3200" b="1" dirty="0" smtClean="0"/>
              <a:t/>
            </a:r>
            <a:br>
              <a:rPr lang="fa-IR" sz="3200" b="1" dirty="0" smtClean="0"/>
            </a:br>
            <a:r>
              <a:rPr lang="fa-IR" sz="3200" b="1" dirty="0"/>
              <a:t/>
            </a:r>
            <a:br>
              <a:rPr lang="fa-IR" sz="3200" b="1" dirty="0"/>
            </a:br>
            <a:r>
              <a:rPr lang="fa-IR" sz="3200" b="1" dirty="0" smtClean="0"/>
              <a:t/>
            </a:r>
            <a:br>
              <a:rPr lang="fa-IR" sz="3200" b="1" dirty="0" smtClean="0"/>
            </a:br>
            <a:r>
              <a:rPr lang="fa-IR" sz="3200" b="1" dirty="0"/>
              <a:t/>
            </a:r>
            <a:br>
              <a:rPr lang="fa-IR" sz="3200" b="1" dirty="0"/>
            </a:br>
            <a:r>
              <a:rPr lang="fa-IR" sz="3200" b="1" dirty="0" smtClean="0"/>
              <a:t>اهداف درمانی در انفارکتوس میوکارد:</a:t>
            </a:r>
            <a:endParaRPr lang="fa-IR" sz="3200" b="1" dirty="0"/>
          </a:p>
        </p:txBody>
      </p:sp>
      <p:sp>
        <p:nvSpPr>
          <p:cNvPr id="3" name="Content Placeholder 2"/>
          <p:cNvSpPr>
            <a:spLocks noGrp="1"/>
          </p:cNvSpPr>
          <p:nvPr>
            <p:ph idx="1"/>
          </p:nvPr>
        </p:nvSpPr>
        <p:spPr>
          <a:xfrm>
            <a:off x="457200" y="1556792"/>
            <a:ext cx="8229600" cy="4767808"/>
          </a:xfrm>
        </p:spPr>
        <p:txBody>
          <a:bodyPr>
            <a:normAutofit/>
          </a:bodyPr>
          <a:lstStyle/>
          <a:p>
            <a:endParaRPr lang="fa-IR" sz="2400" dirty="0" smtClean="0">
              <a:cs typeface="B Nazanin" pitchFamily="2" charset="-78"/>
            </a:endParaRPr>
          </a:p>
          <a:p>
            <a:endParaRPr lang="fa-IR" sz="2400" dirty="0">
              <a:cs typeface="B Nazanin" pitchFamily="2" charset="-78"/>
            </a:endParaRPr>
          </a:p>
          <a:p>
            <a:r>
              <a:rPr lang="fa-IR" sz="2400" dirty="0" smtClean="0">
                <a:cs typeface="B Nazanin" pitchFamily="2" charset="-78"/>
              </a:rPr>
              <a:t>1- کاهش اندازه ناحیه </a:t>
            </a:r>
            <a:r>
              <a:rPr lang="en-US" sz="2400" dirty="0" smtClean="0">
                <a:cs typeface="B Nazanin" pitchFamily="2" charset="-78"/>
              </a:rPr>
              <a:t>MI</a:t>
            </a:r>
            <a:r>
              <a:rPr lang="fa-IR" sz="2400" dirty="0" smtClean="0">
                <a:cs typeface="B Nazanin" pitchFamily="2" charset="-78"/>
              </a:rPr>
              <a:t> </a:t>
            </a:r>
          </a:p>
          <a:p>
            <a:r>
              <a:rPr lang="fa-IR" sz="2400" dirty="0" smtClean="0">
                <a:cs typeface="B Nazanin" pitchFamily="2" charset="-78"/>
              </a:rPr>
              <a:t>2- کاهش نیاز میوکارد به اکسیژن از طریق کاهش کار قلب </a:t>
            </a:r>
          </a:p>
          <a:p>
            <a:r>
              <a:rPr lang="fa-IR" sz="2400" dirty="0" smtClean="0">
                <a:cs typeface="B Nazanin" pitchFamily="2" charset="-78"/>
              </a:rPr>
              <a:t>3- افزایش عرضه اکسیژن به قلب از طریق افزایش جریان خون آن</a:t>
            </a:r>
            <a:endParaRPr lang="fa-IR" sz="2400" dirty="0">
              <a:cs typeface="B Nazanin" pitchFamily="2" charset="-78"/>
            </a:endParaRPr>
          </a:p>
        </p:txBody>
      </p:sp>
      <p:sp>
        <p:nvSpPr>
          <p:cNvPr id="5" name="Slide Number Placeholder 4"/>
          <p:cNvSpPr>
            <a:spLocks noGrp="1"/>
          </p:cNvSpPr>
          <p:nvPr>
            <p:ph type="sldNum" sz="quarter" idx="12"/>
          </p:nvPr>
        </p:nvSpPr>
        <p:spPr/>
        <p:txBody>
          <a:bodyPr/>
          <a:lstStyle/>
          <a:p>
            <a:fld id="{C5ED3159-0FD7-44E6-B1AC-26F0FE01AE34}" type="slidenum">
              <a:rPr lang="fa-IR" smtClean="0"/>
              <a:pPr/>
              <a:t>66</a:t>
            </a:fld>
            <a:endParaRPr lang="fa-IR"/>
          </a:p>
        </p:txBody>
      </p:sp>
    </p:spTree>
    <p:extLst>
      <p:ext uri="{BB962C8B-B14F-4D97-AF65-F5344CB8AC3E}">
        <p14:creationId xmlns:p14="http://schemas.microsoft.com/office/powerpoint/2010/main" val="39159005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196975"/>
            <a:ext cx="8064500" cy="4092575"/>
          </a:xfrm>
          <a:prstGeom prst="rect">
            <a:avLst/>
          </a:prstGeom>
        </p:spPr>
        <p:txBody>
          <a:bodyPr>
            <a:spAutoFit/>
          </a:bodyPr>
          <a:lstStyle/>
          <a:p>
            <a:pPr algn="ctr" rtl="0">
              <a:defRPr/>
            </a:pPr>
            <a:r>
              <a:rPr lang="en-US" sz="3200" b="1" dirty="0">
                <a:solidFill>
                  <a:schemeClr val="tx2"/>
                </a:solidFill>
                <a:latin typeface="Arial" charset="0"/>
                <a:cs typeface="B Nazanin" pitchFamily="2" charset="-78"/>
              </a:rPr>
              <a:t>Management</a:t>
            </a:r>
          </a:p>
          <a:p>
            <a:pPr marL="857250" indent="-857250" algn="l" rtl="0">
              <a:buFont typeface="+mj-lt"/>
              <a:buAutoNum type="arabicPeriod"/>
              <a:defRPr/>
            </a:pPr>
            <a:r>
              <a:rPr lang="en-US" sz="2400" dirty="0">
                <a:latin typeface="Arial" charset="0"/>
                <a:cs typeface="B Nazanin" pitchFamily="2" charset="-78"/>
              </a:rPr>
              <a:t>ECG</a:t>
            </a:r>
            <a:endParaRPr lang="fa-IR" sz="2400" dirty="0">
              <a:latin typeface="Arial" charset="0"/>
              <a:cs typeface="B Nazanin" pitchFamily="2" charset="-78"/>
            </a:endParaRPr>
          </a:p>
          <a:p>
            <a:pPr marL="857250" indent="-857250" algn="l" rtl="0">
              <a:buFont typeface="+mj-lt"/>
              <a:buAutoNum type="arabicPeriod"/>
              <a:defRPr/>
            </a:pPr>
            <a:r>
              <a:rPr lang="en-US" sz="2400" dirty="0">
                <a:latin typeface="Arial" charset="0"/>
                <a:cs typeface="B Nazanin" pitchFamily="2" charset="-78"/>
              </a:rPr>
              <a:t>CBR</a:t>
            </a:r>
            <a:r>
              <a:rPr lang="fa-IR" sz="2400" dirty="0">
                <a:latin typeface="Arial" charset="0"/>
                <a:cs typeface="B Nazanin" pitchFamily="2" charset="-78"/>
              </a:rPr>
              <a:t> </a:t>
            </a:r>
          </a:p>
          <a:p>
            <a:pPr marL="857250" indent="-857250" algn="l" rtl="0">
              <a:buFont typeface="+mj-lt"/>
              <a:buAutoNum type="arabicPeriod"/>
              <a:defRPr/>
            </a:pPr>
            <a:r>
              <a:rPr lang="en-US" sz="2400" dirty="0">
                <a:latin typeface="Arial" charset="0"/>
                <a:cs typeface="B Nazanin" pitchFamily="2" charset="-78"/>
              </a:rPr>
              <a:t>Semi sitting/sitting </a:t>
            </a:r>
            <a:r>
              <a:rPr lang="en-US" sz="2400" dirty="0" err="1">
                <a:latin typeface="Arial" charset="0"/>
                <a:cs typeface="B Nazanin" pitchFamily="2" charset="-78"/>
              </a:rPr>
              <a:t>po</a:t>
            </a:r>
            <a:r>
              <a:rPr lang="en-US" sz="2400" dirty="0">
                <a:latin typeface="Arial" charset="0"/>
                <a:cs typeface="B Nazanin" pitchFamily="2" charset="-78"/>
              </a:rPr>
              <a:t>.</a:t>
            </a:r>
          </a:p>
          <a:p>
            <a:pPr marL="857250" indent="-857250" algn="l" rtl="0">
              <a:buFont typeface="+mj-lt"/>
              <a:buAutoNum type="arabicPeriod"/>
              <a:defRPr/>
            </a:pPr>
            <a:r>
              <a:rPr lang="en-US" sz="2400" dirty="0">
                <a:latin typeface="Arial" charset="0"/>
                <a:cs typeface="B Nazanin" pitchFamily="2" charset="-78"/>
              </a:rPr>
              <a:t>TNG</a:t>
            </a:r>
          </a:p>
          <a:p>
            <a:pPr marL="857250" indent="-857250" algn="l" rtl="0">
              <a:buFont typeface="+mj-lt"/>
              <a:buAutoNum type="arabicPeriod"/>
              <a:defRPr/>
            </a:pPr>
            <a:r>
              <a:rPr lang="en-US" sz="2400" dirty="0">
                <a:latin typeface="Arial" charset="0"/>
                <a:cs typeface="B Nazanin" pitchFamily="2" charset="-78"/>
              </a:rPr>
              <a:t>Oxygen therapy</a:t>
            </a:r>
            <a:r>
              <a:rPr lang="fa-IR" sz="2400" dirty="0">
                <a:latin typeface="Arial" charset="0"/>
                <a:cs typeface="B Nazanin" pitchFamily="2" charset="-78"/>
              </a:rPr>
              <a:t>         </a:t>
            </a:r>
            <a:r>
              <a:rPr lang="en-US" sz="2400" dirty="0">
                <a:latin typeface="Arial" charset="0"/>
                <a:cs typeface="B Nazanin" pitchFamily="2" charset="-78"/>
              </a:rPr>
              <a:t>nasal</a:t>
            </a:r>
          </a:p>
          <a:p>
            <a:pPr marL="857250" indent="-857250" algn="l" rtl="0">
              <a:buFont typeface="+mj-lt"/>
              <a:buAutoNum type="arabicPeriod"/>
              <a:defRPr/>
            </a:pPr>
            <a:r>
              <a:rPr lang="en-US" sz="2400" dirty="0">
                <a:latin typeface="Arial" charset="0"/>
                <a:cs typeface="B Nazanin" pitchFamily="2" charset="-78"/>
              </a:rPr>
              <a:t>IV line</a:t>
            </a:r>
          </a:p>
          <a:p>
            <a:pPr marL="857250" indent="-857250" algn="l" rtl="0">
              <a:buFont typeface="+mj-lt"/>
              <a:buAutoNum type="arabicPeriod"/>
              <a:defRPr/>
            </a:pPr>
            <a:r>
              <a:rPr lang="en-US" sz="2400" dirty="0" err="1">
                <a:latin typeface="Arial" charset="0"/>
                <a:cs typeface="B Nazanin" pitchFamily="2" charset="-78"/>
              </a:rPr>
              <a:t>Morphin</a:t>
            </a:r>
            <a:r>
              <a:rPr lang="en-US" sz="2400" dirty="0">
                <a:latin typeface="Arial" charset="0"/>
                <a:cs typeface="B Nazanin" pitchFamily="2" charset="-78"/>
              </a:rPr>
              <a:t> </a:t>
            </a:r>
            <a:r>
              <a:rPr lang="en-US" sz="2400" dirty="0" err="1">
                <a:latin typeface="Arial" charset="0"/>
                <a:cs typeface="B Nazanin" pitchFamily="2" charset="-78"/>
              </a:rPr>
              <a:t>solfate</a:t>
            </a:r>
            <a:r>
              <a:rPr lang="fa-IR" sz="2400" dirty="0">
                <a:latin typeface="Arial" charset="0"/>
                <a:cs typeface="B Nazanin" pitchFamily="2" charset="-78"/>
              </a:rPr>
              <a:t>      </a:t>
            </a:r>
            <a:r>
              <a:rPr lang="en-US" sz="2400" dirty="0">
                <a:latin typeface="Arial" charset="0"/>
                <a:cs typeface="B Nazanin" pitchFamily="2" charset="-78"/>
              </a:rPr>
              <a:t>10mg/4cc</a:t>
            </a:r>
          </a:p>
          <a:p>
            <a:pPr marL="857250" indent="-857250" algn="l" rtl="0">
              <a:buFont typeface="+mj-lt"/>
              <a:buAutoNum type="arabicPeriod"/>
              <a:defRPr/>
            </a:pPr>
            <a:r>
              <a:rPr lang="en-US" sz="2400" dirty="0">
                <a:latin typeface="Arial" charset="0"/>
                <a:cs typeface="B Nazanin" pitchFamily="2" charset="-78"/>
              </a:rPr>
              <a:t>Thrombolytic therapy</a:t>
            </a:r>
          </a:p>
          <a:p>
            <a:pPr rtl="0">
              <a:defRPr/>
            </a:pPr>
            <a:endParaRPr lang="en-US" sz="3200" dirty="0">
              <a:latin typeface="Arial" charset="0"/>
              <a:cs typeface="B Nazanin" pitchFamily="2" charset="-78"/>
            </a:endParaRPr>
          </a:p>
        </p:txBody>
      </p:sp>
      <p:sp>
        <p:nvSpPr>
          <p:cNvPr id="4" name="Slide Number Placeholder 3"/>
          <p:cNvSpPr>
            <a:spLocks noGrp="1"/>
          </p:cNvSpPr>
          <p:nvPr>
            <p:ph type="sldNum" sz="quarter" idx="12"/>
          </p:nvPr>
        </p:nvSpPr>
        <p:spPr/>
        <p:txBody>
          <a:bodyPr/>
          <a:lstStyle/>
          <a:p>
            <a:pPr>
              <a:defRPr/>
            </a:pPr>
            <a:fld id="{96C05115-DA51-4F8E-A69F-1AB5585A8FC2}" type="slidenum">
              <a:rPr lang="fa-IR" smtClean="0"/>
              <a:pPr>
                <a:defRPr/>
              </a:pPr>
              <a:t>67</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68</a:t>
            </a:fld>
            <a:endParaRPr lang="fa-IR"/>
          </a:p>
        </p:txBody>
      </p:sp>
      <p:sp>
        <p:nvSpPr>
          <p:cNvPr id="4" name="Rectangle 3"/>
          <p:cNvSpPr/>
          <p:nvPr/>
        </p:nvSpPr>
        <p:spPr>
          <a:xfrm>
            <a:off x="1835696" y="1340768"/>
            <a:ext cx="6383239" cy="4649350"/>
          </a:xfrm>
          <a:prstGeom prst="rect">
            <a:avLst/>
          </a:prstGeom>
        </p:spPr>
        <p:txBody>
          <a:bodyPr wrap="square">
            <a:spAutoFit/>
          </a:bodyPr>
          <a:lstStyle/>
          <a:p>
            <a:pPr>
              <a:lnSpc>
                <a:spcPct val="200000"/>
              </a:lnSpc>
            </a:pPr>
            <a:r>
              <a:rPr lang="fa-IR" sz="2400" dirty="0" smtClean="0"/>
              <a:t>انفوزیون </a:t>
            </a:r>
            <a:r>
              <a:rPr lang="en-US" sz="2400" dirty="0" smtClean="0"/>
              <a:t>TNG</a:t>
            </a:r>
            <a:r>
              <a:rPr lang="fa-IR" sz="2400" dirty="0" smtClean="0"/>
              <a:t> </a:t>
            </a:r>
            <a:r>
              <a:rPr lang="en-US" sz="2400" dirty="0" smtClean="0"/>
              <a:t>;</a:t>
            </a:r>
          </a:p>
          <a:p>
            <a:pPr>
              <a:lnSpc>
                <a:spcPct val="150000"/>
              </a:lnSpc>
            </a:pPr>
            <a:r>
              <a:rPr lang="fa-IR" sz="2400" dirty="0" smtClean="0"/>
              <a:t>می </a:t>
            </a:r>
            <a:r>
              <a:rPr lang="fa-IR" sz="2400" dirty="0"/>
              <a:t>تواند هم عروق آترواسکلروزه و هم سالم </a:t>
            </a:r>
            <a:r>
              <a:rPr lang="fa-IR" sz="2400" dirty="0" smtClean="0"/>
              <a:t>را </a:t>
            </a:r>
            <a:r>
              <a:rPr lang="fa-IR" sz="2400" dirty="0"/>
              <a:t>گشاد کند . به دلیل تمایل به افت فشار </a:t>
            </a:r>
            <a:r>
              <a:rPr lang="en-US" sz="2400" dirty="0"/>
              <a:t>TNG  </a:t>
            </a:r>
            <a:r>
              <a:rPr lang="fa-IR" sz="2400" dirty="0"/>
              <a:t>مصرف، خون در انفارکتوس تحتانی و بطن راست باید با احتیاط صورت گیرد.   باید ، به منظور محدود کردن ناحیه انفارکته </a:t>
            </a:r>
            <a:r>
              <a:rPr lang="en-US" sz="2400" dirty="0" smtClean="0"/>
              <a:t>24</a:t>
            </a:r>
            <a:r>
              <a:rPr lang="fa-IR" sz="2400" dirty="0" smtClean="0"/>
              <a:t>ساعت </a:t>
            </a:r>
            <a:r>
              <a:rPr lang="fa-IR" sz="2400" dirty="0"/>
              <a:t>ادامه داد . اما در </a:t>
            </a:r>
            <a:r>
              <a:rPr lang="fa-IR" sz="2400" dirty="0" smtClean="0"/>
              <a:t>این </a:t>
            </a:r>
            <a:r>
              <a:rPr lang="fa-IR" sz="2400" dirty="0"/>
              <a:t>دارو را تا   دارو را ، انفارکتوس تحتانی و بطن راست بلافاصله بعد از ساکت شدن درد قطع می کنند زیرا می تواند باعث کاهش پیش بار قلب گردد. </a:t>
            </a:r>
            <a:endParaRPr lang="en-US" sz="2400" dirty="0"/>
          </a:p>
        </p:txBody>
      </p:sp>
    </p:spTree>
    <p:extLst>
      <p:ext uri="{BB962C8B-B14F-4D97-AF65-F5344CB8AC3E}">
        <p14:creationId xmlns:p14="http://schemas.microsoft.com/office/powerpoint/2010/main" val="4272751659"/>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69</a:t>
            </a:fld>
            <a:endParaRPr lang="fa-IR"/>
          </a:p>
        </p:txBody>
      </p:sp>
      <p:sp>
        <p:nvSpPr>
          <p:cNvPr id="4" name="Rectangle 3"/>
          <p:cNvSpPr/>
          <p:nvPr/>
        </p:nvSpPr>
        <p:spPr>
          <a:xfrm>
            <a:off x="7339956" y="1052736"/>
            <a:ext cx="1346844" cy="461665"/>
          </a:xfrm>
          <a:prstGeom prst="rect">
            <a:avLst/>
          </a:prstGeom>
        </p:spPr>
        <p:txBody>
          <a:bodyPr wrap="none">
            <a:spAutoFit/>
          </a:bodyPr>
          <a:lstStyle/>
          <a:p>
            <a:r>
              <a:rPr lang="fa-IR" sz="2400" dirty="0"/>
              <a:t>انوکساپارین</a:t>
            </a:r>
            <a:endParaRPr lang="en-US" sz="2400" dirty="0"/>
          </a:p>
        </p:txBody>
      </p:sp>
      <p:sp>
        <p:nvSpPr>
          <p:cNvPr id="5" name="Rectangle 4"/>
          <p:cNvSpPr/>
          <p:nvPr/>
        </p:nvSpPr>
        <p:spPr>
          <a:xfrm>
            <a:off x="3203848" y="1391557"/>
            <a:ext cx="5482952" cy="984885"/>
          </a:xfrm>
          <a:prstGeom prst="rect">
            <a:avLst/>
          </a:prstGeom>
        </p:spPr>
        <p:txBody>
          <a:bodyPr wrap="square">
            <a:spAutoFit/>
          </a:bodyPr>
          <a:lstStyle/>
          <a:p>
            <a:endParaRPr lang="fa-IR" dirty="0"/>
          </a:p>
          <a:p>
            <a:r>
              <a:rPr lang="fa-IR" sz="2000" b="1" dirty="0"/>
              <a:t>گروه دارویی – درمانی :</a:t>
            </a:r>
            <a:endParaRPr lang="fa-IR" sz="2000" dirty="0"/>
          </a:p>
          <a:p>
            <a:r>
              <a:rPr lang="fa-IR" sz="2000" dirty="0"/>
              <a:t>هپارین با وزن مولکولی پایین (</a:t>
            </a:r>
            <a:r>
              <a:rPr lang="en-US" sz="2000" dirty="0"/>
              <a:t>LMWH) – </a:t>
            </a:r>
            <a:r>
              <a:rPr lang="fa-IR" sz="2000" dirty="0"/>
              <a:t>آنتی ترومبوتیک</a:t>
            </a:r>
          </a:p>
        </p:txBody>
      </p:sp>
      <p:sp>
        <p:nvSpPr>
          <p:cNvPr id="6" name="Rectangle 5"/>
          <p:cNvSpPr/>
          <p:nvPr/>
        </p:nvSpPr>
        <p:spPr>
          <a:xfrm>
            <a:off x="5885531" y="4354223"/>
            <a:ext cx="2822311" cy="400110"/>
          </a:xfrm>
          <a:prstGeom prst="rect">
            <a:avLst/>
          </a:prstGeom>
        </p:spPr>
        <p:txBody>
          <a:bodyPr wrap="none">
            <a:spAutoFit/>
          </a:bodyPr>
          <a:lstStyle/>
          <a:p>
            <a:r>
              <a:rPr lang="fa-IR" sz="2000" dirty="0"/>
              <a:t>این دارو را فقط </a:t>
            </a:r>
            <a:r>
              <a:rPr lang="en-US" sz="2000" dirty="0"/>
              <a:t>SC </a:t>
            </a:r>
            <a:r>
              <a:rPr lang="fa-IR" sz="2000" dirty="0"/>
              <a:t>تزریق کنید</a:t>
            </a:r>
            <a:endParaRPr lang="en-US" sz="2000" dirty="0"/>
          </a:p>
        </p:txBody>
      </p:sp>
      <p:sp>
        <p:nvSpPr>
          <p:cNvPr id="7" name="Rectangle 6"/>
          <p:cNvSpPr/>
          <p:nvPr/>
        </p:nvSpPr>
        <p:spPr>
          <a:xfrm>
            <a:off x="3491880" y="5069481"/>
            <a:ext cx="5225198" cy="707886"/>
          </a:xfrm>
          <a:prstGeom prst="rect">
            <a:avLst/>
          </a:prstGeom>
        </p:spPr>
        <p:txBody>
          <a:bodyPr wrap="square">
            <a:spAutoFit/>
          </a:bodyPr>
          <a:lstStyle/>
          <a:p>
            <a:r>
              <a:rPr lang="fa-IR" sz="2000" dirty="0"/>
              <a:t>بیمارانی که پارامترهای انعقادی قبل از عمل آن ها طبیعی است نیاز به مونیتورینگ روزانه ی اثر انوکساپارین ندارند</a:t>
            </a:r>
            <a:endParaRPr lang="en-US" sz="2000" dirty="0"/>
          </a:p>
        </p:txBody>
      </p:sp>
      <p:sp>
        <p:nvSpPr>
          <p:cNvPr id="8" name="Rectangle 7"/>
          <p:cNvSpPr/>
          <p:nvPr/>
        </p:nvSpPr>
        <p:spPr>
          <a:xfrm>
            <a:off x="2123728" y="2426934"/>
            <a:ext cx="6593350" cy="1631216"/>
          </a:xfrm>
          <a:prstGeom prst="rect">
            <a:avLst/>
          </a:prstGeom>
        </p:spPr>
        <p:txBody>
          <a:bodyPr wrap="square">
            <a:spAutoFit/>
          </a:bodyPr>
          <a:lstStyle/>
          <a:p>
            <a:r>
              <a:rPr lang="fa-IR" sz="2000" dirty="0"/>
              <a:t>جهت جلوگیری از بروز عوارض ترومبوتیک ناشی از آنژین ناپایدار و یا </a:t>
            </a:r>
            <a:r>
              <a:rPr lang="en-US" sz="2000" dirty="0" smtClean="0"/>
              <a:t>MI، </a:t>
            </a:r>
            <a:r>
              <a:rPr lang="en-US" sz="2000" dirty="0"/>
              <a:t>1mg/kg </a:t>
            </a:r>
            <a:r>
              <a:rPr lang="fa-IR" sz="2000" dirty="0"/>
              <a:t>انوکساپارین هر 12 ساعت </a:t>
            </a:r>
            <a:r>
              <a:rPr lang="en-US" sz="2000" dirty="0"/>
              <a:t>SC </a:t>
            </a:r>
            <a:r>
              <a:rPr lang="fa-IR" sz="2000" dirty="0"/>
              <a:t>تزریق می شود و همراه با آن درمان با آسپیرین خوراکی انجام می شود (100-325</a:t>
            </a:r>
            <a:r>
              <a:rPr lang="en-US" sz="2000" dirty="0"/>
              <a:t>mg </a:t>
            </a:r>
            <a:r>
              <a:rPr lang="fa-IR" sz="2000" dirty="0"/>
              <a:t>یک بار در روز) مدت درمان حداقل 2 روز است و تا زمانی که بیمار وضعیت بالینی پایداری پیدا کند، باید ادامه داده شود. طول مدت درمان به طور معمول 8-2 روز است.</a:t>
            </a:r>
            <a:endParaRPr lang="en-US" sz="2000" dirty="0"/>
          </a:p>
        </p:txBody>
      </p:sp>
    </p:spTree>
    <p:extLst>
      <p:ext uri="{BB962C8B-B14F-4D97-AF65-F5344CB8AC3E}">
        <p14:creationId xmlns:p14="http://schemas.microsoft.com/office/powerpoint/2010/main" val="340042134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1143000"/>
          </a:xfrm>
        </p:spPr>
        <p:txBody>
          <a:bodyPr>
            <a:normAutofit fontScale="90000"/>
          </a:bodyPr>
          <a:lstStyle/>
          <a:p>
            <a:pPr algn="r" rtl="0"/>
            <a:r>
              <a:rPr lang="fa-IR" dirty="0" smtClean="0"/>
              <a:t>پاتوفیزیولوژی </a:t>
            </a:r>
            <a:r>
              <a:rPr lang="fa-IR" dirty="0"/>
              <a:t>:</a:t>
            </a:r>
            <a:br>
              <a:rPr lang="fa-IR" dirty="0"/>
            </a:br>
            <a:endParaRPr lang="en-US" dirty="0"/>
          </a:p>
        </p:txBody>
      </p:sp>
      <p:sp>
        <p:nvSpPr>
          <p:cNvPr id="3" name="Content Placeholder 2"/>
          <p:cNvSpPr>
            <a:spLocks noGrp="1"/>
          </p:cNvSpPr>
          <p:nvPr>
            <p:ph idx="1"/>
          </p:nvPr>
        </p:nvSpPr>
        <p:spPr>
          <a:xfrm>
            <a:off x="457200" y="1628800"/>
            <a:ext cx="8229600" cy="4389120"/>
          </a:xfrm>
        </p:spPr>
        <p:txBody>
          <a:bodyPr>
            <a:normAutofit/>
          </a:bodyPr>
          <a:lstStyle/>
          <a:p>
            <a:pPr marL="0" algn="justLow">
              <a:lnSpc>
                <a:spcPct val="120000"/>
              </a:lnSpc>
              <a:spcBef>
                <a:spcPts val="0"/>
              </a:spcBef>
            </a:pPr>
            <a:r>
              <a:rPr lang="fa-IR" sz="2000" dirty="0" smtClean="0">
                <a:latin typeface="Times New Roman" panose="02020603050405020304" pitchFamily="18" charset="0"/>
                <a:ea typeface="SimSun" panose="02010600030101010101" pitchFamily="2" charset="-122"/>
                <a:cs typeface="Arial" panose="020B0604020202020204" pitchFamily="34" charset="0"/>
              </a:rPr>
              <a:t>از </a:t>
            </a:r>
            <a:r>
              <a:rPr lang="fa-IR" sz="2000" dirty="0">
                <a:latin typeface="Times New Roman" panose="02020603050405020304" pitchFamily="18" charset="0"/>
                <a:ea typeface="SimSun" panose="02010600030101010101" pitchFamily="2" charset="-122"/>
                <a:cs typeface="Arial" panose="020B0604020202020204" pitchFamily="34" charset="0"/>
              </a:rPr>
              <a:t>نظر پاتوفیزیولوژی تقریبا همیشه ، </a:t>
            </a:r>
            <a:r>
              <a:rPr lang="en-US" sz="2000" dirty="0">
                <a:latin typeface="Arial" panose="020B0604020202020204" pitchFamily="34" charset="0"/>
                <a:ea typeface="SimSun" panose="02010600030101010101" pitchFamily="2" charset="-122"/>
              </a:rPr>
              <a:t>ACS </a:t>
            </a:r>
            <a:r>
              <a:rPr lang="fa-IR" sz="2000" dirty="0">
                <a:latin typeface="Times New Roman" panose="02020603050405020304" pitchFamily="18" charset="0"/>
                <a:ea typeface="SimSun" panose="02010600030101010101" pitchFamily="2" charset="-122"/>
                <a:cs typeface="Arial" panose="020B0604020202020204" pitchFamily="34" charset="0"/>
              </a:rPr>
              <a:t>با پارگی پلاک آترواسکلروتیک و تشکیل لخته در کرونر ارتباط دارد . </a:t>
            </a:r>
            <a:endParaRPr lang="en-US" sz="2000" dirty="0">
              <a:latin typeface="Times New Roman" panose="02020603050405020304" pitchFamily="18" charset="0"/>
              <a:ea typeface="SimSun" panose="02010600030101010101" pitchFamily="2" charset="-122"/>
            </a:endParaRPr>
          </a:p>
          <a:p>
            <a:pPr>
              <a:lnSpc>
                <a:spcPct val="120000"/>
              </a:lnSpc>
            </a:pPr>
            <a:r>
              <a:rPr lang="fa-IR" sz="2000" dirty="0">
                <a:ea typeface="SimSun" panose="02010600030101010101" pitchFamily="2" charset="-122"/>
                <a:cs typeface="Arial" panose="020B0604020202020204" pitchFamily="34" charset="0"/>
              </a:rPr>
              <a:t>تشکیل پلاک </a:t>
            </a:r>
            <a:r>
              <a:rPr lang="fa-IR" sz="2000" dirty="0">
                <a:solidFill>
                  <a:srgbClr val="000000"/>
                </a:solidFill>
                <a:ea typeface="SimSun" panose="02010600030101010101" pitchFamily="2" charset="-122"/>
                <a:cs typeface="Arial" panose="020B0604020202020204" pitchFamily="34" charset="0"/>
              </a:rPr>
              <a:t>اترواسکلروتیک : آترواسکلروز با رسوب رگه های چربی و اسید چرب روی انتیمای دیواره شریانی شروع می شود ولی ادامه توسعه و تکامل آترواسکلروز</a:t>
            </a:r>
            <a:r>
              <a:rPr lang="fa-IR" sz="2000" dirty="0">
                <a:ea typeface="SimSun" panose="02010600030101010101" pitchFamily="2" charset="-122"/>
                <a:cs typeface="Arial" panose="020B0604020202020204" pitchFamily="34" charset="0"/>
              </a:rPr>
              <a:t> دربرگیرنده یک پاسخ التهابی می باشد لمفوسیت های </a:t>
            </a:r>
            <a:r>
              <a:rPr lang="en-US" sz="2000" dirty="0">
                <a:latin typeface="Arial" panose="020B0604020202020204" pitchFamily="34" charset="0"/>
                <a:ea typeface="SimSun" panose="02010600030101010101" pitchFamily="2" charset="-122"/>
              </a:rPr>
              <a:t>T </a:t>
            </a:r>
            <a:r>
              <a:rPr lang="fa-IR" sz="2000" dirty="0">
                <a:latin typeface="Arial" panose="020B0604020202020204" pitchFamily="34" charset="0"/>
                <a:ea typeface="SimSun" panose="02010600030101010101" pitchFamily="2" charset="-122"/>
              </a:rPr>
              <a:t> و مونوسیتها به منطقه جهت هضم لیپیدها رسوخ کرده و سپس می میرند این مساله موجب می شود که سلولهای عضله صاف موجود در دیواره عروق دچار پرولیفراسیون شده و یک قاشقک فیبروزی جهت پوشاندن اسید چرب مرده تولید می کنند  این رسوبات را آتروما یاپلاک می نامند که به داخل لومن عروق برجسته شده آن را تنگ کرده و منجر به پارگی آن و خونریزی در </a:t>
            </a:r>
            <a:r>
              <a:rPr lang="fa-IR" sz="2000" dirty="0"/>
              <a:t>داخل پلاک شود بنابراین اجازه می دهد که ترومبوزی تشکیل شود ترومبوز ممکن است جریان خون را مسدود کرده و منجر به مرگ قلبی ناگهانی یا انفارکتوس میوکارد حاد شود . </a:t>
            </a:r>
            <a:endParaRPr lang="en-US" sz="2000" dirty="0"/>
          </a:p>
        </p:txBody>
      </p:sp>
      <p:sp>
        <p:nvSpPr>
          <p:cNvPr id="5" name="Slide Number Placeholder 4"/>
          <p:cNvSpPr>
            <a:spLocks noGrp="1"/>
          </p:cNvSpPr>
          <p:nvPr>
            <p:ph type="sldNum" sz="quarter" idx="12"/>
          </p:nvPr>
        </p:nvSpPr>
        <p:spPr/>
        <p:txBody>
          <a:bodyPr/>
          <a:lstStyle/>
          <a:p>
            <a:fld id="{C5ED3159-0FD7-44E6-B1AC-26F0FE01AE34}" type="slidenum">
              <a:rPr lang="fa-IR" smtClean="0">
                <a:solidFill>
                  <a:srgbClr val="04617B">
                    <a:shade val="90000"/>
                  </a:srgbClr>
                </a:solidFill>
              </a:rPr>
              <a:pPr/>
              <a:t>7</a:t>
            </a:fld>
            <a:endParaRPr lang="fa-IR">
              <a:solidFill>
                <a:srgbClr val="04617B">
                  <a:shade val="90000"/>
                </a:srgbClr>
              </a:solidFill>
            </a:endParaRPr>
          </a:p>
        </p:txBody>
      </p:sp>
    </p:spTree>
    <p:extLst>
      <p:ext uri="{BB962C8B-B14F-4D97-AF65-F5344CB8AC3E}">
        <p14:creationId xmlns:p14="http://schemas.microsoft.com/office/powerpoint/2010/main" val="16817346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70</a:t>
            </a:fld>
            <a:endParaRPr lang="fa-IR"/>
          </a:p>
        </p:txBody>
      </p:sp>
      <p:sp>
        <p:nvSpPr>
          <p:cNvPr id="4" name="Rectangle 3"/>
          <p:cNvSpPr/>
          <p:nvPr/>
        </p:nvSpPr>
        <p:spPr>
          <a:xfrm>
            <a:off x="1609056" y="1420999"/>
            <a:ext cx="6696744" cy="3785652"/>
          </a:xfrm>
          <a:prstGeom prst="rect">
            <a:avLst/>
          </a:prstGeom>
        </p:spPr>
        <p:txBody>
          <a:bodyPr wrap="square">
            <a:spAutoFit/>
          </a:bodyPr>
          <a:lstStyle/>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استفاده از مرفین داخل وریدی جهت کنترل درد و اضطراب به کار می رود که می توان آن را هر 15دقیقه  ، 4-2 میلی گرم تا کنترل درد به کار رود. بعضی مواقع ممکن است تا 30-25 میلی گرم نیز استفاده شود. هاردیسون می نویسد می توان مرفین را هر 5 به میزان( 4-2) میلی گرم تجویز کرد . در صورت عدم پاسخ به اکسیژن و نیتراتها تجویز داخل وریدی مرفین سولفات یا فنتانیل برای تسکین درد و کاهش استرس متعاقب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  ، هم چنین برای کاهش کاتکولامین های  افزایش یافته در جریان خون و کمک به کاهش عروقی تجویز می گردد.</a:t>
            </a:r>
            <a:endParaRPr lang="en-US" sz="2000" dirty="0">
              <a:effectLst/>
              <a:latin typeface="Times New Roman" panose="02020603050405020304" pitchFamily="18" charset="0"/>
              <a:ea typeface="SimSun" panose="02010600030101010101" pitchFamily="2" charset="-122"/>
            </a:endParaRPr>
          </a:p>
        </p:txBody>
      </p:sp>
      <p:sp>
        <p:nvSpPr>
          <p:cNvPr id="5" name="Rectangle 4"/>
          <p:cNvSpPr/>
          <p:nvPr/>
        </p:nvSpPr>
        <p:spPr>
          <a:xfrm>
            <a:off x="7239482" y="908720"/>
            <a:ext cx="1066318" cy="507831"/>
          </a:xfrm>
          <a:prstGeom prst="rect">
            <a:avLst/>
          </a:prstGeom>
        </p:spPr>
        <p:txBody>
          <a:bodyPr wrap="none">
            <a:spAutoFit/>
          </a:bodyPr>
          <a:lstStyle/>
          <a:p>
            <a:pPr algn="justLow">
              <a:lnSpc>
                <a:spcPct val="150000"/>
              </a:lnSpc>
            </a:pPr>
            <a:r>
              <a:rPr lang="fa-IR" b="1" dirty="0">
                <a:latin typeface="Times New Roman" panose="02020603050405020304" pitchFamily="18" charset="0"/>
                <a:ea typeface="SimSun" panose="02010600030101010101" pitchFamily="2" charset="-122"/>
                <a:cs typeface="Arial" panose="020B0604020202020204" pitchFamily="34" charset="0"/>
              </a:rPr>
              <a:t>ضد دردها :</a:t>
            </a:r>
            <a:endParaRPr lang="en-US" sz="16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4259134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71</a:t>
            </a:fld>
            <a:endParaRPr lang="fa-IR"/>
          </a:p>
        </p:txBody>
      </p:sp>
      <p:sp>
        <p:nvSpPr>
          <p:cNvPr id="4" name="Rectangle 3"/>
          <p:cNvSpPr/>
          <p:nvPr/>
        </p:nvSpPr>
        <p:spPr>
          <a:xfrm>
            <a:off x="1331640" y="779446"/>
            <a:ext cx="7164288" cy="4708981"/>
          </a:xfrm>
          <a:prstGeom prst="rect">
            <a:avLst/>
          </a:prstGeom>
        </p:spPr>
        <p:txBody>
          <a:bodyPr wrap="square">
            <a:spAutoFit/>
          </a:bodyPr>
          <a:lstStyle/>
          <a:p>
            <a:pPr algn="justLow">
              <a:lnSpc>
                <a:spcPct val="150000"/>
              </a:lnSpc>
            </a:pPr>
            <a:r>
              <a:rPr lang="fa-IR" sz="2000" b="1" dirty="0">
                <a:latin typeface="Times New Roman" panose="02020603050405020304" pitchFamily="18" charset="0"/>
                <a:ea typeface="SimSun" panose="02010600030101010101" pitchFamily="2" charset="-122"/>
                <a:cs typeface="Arial" panose="020B0604020202020204" pitchFamily="34" charset="0"/>
              </a:rPr>
              <a:t>آنتی پلاکت ها:</a:t>
            </a:r>
            <a:endParaRPr lang="en-US"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در آن دسته از بیمارانی که تحت درمان با آسپرین نبوده اند بایستی آسپرین جویدنی به میزان 325-160</a:t>
            </a:r>
            <a:r>
              <a:rPr lang="en-US" sz="2000" dirty="0">
                <a:latin typeface="Arial" panose="020B0604020202020204" pitchFamily="34" charset="0"/>
                <a:ea typeface="SimSun" panose="02010600030101010101" pitchFamily="2" charset="-122"/>
              </a:rPr>
              <a:t>mg</a:t>
            </a:r>
            <a:r>
              <a:rPr lang="fa-IR" sz="2000" dirty="0">
                <a:latin typeface="Times New Roman" panose="02020603050405020304" pitchFamily="18" charset="0"/>
                <a:ea typeface="SimSun" panose="02010600030101010101" pitchFamily="2" charset="-122"/>
                <a:cs typeface="Arial" panose="020B0604020202020204" pitchFamily="34" charset="0"/>
              </a:rPr>
              <a:t> تجویز شود که این امر به میزان چشمگیری مرگ و میر را کاهش می دهد. آسپرین با مهار سریع  سیکلواکسیژناز پلاکتها به وسیله کاهش ترومبوکسان </a:t>
            </a:r>
            <a:r>
              <a:rPr lang="en-US" sz="2000" dirty="0">
                <a:latin typeface="Arial" panose="020B0604020202020204" pitchFamily="34" charset="0"/>
                <a:ea typeface="SimSun" panose="02010600030101010101" pitchFamily="2" charset="-122"/>
              </a:rPr>
              <a:t>A2</a:t>
            </a:r>
            <a:r>
              <a:rPr lang="fa-IR" sz="2000" dirty="0">
                <a:latin typeface="Times New Roman" panose="02020603050405020304" pitchFamily="18" charset="0"/>
                <a:ea typeface="SimSun" panose="02010600030101010101" pitchFamily="2" charset="-122"/>
                <a:cs typeface="Arial" panose="020B0604020202020204" pitchFamily="34" charset="0"/>
              </a:rPr>
              <a:t> عمل می کند .  سپس آسپرین با دوز 162-75 </a:t>
            </a:r>
            <a:r>
              <a:rPr lang="en-US" sz="2000" dirty="0">
                <a:latin typeface="Arial" panose="020B0604020202020204" pitchFamily="34" charset="0"/>
                <a:ea typeface="SimSun" panose="02010600030101010101" pitchFamily="2" charset="-122"/>
              </a:rPr>
              <a:t>mg</a:t>
            </a:r>
            <a:r>
              <a:rPr lang="fa-IR" sz="2000" dirty="0">
                <a:latin typeface="Times New Roman" panose="02020603050405020304" pitchFamily="18" charset="0"/>
                <a:ea typeface="SimSun" panose="02010600030101010101" pitchFamily="2" charset="-122"/>
                <a:cs typeface="Arial" panose="020B0604020202020204" pitchFamily="34" charset="0"/>
              </a:rPr>
              <a:t> ادامه می یابد که  تا یک ماه پس از بروز </a:t>
            </a:r>
            <a:r>
              <a:rPr lang="en-US" sz="2000" dirty="0">
                <a:latin typeface="Arial" panose="020B0604020202020204" pitchFamily="34" charset="0"/>
                <a:ea typeface="SimSun" panose="02010600030101010101" pitchFamily="2" charset="-122"/>
              </a:rPr>
              <a:t>AMI</a:t>
            </a:r>
            <a:r>
              <a:rPr lang="fa-IR" sz="2000" dirty="0">
                <a:latin typeface="Times New Roman" panose="02020603050405020304" pitchFamily="18" charset="0"/>
                <a:ea typeface="SimSun" panose="02010600030101010101" pitchFamily="2" charset="-122"/>
                <a:cs typeface="Arial" panose="020B0604020202020204" pitchFamily="34" charset="0"/>
              </a:rPr>
              <a:t> از بروز رخدادهای عروقی می کاهددر صورت حساسیت به آسپرین ، کلوپیدگرول (پلاویکس) بعنوان داروی ضد پلاکتی به میزان 75</a:t>
            </a:r>
            <a:r>
              <a:rPr lang="en-US" sz="2000" dirty="0">
                <a:latin typeface="Arial" panose="020B0604020202020204" pitchFamily="34" charset="0"/>
                <a:ea typeface="SimSun" panose="02010600030101010101" pitchFamily="2" charset="-122"/>
              </a:rPr>
              <a:t>mg</a:t>
            </a:r>
            <a:r>
              <a:rPr lang="fa-IR" sz="2000" dirty="0">
                <a:latin typeface="Times New Roman" panose="02020603050405020304" pitchFamily="18" charset="0"/>
                <a:ea typeface="SimSun" panose="02010600030101010101" pitchFamily="2" charset="-122"/>
                <a:cs typeface="Arial" panose="020B0604020202020204" pitchFamily="34" charset="0"/>
              </a:rPr>
              <a:t> روزانه   بعد از یک دوز 300تا 600 میلی گرمی داده می شود  که اثرات ضد پلاکتی سریع دارد. در صورت عدم تحمل آسپرین یا پلاویکس ،  تیکلو پیدین به میزان 250</a:t>
            </a:r>
            <a:r>
              <a:rPr lang="en-US" sz="2000" dirty="0">
                <a:latin typeface="Arial" panose="020B0604020202020204" pitchFamily="34" charset="0"/>
                <a:ea typeface="SimSun" panose="02010600030101010101" pitchFamily="2" charset="-122"/>
              </a:rPr>
              <a:t>mg</a:t>
            </a:r>
            <a:r>
              <a:rPr lang="fa-IR" sz="2000" dirty="0">
                <a:latin typeface="Times New Roman" panose="02020603050405020304" pitchFamily="18" charset="0"/>
                <a:ea typeface="SimSun" panose="02010600030101010101" pitchFamily="2" charset="-122"/>
                <a:cs typeface="Arial" panose="020B0604020202020204" pitchFamily="34" charset="0"/>
              </a:rPr>
              <a:t>( دو بار در روز )  به صورت خوراکی شروع می شود .</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3614330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72</a:t>
            </a:fld>
            <a:endParaRPr lang="fa-IR"/>
          </a:p>
        </p:txBody>
      </p:sp>
      <p:sp>
        <p:nvSpPr>
          <p:cNvPr id="4" name="Rectangle 3"/>
          <p:cNvSpPr/>
          <p:nvPr/>
        </p:nvSpPr>
        <p:spPr>
          <a:xfrm>
            <a:off x="2286000" y="1513091"/>
            <a:ext cx="6174432" cy="3683829"/>
          </a:xfrm>
          <a:prstGeom prst="rect">
            <a:avLst/>
          </a:prstGeom>
        </p:spPr>
        <p:txBody>
          <a:bodyPr wrap="square">
            <a:spAutoFit/>
          </a:bodyPr>
          <a:lstStyle/>
          <a:p>
            <a:pPr algn="justLow">
              <a:lnSpc>
                <a:spcPct val="150000"/>
              </a:lnSpc>
            </a:pPr>
            <a:r>
              <a:rPr lang="fa-IR" b="1" dirty="0">
                <a:latin typeface="Times New Roman" panose="02020603050405020304" pitchFamily="18" charset="0"/>
                <a:ea typeface="SimSun" panose="02010600030101010101" pitchFamily="2" charset="-122"/>
                <a:cs typeface="Arial" panose="020B0604020202020204" pitchFamily="34" charset="0"/>
              </a:rPr>
              <a:t>بتابلوکرها:</a:t>
            </a:r>
            <a:endParaRPr lang="en-US"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بیماری که دچار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 می شود غالبا در پاسخ به افزایش تون سمپاتیک دچار تاکی کاردی و افزایش فشار خون می شود که این امر خود منجر به افزایش نیاز میوکارد به اکسیژن و تشدید فرایند  اسکیمیک  می شود این وضعیت غالبا تنها با کم کردن درد به میزان کافی بهبود می یابد با وجود این </a:t>
            </a:r>
            <a:r>
              <a:rPr lang="fa-IR" sz="2000" u="sng" dirty="0">
                <a:latin typeface="Times New Roman" panose="02020603050405020304" pitchFamily="18" charset="0"/>
                <a:ea typeface="SimSun" panose="02010600030101010101" pitchFamily="2" charset="-122"/>
                <a:cs typeface="Arial" panose="020B0604020202020204" pitchFamily="34" charset="0"/>
              </a:rPr>
              <a:t>به جز</a:t>
            </a:r>
            <a:r>
              <a:rPr lang="fa-IR" sz="2000" dirty="0">
                <a:latin typeface="Times New Roman" panose="02020603050405020304" pitchFamily="18" charset="0"/>
                <a:ea typeface="SimSun" panose="02010600030101010101" pitchFamily="2" charset="-122"/>
                <a:cs typeface="Arial" panose="020B0604020202020204" pitchFamily="34" charset="0"/>
              </a:rPr>
              <a:t> در صورت هیپوتانسیون احتقان ریوی یا بیماری هدایتی قابل توجه باید با به کار بردن  داخل وریدی بتابلوکرها ، تعداد ضربان قلب را تنظیم کرد.</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0414794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73</a:t>
            </a:fld>
            <a:endParaRPr lang="fa-IR"/>
          </a:p>
        </p:txBody>
      </p:sp>
      <p:sp>
        <p:nvSpPr>
          <p:cNvPr id="4" name="Rectangle 3"/>
          <p:cNvSpPr/>
          <p:nvPr/>
        </p:nvSpPr>
        <p:spPr>
          <a:xfrm>
            <a:off x="2286000" y="1097593"/>
            <a:ext cx="6606480" cy="3739485"/>
          </a:xfrm>
          <a:prstGeom prst="rect">
            <a:avLst/>
          </a:prstGeom>
        </p:spPr>
        <p:txBody>
          <a:bodyPr wrap="square">
            <a:spAutoFit/>
          </a:bodyPr>
          <a:lstStyle/>
          <a:p>
            <a:pPr algn="justLow">
              <a:lnSpc>
                <a:spcPct val="150000"/>
              </a:lnSpc>
            </a:pPr>
            <a:r>
              <a:rPr lang="fa-IR" dirty="0">
                <a:latin typeface="Times New Roman" panose="02020603050405020304" pitchFamily="18" charset="0"/>
                <a:ea typeface="SimSun" panose="02010600030101010101" pitchFamily="2" charset="-122"/>
                <a:cs typeface="Arial" panose="020B0604020202020204" pitchFamily="34" charset="0"/>
              </a:rPr>
              <a:t> </a:t>
            </a:r>
            <a:endParaRPr lang="en-US"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مهار کننده های آنزیم معکوس کننده آنژیو تانسین</a:t>
            </a:r>
            <a:endParaRPr lang="en-US" sz="2000" dirty="0">
              <a:latin typeface="Times New Roman" panose="02020603050405020304" pitchFamily="18" charset="0"/>
              <a:ea typeface="SimSun" panose="02010600030101010101" pitchFamily="2" charset="-122"/>
            </a:endParaRPr>
          </a:p>
          <a:p>
            <a:pPr algn="justLow">
              <a:lnSpc>
                <a:spcPct val="150000"/>
              </a:lnSpc>
            </a:pPr>
            <a:r>
              <a:rPr lang="en-US" sz="2000" b="1" dirty="0">
                <a:latin typeface="Arial" panose="020B0604020202020204" pitchFamily="34" charset="0"/>
                <a:ea typeface="SimSun" panose="02010600030101010101" pitchFamily="2" charset="-122"/>
              </a:rPr>
              <a:t>Angiotensin  Converting  Enzyme  Inhibitors (ACEI)</a:t>
            </a:r>
            <a:endParaRPr lang="en-US" sz="2000" dirty="0">
              <a:latin typeface="Times New Roman" panose="02020603050405020304" pitchFamily="18" charset="0"/>
              <a:ea typeface="SimSun" panose="02010600030101010101" pitchFamily="2" charset="-122"/>
            </a:endParaRPr>
          </a:p>
          <a:p>
            <a:pPr algn="justLow">
              <a:lnSpc>
                <a:spcPct val="150000"/>
              </a:lnSpc>
            </a:pPr>
            <a:r>
              <a:rPr lang="en-US" sz="2000" dirty="0">
                <a:latin typeface="Arial" panose="020B0604020202020204" pitchFamily="34" charset="0"/>
                <a:ea typeface="SimSun" panose="02010600030101010101" pitchFamily="2" charset="-122"/>
              </a:rPr>
              <a:t>ACEI</a:t>
            </a:r>
            <a:r>
              <a:rPr lang="fa-IR" sz="2000" dirty="0">
                <a:latin typeface="Times New Roman" panose="02020603050405020304" pitchFamily="18" charset="0"/>
                <a:ea typeface="SimSun" panose="02010600030101010101" pitchFamily="2" charset="-122"/>
                <a:cs typeface="Arial" panose="020B0604020202020204" pitchFamily="34" charset="0"/>
              </a:rPr>
              <a:t> در تمام بیماران مبتلا به </a:t>
            </a:r>
            <a:r>
              <a:rPr lang="en-US" sz="2000" dirty="0">
                <a:latin typeface="Arial" panose="020B0604020202020204" pitchFamily="34" charset="0"/>
                <a:ea typeface="SimSun" panose="02010600030101010101" pitchFamily="2" charset="-122"/>
              </a:rPr>
              <a:t>ACS</a:t>
            </a:r>
            <a:r>
              <a:rPr lang="fa-IR" sz="2000" dirty="0">
                <a:latin typeface="Times New Roman" panose="02020603050405020304" pitchFamily="18" charset="0"/>
                <a:ea typeface="SimSun" panose="02010600030101010101" pitchFamily="2" charset="-122"/>
                <a:cs typeface="Arial" panose="020B0604020202020204" pitchFamily="34" charset="0"/>
              </a:rPr>
              <a:t> استفاده می شود که باید در مدت کمتر از 24 ساعت بعد از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 شروع شود دوز اولیه آن 6.25</a:t>
            </a:r>
            <a:r>
              <a:rPr lang="en-US" sz="2000" dirty="0">
                <a:latin typeface="Arial" panose="020B0604020202020204" pitchFamily="34" charset="0"/>
                <a:ea typeface="SimSun" panose="02010600030101010101" pitchFamily="2" charset="-122"/>
              </a:rPr>
              <a:t>mg </a:t>
            </a:r>
            <a:r>
              <a:rPr lang="fa-IR" sz="2000" dirty="0">
                <a:latin typeface="Times New Roman" panose="02020603050405020304" pitchFamily="18" charset="0"/>
                <a:ea typeface="SimSun" panose="02010600030101010101" pitchFamily="2" charset="-122"/>
                <a:cs typeface="Arial" panose="020B0604020202020204" pitchFamily="34" charset="0"/>
              </a:rPr>
              <a:t>سه بار در روز است  در بیمارانی که فشار خون پایین </a:t>
            </a:r>
            <a:r>
              <a:rPr lang="fa-IR" sz="2000" dirty="0" smtClean="0">
                <a:latin typeface="Times New Roman" panose="02020603050405020304" pitchFamily="18" charset="0"/>
                <a:ea typeface="SimSun" panose="02010600030101010101" pitchFamily="2" charset="-122"/>
                <a:cs typeface="Arial" panose="020B0604020202020204" pitchFamily="34" charset="0"/>
              </a:rPr>
              <a:t>، </a:t>
            </a:r>
            <a:r>
              <a:rPr lang="fa-IR" sz="2000" dirty="0">
                <a:latin typeface="Times New Roman" panose="02020603050405020304" pitchFamily="18" charset="0"/>
                <a:ea typeface="SimSun" panose="02010600030101010101" pitchFamily="2" charset="-122"/>
                <a:cs typeface="Arial" panose="020B0604020202020204" pitchFamily="34" charset="0"/>
              </a:rPr>
              <a:t>کراتینین </a:t>
            </a:r>
            <a:r>
              <a:rPr lang="fa-IR" sz="2000" dirty="0" smtClean="0">
                <a:latin typeface="Times New Roman" panose="02020603050405020304" pitchFamily="18" charset="0"/>
                <a:ea typeface="SimSun" panose="02010600030101010101" pitchFamily="2" charset="-122"/>
                <a:cs typeface="Arial" panose="020B0604020202020204" pitchFamily="34" charset="0"/>
              </a:rPr>
              <a:t>&gt;  2/4تنگی سرخرگ </a:t>
            </a:r>
            <a:r>
              <a:rPr lang="fa-IR" sz="2000" dirty="0">
                <a:latin typeface="Times New Roman" panose="02020603050405020304" pitchFamily="18" charset="0"/>
                <a:ea typeface="SimSun" panose="02010600030101010101" pitchFamily="2" charset="-122"/>
                <a:cs typeface="Arial" panose="020B0604020202020204" pitchFamily="34" charset="0"/>
              </a:rPr>
              <a:t>کلیه یا حساسیت به </a:t>
            </a:r>
            <a:r>
              <a:rPr lang="en-US" sz="2000" dirty="0">
                <a:latin typeface="Arial" panose="020B0604020202020204" pitchFamily="34" charset="0"/>
                <a:ea typeface="SimSun" panose="02010600030101010101" pitchFamily="2" charset="-122"/>
              </a:rPr>
              <a:t>ACEI</a:t>
            </a:r>
            <a:r>
              <a:rPr lang="fa-IR" sz="2000" dirty="0">
                <a:latin typeface="Times New Roman" panose="02020603050405020304" pitchFamily="18" charset="0"/>
                <a:ea typeface="SimSun" panose="02010600030101010101" pitchFamily="2" charset="-122"/>
                <a:cs typeface="Arial" panose="020B0604020202020204" pitchFamily="34" charset="0"/>
              </a:rPr>
              <a:t> دارند استفاده نمی شود  اساسا </a:t>
            </a:r>
            <a:r>
              <a:rPr lang="en-US" sz="2000" dirty="0">
                <a:latin typeface="Arial" panose="020B0604020202020204" pitchFamily="34" charset="0"/>
                <a:ea typeface="SimSun" panose="02010600030101010101" pitchFamily="2" charset="-122"/>
              </a:rPr>
              <a:t>ACEI </a:t>
            </a:r>
            <a:r>
              <a:rPr lang="fa-IR" sz="2000" dirty="0">
                <a:latin typeface="Times New Roman" panose="02020603050405020304" pitchFamily="18" charset="0"/>
                <a:ea typeface="SimSun" panose="02010600030101010101" pitchFamily="2" charset="-122"/>
                <a:cs typeface="Arial" panose="020B0604020202020204" pitchFamily="34" charset="0"/>
              </a:rPr>
              <a:t> میزان مرگ ومیر ناشی از </a:t>
            </a:r>
            <a:r>
              <a:rPr lang="en-US" sz="2000" dirty="0">
                <a:latin typeface="Arial" panose="020B0604020202020204" pitchFamily="34" charset="0"/>
                <a:ea typeface="SimSun" panose="02010600030101010101" pitchFamily="2" charset="-122"/>
              </a:rPr>
              <a:t>MI </a:t>
            </a:r>
            <a:r>
              <a:rPr lang="fa-IR" sz="2000" dirty="0">
                <a:latin typeface="Times New Roman" panose="02020603050405020304" pitchFamily="18" charset="0"/>
                <a:ea typeface="SimSun" panose="02010600030101010101" pitchFamily="2" charset="-122"/>
                <a:cs typeface="Arial" panose="020B0604020202020204" pitchFamily="34" charset="0"/>
              </a:rPr>
              <a:t> را کاهش می دهند .</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6778948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74</a:t>
            </a:fld>
            <a:endParaRPr lang="fa-IR"/>
          </a:p>
        </p:txBody>
      </p:sp>
      <p:sp>
        <p:nvSpPr>
          <p:cNvPr id="4" name="Rectangle 3"/>
          <p:cNvSpPr/>
          <p:nvPr/>
        </p:nvSpPr>
        <p:spPr>
          <a:xfrm>
            <a:off x="7592430" y="1124744"/>
            <a:ext cx="1141659" cy="553998"/>
          </a:xfrm>
          <a:prstGeom prst="rect">
            <a:avLst/>
          </a:prstGeom>
        </p:spPr>
        <p:txBody>
          <a:bodyPr wrap="none">
            <a:spAutoFit/>
          </a:bodyPr>
          <a:lstStyle/>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استاتین ها :</a:t>
            </a:r>
            <a:endParaRPr lang="en-US" sz="2000" dirty="0">
              <a:effectLst/>
              <a:latin typeface="Times New Roman" panose="02020603050405020304" pitchFamily="18" charset="0"/>
              <a:ea typeface="SimSun" panose="02010600030101010101" pitchFamily="2" charset="-122"/>
            </a:endParaRPr>
          </a:p>
        </p:txBody>
      </p:sp>
      <p:sp>
        <p:nvSpPr>
          <p:cNvPr id="5" name="Rectangle 4"/>
          <p:cNvSpPr/>
          <p:nvPr/>
        </p:nvSpPr>
        <p:spPr>
          <a:xfrm>
            <a:off x="2590800" y="1847720"/>
            <a:ext cx="6089497" cy="2554545"/>
          </a:xfrm>
          <a:prstGeom prst="rect">
            <a:avLst/>
          </a:prstGeom>
        </p:spPr>
        <p:txBody>
          <a:bodyPr wrap="square">
            <a:spAutoFit/>
          </a:bodyPr>
          <a:lstStyle/>
          <a:p>
            <a:pPr algn="justLow">
              <a:lnSpc>
                <a:spcPct val="200000"/>
              </a:lnSpc>
            </a:pPr>
            <a:r>
              <a:rPr lang="fa-IR" sz="2000" dirty="0" smtClean="0">
                <a:latin typeface="Times New Roman" panose="02020603050405020304" pitchFamily="18" charset="0"/>
                <a:ea typeface="SimSun" panose="02010600030101010101" pitchFamily="2" charset="-122"/>
                <a:cs typeface="Arial" panose="020B0604020202020204" pitchFamily="34" charset="0"/>
              </a:rPr>
              <a:t>استاتین </a:t>
            </a:r>
            <a:r>
              <a:rPr lang="fa-IR" sz="2000" dirty="0">
                <a:latin typeface="Times New Roman" panose="02020603050405020304" pitchFamily="18" charset="0"/>
                <a:ea typeface="SimSun" panose="02010600030101010101" pitchFamily="2" charset="-122"/>
                <a:cs typeface="Arial" panose="020B0604020202020204" pitchFamily="34" charset="0"/>
              </a:rPr>
              <a:t>ها به علت اثر تثبیت کنندگی پلاک آترواسکلروز باید بلا فاصله بعد از بستری در همه بیماران </a:t>
            </a:r>
            <a:r>
              <a:rPr lang="en-US" sz="2000" dirty="0">
                <a:latin typeface="Arial" panose="020B0604020202020204" pitchFamily="34" charset="0"/>
                <a:ea typeface="SimSun" panose="02010600030101010101" pitchFamily="2" charset="-122"/>
              </a:rPr>
              <a:t>ACS </a:t>
            </a:r>
            <a:r>
              <a:rPr lang="fa-IR" sz="2000" dirty="0">
                <a:latin typeface="Times New Roman" panose="02020603050405020304" pitchFamily="18" charset="0"/>
                <a:ea typeface="SimSun" panose="02010600030101010101" pitchFamily="2" charset="-122"/>
                <a:cs typeface="Arial" panose="020B0604020202020204" pitchFamily="34" charset="0"/>
              </a:rPr>
              <a:t> داده شود دوز مصرف آن ها 40-80 میلی گرم لوستاتین شبها همراه با شام یا 80</a:t>
            </a:r>
            <a:r>
              <a:rPr lang="en-US" sz="2000" dirty="0">
                <a:latin typeface="Arial" panose="020B0604020202020204" pitchFamily="34" charset="0"/>
                <a:ea typeface="SimSun" panose="02010600030101010101" pitchFamily="2" charset="-122"/>
              </a:rPr>
              <a:t>mg</a:t>
            </a:r>
            <a:r>
              <a:rPr lang="fa-IR" sz="2000" dirty="0">
                <a:latin typeface="Times New Roman" panose="02020603050405020304" pitchFamily="18" charset="0"/>
                <a:ea typeface="SimSun" panose="02010600030101010101" pitchFamily="2" charset="-122"/>
                <a:cs typeface="Arial" panose="020B0604020202020204" pitchFamily="34" charset="0"/>
              </a:rPr>
              <a:t> سیمو استاتین  موقع خواب  می باشد . هم چنین </a:t>
            </a:r>
            <a:r>
              <a:rPr lang="fa-IR" sz="2000" dirty="0" smtClean="0">
                <a:latin typeface="Times New Roman" panose="02020603050405020304" pitchFamily="18" charset="0"/>
                <a:ea typeface="SimSun" panose="02010600030101010101" pitchFamily="2" charset="-122"/>
                <a:cs typeface="Arial" panose="020B0604020202020204" pitchFamily="34" charset="0"/>
              </a:rPr>
              <a:t>استاتین </a:t>
            </a:r>
            <a:r>
              <a:rPr lang="fa-IR" sz="2000" dirty="0">
                <a:latin typeface="Times New Roman" panose="02020603050405020304" pitchFamily="18" charset="0"/>
                <a:ea typeface="SimSun" panose="02010600030101010101" pitchFamily="2" charset="-122"/>
                <a:cs typeface="Arial" panose="020B0604020202020204" pitchFamily="34" charset="0"/>
              </a:rPr>
              <a:t>ها باعث کاهش </a:t>
            </a:r>
            <a:r>
              <a:rPr lang="en-US" sz="2000" dirty="0">
                <a:latin typeface="Arial" panose="020B0604020202020204" pitchFamily="34" charset="0"/>
                <a:ea typeface="SimSun" panose="02010600030101010101" pitchFamily="2" charset="-122"/>
              </a:rPr>
              <a:t>LDL</a:t>
            </a:r>
            <a:r>
              <a:rPr lang="fa-IR" sz="2000" dirty="0">
                <a:latin typeface="Times New Roman" panose="02020603050405020304" pitchFamily="18" charset="0"/>
                <a:ea typeface="SimSun" panose="02010600030101010101" pitchFamily="2" charset="-122"/>
                <a:cs typeface="Arial" panose="020B0604020202020204" pitchFamily="34" charset="0"/>
              </a:rPr>
              <a:t> می شوند .</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3105537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75</a:t>
            </a:fld>
            <a:endParaRPr lang="fa-IR"/>
          </a:p>
        </p:txBody>
      </p:sp>
      <p:sp>
        <p:nvSpPr>
          <p:cNvPr id="4" name="Rectangle 3"/>
          <p:cNvSpPr/>
          <p:nvPr/>
        </p:nvSpPr>
        <p:spPr>
          <a:xfrm>
            <a:off x="2286000" y="1268760"/>
            <a:ext cx="6318448" cy="3268331"/>
          </a:xfrm>
          <a:prstGeom prst="rect">
            <a:avLst/>
          </a:prstGeom>
        </p:spPr>
        <p:txBody>
          <a:bodyPr wrap="square">
            <a:spAutoFit/>
          </a:bodyPr>
          <a:lstStyle/>
          <a:p>
            <a:pPr algn="justLow">
              <a:lnSpc>
                <a:spcPct val="150000"/>
              </a:lnSpc>
            </a:pPr>
            <a:r>
              <a:rPr lang="fa-IR" sz="2000" b="1" dirty="0">
                <a:latin typeface="Times New Roman" panose="02020603050405020304" pitchFamily="18" charset="0"/>
                <a:ea typeface="SimSun" panose="02010600030101010101" pitchFamily="2" charset="-122"/>
                <a:cs typeface="Arial" panose="020B0604020202020204" pitchFamily="34" charset="0"/>
              </a:rPr>
              <a:t>داروهای آرام بخش : </a:t>
            </a:r>
            <a:endParaRPr lang="en-US" sz="2000"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مصرف داروهای آرام بخش در درمان </a:t>
            </a:r>
            <a:r>
              <a:rPr lang="en-US" sz="2000" dirty="0">
                <a:latin typeface="Arial" panose="020B0604020202020204" pitchFamily="34" charset="0"/>
                <a:ea typeface="SimSun" panose="02010600030101010101" pitchFamily="2" charset="-122"/>
              </a:rPr>
              <a:t>MI </a:t>
            </a:r>
            <a:r>
              <a:rPr lang="fa-IR" sz="2000" dirty="0">
                <a:latin typeface="Times New Roman" panose="02020603050405020304" pitchFamily="18" charset="0"/>
                <a:ea typeface="SimSun" panose="02010600030101010101" pitchFamily="2" charset="-122"/>
                <a:cs typeface="Arial" panose="020B0604020202020204" pitchFamily="34" charset="0"/>
              </a:rPr>
              <a:t> اهمیت زیادی دارد بیماران مبتلا به </a:t>
            </a:r>
            <a:r>
              <a:rPr lang="en-US" sz="2000" dirty="0">
                <a:latin typeface="Arial" panose="020B0604020202020204" pitchFamily="34" charset="0"/>
                <a:ea typeface="SimSun" panose="02010600030101010101" pitchFamily="2" charset="-122"/>
              </a:rPr>
              <a:t>MI </a:t>
            </a:r>
            <a:r>
              <a:rPr lang="fa-IR" sz="2000" dirty="0">
                <a:latin typeface="Times New Roman" panose="02020603050405020304" pitchFamily="18" charset="0"/>
                <a:ea typeface="SimSun" panose="02010600030101010101" pitchFamily="2" charset="-122"/>
                <a:cs typeface="Arial" panose="020B0604020202020204" pitchFamily="34" charset="0"/>
              </a:rPr>
              <a:t> چون مضطرب هستند  این داروها  هستند این داروها به کاهش اضطراب و ترس آنهاکمک می کند هم چنین این داروها از بروز افسردگی به دنبال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 جلو گیری می کند </a:t>
            </a:r>
            <a:endParaRPr lang="en-US" sz="2000"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تجویز دیازپام (5 میلی گرم ) ، اگزاز پام (5تا 30میلی گرم ) یا لورازپام (5/ تا 2 میلی گرم ) 3-4 بار در روز معمولا موثر است .</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654033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76</a:t>
            </a:fld>
            <a:endParaRPr lang="fa-IR"/>
          </a:p>
        </p:txBody>
      </p:sp>
      <p:sp>
        <p:nvSpPr>
          <p:cNvPr id="4" name="Rectangle 3"/>
          <p:cNvSpPr/>
          <p:nvPr/>
        </p:nvSpPr>
        <p:spPr>
          <a:xfrm>
            <a:off x="4087071" y="1052736"/>
            <a:ext cx="4572000" cy="1338828"/>
          </a:xfrm>
          <a:prstGeom prst="rect">
            <a:avLst/>
          </a:prstGeom>
        </p:spPr>
        <p:txBody>
          <a:bodyPr>
            <a:spAutoFit/>
          </a:bodyPr>
          <a:lstStyle/>
          <a:p>
            <a:pPr algn="justLow">
              <a:lnSpc>
                <a:spcPct val="150000"/>
              </a:lnSpc>
            </a:pPr>
            <a:r>
              <a:rPr lang="fa-IR" b="1" dirty="0">
                <a:latin typeface="Times New Roman" panose="02020603050405020304" pitchFamily="18" charset="0"/>
                <a:ea typeface="SimSun" panose="02010600030101010101" pitchFamily="2" charset="-122"/>
                <a:cs typeface="Arial" panose="020B0604020202020204" pitchFamily="34" charset="0"/>
              </a:rPr>
              <a:t>درمان باپرفیوژن مجدد :</a:t>
            </a:r>
            <a:endParaRPr lang="en-US" dirty="0">
              <a:latin typeface="Times New Roman" panose="02020603050405020304" pitchFamily="18" charset="0"/>
              <a:ea typeface="SimSun" panose="02010600030101010101" pitchFamily="2" charset="-122"/>
            </a:endParaRPr>
          </a:p>
          <a:p>
            <a:pPr algn="justLow">
              <a:lnSpc>
                <a:spcPct val="150000"/>
              </a:lnSpc>
            </a:pPr>
            <a:r>
              <a:rPr lang="fa-IR" b="1" dirty="0">
                <a:latin typeface="Times New Roman" panose="02020603050405020304" pitchFamily="18" charset="0"/>
                <a:ea typeface="SimSun" panose="02010600030101010101" pitchFamily="2" charset="-122"/>
                <a:cs typeface="Arial" panose="020B0604020202020204" pitchFamily="34" charset="0"/>
              </a:rPr>
              <a:t>پرفیوژن مجدد مکانیکی </a:t>
            </a:r>
            <a:endParaRPr lang="en-US" dirty="0">
              <a:latin typeface="Times New Roman" panose="02020603050405020304" pitchFamily="18" charset="0"/>
              <a:ea typeface="SimSun" panose="02010600030101010101" pitchFamily="2" charset="-122"/>
            </a:endParaRPr>
          </a:p>
          <a:p>
            <a:pPr algn="justLow">
              <a:lnSpc>
                <a:spcPct val="150000"/>
              </a:lnSpc>
            </a:pPr>
            <a:r>
              <a:rPr lang="en-US" dirty="0">
                <a:latin typeface="Arial" panose="020B0604020202020204" pitchFamily="34" charset="0"/>
                <a:ea typeface="SimSun" panose="02010600030101010101" pitchFamily="2" charset="-122"/>
              </a:rPr>
              <a:t>(Percutaneous  coronary Intervention)</a:t>
            </a:r>
            <a:endParaRPr lang="en-US" dirty="0">
              <a:effectLst/>
              <a:latin typeface="Times New Roman" panose="02020603050405020304" pitchFamily="18" charset="0"/>
              <a:ea typeface="SimSun" panose="02010600030101010101" pitchFamily="2" charset="-122"/>
            </a:endParaRPr>
          </a:p>
        </p:txBody>
      </p:sp>
      <p:sp>
        <p:nvSpPr>
          <p:cNvPr id="5" name="Rectangle 4"/>
          <p:cNvSpPr/>
          <p:nvPr/>
        </p:nvSpPr>
        <p:spPr>
          <a:xfrm>
            <a:off x="1843989" y="2564904"/>
            <a:ext cx="6804248" cy="3323987"/>
          </a:xfrm>
          <a:prstGeom prst="rect">
            <a:avLst/>
          </a:prstGeom>
        </p:spPr>
        <p:txBody>
          <a:bodyPr wrap="square">
            <a:spAutoFit/>
          </a:bodyPr>
          <a:lstStyle/>
          <a:p>
            <a:pPr algn="justLow">
              <a:lnSpc>
                <a:spcPct val="150000"/>
              </a:lnSpc>
              <a:spcBef>
                <a:spcPts val="1200"/>
              </a:spcBef>
            </a:pPr>
            <a:r>
              <a:rPr lang="en-US" dirty="0">
                <a:latin typeface="Arial" panose="020B0604020202020204" pitchFamily="34" charset="0"/>
                <a:ea typeface="SimSun" panose="02010600030101010101" pitchFamily="2" charset="-122"/>
              </a:rPr>
              <a:t>PCI</a:t>
            </a:r>
            <a:r>
              <a:rPr lang="fa-IR" sz="2000" dirty="0">
                <a:latin typeface="Times New Roman" panose="02020603050405020304" pitchFamily="18" charset="0"/>
                <a:ea typeface="SimSun" panose="02010600030101010101" pitchFamily="2" charset="-122"/>
                <a:cs typeface="Arial" panose="020B0604020202020204" pitchFamily="34" charset="0"/>
              </a:rPr>
              <a:t> که معمولا به صورت آنژیو پلاستی یا استنت گذاری بدون فیبرینولیز  قبلی انجام می شود هنگامی که به صورت اورژانسی و در چند ساعت اول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  صورت می گیرد موثرتر می باشد در مقایسه با فیبرینولیز،</a:t>
            </a:r>
            <a:r>
              <a:rPr lang="en-US" sz="2000" dirty="0">
                <a:latin typeface="Arial" panose="020B0604020202020204" pitchFamily="34" charset="0"/>
                <a:ea typeface="SimSun" panose="02010600030101010101" pitchFamily="2" charset="-122"/>
              </a:rPr>
              <a:t>PCI</a:t>
            </a:r>
            <a:r>
              <a:rPr lang="fa-IR" sz="2000" dirty="0">
                <a:latin typeface="Times New Roman" panose="02020603050405020304" pitchFamily="18" charset="0"/>
                <a:ea typeface="SimSun" panose="02010600030101010101" pitchFamily="2" charset="-122"/>
                <a:cs typeface="Arial" panose="020B0604020202020204" pitchFamily="34" charset="0"/>
              </a:rPr>
              <a:t> معمولا هنگامی ترجیح داده می شود که تشخیص مورد تردید باشد ، </a:t>
            </a:r>
            <a:r>
              <a:rPr lang="fa-IR" sz="2000" dirty="0" smtClean="0">
                <a:latin typeface="Times New Roman" panose="02020603050405020304" pitchFamily="18" charset="0"/>
                <a:ea typeface="SimSun" panose="02010600030101010101" pitchFamily="2" charset="-122"/>
                <a:cs typeface="Arial" panose="020B0604020202020204" pitchFamily="34" charset="0"/>
              </a:rPr>
              <a:t>شوک </a:t>
            </a:r>
            <a:r>
              <a:rPr lang="fa-IR" sz="2000" dirty="0">
                <a:latin typeface="Times New Roman" panose="02020603050405020304" pitchFamily="18" charset="0"/>
                <a:ea typeface="SimSun" panose="02010600030101010101" pitchFamily="2" charset="-122"/>
                <a:cs typeface="Arial" panose="020B0604020202020204" pitchFamily="34" charset="0"/>
              </a:rPr>
              <a:t>کار دیو ژنیک وجود داشته باشد ( مخصوصا در بیماران کمتر از 75 سال ) خطر خون ریزی داشته باشد ویا درد برای حداقل 3-2 ساعت وجود داشته باشد که در این صورت لخته رسیده تر است و توسط داروهای فیبرینولینیک  مشکل تر لیز می شود.</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7056765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77</a:t>
            </a:fld>
            <a:endParaRPr lang="fa-IR"/>
          </a:p>
        </p:txBody>
      </p:sp>
      <p:sp>
        <p:nvSpPr>
          <p:cNvPr id="4" name="Rectangle 3"/>
          <p:cNvSpPr/>
          <p:nvPr/>
        </p:nvSpPr>
        <p:spPr>
          <a:xfrm>
            <a:off x="1341984" y="836712"/>
            <a:ext cx="7344816" cy="4662815"/>
          </a:xfrm>
          <a:prstGeom prst="rect">
            <a:avLst/>
          </a:prstGeom>
        </p:spPr>
        <p:txBody>
          <a:bodyPr wrap="square">
            <a:spAutoFit/>
          </a:bodyPr>
          <a:lstStyle/>
          <a:p>
            <a:pPr algn="justLow">
              <a:lnSpc>
                <a:spcPct val="150000"/>
              </a:lnSpc>
              <a:spcBef>
                <a:spcPts val="1200"/>
              </a:spcBef>
            </a:pPr>
            <a:r>
              <a:rPr lang="fa-IR" b="1" dirty="0">
                <a:latin typeface="Times New Roman" panose="02020603050405020304" pitchFamily="18" charset="0"/>
                <a:ea typeface="SimSun" panose="02010600030101010101" pitchFamily="2" charset="-122"/>
                <a:cs typeface="Arial" panose="020B0604020202020204" pitchFamily="34" charset="0"/>
              </a:rPr>
              <a:t>پرفیوژن مجدد دارویی:</a:t>
            </a:r>
            <a:endParaRPr lang="en-US"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هدف از درمان ترومبولیتیک ، لیز لخته انسدادی کرونری و در نتیجه برقراری جریان خون کافی کرونری است که لازمه انتخاب  برای درمان ترومبولبتیک  این است که بیمار دچار درد اسکمیک سینه ای دارای شواهد </a:t>
            </a:r>
            <a:r>
              <a:rPr lang="en-US" sz="2000" dirty="0">
                <a:latin typeface="Arial" panose="020B0604020202020204" pitchFamily="34" charset="0"/>
                <a:ea typeface="SimSun" panose="02010600030101010101" pitchFamily="2" charset="-122"/>
              </a:rPr>
              <a:t>ECG</a:t>
            </a:r>
            <a:r>
              <a:rPr lang="fa-IR" sz="2000" dirty="0">
                <a:latin typeface="Times New Roman" panose="02020603050405020304" pitchFamily="18" charset="0"/>
                <a:ea typeface="SimSun" panose="02010600030101010101" pitchFamily="2" charset="-122"/>
                <a:cs typeface="Arial" panose="020B0604020202020204" pitchFamily="34" charset="0"/>
              </a:rPr>
              <a:t> نشان دهنده انفارکتوس حاد ( بالا رفتن </a:t>
            </a:r>
            <a:r>
              <a:rPr lang="en-US" sz="2000" dirty="0">
                <a:latin typeface="Arial" panose="020B0604020202020204" pitchFamily="34" charset="0"/>
                <a:ea typeface="SimSun" panose="02010600030101010101" pitchFamily="2" charset="-122"/>
              </a:rPr>
              <a:t>ST</a:t>
            </a:r>
            <a:r>
              <a:rPr lang="fa-IR" sz="2000" dirty="0">
                <a:latin typeface="Times New Roman" panose="02020603050405020304" pitchFamily="18" charset="0"/>
                <a:ea typeface="SimSun" panose="02010600030101010101" pitchFamily="2" charset="-122"/>
                <a:cs typeface="Arial" panose="020B0604020202020204" pitchFamily="34" charset="0"/>
              </a:rPr>
              <a:t>) باشد و </a:t>
            </a:r>
            <a:r>
              <a:rPr lang="fa-IR" sz="2000" dirty="0" smtClean="0">
                <a:latin typeface="Times New Roman" panose="02020603050405020304" pitchFamily="18" charset="0"/>
                <a:ea typeface="SimSun" panose="02010600030101010101" pitchFamily="2" charset="-122"/>
                <a:cs typeface="Arial" panose="020B0604020202020204" pitchFamily="34" charset="0"/>
              </a:rPr>
              <a:t>مصرف ترومبولیز </a:t>
            </a:r>
            <a:r>
              <a:rPr lang="fa-IR" sz="2000" dirty="0">
                <a:latin typeface="Times New Roman" panose="02020603050405020304" pitchFamily="18" charset="0"/>
                <a:ea typeface="SimSun" panose="02010600030101010101" pitchFamily="2" charset="-122"/>
                <a:cs typeface="Arial" panose="020B0604020202020204" pitchFamily="34" charset="0"/>
              </a:rPr>
              <a:t>کنتراندکاسیون نداشته باشد </a:t>
            </a:r>
            <a:endParaRPr lang="en-US" sz="2000"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درمان با ترومبو لیتیک  وریدی </a:t>
            </a:r>
            <a:r>
              <a:rPr lang="fa-IR" sz="2000" dirty="0" smtClean="0">
                <a:latin typeface="Times New Roman" panose="02020603050405020304" pitchFamily="18" charset="0"/>
                <a:ea typeface="SimSun" panose="02010600030101010101" pitchFamily="2" charset="-122"/>
                <a:cs typeface="Arial" panose="020B0604020202020204" pitchFamily="34" charset="0"/>
              </a:rPr>
              <a:t>سودمند </a:t>
            </a:r>
            <a:r>
              <a:rPr lang="fa-IR" sz="2000" dirty="0">
                <a:latin typeface="Times New Roman" panose="02020603050405020304" pitchFamily="18" charset="0"/>
                <a:ea typeface="SimSun" panose="02010600030101010101" pitchFamily="2" charset="-122"/>
                <a:cs typeface="Arial" panose="020B0604020202020204" pitchFamily="34" charset="0"/>
              </a:rPr>
              <a:t>ترین تاثیر آن در بقا حیات بیماران زمانی است که در اولین ساعت شروع  علائم آن را دریافت می کنند که ساعت طلایی جهت ترومبو لیتیک درمانی گفته می شود. در ابتدا استاندارد زمانی </a:t>
            </a:r>
            <a:r>
              <a:rPr lang="fa-IR" sz="2000" dirty="0" smtClean="0">
                <a:latin typeface="Times New Roman" panose="02020603050405020304" pitchFamily="18" charset="0"/>
                <a:ea typeface="SimSun" panose="02010600030101010101" pitchFamily="2" charset="-122"/>
                <a:cs typeface="Arial" panose="020B0604020202020204" pitchFamily="34" charset="0"/>
              </a:rPr>
              <a:t>30-20 </a:t>
            </a:r>
            <a:r>
              <a:rPr lang="fa-IR" sz="2000" dirty="0">
                <a:latin typeface="Times New Roman" panose="02020603050405020304" pitchFamily="18" charset="0"/>
                <a:ea typeface="SimSun" panose="02010600030101010101" pitchFamily="2" charset="-122"/>
                <a:cs typeface="Arial" panose="020B0604020202020204" pitchFamily="34" charset="0"/>
              </a:rPr>
              <a:t>بعد از رسیدن به بیمارستان بود ولی اکنون شروع درمانی طی 60 دقیقه از زمان زنگ زدن به اورژانس در نظر گرفته می شود.</a:t>
            </a:r>
            <a:endParaRPr lang="en-US" sz="20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54638152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78</a:t>
            </a:fld>
            <a:endParaRPr lang="fa-IR"/>
          </a:p>
        </p:txBody>
      </p:sp>
      <p:sp>
        <p:nvSpPr>
          <p:cNvPr id="4" name="Rectangle 3"/>
          <p:cNvSpPr/>
          <p:nvPr/>
        </p:nvSpPr>
        <p:spPr>
          <a:xfrm>
            <a:off x="1619672" y="908720"/>
            <a:ext cx="7067128" cy="1323439"/>
          </a:xfrm>
          <a:prstGeom prst="rect">
            <a:avLst/>
          </a:prstGeom>
        </p:spPr>
        <p:txBody>
          <a:bodyPr wrap="square">
            <a:spAutoFit/>
          </a:bodyPr>
          <a:lstStyle/>
          <a:p>
            <a:r>
              <a:rPr lang="fa-IR" sz="2000" b="1" dirty="0">
                <a:solidFill>
                  <a:srgbClr val="C00000"/>
                </a:solidFill>
              </a:rPr>
              <a:t>مقدار و نحوه تجويز:</a:t>
            </a:r>
            <a:r>
              <a:rPr lang="fa-IR" sz="2000" dirty="0"/>
              <a:t/>
            </a:r>
            <a:br>
              <a:rPr lang="fa-IR" sz="2000" dirty="0"/>
            </a:br>
            <a:r>
              <a:rPr lang="fa-IR" sz="2000" dirty="0"/>
              <a:t>دوز رتپلاز 10 واحد، بصورت تزريق وريدي (طي دو دقيقه) مي‌باشد. اين دوز يك بار ديگر، نيم ساعت پس از اولين دوز تكرار مي شود. دوز تام اين دارو 20 واحد است.</a:t>
            </a:r>
            <a:endParaRPr lang="en-US" sz="2000" dirty="0"/>
          </a:p>
        </p:txBody>
      </p:sp>
      <p:sp>
        <p:nvSpPr>
          <p:cNvPr id="5" name="Rectangle 4"/>
          <p:cNvSpPr/>
          <p:nvPr/>
        </p:nvSpPr>
        <p:spPr>
          <a:xfrm>
            <a:off x="1475656" y="2080299"/>
            <a:ext cx="7211144" cy="3477875"/>
          </a:xfrm>
          <a:prstGeom prst="rect">
            <a:avLst/>
          </a:prstGeom>
        </p:spPr>
        <p:txBody>
          <a:bodyPr wrap="square">
            <a:spAutoFit/>
          </a:bodyPr>
          <a:lstStyle/>
          <a:p>
            <a:r>
              <a:rPr lang="fa-IR" sz="2000" b="1" dirty="0">
                <a:solidFill>
                  <a:srgbClr val="C00000"/>
                </a:solidFill>
              </a:rPr>
              <a:t>موارد منع مصرف:</a:t>
            </a:r>
            <a:r>
              <a:rPr lang="fa-IR" sz="2000" dirty="0"/>
              <a:t/>
            </a:r>
            <a:br>
              <a:rPr lang="fa-IR" sz="2000" dirty="0"/>
            </a:br>
            <a:r>
              <a:rPr lang="fa-IR" sz="2000" dirty="0"/>
              <a:t>اين دارو در موارد حساسيت به دارو و ساير تركيبات فرمولاسيون، خونريزي داخلي فعال، سابقه عارضه عروق مغزي، سابقه اخير جراحي يا آسيب داخل جمجمه اي يا داخل نخاعي، نئوپلاسم داخل نخاعي، ناهنجاري يا آنوريسم عروقي، فشار خون بالاي شديد كنترل نشده و افرادي كه مستعد خونريزي هستند، منع مصرف دارد.</a:t>
            </a:r>
            <a:br>
              <a:rPr lang="fa-IR" sz="2000" dirty="0"/>
            </a:br>
            <a:r>
              <a:rPr lang="fa-IR" sz="2000" dirty="0"/>
              <a:t/>
            </a:r>
            <a:br>
              <a:rPr lang="fa-IR" sz="2000" dirty="0"/>
            </a:br>
            <a:r>
              <a:rPr lang="fa-IR" sz="2000" b="1" dirty="0">
                <a:solidFill>
                  <a:srgbClr val="C00000"/>
                </a:solidFill>
              </a:rPr>
              <a:t> موارد احتياط:</a:t>
            </a:r>
            <a:r>
              <a:rPr lang="fa-IR" sz="2000" dirty="0"/>
              <a:t/>
            </a:r>
            <a:br>
              <a:rPr lang="fa-IR" sz="2000" dirty="0"/>
            </a:br>
            <a:r>
              <a:rPr lang="fa-IR" sz="2000" dirty="0"/>
              <a:t>جراحي بزرگ كه اخيراً انجام شده باشد، بيماري‌هاي عروق مغزي، خونريزي اخير گوارشي يا مجاري ادراري، فشار خون بالا، پريكارديت حاد، ترومبوفلبيت شديد،اختلال شديد در عملكرد كليه يا كبد، مصرف اخير داروهاي ضدانعقاد، رتينوپاتي هموراژيك ديابتي، سن بالاي 75 سال.</a:t>
            </a:r>
            <a:endParaRPr lang="en-US" sz="2000" dirty="0"/>
          </a:p>
        </p:txBody>
      </p:sp>
      <p:sp>
        <p:nvSpPr>
          <p:cNvPr id="6" name="Rectangle 5"/>
          <p:cNvSpPr/>
          <p:nvPr/>
        </p:nvSpPr>
        <p:spPr>
          <a:xfrm>
            <a:off x="2339752" y="5547152"/>
            <a:ext cx="6366930" cy="984885"/>
          </a:xfrm>
          <a:prstGeom prst="rect">
            <a:avLst/>
          </a:prstGeom>
        </p:spPr>
        <p:txBody>
          <a:bodyPr wrap="square">
            <a:spAutoFit/>
          </a:bodyPr>
          <a:lstStyle/>
          <a:p>
            <a:r>
              <a:rPr lang="fa-IR" sz="2000" b="1" dirty="0">
                <a:solidFill>
                  <a:srgbClr val="C00000"/>
                </a:solidFill>
              </a:rPr>
              <a:t>عوارض جانبي:</a:t>
            </a:r>
            <a:r>
              <a:rPr lang="fa-IR" sz="2000" dirty="0"/>
              <a:t/>
            </a:r>
            <a:br>
              <a:rPr lang="fa-IR" sz="2000" dirty="0"/>
            </a:br>
            <a:r>
              <a:rPr lang="fa-IR" sz="2000" dirty="0"/>
              <a:t>تب، تهوع، استفراغ، خونريزي، درد يا قرمزي يا تورم در محل تزريق</a:t>
            </a:r>
            <a:r>
              <a:rPr lang="fa-IR" dirty="0"/>
              <a:t>.</a:t>
            </a:r>
            <a:br>
              <a:rPr lang="fa-IR" dirty="0"/>
            </a:br>
            <a:endParaRPr lang="en-US" dirty="0"/>
          </a:p>
        </p:txBody>
      </p:sp>
    </p:spTree>
    <p:extLst>
      <p:ext uri="{BB962C8B-B14F-4D97-AF65-F5344CB8AC3E}">
        <p14:creationId xmlns:p14="http://schemas.microsoft.com/office/powerpoint/2010/main" val="2498011278"/>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1214446"/>
          </a:xfrm>
        </p:spPr>
        <p:txBody>
          <a:bodyPr>
            <a:normAutofit/>
          </a:bodyPr>
          <a:lstStyle/>
          <a:p>
            <a:pPr algn="r"/>
            <a:r>
              <a:rPr lang="fa-IR" sz="3200" b="1" dirty="0" smtClean="0">
                <a:cs typeface="B Nazanin" pitchFamily="2" charset="-78"/>
              </a:rPr>
              <a:t/>
            </a:r>
            <a:br>
              <a:rPr lang="fa-IR" sz="3200" b="1" dirty="0" smtClean="0">
                <a:cs typeface="B Nazanin" pitchFamily="2" charset="-78"/>
              </a:rPr>
            </a:br>
            <a:r>
              <a:rPr lang="fa-IR" sz="3200" b="1" dirty="0" smtClean="0">
                <a:cs typeface="B Nazanin" pitchFamily="2" charset="-78"/>
              </a:rPr>
              <a:t>عوارض انفارکتوس میوکارد:</a:t>
            </a:r>
            <a:endParaRPr lang="fa-IR" sz="3200" b="1" dirty="0">
              <a:cs typeface="B Nazanin" pitchFamily="2" charset="-78"/>
            </a:endParaRPr>
          </a:p>
        </p:txBody>
      </p:sp>
      <p:sp>
        <p:nvSpPr>
          <p:cNvPr id="3" name="Content Placeholder 2"/>
          <p:cNvSpPr>
            <a:spLocks noGrp="1"/>
          </p:cNvSpPr>
          <p:nvPr>
            <p:ph idx="1"/>
          </p:nvPr>
        </p:nvSpPr>
        <p:spPr>
          <a:xfrm>
            <a:off x="457200" y="1428736"/>
            <a:ext cx="8229600" cy="5072097"/>
          </a:xfrm>
        </p:spPr>
        <p:txBody>
          <a:bodyPr>
            <a:noAutofit/>
          </a:bodyPr>
          <a:lstStyle/>
          <a:p>
            <a:endParaRPr lang="fa-IR" sz="2400" dirty="0" smtClean="0">
              <a:cs typeface="B Nazanin" pitchFamily="2" charset="-78"/>
            </a:endParaRPr>
          </a:p>
          <a:p>
            <a:r>
              <a:rPr lang="fa-IR" sz="2400" dirty="0" smtClean="0">
                <a:cs typeface="B Nazanin" pitchFamily="2" charset="-78"/>
              </a:rPr>
              <a:t>1-آریتمی</a:t>
            </a:r>
          </a:p>
          <a:p>
            <a:r>
              <a:rPr lang="fa-IR" sz="2400" dirty="0" smtClean="0">
                <a:cs typeface="B Nazanin" pitchFamily="2" charset="-78"/>
              </a:rPr>
              <a:t>2-بلوک های قلبی</a:t>
            </a:r>
          </a:p>
          <a:p>
            <a:r>
              <a:rPr lang="fa-IR" sz="2400" dirty="0" smtClean="0">
                <a:cs typeface="B Nazanin" pitchFamily="2" charset="-78"/>
              </a:rPr>
              <a:t>3-نارسایی احتقانی قلب و ادم ریه</a:t>
            </a:r>
          </a:p>
          <a:p>
            <a:r>
              <a:rPr lang="fa-IR" sz="2400" dirty="0" smtClean="0">
                <a:cs typeface="B Nazanin" pitchFamily="2" charset="-78"/>
              </a:rPr>
              <a:t>4-شوک کاردیوژنیک (شوک قلبی)</a:t>
            </a:r>
          </a:p>
          <a:p>
            <a:r>
              <a:rPr lang="fa-IR" sz="2400" dirty="0" smtClean="0">
                <a:cs typeface="B Nazanin" pitchFamily="2" charset="-78"/>
              </a:rPr>
              <a:t>5- نارسایی دریچه میترال</a:t>
            </a:r>
          </a:p>
          <a:p>
            <a:r>
              <a:rPr lang="fa-IR" sz="2400" dirty="0" smtClean="0">
                <a:cs typeface="B Nazanin" pitchFamily="2" charset="-78"/>
              </a:rPr>
              <a:t>6- آنوریسم بطنی</a:t>
            </a:r>
          </a:p>
        </p:txBody>
      </p:sp>
      <p:sp>
        <p:nvSpPr>
          <p:cNvPr id="4" name="Slide Number Placeholder 3"/>
          <p:cNvSpPr>
            <a:spLocks noGrp="1"/>
          </p:cNvSpPr>
          <p:nvPr>
            <p:ph type="sldNum" sz="quarter" idx="12"/>
          </p:nvPr>
        </p:nvSpPr>
        <p:spPr/>
        <p:txBody>
          <a:bodyPr/>
          <a:lstStyle/>
          <a:p>
            <a:fld id="{C5ED3159-0FD7-44E6-B1AC-26F0FE01AE34}" type="slidenum">
              <a:rPr lang="fa-IR" smtClean="0"/>
              <a:pPr/>
              <a:t>79</a:t>
            </a:fld>
            <a:endParaRPr lang="fa-IR"/>
          </a:p>
        </p:txBody>
      </p:sp>
    </p:spTree>
    <p:extLst>
      <p:ext uri="{BB962C8B-B14F-4D97-AF65-F5344CB8AC3E}">
        <p14:creationId xmlns:p14="http://schemas.microsoft.com/office/powerpoint/2010/main" val="17293997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26_006"/>
          <p:cNvPicPr>
            <a:picLocks noChangeAspect="1" noChangeArrowheads="1"/>
          </p:cNvPicPr>
          <p:nvPr/>
        </p:nvPicPr>
        <p:blipFill>
          <a:blip r:embed="rId3"/>
          <a:srcRect l="5714" r="5714" b="19162"/>
          <a:stretch>
            <a:fillRect/>
          </a:stretch>
        </p:blipFill>
        <p:spPr bwMode="auto">
          <a:xfrm>
            <a:off x="431800" y="1261318"/>
            <a:ext cx="8388350" cy="5480050"/>
          </a:xfrm>
          <a:prstGeom prst="rect">
            <a:avLst/>
          </a:prstGeom>
          <a:noFill/>
          <a:ln w="9525">
            <a:noFill/>
            <a:miter lim="800000"/>
            <a:headEnd/>
            <a:tailEnd/>
          </a:ln>
        </p:spPr>
      </p:pic>
      <p:sp>
        <p:nvSpPr>
          <p:cNvPr id="24579" name="TextBox 3"/>
          <p:cNvSpPr txBox="1">
            <a:spLocks noChangeArrowheads="1"/>
          </p:cNvSpPr>
          <p:nvPr/>
        </p:nvSpPr>
        <p:spPr bwMode="auto">
          <a:xfrm>
            <a:off x="1031875" y="826474"/>
            <a:ext cx="7188200" cy="461963"/>
          </a:xfrm>
          <a:prstGeom prst="rect">
            <a:avLst/>
          </a:prstGeom>
          <a:noFill/>
          <a:ln w="9525">
            <a:noFill/>
            <a:miter lim="800000"/>
            <a:headEnd/>
            <a:tailEnd/>
          </a:ln>
        </p:spPr>
        <p:txBody>
          <a:bodyPr>
            <a:spAutoFit/>
          </a:bodyPr>
          <a:lstStyle/>
          <a:p>
            <a:r>
              <a:rPr lang="en-US"/>
              <a:t>Plaque/Thrombus Formation</a:t>
            </a:r>
          </a:p>
        </p:txBody>
      </p:sp>
      <p:sp>
        <p:nvSpPr>
          <p:cNvPr id="5" name="Rectangle 4"/>
          <p:cNvSpPr/>
          <p:nvPr/>
        </p:nvSpPr>
        <p:spPr>
          <a:xfrm>
            <a:off x="3149600" y="2006600"/>
            <a:ext cx="2387600" cy="21590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Oval 5"/>
          <p:cNvSpPr/>
          <p:nvPr/>
        </p:nvSpPr>
        <p:spPr>
          <a:xfrm>
            <a:off x="5562600" y="1181100"/>
            <a:ext cx="2870200" cy="1778000"/>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Oval 6"/>
          <p:cNvSpPr/>
          <p:nvPr/>
        </p:nvSpPr>
        <p:spPr>
          <a:xfrm rot="2636128">
            <a:off x="5054600" y="2209800"/>
            <a:ext cx="546100" cy="1003300"/>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8" name="Rectangle 7"/>
          <p:cNvSpPr/>
          <p:nvPr/>
        </p:nvSpPr>
        <p:spPr>
          <a:xfrm>
            <a:off x="2311400" y="2603500"/>
            <a:ext cx="2755900" cy="160020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 name="Rectangle 8"/>
          <p:cNvSpPr/>
          <p:nvPr/>
        </p:nvSpPr>
        <p:spPr>
          <a:xfrm>
            <a:off x="838200" y="4229100"/>
            <a:ext cx="2260600" cy="213360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0" name="Rectangle 9"/>
          <p:cNvSpPr/>
          <p:nvPr/>
        </p:nvSpPr>
        <p:spPr>
          <a:xfrm>
            <a:off x="3111500" y="4597400"/>
            <a:ext cx="3784600" cy="191770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extLst>
      <p:ext uri="{BB962C8B-B14F-4D97-AF65-F5344CB8AC3E}">
        <p14:creationId xmlns:p14="http://schemas.microsoft.com/office/powerpoint/2010/main" val="27371810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nodeType="afterGroup">
                            <p:stCondLst>
                              <p:cond delay="500"/>
                            </p:stCondLst>
                            <p:childTnLst>
                              <p:par>
                                <p:cTn id="9" presetID="22" presetClass="exit" presetSubtype="8" fill="hold" grpId="0" nodeType="afterEffect">
                                  <p:stCondLst>
                                    <p:cond delay="0"/>
                                  </p:stCondLst>
                                  <p:childTnLst>
                                    <p:animEffect transition="out" filter="wipe(left)">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xit" presetSubtype="1" fill="hold" grpId="0" nodeType="clickEffect">
                                  <p:stCondLst>
                                    <p:cond delay="0"/>
                                  </p:stCondLst>
                                  <p:childTnLst>
                                    <p:animEffect transition="out" filter="wipe(up)">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xit" presetSubtype="2" fill="hold" grpId="0" nodeType="clickEffect">
                                  <p:stCondLst>
                                    <p:cond delay="0"/>
                                  </p:stCondLst>
                                  <p:childTnLst>
                                    <p:animEffect transition="out" filter="wipe(right)">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xit" presetSubtype="8" fill="hold" grpId="0" nodeType="clickEffect">
                                  <p:stCondLst>
                                    <p:cond delay="0"/>
                                  </p:stCondLst>
                                  <p:childTnLst>
                                    <p:animEffect transition="out" filter="wipe(left)">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xit" presetSubtype="8" fill="hold" grpId="0" nodeType="clickEffect">
                                  <p:stCondLst>
                                    <p:cond delay="0"/>
                                  </p:stCondLst>
                                  <p:childTnLst>
                                    <p:animEffect transition="out" filter="wipe(left)">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Nazanin" pitchFamily="2" charset="-78"/>
              </a:rPr>
              <a:t>عوارض انفارکتوس :</a:t>
            </a:r>
            <a:endParaRPr lang="fa-IR" sz="3200" b="1" dirty="0"/>
          </a:p>
        </p:txBody>
      </p:sp>
      <p:sp>
        <p:nvSpPr>
          <p:cNvPr id="3" name="Content Placeholder 2"/>
          <p:cNvSpPr>
            <a:spLocks noGrp="1"/>
          </p:cNvSpPr>
          <p:nvPr>
            <p:ph idx="1"/>
          </p:nvPr>
        </p:nvSpPr>
        <p:spPr/>
        <p:txBody>
          <a:bodyPr/>
          <a:lstStyle/>
          <a:p>
            <a:r>
              <a:rPr lang="fa-IR" sz="2800" dirty="0" smtClean="0">
                <a:cs typeface="B Nazanin" pitchFamily="2" charset="-78"/>
              </a:rPr>
              <a:t>7-پارگی قلب</a:t>
            </a:r>
          </a:p>
          <a:p>
            <a:r>
              <a:rPr lang="fa-IR" sz="2800" dirty="0" smtClean="0">
                <a:cs typeface="B Nazanin" pitchFamily="2" charset="-78"/>
              </a:rPr>
              <a:t>8-پارگی سپتوم بین بطنی</a:t>
            </a:r>
          </a:p>
          <a:p>
            <a:r>
              <a:rPr lang="fa-IR" sz="2800" dirty="0" smtClean="0">
                <a:cs typeface="B Nazanin" pitchFamily="2" charset="-78"/>
              </a:rPr>
              <a:t>9-آمبولی شریان سیستمیک</a:t>
            </a:r>
          </a:p>
          <a:p>
            <a:r>
              <a:rPr lang="fa-IR" sz="2800" dirty="0" smtClean="0">
                <a:cs typeface="B Nazanin" pitchFamily="2" charset="-78"/>
              </a:rPr>
              <a:t>10-آمبولی ریه</a:t>
            </a:r>
          </a:p>
          <a:p>
            <a:r>
              <a:rPr lang="fa-IR" sz="2800" dirty="0" smtClean="0">
                <a:cs typeface="B Nazanin" pitchFamily="2" charset="-78"/>
              </a:rPr>
              <a:t>11-پریکاردیت</a:t>
            </a:r>
          </a:p>
          <a:p>
            <a:pPr marL="0" indent="0">
              <a:buNone/>
            </a:pPr>
            <a:endParaRPr lang="fa-IR" sz="2800" dirty="0">
              <a:cs typeface="B Nazanin" pitchFamily="2" charset="-78"/>
            </a:endParaRPr>
          </a:p>
        </p:txBody>
      </p:sp>
      <p:sp>
        <p:nvSpPr>
          <p:cNvPr id="5" name="Slide Number Placeholder 4"/>
          <p:cNvSpPr>
            <a:spLocks noGrp="1"/>
          </p:cNvSpPr>
          <p:nvPr>
            <p:ph type="sldNum" sz="quarter" idx="12"/>
          </p:nvPr>
        </p:nvSpPr>
        <p:spPr/>
        <p:txBody>
          <a:bodyPr/>
          <a:lstStyle/>
          <a:p>
            <a:fld id="{C5ED3159-0FD7-44E6-B1AC-26F0FE01AE34}" type="slidenum">
              <a:rPr lang="fa-IR" smtClean="0"/>
              <a:pPr/>
              <a:t>80</a:t>
            </a:fld>
            <a:endParaRPr lang="fa-IR"/>
          </a:p>
        </p:txBody>
      </p:sp>
    </p:spTree>
    <p:extLst>
      <p:ext uri="{BB962C8B-B14F-4D97-AF65-F5344CB8AC3E}">
        <p14:creationId xmlns:p14="http://schemas.microsoft.com/office/powerpoint/2010/main" val="34084045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81</a:t>
            </a:fld>
            <a:endParaRPr lang="fa-IR"/>
          </a:p>
        </p:txBody>
      </p:sp>
      <p:sp>
        <p:nvSpPr>
          <p:cNvPr id="4" name="Rectangle 3"/>
          <p:cNvSpPr/>
          <p:nvPr/>
        </p:nvSpPr>
        <p:spPr>
          <a:xfrm>
            <a:off x="0" y="692696"/>
            <a:ext cx="8892480" cy="5074402"/>
          </a:xfrm>
          <a:prstGeom prst="rect">
            <a:avLst/>
          </a:prstGeom>
        </p:spPr>
        <p:txBody>
          <a:bodyPr wrap="square">
            <a:spAutoFit/>
          </a:bodyPr>
          <a:lstStyle/>
          <a:p>
            <a:pPr algn="justLow">
              <a:lnSpc>
                <a:spcPct val="150000"/>
              </a:lnSpc>
            </a:pPr>
            <a:r>
              <a:rPr lang="fa-IR" sz="2000" b="1" dirty="0">
                <a:latin typeface="Times New Roman" panose="02020603050405020304" pitchFamily="18" charset="0"/>
                <a:ea typeface="SimSun" panose="02010600030101010101" pitchFamily="2" charset="-122"/>
                <a:cs typeface="Arial" panose="020B0604020202020204" pitchFamily="34" charset="0"/>
              </a:rPr>
              <a:t>عوارض </a:t>
            </a:r>
            <a:r>
              <a:rPr lang="en-US" sz="2000" b="1" dirty="0">
                <a:latin typeface="Arial" panose="020B0604020202020204" pitchFamily="34" charset="0"/>
                <a:ea typeface="SimSun" panose="02010600030101010101" pitchFamily="2" charset="-122"/>
              </a:rPr>
              <a:t>MI</a:t>
            </a:r>
            <a:r>
              <a:rPr lang="fa-IR" sz="2000" b="1" dirty="0">
                <a:latin typeface="Times New Roman" panose="02020603050405020304" pitchFamily="18" charset="0"/>
                <a:ea typeface="SimSun" panose="02010600030101010101" pitchFamily="2" charset="-122"/>
                <a:cs typeface="Arial" panose="020B0604020202020204" pitchFamily="34" charset="0"/>
              </a:rPr>
              <a:t>:</a:t>
            </a:r>
            <a:endParaRPr lang="en-US" sz="2000"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1-شوک کاردیوژنیک : هرگاه  بیش از 40% توده عضلانی بطن چپ دچار  انفارکتوس می شود  بیمار وارد شوک کاردیوژنیک خواهد شد  . علت بروز شک نارسایی قلب چپ و آریتمی ها می باشد. </a:t>
            </a:r>
            <a:endParaRPr lang="en-US" sz="2000"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 </a:t>
            </a:r>
            <a:endParaRPr lang="en-US" sz="2000"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2- آریتمی ها : آریتمی ها شایع ترین عارضه </a:t>
            </a:r>
            <a:r>
              <a:rPr lang="en-US" sz="2000" dirty="0">
                <a:latin typeface="Arial" panose="020B0604020202020204" pitchFamily="34" charset="0"/>
                <a:ea typeface="SimSun" panose="02010600030101010101" pitchFamily="2" charset="-122"/>
              </a:rPr>
              <a:t>MI </a:t>
            </a:r>
            <a:r>
              <a:rPr lang="fa-IR" sz="2000" dirty="0">
                <a:latin typeface="Times New Roman" panose="02020603050405020304" pitchFamily="18" charset="0"/>
                <a:ea typeface="SimSun" panose="02010600030101010101" pitchFamily="2" charset="-122"/>
                <a:cs typeface="Arial" panose="020B0604020202020204" pitchFamily="34" charset="0"/>
              </a:rPr>
              <a:t> حاد میباشد و علت 40-50% مرگ ومیر ناشی از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  است شایع ترین آریتمی بعد از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شامل </a:t>
            </a:r>
            <a:r>
              <a:rPr lang="en-US" sz="2000" dirty="0">
                <a:latin typeface="Arial" panose="020B0604020202020204" pitchFamily="34" charset="0"/>
                <a:ea typeface="SimSun" panose="02010600030101010101" pitchFamily="2" charset="-122"/>
              </a:rPr>
              <a:t>PSVT, AF</a:t>
            </a:r>
            <a:r>
              <a:rPr lang="fa-IR" sz="2000" dirty="0">
                <a:latin typeface="Times New Roman" panose="02020603050405020304" pitchFamily="18" charset="0"/>
                <a:ea typeface="SimSun" panose="02010600030101010101" pitchFamily="2" charset="-122"/>
                <a:cs typeface="Arial" panose="020B0604020202020204" pitchFamily="34" charset="0"/>
              </a:rPr>
              <a:t>، فلوتر دهلیزی ،</a:t>
            </a:r>
            <a:r>
              <a:rPr lang="en-US" sz="2000" dirty="0">
                <a:latin typeface="Arial" panose="020B0604020202020204" pitchFamily="34" charset="0"/>
                <a:ea typeface="SimSun" panose="02010600030101010101" pitchFamily="2" charset="-122"/>
              </a:rPr>
              <a:t>PVC, VT, </a:t>
            </a:r>
            <a:r>
              <a:rPr lang="fa-IR" sz="2000" dirty="0">
                <a:latin typeface="Times New Roman" panose="02020603050405020304" pitchFamily="18" charset="0"/>
                <a:ea typeface="SimSun" panose="02010600030101010101" pitchFamily="2" charset="-122"/>
                <a:cs typeface="Arial" panose="020B0604020202020204" pitchFamily="34" charset="0"/>
              </a:rPr>
              <a:t> فلاتر و فیبریلاسیون بطنی  است .</a:t>
            </a:r>
            <a:endParaRPr lang="en-US" sz="2000"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مکانیسم های مسئول آریتمی های مربوط با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  شامل  عدم تعادل سیستم عصبی اتونوم ، اختلالات الکترولیتی  اسکیمی، کند شدن هدایت در نواحی اسکمیک میو کارد می باشد .</a:t>
            </a:r>
            <a:endParaRPr lang="en-US" sz="2000"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 آریتمی ها را می توان در صورت وجود پرسنل آموزش دیده و تجهیزات مناسب کنترل کرد .</a:t>
            </a:r>
            <a:endParaRPr lang="en-US" sz="2000" dirty="0">
              <a:latin typeface="Times New Roman" panose="02020603050405020304" pitchFamily="18" charset="0"/>
              <a:ea typeface="SimSun" panose="02010600030101010101" pitchFamily="2" charset="-122"/>
            </a:endParaRPr>
          </a:p>
          <a:p>
            <a:pPr algn="justLow">
              <a:lnSpc>
                <a:spcPct val="150000"/>
              </a:lnSpc>
            </a:pPr>
            <a:r>
              <a:rPr lang="fa-IR" dirty="0">
                <a:latin typeface="Times New Roman" panose="02020603050405020304" pitchFamily="18" charset="0"/>
                <a:ea typeface="SimSun" panose="02010600030101010101" pitchFamily="2" charset="-122"/>
                <a:cs typeface="Arial" panose="020B0604020202020204" pitchFamily="34" charset="0"/>
              </a:rPr>
              <a:t> </a:t>
            </a:r>
            <a:endParaRPr lang="en-US"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675228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82</a:t>
            </a:fld>
            <a:endParaRPr lang="fa-IR"/>
          </a:p>
        </p:txBody>
      </p:sp>
      <p:sp>
        <p:nvSpPr>
          <p:cNvPr id="5" name="Rectangle 4"/>
          <p:cNvSpPr/>
          <p:nvPr/>
        </p:nvSpPr>
        <p:spPr>
          <a:xfrm>
            <a:off x="1084033" y="2420888"/>
            <a:ext cx="7469373" cy="5032147"/>
          </a:xfrm>
          <a:prstGeom prst="rect">
            <a:avLst/>
          </a:prstGeom>
        </p:spPr>
        <p:txBody>
          <a:bodyPr wrap="square">
            <a:spAutoFit/>
          </a:bodyPr>
          <a:lstStyle/>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4-انفارکتوس بطن راست ،  انفارکتوسهای تحتانی میو کارد  غالبا با انفارکتوسهای بطن راست همراه است چون تامین خون این دو ناحیه از شریان کرونری راست صورت می گیرد . انفارکتوس بطن راست به تنهایی نادر است</a:t>
            </a:r>
            <a:r>
              <a:rPr lang="fa-IR" sz="2000" dirty="0" smtClean="0">
                <a:latin typeface="Times New Roman" panose="02020603050405020304" pitchFamily="18" charset="0"/>
                <a:ea typeface="SimSun" panose="02010600030101010101" pitchFamily="2" charset="-122"/>
                <a:cs typeface="Arial" panose="020B0604020202020204" pitchFamily="34" charset="0"/>
              </a:rPr>
              <a:t>.</a:t>
            </a:r>
            <a:endParaRPr lang="en-US" sz="2000" dirty="0" smtClean="0">
              <a:latin typeface="Times New Roman" panose="02020603050405020304" pitchFamily="18" charset="0"/>
              <a:ea typeface="SimSun" panose="02010600030101010101" pitchFamily="2" charset="-122"/>
              <a:cs typeface="Arial" panose="020B0604020202020204" pitchFamily="34" charset="0"/>
            </a:endParaRPr>
          </a:p>
          <a:p>
            <a:pPr algn="justLow">
              <a:lnSpc>
                <a:spcPct val="150000"/>
              </a:lnSpc>
            </a:pPr>
            <a:endParaRPr lang="en-US" dirty="0">
              <a:latin typeface="Times New Roman" panose="02020603050405020304" pitchFamily="18" charset="0"/>
              <a:ea typeface="SimSun" panose="02010600030101010101" pitchFamily="2" charset="-122"/>
            </a:endParaRPr>
          </a:p>
          <a:p>
            <a:pPr algn="justLow">
              <a:lnSpc>
                <a:spcPct val="150000"/>
              </a:lnSpc>
            </a:pPr>
            <a:r>
              <a:rPr lang="fa-IR" dirty="0">
                <a:latin typeface="Times New Roman" panose="02020603050405020304" pitchFamily="18" charset="0"/>
                <a:ea typeface="SimSun" panose="02010600030101010101" pitchFamily="2" charset="-122"/>
                <a:cs typeface="Arial" panose="020B0604020202020204" pitchFamily="34" charset="0"/>
              </a:rPr>
              <a:t> </a:t>
            </a:r>
            <a:r>
              <a:rPr lang="fa-IR" sz="2000" dirty="0">
                <a:latin typeface="Times New Roman" panose="02020603050405020304" pitchFamily="18" charset="0"/>
                <a:ea typeface="SimSun" panose="02010600030101010101" pitchFamily="2" charset="-122"/>
                <a:cs typeface="Arial" panose="020B0604020202020204" pitchFamily="34" charset="0"/>
              </a:rPr>
              <a:t>5- پریکاردیت : این عارضه بدنبال </a:t>
            </a:r>
            <a:r>
              <a:rPr lang="en-US" sz="2000" dirty="0">
                <a:latin typeface="Arial" panose="020B0604020202020204" pitchFamily="34" charset="0"/>
                <a:ea typeface="SimSun" panose="02010600030101010101" pitchFamily="2" charset="-122"/>
              </a:rPr>
              <a:t>MI </a:t>
            </a:r>
            <a:r>
              <a:rPr lang="fa-IR" sz="2000" dirty="0">
                <a:latin typeface="Times New Roman" panose="02020603050405020304" pitchFamily="18" charset="0"/>
                <a:ea typeface="SimSun" panose="02010600030101010101" pitchFamily="2" charset="-122"/>
                <a:cs typeface="Arial" panose="020B0604020202020204" pitchFamily="34" charset="0"/>
              </a:rPr>
              <a:t> نوع ترانس مورال در 28% موارد دیده می شود علائم آن بصورت  درد در جلوی سینه ای ( که با حرکت و تنفس تشدید می یابد) صداهای مالشی پریکارد در سمع و بالا رفتن قطعه </a:t>
            </a:r>
            <a:r>
              <a:rPr lang="en-US" sz="2000" dirty="0">
                <a:latin typeface="Arial" panose="020B0604020202020204" pitchFamily="34" charset="0"/>
                <a:ea typeface="SimSun" panose="02010600030101010101" pitchFamily="2" charset="-122"/>
              </a:rPr>
              <a:t>ST</a:t>
            </a:r>
            <a:r>
              <a:rPr lang="fa-IR" sz="2000" dirty="0">
                <a:latin typeface="Times New Roman" panose="02020603050405020304" pitchFamily="18" charset="0"/>
                <a:ea typeface="SimSun" panose="02010600030101010101" pitchFamily="2" charset="-122"/>
                <a:cs typeface="Arial" panose="020B0604020202020204" pitchFamily="34" charset="0"/>
              </a:rPr>
              <a:t> در می باشد</a:t>
            </a:r>
            <a:r>
              <a:rPr lang="fa-IR" sz="2000" dirty="0" smtClean="0">
                <a:latin typeface="Times New Roman" panose="02020603050405020304" pitchFamily="18" charset="0"/>
                <a:ea typeface="SimSun" panose="02010600030101010101" pitchFamily="2" charset="-122"/>
                <a:cs typeface="Arial" panose="020B0604020202020204" pitchFamily="34" charset="0"/>
              </a:rPr>
              <a:t>.</a:t>
            </a:r>
            <a:r>
              <a:rPr lang="fa-IR" sz="2000" dirty="0"/>
              <a:t> آسپرین داروی انتخابی جهت پریکاردیت حاد ناشی از </a:t>
            </a:r>
            <a:r>
              <a:rPr lang="en-US" sz="2000" dirty="0"/>
              <a:t>STEMI</a:t>
            </a:r>
            <a:r>
              <a:rPr lang="fa-IR" sz="2000" dirty="0"/>
              <a:t>است </a:t>
            </a:r>
            <a:endParaRPr lang="en-US" sz="2000" dirty="0">
              <a:latin typeface="Times New Roman" panose="02020603050405020304" pitchFamily="18" charset="0"/>
              <a:ea typeface="SimSun" panose="02010600030101010101" pitchFamily="2" charset="-122"/>
            </a:endParaRPr>
          </a:p>
          <a:p>
            <a:pPr algn="justLow">
              <a:lnSpc>
                <a:spcPct val="150000"/>
              </a:lnSpc>
            </a:pPr>
            <a:r>
              <a:rPr lang="fa-IR" sz="2000" dirty="0">
                <a:latin typeface="Times New Roman" panose="02020603050405020304" pitchFamily="18" charset="0"/>
                <a:ea typeface="SimSun" panose="02010600030101010101" pitchFamily="2" charset="-122"/>
                <a:cs typeface="Arial" panose="020B0604020202020204" pitchFamily="34" charset="0"/>
              </a:rPr>
              <a:t> </a:t>
            </a:r>
            <a:r>
              <a:rPr lang="fa-IR" sz="2000" i="1" dirty="0"/>
              <a:t>نکته </a:t>
            </a:r>
            <a:r>
              <a:rPr lang="en-US" sz="2000" i="1" dirty="0"/>
              <a:t>:</a:t>
            </a:r>
            <a:r>
              <a:rPr lang="fa-IR" sz="2000" i="1" dirty="0"/>
              <a:t>تجویزسایر</a:t>
            </a:r>
            <a:r>
              <a:rPr lang="en-US" sz="2000" i="1" dirty="0"/>
              <a:t>NSAID</a:t>
            </a:r>
            <a:r>
              <a:rPr lang="fa-IR" sz="2000" i="1" dirty="0"/>
              <a:t>ها  و گلوکوکورتیکوئید ها در مبتلایان به</a:t>
            </a:r>
            <a:r>
              <a:rPr lang="en-US" sz="2000" i="1" dirty="0" smtClean="0"/>
              <a:t>STEMI</a:t>
            </a:r>
            <a:r>
              <a:rPr lang="fa-IR" sz="2000" i="1" dirty="0"/>
              <a:t>ممنوع است </a:t>
            </a:r>
            <a:endParaRPr lang="en-US" sz="2000" i="1" dirty="0"/>
          </a:p>
          <a:p>
            <a:pPr algn="justLow">
              <a:lnSpc>
                <a:spcPct val="150000"/>
              </a:lnSpc>
            </a:pPr>
            <a:endParaRPr lang="en-US" dirty="0"/>
          </a:p>
          <a:p>
            <a:pPr algn="justLow">
              <a:lnSpc>
                <a:spcPct val="150000"/>
              </a:lnSpc>
            </a:pPr>
            <a:endParaRPr lang="en-US" dirty="0">
              <a:latin typeface="Times New Roman" panose="02020603050405020304" pitchFamily="18" charset="0"/>
              <a:ea typeface="SimSun" panose="02010600030101010101" pitchFamily="2" charset="-122"/>
            </a:endParaRPr>
          </a:p>
        </p:txBody>
      </p:sp>
      <p:sp>
        <p:nvSpPr>
          <p:cNvPr id="4" name="Rectangle 3"/>
          <p:cNvSpPr/>
          <p:nvPr/>
        </p:nvSpPr>
        <p:spPr>
          <a:xfrm>
            <a:off x="1187624" y="620688"/>
            <a:ext cx="7365782" cy="1938992"/>
          </a:xfrm>
          <a:prstGeom prst="rect">
            <a:avLst/>
          </a:prstGeom>
        </p:spPr>
        <p:txBody>
          <a:bodyPr wrap="square">
            <a:spAutoFit/>
          </a:bodyPr>
          <a:lstStyle/>
          <a:p>
            <a:pPr algn="justLow">
              <a:lnSpc>
                <a:spcPct val="150000"/>
              </a:lnSpc>
            </a:pPr>
            <a:r>
              <a:rPr lang="fa-IR" dirty="0">
                <a:latin typeface="Times New Roman" panose="02020603050405020304" pitchFamily="18" charset="0"/>
                <a:ea typeface="SimSun" panose="02010600030101010101" pitchFamily="2" charset="-122"/>
                <a:cs typeface="Arial" panose="020B0604020202020204" pitchFamily="34" charset="0"/>
              </a:rPr>
              <a:t>3</a:t>
            </a:r>
            <a:r>
              <a:rPr lang="fa-IR" sz="2000" dirty="0">
                <a:latin typeface="Times New Roman" panose="02020603050405020304" pitchFamily="18" charset="0"/>
                <a:ea typeface="SimSun" panose="02010600030101010101" pitchFamily="2" charset="-122"/>
                <a:cs typeface="Arial" panose="020B0604020202020204" pitchFamily="34" charset="0"/>
              </a:rPr>
              <a:t>- نارسایی قلب و ادم ریه : که مسئول 40% مرگ ومیر مبتلایان به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 می باشد ( همراه با شوک کاردیوژنیک ) ، نارسایی قلب بلافاصله باچند هفته بعد از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 ایجاد می شود نارسایی حاد بطن چپ به دلیل </a:t>
            </a:r>
            <a:r>
              <a:rPr lang="en-US" sz="2000" dirty="0">
                <a:latin typeface="Arial" panose="020B0604020202020204" pitchFamily="34" charset="0"/>
                <a:ea typeface="SimSun" panose="02010600030101010101" pitchFamily="2" charset="-122"/>
              </a:rPr>
              <a:t>MI</a:t>
            </a:r>
            <a:r>
              <a:rPr lang="fa-IR" sz="2000" dirty="0">
                <a:latin typeface="Times New Roman" panose="02020603050405020304" pitchFamily="18" charset="0"/>
                <a:ea typeface="SimSun" panose="02010600030101010101" pitchFamily="2" charset="-122"/>
                <a:cs typeface="Arial" panose="020B0604020202020204" pitchFamily="34" charset="0"/>
              </a:rPr>
              <a:t> سبب کاهش قدرت انقباض عضله قلب شده واین امر باعث ادم حاد ریه می شود.</a:t>
            </a:r>
            <a:endParaRPr lang="en-US" sz="20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2485851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83</a:t>
            </a:fld>
            <a:endParaRPr lang="fa-IR"/>
          </a:p>
        </p:txBody>
      </p:sp>
      <p:sp>
        <p:nvSpPr>
          <p:cNvPr id="4" name="Rectangle 3"/>
          <p:cNvSpPr/>
          <p:nvPr/>
        </p:nvSpPr>
        <p:spPr>
          <a:xfrm>
            <a:off x="2008312" y="2204864"/>
            <a:ext cx="6678488" cy="3416320"/>
          </a:xfrm>
          <a:prstGeom prst="rect">
            <a:avLst/>
          </a:prstGeom>
        </p:spPr>
        <p:txBody>
          <a:bodyPr wrap="square">
            <a:spAutoFit/>
          </a:bodyPr>
          <a:lstStyle/>
          <a:p>
            <a:pPr algn="justLow">
              <a:lnSpc>
                <a:spcPct val="150000"/>
              </a:lnSpc>
            </a:pPr>
            <a:r>
              <a:rPr lang="fa-IR" dirty="0">
                <a:latin typeface="Times New Roman" panose="02020603050405020304" pitchFamily="18" charset="0"/>
                <a:ea typeface="SimSun" panose="02010600030101010101" pitchFamily="2" charset="-122"/>
                <a:cs typeface="Arial" panose="020B0604020202020204" pitchFamily="34" charset="0"/>
              </a:rPr>
              <a:t>7-آئوریسم بطن چپ : یکی دیگر از عوارض </a:t>
            </a:r>
            <a:r>
              <a:rPr lang="en-US" dirty="0">
                <a:latin typeface="Arial" panose="020B0604020202020204" pitchFamily="34" charset="0"/>
                <a:ea typeface="SimSun" panose="02010600030101010101" pitchFamily="2" charset="-122"/>
              </a:rPr>
              <a:t>MI</a:t>
            </a:r>
            <a:r>
              <a:rPr lang="fa-IR" dirty="0">
                <a:latin typeface="Times New Roman" panose="02020603050405020304" pitchFamily="18" charset="0"/>
                <a:ea typeface="SimSun" panose="02010600030101010101" pitchFamily="2" charset="-122"/>
                <a:cs typeface="Arial" panose="020B0604020202020204" pitchFamily="34" charset="0"/>
              </a:rPr>
              <a:t> پیدایش آئوریسم بطنی است که در 80% موارد در قسمت قدامی یا نوک قلب ایجاد می شود و غالبا بدنبال </a:t>
            </a:r>
            <a:r>
              <a:rPr lang="en-US" dirty="0">
                <a:latin typeface="Arial" panose="020B0604020202020204" pitchFamily="34" charset="0"/>
                <a:ea typeface="SimSun" panose="02010600030101010101" pitchFamily="2" charset="-122"/>
              </a:rPr>
              <a:t>MI</a:t>
            </a:r>
            <a:r>
              <a:rPr lang="fa-IR" dirty="0">
                <a:latin typeface="Times New Roman" panose="02020603050405020304" pitchFamily="18" charset="0"/>
                <a:ea typeface="SimSun" panose="02010600030101010101" pitchFamily="2" charset="-122"/>
                <a:cs typeface="Arial" panose="020B0604020202020204" pitchFamily="34" charset="0"/>
              </a:rPr>
              <a:t> نوع ترانس مورال  و  وسیع ایجاد می شود به این صورت که منطقه نکروزه برجستگی پیدا کرده و به شکل کیسه در می آید  و عملا در خلاف جهت حرکت بطن به حرکت در می آید .                                                                     </a:t>
            </a:r>
            <a:endParaRPr lang="en-US" dirty="0">
              <a:latin typeface="Times New Roman" panose="02020603050405020304" pitchFamily="18" charset="0"/>
              <a:ea typeface="SimSun" panose="02010600030101010101" pitchFamily="2" charset="-122"/>
            </a:endParaRPr>
          </a:p>
          <a:p>
            <a:pPr algn="justLow">
              <a:lnSpc>
                <a:spcPct val="150000"/>
              </a:lnSpc>
            </a:pPr>
            <a:r>
              <a:rPr lang="fa-IR" dirty="0">
                <a:latin typeface="Times New Roman" panose="02020603050405020304" pitchFamily="18" charset="0"/>
                <a:ea typeface="SimSun" panose="02010600030101010101" pitchFamily="2" charset="-122"/>
                <a:cs typeface="Arial" panose="020B0604020202020204" pitchFamily="34" charset="0"/>
              </a:rPr>
              <a:t>عوارض آئوریسم بطن چپ معمولا تا هفته ها یا ماهها رخ نمی دهد و این عوارض شامل نارسایی احتقانی قلب ، آمبولی شریانی ، آریتمی های بطنی هستند  در </a:t>
            </a:r>
            <a:r>
              <a:rPr lang="en-US" dirty="0">
                <a:latin typeface="Arial" panose="020B0604020202020204" pitchFamily="34" charset="0"/>
                <a:ea typeface="SimSun" panose="02010600030101010101" pitchFamily="2" charset="-122"/>
              </a:rPr>
              <a:t>ECG</a:t>
            </a:r>
            <a:r>
              <a:rPr lang="fa-IR" dirty="0">
                <a:latin typeface="Times New Roman" panose="02020603050405020304" pitchFamily="18" charset="0"/>
                <a:ea typeface="SimSun" panose="02010600030101010101" pitchFamily="2" charset="-122"/>
                <a:cs typeface="Arial" panose="020B0604020202020204" pitchFamily="34" charset="0"/>
              </a:rPr>
              <a:t> قطعه </a:t>
            </a:r>
            <a:r>
              <a:rPr lang="en-US" dirty="0">
                <a:latin typeface="Arial" panose="020B0604020202020204" pitchFamily="34" charset="0"/>
                <a:ea typeface="SimSun" panose="02010600030101010101" pitchFamily="2" charset="-122"/>
              </a:rPr>
              <a:t>ST</a:t>
            </a:r>
            <a:r>
              <a:rPr lang="fa-IR" dirty="0">
                <a:latin typeface="Times New Roman" panose="02020603050405020304" pitchFamily="18" charset="0"/>
                <a:ea typeface="SimSun" panose="02010600030101010101" pitchFamily="2" charset="-122"/>
                <a:cs typeface="Arial" panose="020B0604020202020204" pitchFamily="34" charset="0"/>
              </a:rPr>
              <a:t> بعد از </a:t>
            </a:r>
            <a:r>
              <a:rPr lang="en-US" dirty="0">
                <a:latin typeface="Arial" panose="020B0604020202020204" pitchFamily="34" charset="0"/>
                <a:ea typeface="SimSun" panose="02010600030101010101" pitchFamily="2" charset="-122"/>
              </a:rPr>
              <a:t>MI</a:t>
            </a:r>
            <a:r>
              <a:rPr lang="fa-IR" dirty="0">
                <a:latin typeface="Times New Roman" panose="02020603050405020304" pitchFamily="18" charset="0"/>
                <a:ea typeface="SimSun" panose="02010600030101010101" pitchFamily="2" charset="-122"/>
                <a:cs typeface="Arial" panose="020B0604020202020204" pitchFamily="34" charset="0"/>
              </a:rPr>
              <a:t> بطور دائم بالای خط ایزو الکتریک باقی می ماند . گاهی در عکس سینه بصورت برجستگی در کنار چپ قلب دیده می شود .</a:t>
            </a:r>
            <a:endParaRPr lang="en-US" dirty="0">
              <a:effectLst/>
              <a:latin typeface="Times New Roman" panose="02020603050405020304" pitchFamily="18" charset="0"/>
              <a:ea typeface="SimSun" panose="02010600030101010101" pitchFamily="2" charset="-122"/>
            </a:endParaRPr>
          </a:p>
        </p:txBody>
      </p:sp>
      <p:sp>
        <p:nvSpPr>
          <p:cNvPr id="5" name="Rectangle 4"/>
          <p:cNvSpPr/>
          <p:nvPr/>
        </p:nvSpPr>
        <p:spPr>
          <a:xfrm>
            <a:off x="576064" y="1100366"/>
            <a:ext cx="8110736" cy="369332"/>
          </a:xfrm>
          <a:prstGeom prst="rect">
            <a:avLst/>
          </a:prstGeom>
        </p:spPr>
        <p:txBody>
          <a:bodyPr wrap="square">
            <a:spAutoFit/>
          </a:bodyPr>
          <a:lstStyle/>
          <a:p>
            <a:r>
              <a:rPr lang="en-US" dirty="0" smtClean="0">
                <a:latin typeface="Times New Roman" panose="02020603050405020304" pitchFamily="18" charset="0"/>
                <a:ea typeface="SimSun" panose="02010600030101010101" pitchFamily="2" charset="-122"/>
                <a:cs typeface="Arial" panose="020B0604020202020204" pitchFamily="34" charset="0"/>
              </a:rPr>
              <a:t>6</a:t>
            </a:r>
            <a:r>
              <a:rPr lang="fa-IR" dirty="0" smtClean="0">
                <a:latin typeface="Times New Roman" panose="02020603050405020304" pitchFamily="18" charset="0"/>
                <a:ea typeface="SimSun" panose="02010600030101010101" pitchFamily="2" charset="-122"/>
                <a:cs typeface="Arial" panose="020B0604020202020204" pitchFamily="34" charset="0"/>
              </a:rPr>
              <a:t>- </a:t>
            </a:r>
            <a:r>
              <a:rPr lang="fa-IR" dirty="0">
                <a:latin typeface="Times New Roman" panose="02020603050405020304" pitchFamily="18" charset="0"/>
                <a:ea typeface="SimSun" panose="02010600030101010101" pitchFamily="2" charset="-122"/>
                <a:cs typeface="Arial" panose="020B0604020202020204" pitchFamily="34" charset="0"/>
              </a:rPr>
              <a:t>ترومبو آمبولی : ترمبو آمبولی  در ارتباط با انفارکتوسها ی وسیع ( خصوصا</a:t>
            </a:r>
            <a:r>
              <a:rPr lang="en-US" dirty="0">
                <a:latin typeface="Arial" panose="020B0604020202020204" pitchFamily="34" charset="0"/>
                <a:ea typeface="SimSun" panose="02010600030101010101" pitchFamily="2" charset="-122"/>
              </a:rPr>
              <a:t>(</a:t>
            </a:r>
            <a:r>
              <a:rPr lang="en-US" dirty="0" err="1">
                <a:latin typeface="Arial" panose="020B0604020202020204" pitchFamily="34" charset="0"/>
                <a:ea typeface="SimSun" panose="02010600030101010101" pitchFamily="2" charset="-122"/>
              </a:rPr>
              <a:t>Acut</a:t>
            </a:r>
            <a:r>
              <a:rPr lang="en-US" dirty="0">
                <a:latin typeface="Arial" panose="020B0604020202020204" pitchFamily="34" charset="0"/>
                <a:ea typeface="SimSun" panose="02010600030101010101" pitchFamily="2" charset="-122"/>
              </a:rPr>
              <a:t> , MI</a:t>
            </a:r>
            <a:r>
              <a:rPr lang="fa-IR" dirty="0">
                <a:latin typeface="Times New Roman" panose="02020603050405020304" pitchFamily="18" charset="0"/>
                <a:ea typeface="SimSun" panose="02010600030101010101" pitchFamily="2" charset="-122"/>
                <a:cs typeface="Arial" panose="020B0604020202020204" pitchFamily="34" charset="0"/>
              </a:rPr>
              <a:t>روی می دهد. </a:t>
            </a:r>
            <a:endParaRPr lang="en-US" dirty="0"/>
          </a:p>
        </p:txBody>
      </p:sp>
    </p:spTree>
    <p:extLst>
      <p:ext uri="{BB962C8B-B14F-4D97-AF65-F5344CB8AC3E}">
        <p14:creationId xmlns:p14="http://schemas.microsoft.com/office/powerpoint/2010/main" val="15785320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ED3159-0FD7-44E6-B1AC-26F0FE01AE34}" type="slidenum">
              <a:rPr lang="fa-IR" smtClean="0"/>
              <a:pPr/>
              <a:t>84</a:t>
            </a:fld>
            <a:endParaRPr lang="fa-IR"/>
          </a:p>
        </p:txBody>
      </p:sp>
      <p:sp>
        <p:nvSpPr>
          <p:cNvPr id="4" name="Rectangle 3"/>
          <p:cNvSpPr/>
          <p:nvPr/>
        </p:nvSpPr>
        <p:spPr>
          <a:xfrm>
            <a:off x="2286000" y="1720840"/>
            <a:ext cx="5958408" cy="3416320"/>
          </a:xfrm>
          <a:prstGeom prst="rect">
            <a:avLst/>
          </a:prstGeom>
        </p:spPr>
        <p:txBody>
          <a:bodyPr wrap="square">
            <a:spAutoFit/>
          </a:bodyPr>
          <a:lstStyle/>
          <a:p>
            <a:pPr algn="justLow">
              <a:lnSpc>
                <a:spcPct val="200000"/>
              </a:lnSpc>
            </a:pPr>
            <a:r>
              <a:rPr lang="fa-IR" dirty="0">
                <a:latin typeface="Times New Roman" panose="02020603050405020304" pitchFamily="18" charset="0"/>
                <a:ea typeface="SimSun" panose="02010600030101010101" pitchFamily="2" charset="-122"/>
                <a:cs typeface="Arial" panose="020B0604020202020204" pitchFamily="34" charset="0"/>
              </a:rPr>
              <a:t>8- </a:t>
            </a:r>
            <a:r>
              <a:rPr lang="en-US" dirty="0">
                <a:latin typeface="Arial" panose="020B0604020202020204" pitchFamily="34" charset="0"/>
                <a:ea typeface="SimSun" panose="02010600030101010101" pitchFamily="2" charset="-122"/>
              </a:rPr>
              <a:t>VSD</a:t>
            </a:r>
            <a:r>
              <a:rPr lang="fa-IR" dirty="0">
                <a:latin typeface="Times New Roman" panose="02020603050405020304" pitchFamily="18" charset="0"/>
                <a:ea typeface="SimSun" panose="02010600030101010101" pitchFamily="2" charset="-122"/>
                <a:cs typeface="Arial" panose="020B0604020202020204" pitchFamily="34" charset="0"/>
              </a:rPr>
              <a:t> ( پارگی دیواره بین بطنی ) این عارضه در اوایل </a:t>
            </a:r>
            <a:r>
              <a:rPr lang="en-US" dirty="0">
                <a:latin typeface="Arial" panose="020B0604020202020204" pitchFamily="34" charset="0"/>
                <a:ea typeface="SimSun" panose="02010600030101010101" pitchFamily="2" charset="-122"/>
              </a:rPr>
              <a:t>MI</a:t>
            </a:r>
            <a:r>
              <a:rPr lang="fa-IR" dirty="0">
                <a:latin typeface="Times New Roman" panose="02020603050405020304" pitchFamily="18" charset="0"/>
                <a:ea typeface="SimSun" panose="02010600030101010101" pitchFamily="2" charset="-122"/>
                <a:cs typeface="Arial" panose="020B0604020202020204" pitchFamily="34" charset="0"/>
              </a:rPr>
              <a:t>  شیوع بیشتری دارد و اکثر موارد آن در طی هفته اول رخ می دهد و پارگی دیواره بین بطنی معمولا اینگونه بروز پیدا می کند که سوفلی جدید ، خشن و در تمام طول سیستولی در کناره چپ جناغ ظاهر می شود ( غالبا همراه با تریل ) و با افت فشار خون و احتقان ریوی ، وضعیت بالینی بیمار به طور ناگهانی وخیم می شود اغلب درد   راجعه  قفسه سینه هشدار چنین  رخدادی را می دهد.</a:t>
            </a:r>
            <a:endParaRPr lang="en-US"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0117404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196975"/>
            <a:ext cx="8064500" cy="5570538"/>
          </a:xfrm>
          <a:prstGeom prst="rect">
            <a:avLst/>
          </a:prstGeom>
        </p:spPr>
        <p:txBody>
          <a:bodyPr>
            <a:spAutoFit/>
          </a:bodyPr>
          <a:lstStyle/>
          <a:p>
            <a:pPr rtl="0">
              <a:defRPr/>
            </a:pPr>
            <a:r>
              <a:rPr lang="en-US" sz="3200" b="1" dirty="0" smtClean="0">
                <a:solidFill>
                  <a:schemeClr val="tx2"/>
                </a:solidFill>
                <a:latin typeface="Arial" charset="0"/>
                <a:cs typeface="B Nazanin" pitchFamily="2" charset="-78"/>
              </a:rPr>
              <a:t>:</a:t>
            </a:r>
            <a:r>
              <a:rPr lang="fa-IR" sz="3200" b="1" dirty="0" smtClean="0">
                <a:solidFill>
                  <a:schemeClr val="tx2"/>
                </a:solidFill>
                <a:latin typeface="Arial" charset="0"/>
                <a:cs typeface="B Nazanin" pitchFamily="2" charset="-78"/>
              </a:rPr>
              <a:t>تشخیص </a:t>
            </a:r>
            <a:r>
              <a:rPr lang="fa-IR" sz="3200" b="1" dirty="0">
                <a:solidFill>
                  <a:schemeClr val="tx2"/>
                </a:solidFill>
                <a:latin typeface="Arial" charset="0"/>
                <a:cs typeface="B Nazanin" pitchFamily="2" charset="-78"/>
              </a:rPr>
              <a:t>های پرستاری</a:t>
            </a:r>
          </a:p>
          <a:p>
            <a:pPr marL="571500" indent="-571500">
              <a:buFont typeface="Wingdings" pitchFamily="2" charset="2"/>
              <a:buChar char="q"/>
              <a:defRPr/>
            </a:pPr>
            <a:r>
              <a:rPr lang="fa-IR" sz="3200" dirty="0">
                <a:latin typeface="Arial" charset="0"/>
                <a:cs typeface="B Nazanin" pitchFamily="2" charset="-78"/>
              </a:rPr>
              <a:t>اختلال در راحتی بصورت درد بعلت کاهش ویا انسداد جریان خون عروق کرونر</a:t>
            </a:r>
          </a:p>
          <a:p>
            <a:pPr marL="571500" indent="-571500">
              <a:buFont typeface="Wingdings" pitchFamily="2" charset="2"/>
              <a:buChar char="q"/>
              <a:defRPr/>
            </a:pPr>
            <a:r>
              <a:rPr lang="fa-IR" sz="3200" dirty="0">
                <a:latin typeface="Arial" charset="0"/>
                <a:cs typeface="B Nazanin" pitchFamily="2" charset="-78"/>
              </a:rPr>
              <a:t>اختلا در الگوی تنفسی بصورت افزایش تعداد تنفس بدلیل هیپوکسی ناشی از اختلال عملکرد قلب</a:t>
            </a:r>
          </a:p>
          <a:p>
            <a:pPr marL="571500" indent="-571500">
              <a:buFont typeface="Wingdings" pitchFamily="2" charset="2"/>
              <a:buChar char="q"/>
              <a:defRPr/>
            </a:pPr>
            <a:r>
              <a:rPr lang="fa-IR" sz="3200" dirty="0">
                <a:latin typeface="Arial" charset="0"/>
                <a:cs typeface="B Nazanin" pitchFamily="2" charset="-78"/>
              </a:rPr>
              <a:t>اختلال  بالقوه در پرفیوژن بافتی  در ارتباط با کاهش برون ده قلبی</a:t>
            </a:r>
          </a:p>
          <a:p>
            <a:pPr marL="571500" indent="-571500">
              <a:buFont typeface="Wingdings" pitchFamily="2" charset="2"/>
              <a:buChar char="q"/>
              <a:defRPr/>
            </a:pPr>
            <a:r>
              <a:rPr lang="fa-IR" sz="3200" dirty="0">
                <a:latin typeface="Arial" charset="0"/>
                <a:cs typeface="B Nazanin" pitchFamily="2" charset="-78"/>
              </a:rPr>
              <a:t>اضطراب بدلیل ترس از مرگ</a:t>
            </a:r>
          </a:p>
          <a:p>
            <a:pPr marL="571500" indent="-571500">
              <a:buFont typeface="Wingdings" pitchFamily="2" charset="2"/>
              <a:buChar char="q"/>
              <a:defRPr/>
            </a:pPr>
            <a:r>
              <a:rPr lang="fa-IR" sz="3200" dirty="0">
                <a:latin typeface="Arial" charset="0"/>
                <a:cs typeface="B Nazanin" pitchFamily="2" charset="-78"/>
              </a:rPr>
              <a:t>احتمال عدم رعایت برنامه مراقبت از خود در رابطه با انکار تشخیص انفارکتوس میوکارد</a:t>
            </a:r>
          </a:p>
          <a:p>
            <a:pPr marL="571500" indent="-571500">
              <a:buFont typeface="Wingdings" pitchFamily="2" charset="2"/>
              <a:buChar char="q"/>
              <a:defRPr/>
            </a:pPr>
            <a:endParaRPr lang="fa-IR" sz="3200" dirty="0">
              <a:latin typeface="Arial" charset="0"/>
              <a:cs typeface="B Tehran" pitchFamily="2" charset="-78"/>
            </a:endParaRPr>
          </a:p>
        </p:txBody>
      </p:sp>
      <p:sp>
        <p:nvSpPr>
          <p:cNvPr id="4" name="Slide Number Placeholder 3"/>
          <p:cNvSpPr>
            <a:spLocks noGrp="1"/>
          </p:cNvSpPr>
          <p:nvPr>
            <p:ph type="sldNum" sz="quarter" idx="12"/>
          </p:nvPr>
        </p:nvSpPr>
        <p:spPr/>
        <p:txBody>
          <a:bodyPr/>
          <a:lstStyle/>
          <a:p>
            <a:pPr>
              <a:defRPr/>
            </a:pPr>
            <a:fld id="{9BF61798-00DE-406C-96F1-BC07BAF1FB8F}" type="slidenum">
              <a:rPr lang="fa-IR" smtClean="0"/>
              <a:pPr>
                <a:defRPr/>
              </a:pPr>
              <a:t>85</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196975"/>
            <a:ext cx="8064500" cy="6370638"/>
          </a:xfrm>
          <a:prstGeom prst="rect">
            <a:avLst/>
          </a:prstGeom>
        </p:spPr>
        <p:txBody>
          <a:bodyPr>
            <a:spAutoFit/>
          </a:bodyPr>
          <a:lstStyle/>
          <a:p>
            <a:pPr rtl="0">
              <a:defRPr/>
            </a:pPr>
            <a:r>
              <a:rPr lang="fa-IR" sz="3200" b="1" dirty="0">
                <a:solidFill>
                  <a:schemeClr val="tx2"/>
                </a:solidFill>
                <a:latin typeface="Arial" charset="0"/>
                <a:cs typeface="B Nazanin" pitchFamily="2" charset="-78"/>
              </a:rPr>
              <a:t>نکات کلیدی در مراقبت وآموزش به بیمار</a:t>
            </a:r>
          </a:p>
          <a:p>
            <a:pPr>
              <a:defRPr/>
            </a:pPr>
            <a:r>
              <a:rPr lang="fa-IR" sz="3200" b="1" u="sng" dirty="0">
                <a:solidFill>
                  <a:schemeClr val="tx2"/>
                </a:solidFill>
                <a:latin typeface="Arial" charset="0"/>
                <a:cs typeface="B Nazanin" pitchFamily="2" charset="-78"/>
              </a:rPr>
              <a:t>در </a:t>
            </a:r>
            <a:r>
              <a:rPr lang="fa-IR" sz="2400" b="1" u="sng" dirty="0">
                <a:solidFill>
                  <a:schemeClr val="tx2"/>
                </a:solidFill>
                <a:latin typeface="Arial" charset="0"/>
                <a:cs typeface="B Nazanin" pitchFamily="2" charset="-78"/>
              </a:rPr>
              <a:t>خصوص رژیم غذایی:</a:t>
            </a:r>
          </a:p>
          <a:p>
            <a:pPr marL="571500" indent="-571500">
              <a:buFont typeface="Wingdings" pitchFamily="2" charset="2"/>
              <a:buChar char="ü"/>
              <a:defRPr/>
            </a:pPr>
            <a:r>
              <a:rPr lang="fa-IR" sz="2800" dirty="0">
                <a:latin typeface="Arial" charset="0"/>
                <a:cs typeface="B Nazanin" pitchFamily="2" charset="-78"/>
              </a:rPr>
              <a:t> 6ساعت اول </a:t>
            </a:r>
            <a:r>
              <a:rPr lang="en-US" sz="2800" dirty="0">
                <a:latin typeface="Arial" charset="0"/>
                <a:cs typeface="B Nazanin" pitchFamily="2" charset="-78"/>
              </a:rPr>
              <a:t>NPO</a:t>
            </a:r>
            <a:r>
              <a:rPr lang="fa-IR" sz="2800" dirty="0">
                <a:latin typeface="Arial" charset="0"/>
                <a:cs typeface="B Nazanin" pitchFamily="2" charset="-78"/>
              </a:rPr>
              <a:t> </a:t>
            </a:r>
          </a:p>
          <a:p>
            <a:pPr marL="571500" indent="-571500">
              <a:buFont typeface="Wingdings" pitchFamily="2" charset="2"/>
              <a:buChar char="ü"/>
              <a:defRPr/>
            </a:pPr>
            <a:r>
              <a:rPr lang="fa-IR" sz="2800" dirty="0">
                <a:latin typeface="Arial" charset="0"/>
                <a:cs typeface="B Nazanin" pitchFamily="2" charset="-78"/>
              </a:rPr>
              <a:t> بعد از 6 ساعت مایعات در حد تحمل</a:t>
            </a:r>
          </a:p>
          <a:p>
            <a:pPr marL="571500" indent="-571500">
              <a:buFont typeface="Wingdings" pitchFamily="2" charset="2"/>
              <a:buChar char="ü"/>
              <a:defRPr/>
            </a:pPr>
            <a:r>
              <a:rPr lang="fa-IR" sz="2800" dirty="0">
                <a:latin typeface="Arial" charset="0"/>
                <a:cs typeface="B Nazanin" pitchFamily="2" charset="-78"/>
              </a:rPr>
              <a:t>رژیم مخصوص(پرپروتئین،کم نمک ،بدون چربی ،کم حجم)</a:t>
            </a:r>
          </a:p>
          <a:p>
            <a:pPr marL="571500" indent="-571500">
              <a:buFont typeface="Wingdings" pitchFamily="2" charset="2"/>
              <a:buChar char="ü"/>
              <a:defRPr/>
            </a:pPr>
            <a:r>
              <a:rPr lang="fa-IR" sz="2800" dirty="0">
                <a:latin typeface="Arial" charset="0"/>
                <a:cs typeface="B Nazanin" pitchFamily="2" charset="-78"/>
              </a:rPr>
              <a:t>شیر وغذای  نفاخ ممنوع</a:t>
            </a:r>
          </a:p>
          <a:p>
            <a:pPr>
              <a:defRPr/>
            </a:pPr>
            <a:r>
              <a:rPr lang="fa-IR" sz="2400" b="1" u="sng" dirty="0">
                <a:solidFill>
                  <a:schemeClr val="tx2"/>
                </a:solidFill>
                <a:latin typeface="Arial" charset="0"/>
                <a:cs typeface="B Nazanin" pitchFamily="2" charset="-78"/>
              </a:rPr>
              <a:t>استراحت:</a:t>
            </a:r>
          </a:p>
          <a:p>
            <a:pPr marL="457200" indent="-457200">
              <a:buFont typeface="Wingdings" pitchFamily="2" charset="2"/>
              <a:buChar char="ü"/>
              <a:defRPr/>
            </a:pPr>
            <a:r>
              <a:rPr lang="fa-IR" sz="2800" dirty="0">
                <a:latin typeface="Arial" charset="0"/>
                <a:cs typeface="B Nazanin" pitchFamily="2" charset="-78"/>
              </a:rPr>
              <a:t>24 ساعت اول</a:t>
            </a:r>
            <a:r>
              <a:rPr lang="en-US" sz="2800" dirty="0">
                <a:latin typeface="Arial" charset="0"/>
                <a:cs typeface="B Nazanin" pitchFamily="2" charset="-78"/>
              </a:rPr>
              <a:t>CBR</a:t>
            </a:r>
            <a:endParaRPr lang="fa-IR" sz="2800" dirty="0">
              <a:latin typeface="Arial" charset="0"/>
              <a:cs typeface="B Nazanin" pitchFamily="2" charset="-78"/>
            </a:endParaRPr>
          </a:p>
          <a:p>
            <a:pPr marL="457200" indent="-457200">
              <a:buFont typeface="Wingdings" pitchFamily="2" charset="2"/>
              <a:buChar char="ü"/>
              <a:defRPr/>
            </a:pPr>
            <a:r>
              <a:rPr lang="fa-IR" sz="2800" dirty="0">
                <a:latin typeface="Arial" charset="0"/>
                <a:cs typeface="B Nazanin" pitchFamily="2" charset="-78"/>
              </a:rPr>
              <a:t>روز دوم پاها را از تخت آویزان نماید</a:t>
            </a:r>
          </a:p>
          <a:p>
            <a:pPr marL="457200" indent="-457200">
              <a:buFont typeface="Wingdings" pitchFamily="2" charset="2"/>
              <a:buChar char="ü"/>
              <a:defRPr/>
            </a:pPr>
            <a:r>
              <a:rPr lang="fa-IR" sz="2800" dirty="0">
                <a:latin typeface="Arial" charset="0"/>
                <a:cs typeface="B Nazanin" pitchFamily="2" charset="-78"/>
              </a:rPr>
              <a:t>روز سوم در روی صندلی کنار تخت بنشیند 10-15 دقیقه</a:t>
            </a:r>
          </a:p>
          <a:p>
            <a:pPr marL="457200" indent="-457200">
              <a:buFont typeface="Wingdings" pitchFamily="2" charset="2"/>
              <a:buChar char="ü"/>
              <a:defRPr/>
            </a:pPr>
            <a:r>
              <a:rPr lang="fa-IR" sz="2800" dirty="0">
                <a:latin typeface="Arial" charset="0"/>
                <a:cs typeface="B Nazanin" pitchFamily="2" charset="-78"/>
              </a:rPr>
              <a:t>روزچهارم با کمک می تواند به توالت برودبا کنترل </a:t>
            </a:r>
            <a:r>
              <a:rPr lang="en-US" sz="2800" dirty="0">
                <a:latin typeface="Arial" charset="0"/>
                <a:cs typeface="B Nazanin" pitchFamily="2" charset="-78"/>
              </a:rPr>
              <a:t>V/S</a:t>
            </a:r>
            <a:endParaRPr lang="fa-IR" sz="2800" dirty="0">
              <a:latin typeface="Arial" charset="0"/>
              <a:cs typeface="B Nazanin" pitchFamily="2" charset="-78"/>
            </a:endParaRPr>
          </a:p>
          <a:p>
            <a:pPr marL="457200" indent="-457200">
              <a:buFont typeface="Wingdings" pitchFamily="2" charset="2"/>
              <a:buChar char="ü"/>
              <a:defRPr/>
            </a:pPr>
            <a:r>
              <a:rPr lang="fa-IR" sz="2800" dirty="0">
                <a:latin typeface="Arial" charset="0"/>
                <a:cs typeface="B Nazanin" pitchFamily="2" charset="-78"/>
              </a:rPr>
              <a:t>روز هفتم مرخص است</a:t>
            </a:r>
            <a:endParaRPr lang="en-US" sz="2800" dirty="0">
              <a:latin typeface="Arial" charset="0"/>
              <a:cs typeface="B Nazanin" pitchFamily="2" charset="-78"/>
            </a:endParaRPr>
          </a:p>
          <a:p>
            <a:pPr marL="457200" indent="-457200">
              <a:buFont typeface="Wingdings" pitchFamily="2" charset="2"/>
              <a:buChar char="ü"/>
              <a:defRPr/>
            </a:pPr>
            <a:endParaRPr lang="fa-IR" sz="2800" dirty="0">
              <a:solidFill>
                <a:srgbClr val="FF0000"/>
              </a:solidFill>
              <a:latin typeface="Arial" charset="0"/>
              <a:cs typeface="B Nazanin" pitchFamily="2" charset="-78"/>
            </a:endParaRPr>
          </a:p>
          <a:p>
            <a:pPr marL="457200" indent="-457200">
              <a:buFont typeface="Wingdings" pitchFamily="2" charset="2"/>
              <a:buChar char="ü"/>
              <a:defRPr/>
            </a:pPr>
            <a:endParaRPr lang="fa-IR" sz="2800" dirty="0">
              <a:solidFill>
                <a:srgbClr val="FF0000"/>
              </a:solidFill>
              <a:latin typeface="Arial" charset="0"/>
              <a:cs typeface="B Nazanin" pitchFamily="2" charset="-78"/>
            </a:endParaRPr>
          </a:p>
        </p:txBody>
      </p:sp>
      <p:sp>
        <p:nvSpPr>
          <p:cNvPr id="4" name="Slide Number Placeholder 3"/>
          <p:cNvSpPr>
            <a:spLocks noGrp="1"/>
          </p:cNvSpPr>
          <p:nvPr>
            <p:ph type="sldNum" sz="quarter" idx="12"/>
          </p:nvPr>
        </p:nvSpPr>
        <p:spPr/>
        <p:txBody>
          <a:bodyPr/>
          <a:lstStyle/>
          <a:p>
            <a:pPr>
              <a:defRPr/>
            </a:pPr>
            <a:fld id="{20C570D8-4B8F-487A-8F13-1E4C8F73C6BC}" type="slidenum">
              <a:rPr lang="fa-IR" smtClean="0"/>
              <a:pPr>
                <a:defRPr/>
              </a:pPr>
              <a:t>86</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196975"/>
            <a:ext cx="8064500" cy="3785652"/>
          </a:xfrm>
          <a:prstGeom prst="rect">
            <a:avLst/>
          </a:prstGeom>
        </p:spPr>
        <p:txBody>
          <a:bodyPr>
            <a:spAutoFit/>
          </a:bodyPr>
          <a:lstStyle/>
          <a:p>
            <a:pPr rtl="0">
              <a:defRPr/>
            </a:pPr>
            <a:endParaRPr lang="en-US" sz="3200" b="1" dirty="0" smtClean="0">
              <a:solidFill>
                <a:schemeClr val="tx2"/>
              </a:solidFill>
              <a:latin typeface="Arial" charset="0"/>
              <a:cs typeface="B Nazanin" pitchFamily="2" charset="-78"/>
            </a:endParaRPr>
          </a:p>
          <a:p>
            <a:pPr rtl="0">
              <a:defRPr/>
            </a:pPr>
            <a:r>
              <a:rPr lang="en-US" sz="3200" b="1" dirty="0" smtClean="0">
                <a:solidFill>
                  <a:schemeClr val="tx2"/>
                </a:solidFill>
                <a:latin typeface="Arial" charset="0"/>
                <a:cs typeface="B Nazanin" pitchFamily="2" charset="-78"/>
              </a:rPr>
              <a:t>:</a:t>
            </a:r>
            <a:r>
              <a:rPr lang="fa-IR" sz="3200" b="1" dirty="0" smtClean="0">
                <a:solidFill>
                  <a:schemeClr val="tx2"/>
                </a:solidFill>
                <a:latin typeface="Arial" charset="0"/>
                <a:cs typeface="B Nazanin" pitchFamily="2" charset="-78"/>
              </a:rPr>
              <a:t>نکات </a:t>
            </a:r>
            <a:r>
              <a:rPr lang="fa-IR" sz="3200" b="1" dirty="0">
                <a:solidFill>
                  <a:schemeClr val="tx2"/>
                </a:solidFill>
                <a:latin typeface="Arial" charset="0"/>
                <a:cs typeface="B Nazanin" pitchFamily="2" charset="-78"/>
              </a:rPr>
              <a:t>کلیدی در مراقبت وآموزش به بیمار</a:t>
            </a:r>
          </a:p>
          <a:p>
            <a:pPr>
              <a:defRPr/>
            </a:pPr>
            <a:r>
              <a:rPr lang="fa-IR" sz="3600" u="sng" dirty="0">
                <a:latin typeface="Arial" charset="0"/>
                <a:cs typeface="B Nazanin" pitchFamily="2" charset="-78"/>
              </a:rPr>
              <a:t>در </a:t>
            </a:r>
            <a:r>
              <a:rPr lang="fa-IR" sz="2800" u="sng" dirty="0">
                <a:latin typeface="Arial" charset="0"/>
                <a:cs typeface="B Nazanin" pitchFamily="2" charset="-78"/>
              </a:rPr>
              <a:t>فعالیت پس از ترخیص:</a:t>
            </a:r>
            <a:endParaRPr lang="fa-IR" sz="2800" dirty="0">
              <a:latin typeface="Arial" charset="0"/>
              <a:cs typeface="B Nazanin" pitchFamily="2" charset="-78"/>
            </a:endParaRPr>
          </a:p>
          <a:p>
            <a:pPr marL="457200" indent="-457200">
              <a:buFont typeface="Wingdings" pitchFamily="2" charset="2"/>
              <a:buChar char="ü"/>
              <a:defRPr/>
            </a:pPr>
            <a:r>
              <a:rPr lang="fa-IR" sz="2800" dirty="0">
                <a:latin typeface="Arial" charset="0"/>
                <a:cs typeface="B Nazanin" pitchFamily="2" charset="-78"/>
              </a:rPr>
              <a:t>تا 4 هفته رانندگی نکند</a:t>
            </a:r>
          </a:p>
          <a:p>
            <a:pPr marL="457200" indent="-457200">
              <a:buFont typeface="Wingdings" pitchFamily="2" charset="2"/>
              <a:buChar char="ü"/>
              <a:defRPr/>
            </a:pPr>
            <a:r>
              <a:rPr lang="fa-IR" sz="2800" dirty="0">
                <a:latin typeface="Arial" charset="0"/>
                <a:cs typeface="B Nazanin" pitchFamily="2" charset="-78"/>
              </a:rPr>
              <a:t>تا 4هفته فعالیت جنسی نداشته باشد</a:t>
            </a:r>
          </a:p>
          <a:p>
            <a:pPr marL="457200" indent="-457200">
              <a:buFont typeface="Wingdings" pitchFamily="2" charset="2"/>
              <a:buChar char="ü"/>
              <a:defRPr/>
            </a:pPr>
            <a:r>
              <a:rPr lang="fa-IR" sz="2800" dirty="0">
                <a:latin typeface="Arial" charset="0"/>
                <a:cs typeface="B Nazanin" pitchFamily="2" charset="-78"/>
              </a:rPr>
              <a:t>8-6 هفته استراحت در منزل(مرخصی استعلاجی)</a:t>
            </a:r>
          </a:p>
          <a:p>
            <a:pPr marL="457200" indent="-457200">
              <a:buFont typeface="Wingdings" pitchFamily="2" charset="2"/>
              <a:buChar char="ü"/>
              <a:defRPr/>
            </a:pPr>
            <a:r>
              <a:rPr lang="fa-IR" sz="2800" dirty="0">
                <a:latin typeface="Arial" charset="0"/>
                <a:cs typeface="B Nazanin" pitchFamily="2" charset="-78"/>
              </a:rPr>
              <a:t>10-8 هفته  توصیه به مراجعه مجدد جهت پیگیری</a:t>
            </a:r>
          </a:p>
          <a:p>
            <a:pPr marL="457200" indent="-457200">
              <a:buFont typeface="Wingdings" pitchFamily="2" charset="2"/>
              <a:buChar char="ü"/>
              <a:defRPr/>
            </a:pPr>
            <a:endParaRPr lang="fa-IR" sz="2800" dirty="0">
              <a:solidFill>
                <a:srgbClr val="FF0000"/>
              </a:solidFill>
              <a:latin typeface="Arial" charset="0"/>
              <a:cs typeface="B Nazanin" pitchFamily="2" charset="-78"/>
            </a:endParaRPr>
          </a:p>
        </p:txBody>
      </p:sp>
      <p:sp>
        <p:nvSpPr>
          <p:cNvPr id="5" name="Slide Number Placeholder 4"/>
          <p:cNvSpPr>
            <a:spLocks noGrp="1"/>
          </p:cNvSpPr>
          <p:nvPr>
            <p:ph type="sldNum" sz="quarter" idx="12"/>
          </p:nvPr>
        </p:nvSpPr>
        <p:spPr/>
        <p:txBody>
          <a:bodyPr/>
          <a:lstStyle/>
          <a:p>
            <a:fld id="{C5ED3159-0FD7-44E6-B1AC-26F0FE01AE34}" type="slidenum">
              <a:rPr lang="fa-IR" smtClean="0"/>
              <a:pPr/>
              <a:t>87</a:t>
            </a:fld>
            <a:endParaRPr lang="fa-I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Picture 3" descr="00001673.jpg"/>
          <p:cNvPicPr>
            <a:picLocks noChangeAspect="1"/>
          </p:cNvPicPr>
          <p:nvPr/>
        </p:nvPicPr>
        <p:blipFill>
          <a:blip r:embed="rId2"/>
          <a:stretch>
            <a:fillRect/>
          </a:stretch>
        </p:blipFill>
        <p:spPr>
          <a:xfrm>
            <a:off x="0" y="0"/>
            <a:ext cx="9386530" cy="6807312"/>
          </a:xfrm>
          <a:prstGeom prst="rect">
            <a:avLst/>
          </a:prstGeom>
        </p:spPr>
      </p:pic>
      <p:sp>
        <p:nvSpPr>
          <p:cNvPr id="3" name="Content Placeholder 2"/>
          <p:cNvSpPr>
            <a:spLocks noGrp="1"/>
          </p:cNvSpPr>
          <p:nvPr>
            <p:ph idx="1"/>
          </p:nvPr>
        </p:nvSpPr>
        <p:spPr/>
        <p:txBody>
          <a:bodyPr/>
          <a:lstStyle/>
          <a:p>
            <a:pPr>
              <a:buNone/>
            </a:pPr>
            <a:r>
              <a:rPr lang="fa-IR" sz="4400" b="1" dirty="0" smtClean="0">
                <a:solidFill>
                  <a:schemeClr val="bg1"/>
                </a:solidFill>
                <a:cs typeface="B Lotus" pitchFamily="2" charset="-78"/>
              </a:rPr>
              <a:t>حرف هایی است برای نگفتن و ارزش عمیق هر کس به اندازه ی حرف هایی است که برای نگفتن دارد.</a:t>
            </a:r>
          </a:p>
          <a:p>
            <a:pPr>
              <a:buNone/>
            </a:pPr>
            <a:endParaRPr lang="fa-IR" sz="4000" dirty="0" smtClean="0">
              <a:cs typeface="B Lotus" pitchFamily="2" charset="-78"/>
            </a:endParaRPr>
          </a:p>
          <a:p>
            <a:pPr algn="l">
              <a:buNone/>
            </a:pPr>
            <a:r>
              <a:rPr lang="fa-IR" sz="4400" b="1" dirty="0" smtClean="0">
                <a:solidFill>
                  <a:schemeClr val="bg1"/>
                </a:solidFill>
                <a:cs typeface="B Lotus" pitchFamily="2" charset="-78"/>
              </a:rPr>
              <a:t>«دکتر علی شریعتی</a:t>
            </a:r>
            <a:r>
              <a:rPr lang="fa-IR" sz="4000" dirty="0" smtClean="0">
                <a:solidFill>
                  <a:schemeClr val="bg1"/>
                </a:solidFill>
                <a:cs typeface="B Lotus" pitchFamily="2" charset="-78"/>
              </a:rPr>
              <a:t>»</a:t>
            </a:r>
            <a:endParaRPr lang="en-US" dirty="0" smtClean="0">
              <a:solidFill>
                <a:schemeClr val="bg1"/>
              </a:solidFill>
            </a:endParaRPr>
          </a:p>
        </p:txBody>
      </p:sp>
    </p:spTree>
    <p:extLst>
      <p:ext uri="{BB962C8B-B14F-4D97-AF65-F5344CB8AC3E}">
        <p14:creationId xmlns:p14="http://schemas.microsoft.com/office/powerpoint/2010/main" val="39744538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32263" y="218715"/>
            <a:ext cx="8229600" cy="45719"/>
          </a:xfrm>
        </p:spPr>
        <p:txBody>
          <a:bodyPr>
            <a:normAutofit fontScale="90000"/>
          </a:bodyPr>
          <a:lstStyle/>
          <a:p>
            <a:endParaRPr lang="en-US" dirty="0"/>
          </a:p>
        </p:txBody>
      </p:sp>
      <p:sp>
        <p:nvSpPr>
          <p:cNvPr id="3" name="Content Placeholder 2"/>
          <p:cNvSpPr>
            <a:spLocks noGrp="1"/>
          </p:cNvSpPr>
          <p:nvPr>
            <p:ph idx="1"/>
          </p:nvPr>
        </p:nvSpPr>
        <p:spPr>
          <a:xfrm flipV="1">
            <a:off x="457200" y="386767"/>
            <a:ext cx="8229600" cy="328467"/>
          </a:xfrm>
        </p:spPr>
        <p:txBody>
          <a:bodyPr>
            <a:normAutofit fontScale="70000" lnSpcReduction="20000"/>
          </a:bodyPr>
          <a:lstStyle/>
          <a:p>
            <a:pPr marL="0" indent="0">
              <a:buNone/>
            </a:pPr>
            <a:endParaRPr lang="en-US" dirty="0"/>
          </a:p>
        </p:txBody>
      </p:sp>
      <p:sp>
        <p:nvSpPr>
          <p:cNvPr id="5" name="Slide Number Placeholder 4"/>
          <p:cNvSpPr>
            <a:spLocks noGrp="1"/>
          </p:cNvSpPr>
          <p:nvPr>
            <p:ph type="sldNum" sz="quarter" idx="12"/>
          </p:nvPr>
        </p:nvSpPr>
        <p:spPr/>
        <p:txBody>
          <a:bodyPr/>
          <a:lstStyle/>
          <a:p>
            <a:fld id="{C5ED3159-0FD7-44E6-B1AC-26F0FE01AE34}" type="slidenum">
              <a:rPr lang="fa-IR" smtClean="0"/>
              <a:pPr/>
              <a:t>9</a:t>
            </a:fld>
            <a:endParaRPr lang="fa-IR"/>
          </a:p>
        </p:txBody>
      </p:sp>
      <p:sp>
        <p:nvSpPr>
          <p:cNvPr id="6" name="Rectangle 5"/>
          <p:cNvSpPr/>
          <p:nvPr/>
        </p:nvSpPr>
        <p:spPr>
          <a:xfrm>
            <a:off x="683568" y="1248037"/>
            <a:ext cx="7488832" cy="4985980"/>
          </a:xfrm>
          <a:prstGeom prst="rect">
            <a:avLst/>
          </a:prstGeom>
        </p:spPr>
        <p:txBody>
          <a:bodyPr wrap="square">
            <a:spAutoFit/>
          </a:bodyPr>
          <a:lstStyle/>
          <a:p>
            <a:pPr algn="justLow">
              <a:lnSpc>
                <a:spcPct val="150000"/>
              </a:lnSpc>
            </a:pPr>
            <a:r>
              <a:rPr lang="fa-IR" sz="2000" b="1" dirty="0" smtClean="0">
                <a:solidFill>
                  <a:srgbClr val="00B0F0"/>
                </a:solidFill>
                <a:latin typeface="Times New Roman" panose="02020603050405020304" pitchFamily="18" charset="0"/>
                <a:ea typeface="SimSun" panose="02010600030101010101" pitchFamily="2" charset="-122"/>
                <a:cs typeface="Arial" panose="020B0604020202020204" pitchFamily="34" charset="0"/>
              </a:rPr>
              <a:t>تغییرات </a:t>
            </a:r>
            <a:r>
              <a:rPr lang="fa-IR" sz="2000" b="1" dirty="0">
                <a:solidFill>
                  <a:srgbClr val="00B0F0"/>
                </a:solidFill>
                <a:latin typeface="Times New Roman" panose="02020603050405020304" pitchFamily="18" charset="0"/>
                <a:ea typeface="SimSun" panose="02010600030101010101" pitchFamily="2" charset="-122"/>
                <a:cs typeface="Arial" panose="020B0604020202020204" pitchFamily="34" charset="0"/>
              </a:rPr>
              <a:t>بافتی به دنبال </a:t>
            </a:r>
            <a:r>
              <a:rPr lang="en-US" sz="2000" b="1" dirty="0" smtClean="0">
                <a:solidFill>
                  <a:srgbClr val="00B0F0"/>
                </a:solidFill>
                <a:latin typeface="Arial" panose="020B0604020202020204" pitchFamily="34" charset="0"/>
                <a:ea typeface="SimSun" panose="02010600030101010101" pitchFamily="2" charset="-122"/>
              </a:rPr>
              <a:t>MI</a:t>
            </a:r>
            <a:endParaRPr lang="en-US" sz="2000" dirty="0" smtClean="0">
              <a:solidFill>
                <a:srgbClr val="00B0F0"/>
              </a:solidFill>
              <a:latin typeface="Times New Roman" panose="02020603050405020304" pitchFamily="18" charset="0"/>
              <a:ea typeface="SimSun" panose="02010600030101010101" pitchFamily="2" charset="-122"/>
            </a:endParaRPr>
          </a:p>
          <a:p>
            <a:pPr marL="342900" indent="-342900" algn="justLow">
              <a:lnSpc>
                <a:spcPct val="150000"/>
              </a:lnSpc>
              <a:buFont typeface="Wingdings" panose="05000000000000000000" pitchFamily="2" charset="2"/>
              <a:buChar char=""/>
              <a:tabLst>
                <a:tab pos="457200" algn="l"/>
              </a:tabLst>
            </a:pPr>
            <a:r>
              <a:rPr lang="fa-IR" sz="2400" dirty="0" smtClean="0">
                <a:latin typeface="Times New Roman" panose="02020603050405020304" pitchFamily="18" charset="0"/>
                <a:ea typeface="SimSun" panose="02010600030101010101" pitchFamily="2" charset="-122"/>
                <a:cs typeface="Arial" panose="020B0604020202020204" pitchFamily="34" charset="0"/>
              </a:rPr>
              <a:t>20دقیقه بعد </a:t>
            </a:r>
            <a:r>
              <a:rPr lang="fa-IR" sz="2400" dirty="0">
                <a:latin typeface="Times New Roman" panose="02020603050405020304" pitchFamily="18" charset="0"/>
                <a:ea typeface="SimSun" panose="02010600030101010101" pitchFamily="2" charset="-122"/>
                <a:cs typeface="Arial" panose="020B0604020202020204" pitchFamily="34" charset="0"/>
              </a:rPr>
              <a:t>از انسداد عروق کرونر در منطقه کم خونی ایجاد می </a:t>
            </a:r>
            <a:r>
              <a:rPr lang="fa-IR" sz="2400" dirty="0" smtClean="0">
                <a:latin typeface="Times New Roman" panose="02020603050405020304" pitchFamily="18" charset="0"/>
                <a:ea typeface="SimSun" panose="02010600030101010101" pitchFamily="2" charset="-122"/>
                <a:cs typeface="Arial" panose="020B0604020202020204" pitchFamily="34" charset="0"/>
              </a:rPr>
              <a:t>شود</a:t>
            </a:r>
            <a:r>
              <a:rPr lang="fa-IR" sz="2400" dirty="0" smtClean="0">
                <a:latin typeface="Times New Roman" panose="02020603050405020304" pitchFamily="18" charset="0"/>
                <a:ea typeface="SimSun" panose="02010600030101010101" pitchFamily="2" charset="-122"/>
                <a:cs typeface="Arial" panose="020B0604020202020204" pitchFamily="34" charset="0"/>
              </a:rPr>
              <a:t>و </a:t>
            </a:r>
            <a:r>
              <a:rPr lang="fa-IR" sz="2400" dirty="0">
                <a:latin typeface="Times New Roman" panose="02020603050405020304" pitchFamily="18" charset="0"/>
                <a:ea typeface="SimSun" panose="02010600030101010101" pitchFamily="2" charset="-122"/>
                <a:cs typeface="Arial" panose="020B0604020202020204" pitchFamily="34" charset="0"/>
              </a:rPr>
              <a:t>ناحیه رنگ پریده می شود.</a:t>
            </a:r>
          </a:p>
          <a:p>
            <a:pPr lvl="0" algn="justLow">
              <a:lnSpc>
                <a:spcPct val="150000"/>
              </a:lnSpc>
              <a:tabLst>
                <a:tab pos="457200" algn="l"/>
              </a:tabLst>
            </a:pPr>
            <a:r>
              <a:rPr lang="fa-IR" sz="2400" dirty="0" smtClean="0">
                <a:latin typeface="Times New Roman" panose="02020603050405020304" pitchFamily="18" charset="0"/>
                <a:ea typeface="SimSun" panose="02010600030101010101" pitchFamily="2" charset="-122"/>
                <a:cs typeface="Arial" panose="020B0604020202020204" pitchFamily="34" charset="0"/>
              </a:rPr>
              <a:t>         </a:t>
            </a:r>
            <a:endParaRPr lang="en-US" sz="24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fa-IR" sz="2400" dirty="0" smtClean="0">
                <a:latin typeface="Times New Roman" panose="02020603050405020304" pitchFamily="18" charset="0"/>
                <a:ea typeface="SimSun" panose="02010600030101010101" pitchFamily="2" charset="-122"/>
                <a:cs typeface="Arial" panose="020B0604020202020204" pitchFamily="34" charset="0"/>
              </a:rPr>
              <a:t>35تا45دقیقه </a:t>
            </a:r>
            <a:r>
              <a:rPr lang="fa-IR" sz="2400" dirty="0" smtClean="0">
                <a:latin typeface="Times New Roman" panose="02020603050405020304" pitchFamily="18" charset="0"/>
                <a:ea typeface="SimSun" panose="02010600030101010101" pitchFamily="2" charset="-122"/>
                <a:cs typeface="Arial" panose="020B0604020202020204" pitchFamily="34" charset="0"/>
              </a:rPr>
              <a:t>بعد از انسداد شریان کرونر نکروز شروع می شود</a:t>
            </a:r>
            <a:endParaRPr lang="en-US" sz="24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fa-IR" sz="2400" dirty="0" smtClean="0">
                <a:latin typeface="Times New Roman" panose="02020603050405020304" pitchFamily="18" charset="0"/>
                <a:ea typeface="SimSun" panose="02010600030101010101" pitchFamily="2" charset="-122"/>
                <a:cs typeface="Arial" panose="020B0604020202020204" pitchFamily="34" charset="0"/>
              </a:rPr>
              <a:t>حدود</a:t>
            </a:r>
            <a:r>
              <a:rPr lang="en-US" sz="2400" dirty="0" smtClean="0">
                <a:latin typeface="Times New Roman" panose="02020603050405020304" pitchFamily="18" charset="0"/>
                <a:ea typeface="SimSun" panose="02010600030101010101" pitchFamily="2" charset="-122"/>
                <a:cs typeface="Arial" panose="020B0604020202020204" pitchFamily="34" charset="0"/>
              </a:rPr>
              <a:t>3</a:t>
            </a:r>
            <a:r>
              <a:rPr lang="fa-IR" sz="2400" dirty="0" smtClean="0">
                <a:latin typeface="Times New Roman" panose="02020603050405020304" pitchFamily="18" charset="0"/>
                <a:ea typeface="SimSun" panose="02010600030101010101" pitchFamily="2" charset="-122"/>
                <a:cs typeface="Arial" panose="020B0604020202020204" pitchFamily="34" charset="0"/>
              </a:rPr>
              <a:t> تا</a:t>
            </a:r>
            <a:r>
              <a:rPr lang="en-US" sz="2400" dirty="0" smtClean="0">
                <a:latin typeface="Times New Roman" panose="02020603050405020304" pitchFamily="18" charset="0"/>
                <a:ea typeface="SimSun" panose="02010600030101010101" pitchFamily="2" charset="-122"/>
                <a:cs typeface="Arial" panose="020B0604020202020204" pitchFamily="34" charset="0"/>
              </a:rPr>
              <a:t>6</a:t>
            </a:r>
            <a:r>
              <a:rPr lang="fa-IR" sz="2400" dirty="0" smtClean="0">
                <a:latin typeface="Times New Roman" panose="02020603050405020304" pitchFamily="18" charset="0"/>
                <a:ea typeface="SimSun" panose="02010600030101010101" pitchFamily="2" charset="-122"/>
                <a:cs typeface="Arial" panose="020B0604020202020204" pitchFamily="34" charset="0"/>
              </a:rPr>
              <a:t>ساعت بعد </a:t>
            </a:r>
            <a:r>
              <a:rPr lang="fa-IR" sz="2400" dirty="0">
                <a:latin typeface="Times New Roman" panose="02020603050405020304" pitchFamily="18" charset="0"/>
                <a:ea typeface="SimSun" panose="02010600030101010101" pitchFamily="2" charset="-122"/>
                <a:cs typeface="Arial" panose="020B0604020202020204" pitchFamily="34" charset="0"/>
              </a:rPr>
              <a:t>ناحیه به رنگ قرمز و یا سیانوز در می آید. </a:t>
            </a:r>
            <a:endParaRPr lang="en-US" sz="2400" dirty="0">
              <a:latin typeface="Times New Roman" panose="02020603050405020304" pitchFamily="18" charset="0"/>
              <a:ea typeface="SimSun" panose="02010600030101010101" pitchFamily="2" charset="-122"/>
            </a:endParaRPr>
          </a:p>
          <a:p>
            <a:pPr marL="342900" lvl="0" indent="-342900" algn="justLow">
              <a:lnSpc>
                <a:spcPct val="150000"/>
              </a:lnSpc>
              <a:buFont typeface="Wingdings" panose="05000000000000000000" pitchFamily="2" charset="2"/>
              <a:buChar char=""/>
              <a:tabLst>
                <a:tab pos="457200" algn="l"/>
              </a:tabLst>
            </a:pPr>
            <a:r>
              <a:rPr lang="fa-IR" sz="2400" dirty="0">
                <a:latin typeface="Times New Roman" panose="02020603050405020304" pitchFamily="18" charset="0"/>
                <a:ea typeface="SimSun" panose="02010600030101010101" pitchFamily="2" charset="-122"/>
                <a:cs typeface="Arial" panose="020B0604020202020204" pitchFamily="34" charset="0"/>
              </a:rPr>
              <a:t>3-4 هفته بعد بافت جوشگاه سفید</a:t>
            </a:r>
            <a:endParaRPr lang="en-US" sz="2400" dirty="0">
              <a:latin typeface="Times New Roman" panose="02020603050405020304" pitchFamily="18" charset="0"/>
              <a:ea typeface="SimSun" panose="02010600030101010101" pitchFamily="2" charset="-122"/>
            </a:endParaRPr>
          </a:p>
          <a:p>
            <a:pPr marL="342900" indent="-342900">
              <a:lnSpc>
                <a:spcPct val="150000"/>
              </a:lnSpc>
              <a:buFont typeface="Arial" panose="020B0604020202020204" pitchFamily="34" charset="0"/>
              <a:buChar char="•"/>
            </a:pPr>
            <a:r>
              <a:rPr lang="fa-IR" sz="2400" dirty="0">
                <a:ea typeface="SimSun" panose="02010600030101010101" pitchFamily="2" charset="-122"/>
                <a:cs typeface="Arial" panose="020B0604020202020204" pitchFamily="34" charset="0"/>
              </a:rPr>
              <a:t>6 هفته بعد بافت </a:t>
            </a:r>
            <a:r>
              <a:rPr lang="fa-IR" sz="2400" dirty="0" smtClean="0">
                <a:ea typeface="SimSun" panose="02010600030101010101" pitchFamily="2" charset="-122"/>
                <a:cs typeface="Arial" panose="020B0604020202020204" pitchFamily="34" charset="0"/>
              </a:rPr>
              <a:t>جوشگاه کامل </a:t>
            </a:r>
            <a:r>
              <a:rPr lang="fa-IR" sz="2400" dirty="0">
                <a:ea typeface="SimSun" panose="02010600030101010101" pitchFamily="2" charset="-122"/>
                <a:cs typeface="Arial" panose="020B0604020202020204" pitchFamily="34" charset="0"/>
              </a:rPr>
              <a:t>شده و بافت فیبروزه تشکیل می </a:t>
            </a:r>
            <a:r>
              <a:rPr lang="fa-IR" sz="2400" dirty="0" smtClean="0">
                <a:ea typeface="SimSun" panose="02010600030101010101" pitchFamily="2" charset="-122"/>
                <a:cs typeface="Arial" panose="020B0604020202020204" pitchFamily="34" charset="0"/>
              </a:rPr>
              <a:t>شود </a:t>
            </a:r>
            <a:r>
              <a:rPr lang="fa-IR" sz="2400" dirty="0">
                <a:ea typeface="SimSun" panose="02010600030101010101" pitchFamily="2" charset="-122"/>
                <a:cs typeface="Arial" panose="020B0604020202020204" pitchFamily="34" charset="0"/>
              </a:rPr>
              <a:t>و در انقباض عضله نقشی </a:t>
            </a:r>
            <a:r>
              <a:rPr lang="fa-IR" sz="2400" dirty="0">
                <a:ea typeface="SimSun" panose="02010600030101010101" pitchFamily="2" charset="-122"/>
                <a:cs typeface="Arial" panose="020B0604020202020204" pitchFamily="34" charset="0"/>
              </a:rPr>
              <a:t>ندارد .</a:t>
            </a:r>
            <a:endParaRPr lang="en-US" sz="24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7116369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4922</TotalTime>
  <Words>3769</Words>
  <Application>Microsoft Office PowerPoint</Application>
  <PresentationFormat>On-screen Show (4:3)</PresentationFormat>
  <Paragraphs>413</Paragraphs>
  <Slides>88</Slides>
  <Notes>13</Notes>
  <HiddenSlides>1</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108" baseType="lpstr">
      <vt:lpstr>MS PGothic</vt:lpstr>
      <vt:lpstr>SimSun</vt:lpstr>
      <vt:lpstr>Arial</vt:lpstr>
      <vt:lpstr>B Lotus</vt:lpstr>
      <vt:lpstr>B Nazanin</vt:lpstr>
      <vt:lpstr>B Tehran</vt:lpstr>
      <vt:lpstr>Bodoni MT Black</vt:lpstr>
      <vt:lpstr>Britannic Bold</vt:lpstr>
      <vt:lpstr>Calibri</vt:lpstr>
      <vt:lpstr>Constantia</vt:lpstr>
      <vt:lpstr>Majalla UI</vt:lpstr>
      <vt:lpstr>Mongolian Baiti</vt:lpstr>
      <vt:lpstr>新細明體</vt:lpstr>
      <vt:lpstr>新細明體</vt:lpstr>
      <vt:lpstr>Times New Roman</vt:lpstr>
      <vt:lpstr>Traditional Arabic</vt:lpstr>
      <vt:lpstr>Wingdings</vt:lpstr>
      <vt:lpstr>Wingdings 2</vt:lpstr>
      <vt:lpstr>Flow</vt:lpstr>
      <vt:lpstr>Packager Shell Object</vt:lpstr>
      <vt:lpstr>PowerPoint Presentation</vt:lpstr>
      <vt:lpstr>PowerPoint Presentation</vt:lpstr>
      <vt:lpstr>انفارکتوس میوکارد (Myocardiyal Infarction )</vt:lpstr>
      <vt:lpstr>PowerPoint Presentation</vt:lpstr>
      <vt:lpstr>علل ایجاد کننده :</vt:lpstr>
      <vt:lpstr>PowerPoint Presentation</vt:lpstr>
      <vt:lpstr>پاتوفیزیولوژی : </vt:lpstr>
      <vt:lpstr>PowerPoint Presentation</vt:lpstr>
      <vt:lpstr>PowerPoint Presentation</vt:lpstr>
      <vt:lpstr>PowerPoint Presentation</vt:lpstr>
      <vt:lpstr>PowerPoint Presentation</vt:lpstr>
      <vt:lpstr>موج Q  پاتولوژیک در مقایسه با طبیعی</vt:lpstr>
      <vt:lpstr>انواع انفارکتوس میوکارد:</vt:lpstr>
      <vt:lpstr>MI - Types</vt:lpstr>
      <vt:lpstr>PowerPoint Presentation</vt:lpstr>
      <vt:lpstr>PowerPoint Presentation</vt:lpstr>
      <vt:lpstr>انواع انفارکتوس میوکارد:</vt:lpstr>
      <vt:lpstr>PowerPoint Presentation</vt:lpstr>
      <vt:lpstr>تظاهرات بالینی:</vt:lpstr>
      <vt:lpstr>PowerPoint Presentation</vt:lpstr>
      <vt:lpstr>1- تغییرات EKG :</vt:lpstr>
      <vt:lpstr>تغییرات EKG در هنگام انفارکتوس قلب</vt:lpstr>
      <vt:lpstr>مرحله دوم </vt:lpstr>
      <vt:lpstr>قطعه ST</vt:lpstr>
      <vt:lpstr>Fully Evolved MI مرحله تکمیل انفارک توس میوکارد (انفارک توس حاد)</vt:lpstr>
      <vt:lpstr>PowerPoint Presentation</vt:lpstr>
      <vt:lpstr>موج Q</vt:lpstr>
      <vt:lpstr>توجه</vt:lpstr>
      <vt:lpstr>Views of the Heart</vt:lpstr>
      <vt:lpstr>عروق تغذيه كننده قلب </vt:lpstr>
      <vt:lpstr>Anatomy</vt:lpstr>
      <vt:lpstr>محل انفارکتوس میو کارد: </vt:lpstr>
      <vt:lpstr>PowerPoint Presentation</vt:lpstr>
      <vt:lpstr>PowerPoint Presentation</vt:lpstr>
      <vt:lpstr>PowerPoint Presentation</vt:lpstr>
      <vt:lpstr>PowerPoint Presentation</vt:lpstr>
      <vt:lpstr>Acute Anterior LAD artery distribution</vt:lpstr>
      <vt:lpstr>PowerPoint Presentation</vt:lpstr>
      <vt:lpstr>PowerPoint Presentation</vt:lpstr>
      <vt:lpstr>Acute Lateral MI Left Circumflex or Diagonal artery</vt:lpstr>
      <vt:lpstr>PowerPoint Presentation</vt:lpstr>
      <vt:lpstr>انفاركتوس حاد قدامي</vt:lpstr>
      <vt:lpstr>PowerPoint Presentation</vt:lpstr>
      <vt:lpstr>PowerPoint Presentation</vt:lpstr>
      <vt:lpstr>PowerPoint Presentation</vt:lpstr>
      <vt:lpstr>PowerPoint Presentation</vt:lpstr>
      <vt:lpstr>PowerPoint Presentation</vt:lpstr>
      <vt:lpstr>PowerPoint Presentation</vt:lpstr>
      <vt:lpstr>Acute Inferior Infarct Right Coronary Artery Distribution</vt:lpstr>
      <vt:lpstr>انفاركتوس حاد تحتاني</vt:lpstr>
      <vt:lpstr>PowerPoint Presentation</vt:lpstr>
      <vt:lpstr>PowerPoint Presentation</vt:lpstr>
      <vt:lpstr>PowerPoint Presentation</vt:lpstr>
      <vt:lpstr>PowerPoint Presentation</vt:lpstr>
      <vt:lpstr>PowerPoint Presentation</vt:lpstr>
      <vt:lpstr>PowerPoint Presentation</vt:lpstr>
      <vt:lpstr>Inferior/Posterior Infarct</vt:lpstr>
      <vt:lpstr>تشخیص انفارکتوس میوکارد :</vt:lpstr>
      <vt:lpstr>PowerPoint Presentation</vt:lpstr>
      <vt:lpstr>PowerPoint Presentation</vt:lpstr>
      <vt:lpstr>تشخیص انفارکتوس میوکارد :</vt:lpstr>
      <vt:lpstr>تشخیص انفارکتوس میوکارد :</vt:lpstr>
      <vt:lpstr>PowerPoint Presentation</vt:lpstr>
      <vt:lpstr>PowerPoint Presentation</vt:lpstr>
      <vt:lpstr>PowerPoint Presentation</vt:lpstr>
      <vt:lpstr>    اهداف درمانی در انفارکتوس میوکارد: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عوارض انفارکتوس میوکارد:</vt:lpstr>
      <vt:lpstr>عوارض انفارکتوس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انفارکتوس میوکارد (Myocardiyal Infarction )</dc:title>
  <dc:creator>m</dc:creator>
  <cp:lastModifiedBy>ashkan</cp:lastModifiedBy>
  <cp:revision>393</cp:revision>
  <dcterms:created xsi:type="dcterms:W3CDTF">2011-01-18T08:12:29Z</dcterms:created>
  <dcterms:modified xsi:type="dcterms:W3CDTF">2018-08-24T18:56:29Z</dcterms:modified>
</cp:coreProperties>
</file>