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32" r:id="rId1"/>
  </p:sldMasterIdLst>
  <p:notesMasterIdLst>
    <p:notesMasterId r:id="rId43"/>
  </p:notesMasterIdLst>
  <p:sldIdLst>
    <p:sldId id="256" r:id="rId2"/>
    <p:sldId id="257" r:id="rId3"/>
    <p:sldId id="288" r:id="rId4"/>
    <p:sldId id="289" r:id="rId5"/>
    <p:sldId id="290" r:id="rId6"/>
    <p:sldId id="291" r:id="rId7"/>
    <p:sldId id="292" r:id="rId8"/>
    <p:sldId id="293" r:id="rId9"/>
    <p:sldId id="294" r:id="rId10"/>
    <p:sldId id="295" r:id="rId11"/>
    <p:sldId id="296" r:id="rId12"/>
    <p:sldId id="316" r:id="rId13"/>
    <p:sldId id="297" r:id="rId14"/>
    <p:sldId id="298" r:id="rId15"/>
    <p:sldId id="317" r:id="rId16"/>
    <p:sldId id="299" r:id="rId17"/>
    <p:sldId id="318" r:id="rId18"/>
    <p:sldId id="319" r:id="rId19"/>
    <p:sldId id="300" r:id="rId20"/>
    <p:sldId id="301" r:id="rId21"/>
    <p:sldId id="320" r:id="rId22"/>
    <p:sldId id="302" r:id="rId23"/>
    <p:sldId id="303" r:id="rId24"/>
    <p:sldId id="326" r:id="rId25"/>
    <p:sldId id="304" r:id="rId26"/>
    <p:sldId id="305" r:id="rId27"/>
    <p:sldId id="306" r:id="rId28"/>
    <p:sldId id="307" r:id="rId29"/>
    <p:sldId id="308" r:id="rId30"/>
    <p:sldId id="309" r:id="rId31"/>
    <p:sldId id="310" r:id="rId32"/>
    <p:sldId id="311" r:id="rId33"/>
    <p:sldId id="312" r:id="rId34"/>
    <p:sldId id="314" r:id="rId35"/>
    <p:sldId id="315" r:id="rId36"/>
    <p:sldId id="321" r:id="rId37"/>
    <p:sldId id="322" r:id="rId38"/>
    <p:sldId id="323" r:id="rId39"/>
    <p:sldId id="325" r:id="rId40"/>
    <p:sldId id="327" r:id="rId41"/>
    <p:sldId id="328" r:id="rId42"/>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87983" autoAdjust="0"/>
  </p:normalViewPr>
  <p:slideViewPr>
    <p:cSldViewPr>
      <p:cViewPr varScale="1">
        <p:scale>
          <a:sx n="81" d="100"/>
          <a:sy n="81" d="100"/>
        </p:scale>
        <p:origin x="-124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61B664E8-3A16-4ED6-981B-82EF6E5AC9B5}" type="datetimeFigureOut">
              <a:rPr lang="fa-IR" smtClean="0"/>
              <a:pPr/>
              <a:t>03/17/1440</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FA161712-18B7-4558-9164-A5D3E13FCB22}" type="slidenum">
              <a:rPr lang="fa-IR" smtClean="0"/>
              <a:pPr/>
              <a:t>‹#›</a:t>
            </a:fld>
            <a:endParaRPr lang="fa-IR"/>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sz="800" dirty="0"/>
          </a:p>
        </p:txBody>
      </p:sp>
      <p:sp>
        <p:nvSpPr>
          <p:cNvPr id="4" name="Slide Number Placeholder 3"/>
          <p:cNvSpPr>
            <a:spLocks noGrp="1"/>
          </p:cNvSpPr>
          <p:nvPr>
            <p:ph type="sldNum" sz="quarter" idx="10"/>
          </p:nvPr>
        </p:nvSpPr>
        <p:spPr/>
        <p:txBody>
          <a:bodyPr/>
          <a:lstStyle/>
          <a:p>
            <a:fld id="{FA161712-18B7-4558-9164-A5D3E13FCB22}" type="slidenum">
              <a:rPr lang="fa-IR" smtClean="0"/>
              <a:pPr/>
              <a:t>3</a:t>
            </a:fld>
            <a:endParaRPr lang="fa-I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FA161712-18B7-4558-9164-A5D3E13FCB22}" type="slidenum">
              <a:rPr lang="fa-IR" smtClean="0"/>
              <a:pPr/>
              <a:t>41</a:t>
            </a:fld>
            <a:endParaRPr lang="fa-I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184C5982-5DCE-4A2C-8773-B6410A78EE60}" type="datetimeFigureOut">
              <a:rPr lang="fa-IR" smtClean="0"/>
              <a:pPr/>
              <a:t>03/17/1440</a:t>
            </a:fld>
            <a:endParaRPr lang="fa-IR"/>
          </a:p>
        </p:txBody>
      </p:sp>
      <p:sp>
        <p:nvSpPr>
          <p:cNvPr id="20" name="Footer Placeholder 19"/>
          <p:cNvSpPr>
            <a:spLocks noGrp="1"/>
          </p:cNvSpPr>
          <p:nvPr>
            <p:ph type="ftr" sz="quarter" idx="11"/>
          </p:nvPr>
        </p:nvSpPr>
        <p:spPr/>
        <p:txBody>
          <a:bodyPr/>
          <a:lstStyle>
            <a:extLst/>
          </a:lstStyle>
          <a:p>
            <a:endParaRPr lang="fa-IR"/>
          </a:p>
        </p:txBody>
      </p:sp>
      <p:sp>
        <p:nvSpPr>
          <p:cNvPr id="10" name="Slide Number Placeholder 9"/>
          <p:cNvSpPr>
            <a:spLocks noGrp="1"/>
          </p:cNvSpPr>
          <p:nvPr>
            <p:ph type="sldNum" sz="quarter" idx="12"/>
          </p:nvPr>
        </p:nvSpPr>
        <p:spPr/>
        <p:txBody>
          <a:bodyPr/>
          <a:lstStyle>
            <a:extLst/>
          </a:lstStyle>
          <a:p>
            <a:fld id="{9DD6E9D7-489A-4061-9A25-14EBE8EF65C4}" type="slidenum">
              <a:rPr lang="fa-IR" smtClean="0"/>
              <a:pPr/>
              <a:t>‹#›</a:t>
            </a:fld>
            <a:endParaRPr lang="fa-I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84C5982-5DCE-4A2C-8773-B6410A78EE60}" type="datetimeFigureOut">
              <a:rPr lang="fa-IR" smtClean="0"/>
              <a:pPr/>
              <a:t>03/17/1440</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9DD6E9D7-489A-4061-9A25-14EBE8EF65C4}"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84C5982-5DCE-4A2C-8773-B6410A78EE60}" type="datetimeFigureOut">
              <a:rPr lang="fa-IR" smtClean="0"/>
              <a:pPr/>
              <a:t>03/17/1440</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9DD6E9D7-489A-4061-9A25-14EBE8EF65C4}"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84C5982-5DCE-4A2C-8773-B6410A78EE60}" type="datetimeFigureOut">
              <a:rPr lang="fa-IR" smtClean="0"/>
              <a:pPr/>
              <a:t>03/17/1440</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9DD6E9D7-489A-4061-9A25-14EBE8EF65C4}" type="slidenum">
              <a:rPr lang="fa-IR" smtClean="0"/>
              <a:pPr/>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84C5982-5DCE-4A2C-8773-B6410A78EE60}" type="datetimeFigureOut">
              <a:rPr lang="fa-IR" smtClean="0"/>
              <a:pPr/>
              <a:t>03/17/1440</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9DD6E9D7-489A-4061-9A25-14EBE8EF65C4}" type="slidenum">
              <a:rPr lang="fa-IR" smtClean="0"/>
              <a:pPr/>
              <a:t>‹#›</a:t>
            </a:fld>
            <a:endParaRPr lang="fa-I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84C5982-5DCE-4A2C-8773-B6410A78EE60}" type="datetimeFigureOut">
              <a:rPr lang="fa-IR" smtClean="0"/>
              <a:pPr/>
              <a:t>03/17/1440</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9DD6E9D7-489A-4061-9A25-14EBE8EF65C4}" type="slidenum">
              <a:rPr lang="fa-IR" smtClean="0"/>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84C5982-5DCE-4A2C-8773-B6410A78EE60}" type="datetimeFigureOut">
              <a:rPr lang="fa-IR" smtClean="0"/>
              <a:pPr/>
              <a:t>03/17/1440</a:t>
            </a:fld>
            <a:endParaRPr lang="fa-IR"/>
          </a:p>
        </p:txBody>
      </p:sp>
      <p:sp>
        <p:nvSpPr>
          <p:cNvPr id="8" name="Footer Placeholder 7"/>
          <p:cNvSpPr>
            <a:spLocks noGrp="1"/>
          </p:cNvSpPr>
          <p:nvPr>
            <p:ph type="ftr" sz="quarter" idx="11"/>
          </p:nvPr>
        </p:nvSpPr>
        <p:spPr/>
        <p:txBody>
          <a:bodyPr/>
          <a:lstStyle>
            <a:extLst/>
          </a:lstStyle>
          <a:p>
            <a:endParaRPr lang="fa-IR"/>
          </a:p>
        </p:txBody>
      </p:sp>
      <p:sp>
        <p:nvSpPr>
          <p:cNvPr id="9" name="Slide Number Placeholder 8"/>
          <p:cNvSpPr>
            <a:spLocks noGrp="1"/>
          </p:cNvSpPr>
          <p:nvPr>
            <p:ph type="sldNum" sz="quarter" idx="12"/>
          </p:nvPr>
        </p:nvSpPr>
        <p:spPr/>
        <p:txBody>
          <a:bodyPr/>
          <a:lstStyle>
            <a:extLst/>
          </a:lstStyle>
          <a:p>
            <a:fld id="{9DD6E9D7-489A-4061-9A25-14EBE8EF65C4}" type="slidenum">
              <a:rPr lang="fa-IR" smtClean="0"/>
              <a:pPr/>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84C5982-5DCE-4A2C-8773-B6410A78EE60}" type="datetimeFigureOut">
              <a:rPr lang="fa-IR" smtClean="0"/>
              <a:pPr/>
              <a:t>03/17/1440</a:t>
            </a:fld>
            <a:endParaRPr lang="fa-IR"/>
          </a:p>
        </p:txBody>
      </p:sp>
      <p:sp>
        <p:nvSpPr>
          <p:cNvPr id="4" name="Footer Placeholder 3"/>
          <p:cNvSpPr>
            <a:spLocks noGrp="1"/>
          </p:cNvSpPr>
          <p:nvPr>
            <p:ph type="ftr" sz="quarter" idx="11"/>
          </p:nvPr>
        </p:nvSpPr>
        <p:spPr/>
        <p:txBody>
          <a:bodyPr/>
          <a:lstStyle>
            <a:extLst/>
          </a:lstStyle>
          <a:p>
            <a:endParaRPr lang="fa-IR"/>
          </a:p>
        </p:txBody>
      </p:sp>
      <p:sp>
        <p:nvSpPr>
          <p:cNvPr id="5" name="Slide Number Placeholder 4"/>
          <p:cNvSpPr>
            <a:spLocks noGrp="1"/>
          </p:cNvSpPr>
          <p:nvPr>
            <p:ph type="sldNum" sz="quarter" idx="12"/>
          </p:nvPr>
        </p:nvSpPr>
        <p:spPr/>
        <p:txBody>
          <a:bodyPr/>
          <a:lstStyle>
            <a:extLst/>
          </a:lstStyle>
          <a:p>
            <a:fld id="{9DD6E9D7-489A-4061-9A25-14EBE8EF65C4}"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84C5982-5DCE-4A2C-8773-B6410A78EE60}" type="datetimeFigureOut">
              <a:rPr lang="fa-IR" smtClean="0"/>
              <a:pPr/>
              <a:t>03/17/1440</a:t>
            </a:fld>
            <a:endParaRPr lang="fa-IR"/>
          </a:p>
        </p:txBody>
      </p:sp>
      <p:sp>
        <p:nvSpPr>
          <p:cNvPr id="3" name="Footer Placeholder 2"/>
          <p:cNvSpPr>
            <a:spLocks noGrp="1"/>
          </p:cNvSpPr>
          <p:nvPr>
            <p:ph type="ftr" sz="quarter" idx="11"/>
          </p:nvPr>
        </p:nvSpPr>
        <p:spPr/>
        <p:txBody>
          <a:bodyPr/>
          <a:lstStyle>
            <a:extLst/>
          </a:lstStyle>
          <a:p>
            <a:endParaRPr lang="fa-IR"/>
          </a:p>
        </p:txBody>
      </p:sp>
      <p:sp>
        <p:nvSpPr>
          <p:cNvPr id="4" name="Slide Number Placeholder 3"/>
          <p:cNvSpPr>
            <a:spLocks noGrp="1"/>
          </p:cNvSpPr>
          <p:nvPr>
            <p:ph type="sldNum" sz="quarter" idx="12"/>
          </p:nvPr>
        </p:nvSpPr>
        <p:spPr/>
        <p:txBody>
          <a:bodyPr/>
          <a:lstStyle>
            <a:extLst/>
          </a:lstStyle>
          <a:p>
            <a:fld id="{9DD6E9D7-489A-4061-9A25-14EBE8EF65C4}" type="slidenum">
              <a:rPr lang="fa-IR" smtClean="0"/>
              <a:pPr/>
              <a:t>‹#›</a:t>
            </a:fld>
            <a:endParaRPr lang="fa-I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84C5982-5DCE-4A2C-8773-B6410A78EE60}" type="datetimeFigureOut">
              <a:rPr lang="fa-IR" smtClean="0"/>
              <a:pPr/>
              <a:t>03/17/1440</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9DD6E9D7-489A-4061-9A25-14EBE8EF65C4}" type="slidenum">
              <a:rPr lang="fa-IR" smtClean="0"/>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184C5982-5DCE-4A2C-8773-B6410A78EE60}" type="datetimeFigureOut">
              <a:rPr lang="fa-IR" smtClean="0"/>
              <a:pPr/>
              <a:t>03/17/1440</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9DD6E9D7-489A-4061-9A25-14EBE8EF65C4}" type="slidenum">
              <a:rPr lang="fa-IR" smtClean="0"/>
              <a:pPr/>
              <a:t>‹#›</a:t>
            </a:fld>
            <a:endParaRPr lang="fa-I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84C5982-5DCE-4A2C-8773-B6410A78EE60}" type="datetimeFigureOut">
              <a:rPr lang="fa-IR" smtClean="0"/>
              <a:pPr/>
              <a:t>03/17/1440</a:t>
            </a:fld>
            <a:endParaRPr lang="fa-I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fa-I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9DD6E9D7-489A-4061-9A25-14EBE8EF65C4}" type="slidenum">
              <a:rPr lang="fa-IR" smtClean="0"/>
              <a:pPr/>
              <a:t>‹#›</a:t>
            </a:fld>
            <a:endParaRPr lang="fa-I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www.akairan.com/health/drug-information/201452314648.html" TargetMode="External"/><Relationship Id="rId2" Type="http://schemas.openxmlformats.org/officeDocument/2006/relationships/hyperlink" Target="http://www.akairan.com/health/rijim-laghari-chaghi/13638.html" TargetMode="External"/><Relationship Id="rId1" Type="http://schemas.openxmlformats.org/officeDocument/2006/relationships/slideLayout" Target="../slideLayouts/slideLayout6.xml"/><Relationship Id="rId5" Type="http://schemas.openxmlformats.org/officeDocument/2006/relationships/hyperlink" Target="https://article.tebyan.net/103095/%D9%81%D8%B4%D8%A7%D8%B1-%D8%AE%D9%88%D9%86-%D8%A8%D8%A7%D9%84%D8%A7-%D8%B1%D8%A7-%DA%A9%D9%86%D8%AA%D8%B1%D9%84-%DA%A9%D9%86%DB%8C%D8%AF" TargetMode="External"/><Relationship Id="rId4" Type="http://schemas.openxmlformats.org/officeDocument/2006/relationships/hyperlink" Target="http://www.akairan.com/health/taghziyeh-salem/p21877.html"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akairan.com/health/bimari-behdasht/news2017430063378041.html" TargetMode="External"/><Relationship Id="rId2" Type="http://schemas.openxmlformats.org/officeDocument/2006/relationships/hyperlink" Target="http://www.akairan.com/health/bimari-behdasht/2012813551.html"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behdaar.com/wp-content/uploads/2015/09/Addison.jpg" TargetMode="Externa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fa-IR" dirty="0"/>
          </a:p>
        </p:txBody>
      </p:sp>
      <p:sp>
        <p:nvSpPr>
          <p:cNvPr id="3" name="Subtitle 2"/>
          <p:cNvSpPr>
            <a:spLocks noGrp="1"/>
          </p:cNvSpPr>
          <p:nvPr>
            <p:ph type="subTitle" idx="1"/>
          </p:nvPr>
        </p:nvSpPr>
        <p:spPr/>
        <p:txBody>
          <a:bodyPr/>
          <a:lstStyle/>
          <a:p>
            <a:endParaRPr lang="fa-IR"/>
          </a:p>
        </p:txBody>
      </p:sp>
      <p:pic>
        <p:nvPicPr>
          <p:cNvPr id="1026" name="Picture 2" descr="C:\Users\iz\Desktop\New folder (2)\22.jpg"/>
          <p:cNvPicPr>
            <a:picLocks noChangeAspect="1" noChangeArrowheads="1"/>
          </p:cNvPicPr>
          <p:nvPr/>
        </p:nvPicPr>
        <p:blipFill>
          <a:blip r:embed="rId2" cstate="print"/>
          <a:srcRect/>
          <a:stretch>
            <a:fillRect/>
          </a:stretch>
        </p:blipFill>
        <p:spPr bwMode="auto">
          <a:xfrm>
            <a:off x="-8482" y="6351"/>
            <a:ext cx="9152482" cy="6851649"/>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8794" y="357166"/>
            <a:ext cx="6758006" cy="5572164"/>
          </a:xfrm>
        </p:spPr>
        <p:txBody>
          <a:bodyPr>
            <a:normAutofit/>
          </a:bodyPr>
          <a:lstStyle/>
          <a:p>
            <a:pPr algn="r" fontAlgn="base"/>
            <a:r>
              <a:rPr lang="fa-IR" sz="2400" b="1" dirty="0" smtClean="0"/>
              <a:t>سندرم کوشینگ (</a:t>
            </a:r>
            <a:r>
              <a:rPr lang="en-US" sz="2400" b="1" dirty="0" smtClean="0"/>
              <a:t>Cushing’s Syndrome</a:t>
            </a:r>
            <a:r>
              <a:rPr lang="fa-IR" sz="2400" b="1" dirty="0" smtClean="0"/>
              <a:t>)</a:t>
            </a:r>
            <a:r>
              <a:rPr lang="en-US" sz="2400" b="1" dirty="0" smtClean="0"/>
              <a:t/>
            </a:r>
            <a:br>
              <a:rPr lang="en-US" sz="2400" b="1" dirty="0" smtClean="0"/>
            </a:br>
            <a:r>
              <a:rPr lang="en-US" sz="2400" dirty="0" smtClean="0"/>
              <a:t/>
            </a:r>
            <a:br>
              <a:rPr lang="en-US" sz="2400" dirty="0" smtClean="0"/>
            </a:br>
            <a:r>
              <a:rPr lang="fa-IR" sz="2400" b="1" dirty="0" smtClean="0"/>
              <a:t> مشکل چیست؟</a:t>
            </a:r>
            <a:br>
              <a:rPr lang="fa-IR" sz="2400" b="1" dirty="0" smtClean="0"/>
            </a:br>
            <a:r>
              <a:rPr lang="fa-IR" sz="2400" dirty="0" smtClean="0"/>
              <a:t>در بیماری کوشینگ قشر آدرنال مقادیر زیادی گلوکوکورتیکوئید ترشح می کند یا غده هیپوفیز مقادیر زیادی </a:t>
            </a:r>
            <a:r>
              <a:rPr lang="en-US" sz="2400" dirty="0" smtClean="0"/>
              <a:t>ACTH</a:t>
            </a:r>
            <a:r>
              <a:rPr lang="fa-IR" sz="2400" dirty="0" smtClean="0"/>
              <a:t> ترشح می کند </a:t>
            </a:r>
            <a:br>
              <a:rPr lang="fa-IR" sz="2400" dirty="0" smtClean="0"/>
            </a:br>
            <a:r>
              <a:rPr lang="fa-IR" sz="2400" dirty="0" smtClean="0"/>
              <a:t>که می تواند حاصل تومور هیپوفیز، </a:t>
            </a:r>
            <a:br>
              <a:rPr lang="fa-IR" sz="2400" dirty="0" smtClean="0"/>
            </a:br>
            <a:r>
              <a:rPr lang="fa-IR" sz="2400" dirty="0" smtClean="0"/>
              <a:t>تومور آدرنال، یا درمان مداوم </a:t>
            </a:r>
            <a:br>
              <a:rPr lang="fa-IR" sz="2400" dirty="0" smtClean="0"/>
            </a:br>
            <a:r>
              <a:rPr lang="fa-IR" sz="2400" dirty="0" smtClean="0"/>
              <a:t> گلوکوکورتیکوئیدها باشد.</a:t>
            </a:r>
            <a:r>
              <a:rPr lang="en-US" dirty="0" smtClean="0"/>
              <a:t/>
            </a:r>
            <a:br>
              <a:rPr lang="en-US" dirty="0" smtClean="0"/>
            </a:br>
            <a:endParaRPr lang="fa-IR" dirty="0"/>
          </a:p>
        </p:txBody>
      </p:sp>
      <p:pic>
        <p:nvPicPr>
          <p:cNvPr id="24577" name="Picture 1" descr="C:\Users\iz\Desktop\New folder (2)\images (2).jpg"/>
          <p:cNvPicPr>
            <a:picLocks noChangeAspect="1" noChangeArrowheads="1"/>
          </p:cNvPicPr>
          <p:nvPr/>
        </p:nvPicPr>
        <p:blipFill>
          <a:blip r:embed="rId2" cstate="print"/>
          <a:srcRect/>
          <a:stretch>
            <a:fillRect/>
          </a:stretch>
        </p:blipFill>
        <p:spPr bwMode="auto">
          <a:xfrm>
            <a:off x="0" y="3571876"/>
            <a:ext cx="4429124" cy="3286124"/>
          </a:xfrm>
          <a:prstGeom prst="rect">
            <a:avLst/>
          </a:prstGeom>
          <a:noFill/>
        </p:spPr>
      </p:pic>
    </p:spTree>
  </p:cSld>
  <p:clrMapOvr>
    <a:masterClrMapping/>
  </p:clrMapOvr>
  <p:transition spd="slow">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662" y="500042"/>
            <a:ext cx="7715304" cy="6357958"/>
          </a:xfrm>
        </p:spPr>
        <p:txBody>
          <a:bodyPr>
            <a:normAutofit/>
          </a:bodyPr>
          <a:lstStyle/>
          <a:p>
            <a:pPr algn="r" fontAlgn="base"/>
            <a:r>
              <a:rPr lang="fa-IR" sz="2000" b="1" dirty="0" smtClean="0"/>
              <a:t>علائم و نشانه های تشخیصی</a:t>
            </a:r>
            <a:r>
              <a:rPr lang="en-US" sz="2000" dirty="0" smtClean="0"/>
              <a:t/>
            </a:r>
            <a:br>
              <a:rPr lang="en-US" sz="2000" dirty="0" smtClean="0"/>
            </a:br>
            <a:r>
              <a:rPr lang="fa-IR" sz="2000" dirty="0" smtClean="0"/>
              <a:t>♦ چهره قرص ماه در زمان ترشح مفرط </a:t>
            </a:r>
            <a:br>
              <a:rPr lang="fa-IR" sz="2000" dirty="0" smtClean="0"/>
            </a:br>
            <a:r>
              <a:rPr lang="fa-IR" sz="2000" dirty="0" smtClean="0"/>
              <a:t>کورتیزول </a:t>
            </a:r>
            <a:br>
              <a:rPr lang="fa-IR" sz="2000" dirty="0" smtClean="0"/>
            </a:br>
            <a:r>
              <a:rPr lang="fa-IR" sz="2000" dirty="0" smtClean="0"/>
              <a:t/>
            </a:r>
            <a:br>
              <a:rPr lang="fa-IR" sz="2000" dirty="0" smtClean="0"/>
            </a:br>
            <a:r>
              <a:rPr lang="fa-IR" sz="2000" dirty="0" smtClean="0"/>
              <a:t/>
            </a:r>
            <a:br>
              <a:rPr lang="fa-IR" sz="2000" dirty="0" smtClean="0"/>
            </a:br>
            <a:r>
              <a:rPr lang="fa-IR" sz="2000" dirty="0" smtClean="0"/>
              <a:t/>
            </a:r>
            <a:br>
              <a:rPr lang="fa-IR" sz="2000" dirty="0" smtClean="0"/>
            </a:br>
            <a:r>
              <a:rPr lang="fa-IR" sz="2000" dirty="0" smtClean="0"/>
              <a:t>♦ کوهان بوفالو (بستر چربی تجمع یافته </a:t>
            </a:r>
            <a:br>
              <a:rPr lang="fa-IR" sz="2000" dirty="0" smtClean="0"/>
            </a:br>
            <a:r>
              <a:rPr lang="fa-IR" sz="2000" dirty="0" smtClean="0"/>
              <a:t>در بخش بالایی کمر) در اثر </a:t>
            </a:r>
            <a:br>
              <a:rPr lang="fa-IR" sz="2000" dirty="0" smtClean="0"/>
            </a:br>
            <a:r>
              <a:rPr lang="fa-IR" sz="2000" dirty="0" smtClean="0"/>
              <a:t>   ترشح مفرط کورتیکواستروئیدها    </a:t>
            </a:r>
            <a:br>
              <a:rPr lang="fa-IR" sz="2000" dirty="0" smtClean="0"/>
            </a:br>
            <a:r>
              <a:rPr lang="fa-IR" sz="2000" dirty="0" smtClean="0"/>
              <a:t>         </a:t>
            </a:r>
            <a:br>
              <a:rPr lang="fa-IR" sz="2000" dirty="0" smtClean="0"/>
            </a:br>
            <a:r>
              <a:rPr lang="fa-IR" sz="2000" dirty="0" smtClean="0"/>
              <a:t/>
            </a:r>
            <a:br>
              <a:rPr lang="fa-IR" sz="2000" dirty="0" smtClean="0"/>
            </a:br>
            <a:r>
              <a:rPr lang="fa-IR" sz="2000" dirty="0" smtClean="0"/>
              <a:t/>
            </a:r>
            <a:br>
              <a:rPr lang="fa-IR" sz="2000" dirty="0" smtClean="0"/>
            </a:br>
            <a:r>
              <a:rPr lang="fa-IR" sz="2000" dirty="0" smtClean="0"/>
              <a:t>♦ پوکی استخوان در اثر افزایش مفرط کورتیکواستروئیدها، که موجب تضعیف استخوان می شود. </a:t>
            </a:r>
            <a:br>
              <a:rPr lang="fa-IR" sz="2000" dirty="0" smtClean="0"/>
            </a:br>
            <a:r>
              <a:rPr lang="fa-IR" sz="2000" dirty="0" smtClean="0"/>
              <a:t>♦ غیاب قاعدگی (آمنوره) ناشی از اثرات افزایش مفرط استروئیدها </a:t>
            </a:r>
            <a:br>
              <a:rPr lang="fa-IR" sz="2000" dirty="0" smtClean="0"/>
            </a:br>
            <a:r>
              <a:rPr lang="fa-IR" sz="2000" dirty="0" smtClean="0"/>
              <a:t>♦ تغییر وضعیت روانی در اثر افزایش استروئیدهامانند افسردگي، عصباني بودن، نگران بودن</a:t>
            </a:r>
            <a:r>
              <a:rPr lang="en-US" sz="2000" dirty="0" smtClean="0"/>
              <a:t/>
            </a:r>
            <a:br>
              <a:rPr lang="en-US" sz="2000" dirty="0" smtClean="0"/>
            </a:br>
            <a:r>
              <a:rPr lang="en-US" sz="2400" dirty="0" smtClean="0"/>
              <a:t/>
            </a:r>
            <a:br>
              <a:rPr lang="en-US" sz="2400" dirty="0" smtClean="0"/>
            </a:br>
            <a:endParaRPr lang="fa-IR" sz="2400" dirty="0"/>
          </a:p>
        </p:txBody>
      </p:sp>
      <p:pic>
        <p:nvPicPr>
          <p:cNvPr id="2051" name="Picture 3" descr="C:\Users\iz\Desktop\New folder (2)\images (5).jpg"/>
          <p:cNvPicPr>
            <a:picLocks noChangeAspect="1" noChangeArrowheads="1"/>
          </p:cNvPicPr>
          <p:nvPr/>
        </p:nvPicPr>
        <p:blipFill>
          <a:blip r:embed="rId2" cstate="print"/>
          <a:srcRect/>
          <a:stretch>
            <a:fillRect/>
          </a:stretch>
        </p:blipFill>
        <p:spPr bwMode="auto">
          <a:xfrm>
            <a:off x="1071538" y="642918"/>
            <a:ext cx="2857500" cy="1600200"/>
          </a:xfrm>
          <a:prstGeom prst="rect">
            <a:avLst/>
          </a:prstGeom>
          <a:noFill/>
        </p:spPr>
      </p:pic>
      <p:pic>
        <p:nvPicPr>
          <p:cNvPr id="2052" name="Picture 4" descr="C:\Users\iz\Desktop\New folder (2)\images (4).jpg"/>
          <p:cNvPicPr>
            <a:picLocks noChangeAspect="1" noChangeArrowheads="1"/>
          </p:cNvPicPr>
          <p:nvPr/>
        </p:nvPicPr>
        <p:blipFill>
          <a:blip r:embed="rId3" cstate="print"/>
          <a:srcRect/>
          <a:stretch>
            <a:fillRect/>
          </a:stretch>
        </p:blipFill>
        <p:spPr bwMode="auto">
          <a:xfrm>
            <a:off x="1285852" y="2428868"/>
            <a:ext cx="2476499" cy="1647999"/>
          </a:xfrm>
          <a:prstGeom prst="rect">
            <a:avLst/>
          </a:prstGeom>
          <a:noFill/>
        </p:spPr>
      </p:pic>
    </p:spTree>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604"/>
            <a:ext cx="8229600" cy="5857916"/>
          </a:xfrm>
        </p:spPr>
        <p:txBody>
          <a:bodyPr>
            <a:normAutofit/>
          </a:bodyPr>
          <a:lstStyle/>
          <a:p>
            <a:pPr lvl="0" algn="r"/>
            <a:r>
              <a:rPr lang="fa-IR" sz="2000" dirty="0" smtClean="0"/>
              <a:t>♦ افزايش وزن</a:t>
            </a:r>
            <a:r>
              <a:rPr lang="en-US" sz="2000" dirty="0" smtClean="0"/>
              <a:t/>
            </a:r>
            <a:br>
              <a:rPr lang="en-US" sz="2000" dirty="0" smtClean="0"/>
            </a:br>
            <a:r>
              <a:rPr lang="fa-IR" sz="2000" dirty="0" smtClean="0"/>
              <a:t> ♦ چاقي مركزي</a:t>
            </a:r>
            <a:r>
              <a:rPr lang="en-US" sz="2000" dirty="0" smtClean="0"/>
              <a:t/>
            </a:r>
            <a:br>
              <a:rPr lang="en-US" sz="2000" dirty="0" smtClean="0"/>
            </a:br>
            <a:r>
              <a:rPr lang="fa-IR" sz="2000" dirty="0" smtClean="0"/>
              <a:t> ♦ نازك شدن پوست</a:t>
            </a:r>
            <a:r>
              <a:rPr lang="en-US" sz="2000" dirty="0" smtClean="0"/>
              <a:t/>
            </a:r>
            <a:br>
              <a:rPr lang="en-US" sz="2000" dirty="0" smtClean="0"/>
            </a:br>
            <a:r>
              <a:rPr lang="fa-IR" sz="2000" dirty="0" smtClean="0"/>
              <a:t> ♦ كبود شدن آسان پوست</a:t>
            </a:r>
            <a:r>
              <a:rPr lang="en-US" sz="2000" dirty="0" smtClean="0"/>
              <a:t/>
            </a:r>
            <a:br>
              <a:rPr lang="en-US" sz="2000" dirty="0" smtClean="0"/>
            </a:br>
            <a:r>
              <a:rPr lang="fa-IR" sz="2000" dirty="0" smtClean="0"/>
              <a:t> ♦ وجود خطوط ارغواني </a:t>
            </a:r>
            <a:br>
              <a:rPr lang="fa-IR" sz="2000" dirty="0" smtClean="0"/>
            </a:br>
            <a:r>
              <a:rPr lang="fa-IR" sz="2000" dirty="0" smtClean="0"/>
              <a:t>در شكم و اندام ها</a:t>
            </a:r>
            <a:r>
              <a:rPr lang="en-US" sz="2000" dirty="0" smtClean="0"/>
              <a:t/>
            </a:r>
            <a:br>
              <a:rPr lang="en-US" sz="2000" dirty="0" smtClean="0"/>
            </a:br>
            <a:r>
              <a:rPr lang="fa-IR" sz="2000" dirty="0" smtClean="0"/>
              <a:t>  ♦ افزايش مو در صورت در زنان</a:t>
            </a:r>
            <a:r>
              <a:rPr lang="en-US" sz="2000" dirty="0" smtClean="0"/>
              <a:t/>
            </a:r>
            <a:br>
              <a:rPr lang="en-US" sz="2000" dirty="0" smtClean="0"/>
            </a:br>
            <a:r>
              <a:rPr lang="fa-IR" sz="2000" dirty="0" smtClean="0"/>
              <a:t> ♦ آكنه و پوست چرب</a:t>
            </a:r>
            <a:r>
              <a:rPr lang="en-US" sz="2000" dirty="0" smtClean="0"/>
              <a:t/>
            </a:r>
            <a:br>
              <a:rPr lang="en-US" sz="2000" dirty="0" smtClean="0"/>
            </a:br>
            <a:r>
              <a:rPr lang="fa-IR" sz="2000" dirty="0" smtClean="0"/>
              <a:t> ♦ ضعف عضلاني</a:t>
            </a:r>
            <a:r>
              <a:rPr lang="en-US" sz="2000" dirty="0" smtClean="0"/>
              <a:t/>
            </a:r>
            <a:br>
              <a:rPr lang="en-US" sz="2000" dirty="0" smtClean="0"/>
            </a:br>
            <a:r>
              <a:rPr lang="fa-IR" sz="2000" dirty="0" smtClean="0"/>
              <a:t> ♦ افزايش قند خون</a:t>
            </a:r>
            <a:r>
              <a:rPr lang="en-US" sz="2000" dirty="0" smtClean="0"/>
              <a:t/>
            </a:r>
            <a:br>
              <a:rPr lang="en-US" sz="2000" dirty="0" smtClean="0"/>
            </a:br>
            <a:r>
              <a:rPr lang="fa-IR" sz="2000" dirty="0" smtClean="0"/>
              <a:t> ♦ افزايش فشار خون</a:t>
            </a:r>
            <a:r>
              <a:rPr lang="en-US" sz="2000" dirty="0" smtClean="0"/>
              <a:t/>
            </a:r>
            <a:br>
              <a:rPr lang="en-US" sz="2000" dirty="0" smtClean="0"/>
            </a:br>
            <a:r>
              <a:rPr lang="fa-IR" sz="2000" dirty="0" smtClean="0"/>
              <a:t> ♦ مبتلا شدن آسان به عفونتها</a:t>
            </a:r>
            <a:r>
              <a:rPr lang="en-US" sz="2000" dirty="0" smtClean="0"/>
              <a:t/>
            </a:r>
            <a:br>
              <a:rPr lang="en-US" sz="2000" dirty="0" smtClean="0"/>
            </a:br>
            <a:r>
              <a:rPr lang="fa-IR" sz="2000" dirty="0" smtClean="0"/>
              <a:t> ♦ لخته شدن خون در </a:t>
            </a:r>
            <a:br>
              <a:rPr lang="fa-IR" sz="2000" dirty="0" smtClean="0"/>
            </a:br>
            <a:r>
              <a:rPr lang="fa-IR" sz="2000" dirty="0" smtClean="0"/>
              <a:t>سياهرگها در پاها</a:t>
            </a:r>
            <a:r>
              <a:rPr lang="en-US" sz="2400" dirty="0" smtClean="0"/>
              <a:t/>
            </a:r>
            <a:br>
              <a:rPr lang="en-US" sz="2400" dirty="0" smtClean="0"/>
            </a:br>
            <a:endParaRPr lang="fa-IR" sz="2400" dirty="0"/>
          </a:p>
        </p:txBody>
      </p:sp>
      <p:pic>
        <p:nvPicPr>
          <p:cNvPr id="3074" name="Picture 2" descr="C:\Users\iz\Desktop\New folder (2)\adrenal-glands2.jpg"/>
          <p:cNvPicPr>
            <a:picLocks noChangeAspect="1" noChangeArrowheads="1"/>
          </p:cNvPicPr>
          <p:nvPr/>
        </p:nvPicPr>
        <p:blipFill>
          <a:blip r:embed="rId2" cstate="print"/>
          <a:srcRect/>
          <a:stretch>
            <a:fillRect/>
          </a:stretch>
        </p:blipFill>
        <p:spPr bwMode="auto">
          <a:xfrm>
            <a:off x="0" y="1214422"/>
            <a:ext cx="5429256" cy="4929222"/>
          </a:xfrm>
          <a:prstGeom prst="rect">
            <a:avLst/>
          </a:prstGeom>
          <a:noFill/>
        </p:spPr>
      </p:pic>
    </p:spTree>
  </p:cSld>
  <p:clrMapOvr>
    <a:masterClrMapping/>
  </p:clrMapOvr>
  <p:transition spd="slow">
    <p:cover dir="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00" y="0"/>
            <a:ext cx="7572428" cy="6858000"/>
          </a:xfrm>
        </p:spPr>
        <p:txBody>
          <a:bodyPr>
            <a:normAutofit/>
          </a:bodyPr>
          <a:lstStyle/>
          <a:p>
            <a:pPr algn="r" fontAlgn="base"/>
            <a:r>
              <a:rPr lang="fa-IR" sz="2400" b="1" dirty="0" smtClean="0"/>
              <a:t>تشخیص های پرستاری</a:t>
            </a:r>
            <a:r>
              <a:rPr lang="en-US" sz="2400" dirty="0" smtClean="0"/>
              <a:t/>
            </a:r>
            <a:br>
              <a:rPr lang="en-US" sz="2400" dirty="0" smtClean="0"/>
            </a:br>
            <a:r>
              <a:rPr lang="fa-IR" sz="2400" dirty="0" smtClean="0"/>
              <a:t>♦ خطر آسیب وصدمه در ارتباط با ضعف</a:t>
            </a:r>
            <a:br>
              <a:rPr lang="fa-IR" sz="2400" dirty="0" smtClean="0"/>
            </a:br>
            <a:r>
              <a:rPr lang="fa-IR" sz="2400" dirty="0" smtClean="0"/>
              <a:t>♦ خطر ابتلا به عفونت در ارتباط با تغییرات متابولیسم پروتئین ها وپاسخهای التهابی بدن</a:t>
            </a:r>
            <a:br>
              <a:rPr lang="fa-IR" sz="2400" dirty="0" smtClean="0"/>
            </a:br>
            <a:r>
              <a:rPr lang="fa-IR" sz="2400" dirty="0" smtClean="0"/>
              <a:t>♦ کمبود مراقبت از خود در ارتباط با ضعف ،خستگی ،تحلیل عضلات وتغییرات الگوی خواب</a:t>
            </a:r>
            <a:r>
              <a:rPr lang="en-US" sz="2400" dirty="0" smtClean="0"/>
              <a:t/>
            </a:r>
            <a:br>
              <a:rPr lang="en-US" sz="2400" dirty="0" smtClean="0"/>
            </a:br>
            <a:r>
              <a:rPr lang="fa-IR" sz="2400" dirty="0" smtClean="0"/>
              <a:t>♦ تخریب تمامیت پوستی درارتباط با ادم ،اختلال ترمیم وبهبودی و نازک وشکننده شدن پوست </a:t>
            </a:r>
            <a:br>
              <a:rPr lang="fa-IR" sz="2400" dirty="0" smtClean="0"/>
            </a:br>
            <a:r>
              <a:rPr lang="fa-IR" sz="2400" dirty="0" smtClean="0"/>
              <a:t> ♦ اختلات تصور از بدن در ارتباط با ظاهر فیزیکی ،تخریب فعالیتهای جنسی و کاهش سطح فعالیت</a:t>
            </a:r>
            <a:br>
              <a:rPr lang="fa-IR" sz="2400" dirty="0" smtClean="0"/>
            </a:br>
            <a:r>
              <a:rPr lang="fa-IR" sz="2400" dirty="0" smtClean="0"/>
              <a:t> ♦ اختلال فرایندهای فکری در ارتباط با نوسانات خلق ،تحریک پذیری وافسردگی</a:t>
            </a:r>
            <a:endParaRPr lang="fa-IR" sz="2400" dirty="0"/>
          </a:p>
        </p:txBody>
      </p:sp>
    </p:spTree>
  </p:cSld>
  <p:clrMapOvr>
    <a:masterClrMapping/>
  </p:clrMapOvr>
  <p:transition spd="slow">
    <p:push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662" y="1000108"/>
            <a:ext cx="7572428" cy="5357850"/>
          </a:xfrm>
        </p:spPr>
        <p:txBody>
          <a:bodyPr>
            <a:noAutofit/>
          </a:bodyPr>
          <a:lstStyle/>
          <a:p>
            <a:pPr algn="r" fontAlgn="base"/>
            <a:r>
              <a:rPr lang="fa-IR" sz="2400" b="1" dirty="0" smtClean="0"/>
              <a:t>مداخلات پرستاری</a:t>
            </a:r>
            <a:r>
              <a:rPr lang="en-US" sz="2400" dirty="0" smtClean="0"/>
              <a:t/>
            </a:r>
            <a:br>
              <a:rPr lang="en-US" sz="2400" dirty="0" smtClean="0"/>
            </a:br>
            <a:r>
              <a:rPr lang="fa-IR" sz="2400" dirty="0" smtClean="0"/>
              <a:t>♦ کاهش خطر آسیب وصدمه دیدن</a:t>
            </a:r>
            <a:br>
              <a:rPr lang="fa-IR" sz="2400" dirty="0" smtClean="0"/>
            </a:br>
            <a:r>
              <a:rPr lang="fa-IR" sz="2400" dirty="0" smtClean="0"/>
              <a:t>♦ کاهش خطر ابتلا به عفونت</a:t>
            </a:r>
            <a:br>
              <a:rPr lang="fa-IR" sz="2400" dirty="0" smtClean="0"/>
            </a:br>
            <a:r>
              <a:rPr lang="fa-IR" sz="2400" dirty="0" smtClean="0"/>
              <a:t>♦ ارتقاءتمامیت پوستی</a:t>
            </a:r>
            <a:br>
              <a:rPr lang="fa-IR" sz="2400" dirty="0" smtClean="0"/>
            </a:br>
            <a:r>
              <a:rPr lang="fa-IR" sz="2400" dirty="0" smtClean="0"/>
              <a:t>♦ تشویق بیمار به فعالیت واستراحت</a:t>
            </a:r>
            <a:br>
              <a:rPr lang="fa-IR" sz="2400" dirty="0" smtClean="0"/>
            </a:br>
            <a:r>
              <a:rPr lang="fa-IR" sz="2400" dirty="0" smtClean="0"/>
              <a:t>♦ ارتقاءتصور از بدن </a:t>
            </a:r>
            <a:br>
              <a:rPr lang="fa-IR" sz="2400" dirty="0" smtClean="0"/>
            </a:br>
            <a:r>
              <a:rPr lang="fa-IR" sz="2400" dirty="0" smtClean="0"/>
              <a:t>♦ ارتقاءفرایند های فکری </a:t>
            </a:r>
            <a:br>
              <a:rPr lang="fa-IR" sz="2400" dirty="0" smtClean="0"/>
            </a:br>
            <a:r>
              <a:rPr lang="fa-IR" sz="2400" dirty="0" smtClean="0"/>
              <a:t>♦ آماده کردن بیمار برای جراحی</a:t>
            </a:r>
            <a:r>
              <a:rPr lang="en-US" sz="2400" dirty="0" smtClean="0"/>
              <a:t/>
            </a:r>
            <a:br>
              <a:rPr lang="en-US" sz="2400" dirty="0" smtClean="0"/>
            </a:br>
            <a:endParaRPr lang="fa-IR" sz="2400" dirty="0"/>
          </a:p>
        </p:txBody>
      </p:sp>
      <p:pic>
        <p:nvPicPr>
          <p:cNvPr id="1027" name="Picture 3" descr="C:\Users\iz\Desktop\New folder (2)\Picture5.jpg"/>
          <p:cNvPicPr>
            <a:picLocks noChangeAspect="1" noChangeArrowheads="1"/>
          </p:cNvPicPr>
          <p:nvPr/>
        </p:nvPicPr>
        <p:blipFill>
          <a:blip r:embed="rId2" cstate="print"/>
          <a:srcRect/>
          <a:stretch>
            <a:fillRect/>
          </a:stretch>
        </p:blipFill>
        <p:spPr bwMode="auto">
          <a:xfrm>
            <a:off x="1500166" y="785794"/>
            <a:ext cx="3143272" cy="2149471"/>
          </a:xfrm>
          <a:prstGeom prst="rect">
            <a:avLst/>
          </a:prstGeom>
          <a:noFill/>
        </p:spPr>
      </p:pic>
    </p:spTree>
  </p:cSld>
  <p:clrMapOvr>
    <a:masterClrMapping/>
  </p:clrMapOvr>
  <p:transition spd="slow">
    <p:cover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274638"/>
            <a:ext cx="7829576" cy="6297634"/>
          </a:xfrm>
        </p:spPr>
        <p:txBody>
          <a:bodyPr/>
          <a:lstStyle/>
          <a:p>
            <a:pPr algn="r"/>
            <a:r>
              <a:rPr lang="fa-IR" sz="2400" dirty="0" smtClean="0"/>
              <a:t>♦ کاهش خطر ابتلا به عفونت زیرا اثرات ضدالتهابی کورتیکواستروئیدها ممکن است نشانه های عمومی التهاب وعفونت را بپوشاند</a:t>
            </a:r>
            <a:br>
              <a:rPr lang="fa-IR" sz="2400" dirty="0" smtClean="0"/>
            </a:br>
            <a:r>
              <a:rPr lang="fa-IR" sz="2400" dirty="0" smtClean="0"/>
              <a:t> ♦ ارتقا تمامیت پوستی با بررسی مکرر زوائد وبرجستگی های استخوانی ،تشویق بیمار به تغییر پوزیشن مکرر</a:t>
            </a:r>
            <a:br>
              <a:rPr lang="fa-IR" sz="2400" dirty="0" smtClean="0"/>
            </a:br>
            <a:r>
              <a:rPr lang="fa-IR" sz="2400" dirty="0" smtClean="0"/>
              <a:t> ♦ ارتقا تصور از بدن با توضیح برگشت تغییرات جسمی اصلی با درمان ورعایت رژیم غذایی</a:t>
            </a:r>
            <a:br>
              <a:rPr lang="fa-IR" sz="2400" dirty="0" smtClean="0"/>
            </a:br>
            <a:r>
              <a:rPr lang="fa-IR" sz="2400" dirty="0" smtClean="0"/>
              <a:t> ♦ ارتقا فرایند های فکری با توضیح علت ناپایداری عاطفی وفکری بیمار به وی وخانواده اش</a:t>
            </a:r>
            <a:br>
              <a:rPr lang="fa-IR" sz="2400" dirty="0" smtClean="0"/>
            </a:br>
            <a:r>
              <a:rPr lang="fa-IR" sz="2400" dirty="0" smtClean="0"/>
              <a:t> ♦ آماده کردن بیمار برای جراحی آدرنالکتومی  ویا هیپوفیزکتومی </a:t>
            </a:r>
            <a:r>
              <a:rPr lang="fa-IR" dirty="0" smtClean="0"/>
              <a:t/>
            </a:r>
            <a:br>
              <a:rPr lang="fa-IR" dirty="0" smtClean="0"/>
            </a:br>
            <a:endParaRPr lang="fa-IR" dirty="0"/>
          </a:p>
        </p:txBody>
      </p:sp>
    </p:spTree>
  </p:cSld>
  <p:clrMapOvr>
    <a:masterClrMapping/>
  </p:clrMapOvr>
  <p:transition spd="slow">
    <p:randomBa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1670" y="0"/>
            <a:ext cx="6500858" cy="6143644"/>
          </a:xfrm>
        </p:spPr>
        <p:txBody>
          <a:bodyPr>
            <a:normAutofit/>
          </a:bodyPr>
          <a:lstStyle/>
          <a:p>
            <a:pPr algn="r"/>
            <a:r>
              <a:rPr lang="fa-IR" sz="2400" dirty="0" smtClean="0"/>
              <a:t>♦ مراقبت های پرستاری بعد از عمل: </a:t>
            </a:r>
            <a:br>
              <a:rPr lang="fa-IR" sz="2400" dirty="0" smtClean="0"/>
            </a:br>
            <a:r>
              <a:rPr lang="fa-IR" sz="2400" dirty="0" smtClean="0"/>
              <a:t/>
            </a:r>
            <a:br>
              <a:rPr lang="fa-IR" sz="2400" dirty="0" smtClean="0"/>
            </a:br>
            <a:r>
              <a:rPr lang="fa-IR" sz="2400" dirty="0" smtClean="0"/>
              <a:t>♦ کمک به زود راه افتادن بیمار، تمرینات تنفسی، سرفه برای تسهیل تخلیه خلط و کاهش ریسک آمبولی </a:t>
            </a:r>
            <a:br>
              <a:rPr lang="fa-IR" sz="2400" dirty="0" smtClean="0"/>
            </a:br>
            <a:r>
              <a:rPr lang="fa-IR" sz="2400" dirty="0" smtClean="0"/>
              <a:t>♦ پایش موضع برش جراحی از نظر ترشح، </a:t>
            </a:r>
            <a:br>
              <a:rPr lang="fa-IR" sz="2400" dirty="0" smtClean="0"/>
            </a:br>
            <a:r>
              <a:rPr lang="fa-IR" sz="2400" dirty="0" smtClean="0"/>
              <a:t>اریتما، نشانه های عفونت </a:t>
            </a:r>
            <a:br>
              <a:rPr lang="fa-IR" sz="2400" dirty="0" smtClean="0"/>
            </a:br>
            <a:r>
              <a:rPr lang="fa-IR" sz="2400" dirty="0" smtClean="0"/>
              <a:t>♦ حفظ رژیم غذایی پرکالری، پر کلسیم </a:t>
            </a:r>
            <a:br>
              <a:rPr lang="fa-IR" sz="2400" dirty="0" smtClean="0"/>
            </a:br>
            <a:r>
              <a:rPr lang="fa-IR" sz="2400" dirty="0" smtClean="0"/>
              <a:t>برای کمک به ترمیم زخم </a:t>
            </a:r>
            <a:br>
              <a:rPr lang="fa-IR" sz="2400" dirty="0" smtClean="0"/>
            </a:br>
            <a:r>
              <a:rPr lang="fa-IR" sz="2400" dirty="0" smtClean="0"/>
              <a:t>و جایگزینی کلسیم </a:t>
            </a:r>
            <a:br>
              <a:rPr lang="fa-IR" sz="2400" dirty="0" smtClean="0"/>
            </a:br>
            <a:r>
              <a:rPr lang="fa-IR" sz="2400" dirty="0" smtClean="0"/>
              <a:t>♦ تجویز داروهای مسکن در صورت نیاز</a:t>
            </a:r>
            <a:endParaRPr lang="fa-IR" sz="2400" dirty="0"/>
          </a:p>
        </p:txBody>
      </p:sp>
      <p:pic>
        <p:nvPicPr>
          <p:cNvPr id="19457" name="Picture 1" descr="C:\Users\iz\Desktop\New folder (2)\Picture1.jpg"/>
          <p:cNvPicPr>
            <a:picLocks noChangeAspect="1" noChangeArrowheads="1"/>
          </p:cNvPicPr>
          <p:nvPr/>
        </p:nvPicPr>
        <p:blipFill>
          <a:blip r:embed="rId2" cstate="print"/>
          <a:srcRect/>
          <a:stretch>
            <a:fillRect/>
          </a:stretch>
        </p:blipFill>
        <p:spPr bwMode="auto">
          <a:xfrm>
            <a:off x="0" y="3143248"/>
            <a:ext cx="4000528" cy="3714752"/>
          </a:xfrm>
          <a:prstGeom prst="rect">
            <a:avLst/>
          </a:prstGeom>
          <a:noFill/>
        </p:spPr>
      </p:pic>
    </p:spTree>
  </p:cSld>
  <p:clrMapOvr>
    <a:masterClrMapping/>
  </p:clrMapOvr>
  <p:transition spd="slow">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4414" y="428604"/>
            <a:ext cx="7429552" cy="6154758"/>
          </a:xfrm>
        </p:spPr>
        <p:txBody>
          <a:bodyPr>
            <a:normAutofit/>
          </a:bodyPr>
          <a:lstStyle/>
          <a:p>
            <a:pPr algn="r"/>
            <a:r>
              <a:rPr lang="fa-IR" sz="2000" dirty="0" smtClean="0"/>
              <a:t>آموزش به بیمار وخانواده</a:t>
            </a:r>
            <a:br>
              <a:rPr lang="fa-IR" sz="2000" dirty="0" smtClean="0"/>
            </a:br>
            <a:r>
              <a:rPr lang="fa-IR" sz="2000" dirty="0" smtClean="0"/>
              <a:t>در هنگام بیماری مانند سایر موارد استرس، بدن شما برای بهبود، به مواد مغذی بیشتر از حد معمول احتیاج دارد. سندرم کوشینگ، نیاز و نحوه استفاده بدن را به چربی، سدیم، کلسیم و قند تغییر می‏ دهد</a:t>
            </a:r>
            <a:r>
              <a:rPr lang="en-US" sz="2000" dirty="0" smtClean="0"/>
              <a:t>.</a:t>
            </a:r>
            <a:br>
              <a:rPr lang="en-US" sz="2000" dirty="0" smtClean="0"/>
            </a:br>
            <a:r>
              <a:rPr lang="fa-IR" sz="2000" dirty="0" smtClean="0"/>
              <a:t> ♦ - تغذیه: وزن اضافی خود را با یک </a:t>
            </a:r>
            <a:r>
              <a:rPr lang="fa-IR" sz="2000" dirty="0" smtClean="0">
                <a:hlinkClick r:id="rId2" tooltip="مناسب ترین رژیم غذایی برای افراد چاق، یک رژیم خوب برای لاغرشدن "/>
              </a:rPr>
              <a:t>رژیم لاغری مناسب</a:t>
            </a:r>
            <a:r>
              <a:rPr lang="fa-IR" sz="2000" dirty="0" smtClean="0"/>
              <a:t> کم کنید. با نظر پزشک، </a:t>
            </a:r>
            <a:r>
              <a:rPr lang="fa-IR" sz="2000" dirty="0" smtClean="0">
                <a:hlinkClick r:id="rId3" tooltip="بهترین زمان خوردن قرص کلسیم "/>
              </a:rPr>
              <a:t>مکمل کلسیم</a:t>
            </a:r>
            <a:r>
              <a:rPr lang="fa-IR" sz="2000" dirty="0" smtClean="0"/>
              <a:t> و ویتامین </a:t>
            </a:r>
            <a:r>
              <a:rPr lang="en-US" sz="2000" dirty="0" smtClean="0"/>
              <a:t>D</a:t>
            </a:r>
            <a:r>
              <a:rPr lang="fa-IR" sz="2000" dirty="0" smtClean="0"/>
              <a:t> را با هم مصرف کنید تا </a:t>
            </a:r>
            <a:r>
              <a:rPr lang="fa-IR" sz="2000" dirty="0" smtClean="0">
                <a:hlinkClick r:id="rId4" tooltip="نکات مهم برای جذب بیشتر کلسیم در بدن "/>
              </a:rPr>
              <a:t>جذب کلسیم</a:t>
            </a:r>
            <a:r>
              <a:rPr lang="fa-IR" sz="2000" dirty="0" smtClean="0"/>
              <a:t> زیاد شود و استخوان هایتان قوی گردند.ولی به دلیل احتمال مسمومیت با ویتامین </a:t>
            </a:r>
            <a:r>
              <a:rPr lang="en-US" sz="2000" dirty="0" smtClean="0"/>
              <a:t>D </a:t>
            </a:r>
            <a:r>
              <a:rPr lang="fa-IR" sz="2000" dirty="0" smtClean="0"/>
              <a:t>نباید آن را به مدت طولانی</a:t>
            </a:r>
            <a:r>
              <a:rPr lang="en-US" sz="2000" dirty="0" smtClean="0"/>
              <a:t> </a:t>
            </a:r>
            <a:r>
              <a:rPr lang="fa-IR" sz="2000" dirty="0" smtClean="0"/>
              <a:t>استفاده کرد.</a:t>
            </a:r>
            <a:r>
              <a:rPr lang="en-US" sz="2000" dirty="0" smtClean="0"/>
              <a:t/>
            </a:r>
            <a:br>
              <a:rPr lang="en-US" sz="2000" dirty="0" smtClean="0"/>
            </a:br>
            <a:r>
              <a:rPr lang="fa-IR" sz="2000" dirty="0" smtClean="0"/>
              <a:t> ♦ چربی خون بالا حدوداً در 70 درصد از بیماران مبتلا به سندرم کوشینگ دیده می ‏شود اگر چه  طبیعت بیماری حفظ چربی‏ های خون در محدوده طبیعی را مشکل می ‏سازد ولی رعایت توصیه‏ های عمومی به صورت دریافت کلسترول  کمتر از 300 میلی‏ گرم در روز و اسیدهای چرب اشباع کمتر از 10 درصد کالری رژیم می ‏تواند مفید باشد</a:t>
            </a:r>
            <a:r>
              <a:rPr lang="en-US" sz="2000" dirty="0" smtClean="0"/>
              <a:t> .</a:t>
            </a:r>
            <a:br>
              <a:rPr lang="en-US" sz="2000" dirty="0" smtClean="0"/>
            </a:br>
            <a:r>
              <a:rPr lang="fa-IR" sz="2000" dirty="0" smtClean="0"/>
              <a:t> ♦ از عوارض سندرم کوشینگ،</a:t>
            </a:r>
            <a:r>
              <a:rPr lang="en-US" sz="2000" dirty="0" smtClean="0"/>
              <a:t> </a:t>
            </a:r>
            <a:r>
              <a:rPr lang="fa-IR" sz="2000" dirty="0" smtClean="0">
                <a:hlinkClick r:id="rId5"/>
              </a:rPr>
              <a:t>فشار خون بالا</a:t>
            </a:r>
            <a:r>
              <a:rPr lang="en-US" sz="2000" dirty="0" smtClean="0">
                <a:hlinkClick r:id="rId5"/>
              </a:rPr>
              <a:t> </a:t>
            </a:r>
            <a:r>
              <a:rPr lang="fa-IR" sz="2000" dirty="0" smtClean="0"/>
              <a:t>. و ادم می ‏باشد که بدین منظور باید از دریافت بیش از حد سدیم اجتناب گردد. همچنین هنگام مصرف استروئیدها، سدیم دریافتی محدود شود. </a:t>
            </a:r>
            <a:br>
              <a:rPr lang="fa-IR" sz="2000" dirty="0" smtClean="0"/>
            </a:br>
            <a:endParaRPr lang="fa-IR" sz="2000" dirty="0"/>
          </a:p>
        </p:txBody>
      </p:sp>
    </p:spTree>
  </p:cSld>
  <p:clrMapOvr>
    <a:masterClrMapping/>
  </p:clrMapOvr>
  <p:transition spd="slow">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4414" y="274638"/>
            <a:ext cx="7143800" cy="6583362"/>
          </a:xfrm>
        </p:spPr>
        <p:txBody>
          <a:bodyPr>
            <a:normAutofit/>
          </a:bodyPr>
          <a:lstStyle/>
          <a:p>
            <a:pPr algn="r"/>
            <a:r>
              <a:rPr lang="fa-IR" sz="2000" dirty="0" smtClean="0"/>
              <a:t>♦ چنانچه در این بیماری دفع پروتئین از بدن زیاد شود، باید دریافت مقادیر کافی پروتئین را نیز برای بیماران مبتلا به کوشینگ در نظر گرفت. </a:t>
            </a:r>
            <a:br>
              <a:rPr lang="fa-IR" sz="2000" dirty="0" smtClean="0"/>
            </a:br>
            <a:r>
              <a:rPr lang="fa-IR" sz="2000" dirty="0" smtClean="0"/>
              <a:t> ♦ ورزش دادن مغز: اگر شما دارای مشکلات ذهنی در نتیجه بروز این سندرم شدید، حل کردن جدول و درست کردن پازل می تواند عملکرد مغز را بهبود دهد.</a:t>
            </a:r>
            <a:br>
              <a:rPr lang="fa-IR" sz="2000" dirty="0" smtClean="0"/>
            </a:br>
            <a:r>
              <a:rPr lang="fa-IR" sz="2000" dirty="0" smtClean="0"/>
              <a:t> ♦ سندروم کوشینگ اغلب قابل درمان است.اگر که شما کورتیکو استرویید مصرف میکنید دکتر آن داروهارا کم کم قطع میکند.ناگهانی قطع کردن ان ها میتواند باعث کاهش ناگهانی کورتیزول بدن شود.جراحی برای برداشتن توموری که باعث سندروم کوشینگ شده ؛ معمولا موفقیت امیز است.، اما ممکن است تومور دوباره عود کند.اگر تومور در غده ی هیپوفیز باشد و خیلی بزرگ شده باشد میتواند مشکلات بینایی ایجاد کند.عوارض دیگر آن مثل دیابت و فشار خون بالاست. </a:t>
            </a:r>
            <a:br>
              <a:rPr lang="fa-IR" sz="2000" dirty="0" smtClean="0"/>
            </a:br>
            <a:r>
              <a:rPr lang="fa-IR" sz="2000" dirty="0" smtClean="0"/>
              <a:t> ♦ </a:t>
            </a:r>
            <a:r>
              <a:rPr lang="fa-IR" sz="2000" dirty="0" smtClean="0">
                <a:hlinkClick r:id="rId2" tooltip="اقداماتی برای تسکین درد آرتریت و آرتروز "/>
              </a:rPr>
              <a:t>تسکین درد</a:t>
            </a:r>
            <a:r>
              <a:rPr lang="fa-IR" sz="2000" dirty="0" smtClean="0"/>
              <a:t> به آرامی : </a:t>
            </a:r>
            <a:r>
              <a:rPr lang="fa-IR" sz="2000" dirty="0" smtClean="0">
                <a:hlinkClick r:id="rId3" tooltip="خاصیت های مفید حمام آب گرم برای سلامتی "/>
              </a:rPr>
              <a:t>حمام آب گرم</a:t>
            </a:r>
            <a:r>
              <a:rPr lang="fa-IR" sz="2000" dirty="0" smtClean="0"/>
              <a:t>، ماساژ و ورزش هایی نظیر: ورزش های هوازی در آب می توانند به </a:t>
            </a:r>
            <a:r>
              <a:rPr lang="fa-IR" sz="2000" dirty="0" smtClean="0">
                <a:hlinkClick r:id="rId2" tooltip="اقداماتی برای تسکین درد آرتریت و آرتروز "/>
              </a:rPr>
              <a:t>کاهش درد</a:t>
            </a:r>
            <a:r>
              <a:rPr lang="fa-IR" sz="2000" dirty="0" smtClean="0"/>
              <a:t> عضلات و مفاصل کمک کنند.</a:t>
            </a:r>
            <a:r>
              <a:rPr lang="en-US" sz="2400" dirty="0" smtClean="0"/>
              <a:t/>
            </a:r>
            <a:br>
              <a:rPr lang="en-US" sz="2400" dirty="0" smtClean="0"/>
            </a:br>
            <a:endParaRPr lang="fa-IR" sz="2400" dirty="0"/>
          </a:p>
        </p:txBody>
      </p:sp>
    </p:spTree>
  </p:cSld>
  <p:clrMapOvr>
    <a:masterClrMapping/>
  </p:clrMapOvr>
  <p:transition spd="slow">
    <p:comb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5918" y="285728"/>
            <a:ext cx="6715172" cy="4429156"/>
          </a:xfrm>
        </p:spPr>
        <p:txBody>
          <a:bodyPr>
            <a:normAutofit/>
          </a:bodyPr>
          <a:lstStyle/>
          <a:p>
            <a:pPr algn="r" fontAlgn="base"/>
            <a:r>
              <a:rPr lang="fa-IR" sz="2800" b="1" dirty="0" smtClean="0"/>
              <a:t>فئوکروموسیتوم (</a:t>
            </a:r>
            <a:r>
              <a:rPr lang="en-US" sz="2800" b="1" dirty="0" err="1" smtClean="0"/>
              <a:t>Pheochromocytoma</a:t>
            </a:r>
            <a:r>
              <a:rPr lang="fa-IR" sz="2000" b="1" dirty="0" smtClean="0"/>
              <a:t>)</a:t>
            </a:r>
            <a:br>
              <a:rPr lang="fa-IR" sz="2000" b="1" dirty="0" smtClean="0"/>
            </a:br>
            <a:r>
              <a:rPr lang="fa-IR" sz="2000" b="1" dirty="0" smtClean="0"/>
              <a:t/>
            </a:r>
            <a:br>
              <a:rPr lang="fa-IR" sz="2000" b="1" dirty="0" smtClean="0"/>
            </a:br>
            <a:r>
              <a:rPr lang="fa-IR" sz="2000" b="1" dirty="0" smtClean="0"/>
              <a:t/>
            </a:r>
            <a:br>
              <a:rPr lang="fa-IR" sz="2000" b="1" dirty="0" smtClean="0"/>
            </a:br>
            <a:r>
              <a:rPr lang="en-US" sz="2000" dirty="0" smtClean="0"/>
              <a:t/>
            </a:r>
            <a:br>
              <a:rPr lang="en-US" sz="2000" dirty="0" smtClean="0"/>
            </a:br>
            <a:r>
              <a:rPr lang="fa-IR" sz="2000" b="1" dirty="0" smtClean="0"/>
              <a:t>مشکل چیست؟</a:t>
            </a:r>
            <a:r>
              <a:rPr lang="en-US" sz="2000" dirty="0" smtClean="0"/>
              <a:t/>
            </a:r>
            <a:br>
              <a:rPr lang="en-US" sz="2000" dirty="0" smtClean="0"/>
            </a:br>
            <a:r>
              <a:rPr lang="fa-IR" sz="2000" dirty="0" smtClean="0"/>
              <a:t>در این بیماری توموری در مدولای آدرنال شروع به ترشح مقادیر زیادی اپی نفرین (</a:t>
            </a:r>
            <a:r>
              <a:rPr lang="en-US" sz="2000" dirty="0" smtClean="0"/>
              <a:t>epinephrine</a:t>
            </a:r>
            <a:r>
              <a:rPr lang="fa-IR" sz="2000" dirty="0" smtClean="0"/>
              <a:t>) و نوراپی نفرین (</a:t>
            </a:r>
            <a:r>
              <a:rPr lang="en-US" sz="2000" dirty="0" err="1" smtClean="0"/>
              <a:t>norepinephrine</a:t>
            </a:r>
            <a:r>
              <a:rPr lang="fa-IR" sz="2000" dirty="0" smtClean="0"/>
              <a:t>) می کند.</a:t>
            </a:r>
            <a:r>
              <a:rPr lang="en-US" sz="2000" dirty="0" smtClean="0"/>
              <a:t/>
            </a:r>
            <a:br>
              <a:rPr lang="en-US" sz="2000" dirty="0" smtClean="0"/>
            </a:br>
            <a:endParaRPr lang="fa-IR" sz="2000" dirty="0"/>
          </a:p>
        </p:txBody>
      </p:sp>
      <p:pic>
        <p:nvPicPr>
          <p:cNvPr id="2050" name="Picture 2" descr="C:\Users\iz\Desktop\New folder (2)\ure1.jpg"/>
          <p:cNvPicPr>
            <a:picLocks noChangeAspect="1" noChangeArrowheads="1"/>
          </p:cNvPicPr>
          <p:nvPr/>
        </p:nvPicPr>
        <p:blipFill>
          <a:blip r:embed="rId2" cstate="print"/>
          <a:srcRect/>
          <a:stretch>
            <a:fillRect/>
          </a:stretch>
        </p:blipFill>
        <p:spPr bwMode="auto">
          <a:xfrm>
            <a:off x="1928794" y="3675047"/>
            <a:ext cx="2028005" cy="3182953"/>
          </a:xfrm>
          <a:prstGeom prst="rect">
            <a:avLst/>
          </a:prstGeom>
          <a:noFill/>
        </p:spPr>
      </p:pic>
    </p:spTree>
  </p:cSld>
  <p:clrMapOvr>
    <a:masterClrMapping/>
  </p:clrMapOvr>
  <p:transition spd="slow">
    <p:blinds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b="1" dirty="0" smtClean="0">
                <a:solidFill>
                  <a:schemeClr val="accent2">
                    <a:lumMod val="75000"/>
                  </a:schemeClr>
                </a:solidFill>
              </a:rPr>
              <a:t>مراقبت</a:t>
            </a:r>
            <a:r>
              <a:rPr lang="fa-IR" b="1" dirty="0" smtClean="0"/>
              <a:t> </a:t>
            </a:r>
            <a:r>
              <a:rPr lang="fa-IR" b="1" dirty="0" smtClean="0">
                <a:solidFill>
                  <a:schemeClr val="accent2">
                    <a:lumMod val="75000"/>
                  </a:schemeClr>
                </a:solidFill>
              </a:rPr>
              <a:t>پرستاری در بیمار مبتلا به اختلالات غده آدرنال</a:t>
            </a:r>
            <a:endParaRPr lang="fa-IR" b="1" dirty="0">
              <a:solidFill>
                <a:schemeClr val="accent2">
                  <a:lumMod val="75000"/>
                </a:schemeClr>
              </a:solidFill>
            </a:endParaRPr>
          </a:p>
        </p:txBody>
      </p:sp>
      <p:pic>
        <p:nvPicPr>
          <p:cNvPr id="2050" name="Picture 2" descr="C:\Users\iz\Desktop\New folder (2)\adrenal-glands1.jpg"/>
          <p:cNvPicPr>
            <a:picLocks noGrp="1" noChangeAspect="1" noChangeArrowheads="1"/>
          </p:cNvPicPr>
          <p:nvPr>
            <p:ph idx="1"/>
          </p:nvPr>
        </p:nvPicPr>
        <p:blipFill>
          <a:blip r:embed="rId2" cstate="print"/>
          <a:stretch>
            <a:fillRect/>
          </a:stretch>
        </p:blipFill>
        <p:spPr bwMode="auto">
          <a:xfrm>
            <a:off x="2285984" y="1857364"/>
            <a:ext cx="5786478" cy="4447536"/>
          </a:xfrm>
          <a:prstGeom prst="rect">
            <a:avLst/>
          </a:prstGeom>
          <a:noFill/>
        </p:spPr>
      </p:pic>
    </p:spTree>
  </p:cSld>
  <p:clrMapOvr>
    <a:masterClrMapping/>
  </p:clrMapOvr>
  <p:transition spd="slow">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4414" y="1214422"/>
            <a:ext cx="7215238" cy="4429156"/>
          </a:xfrm>
        </p:spPr>
        <p:txBody>
          <a:bodyPr>
            <a:normAutofit/>
          </a:bodyPr>
          <a:lstStyle/>
          <a:p>
            <a:pPr algn="r" fontAlgn="base"/>
            <a:r>
              <a:rPr lang="fa-IR" sz="2400" b="1" dirty="0" smtClean="0"/>
              <a:t>علائم و نشانه های تشخیصی</a:t>
            </a:r>
            <a:br>
              <a:rPr lang="fa-IR" sz="2400" b="1" dirty="0" smtClean="0"/>
            </a:br>
            <a:r>
              <a:rPr lang="en-US" sz="2400" dirty="0" smtClean="0"/>
              <a:t/>
            </a:r>
            <a:br>
              <a:rPr lang="en-US" sz="2400" dirty="0" smtClean="0"/>
            </a:br>
            <a:r>
              <a:rPr lang="fa-IR" sz="2400" dirty="0" smtClean="0"/>
              <a:t>♦ هایپرتانسیون غیر قابل کنترل در نتیجه افزایش سطح اپی نفرین و نوراپی انفرین </a:t>
            </a:r>
            <a:br>
              <a:rPr lang="fa-IR" sz="2400" dirty="0" smtClean="0"/>
            </a:br>
            <a:r>
              <a:rPr lang="fa-IR" sz="2400" dirty="0" smtClean="0"/>
              <a:t>♦ سردرد ،سرگیجه ،وزوزگوش ،گرسنگی هوا ،تنگی نفس</a:t>
            </a:r>
            <a:br>
              <a:rPr lang="fa-IR" sz="2400" dirty="0" smtClean="0"/>
            </a:br>
            <a:r>
              <a:rPr lang="fa-IR" sz="2400" dirty="0" smtClean="0"/>
              <a:t>♦ طپش قلب و تاکیکاردی ناشی از افزایش تولید کاته کولامین ها </a:t>
            </a:r>
            <a:br>
              <a:rPr lang="fa-IR" sz="2400" dirty="0" smtClean="0"/>
            </a:br>
            <a:r>
              <a:rPr lang="fa-IR" sz="2400" dirty="0" smtClean="0"/>
              <a:t>♦ گشادی مردمک در اثر افزایش تولید اپی نفرین و نور اپی نفرین</a:t>
            </a:r>
            <a:r>
              <a:rPr lang="en-US" sz="2400" dirty="0" smtClean="0"/>
              <a:t/>
            </a:r>
            <a:br>
              <a:rPr lang="en-US" sz="2400" dirty="0" smtClean="0"/>
            </a:br>
            <a:r>
              <a:rPr lang="fa-IR" sz="2400" dirty="0" smtClean="0"/>
              <a:t> ♦ تهوع ،اسهال ،استفراغ ،درد شکم ، پرادراری ، احساس مشرف به قبر بودن </a:t>
            </a:r>
            <a:endParaRPr lang="fa-IR" sz="2400" dirty="0"/>
          </a:p>
        </p:txBody>
      </p:sp>
    </p:spTree>
  </p:cSld>
  <p:clrMapOvr>
    <a:masterClrMapping/>
  </p:clrMapOvr>
  <p:transition spd="slow">
    <p:pull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00" y="642918"/>
            <a:ext cx="7429552" cy="5572164"/>
          </a:xfrm>
        </p:spPr>
        <p:txBody>
          <a:bodyPr>
            <a:normAutofit/>
          </a:bodyPr>
          <a:lstStyle/>
          <a:p>
            <a:pPr algn="r" fontAlgn="base"/>
            <a:r>
              <a:rPr lang="fa-IR" sz="2400" b="1" dirty="0" smtClean="0"/>
              <a:t>درمان</a:t>
            </a:r>
            <a:r>
              <a:rPr lang="en-US" sz="2400" dirty="0" smtClean="0"/>
              <a:t/>
            </a:r>
            <a:br>
              <a:rPr lang="en-US" sz="2400" dirty="0" smtClean="0"/>
            </a:br>
            <a:r>
              <a:rPr lang="fa-IR" sz="2400" dirty="0" smtClean="0"/>
              <a:t>♦ خارج کردن تومور آدرنال توسط جراحی </a:t>
            </a:r>
            <a:br>
              <a:rPr lang="fa-IR" sz="2400" dirty="0" smtClean="0"/>
            </a:br>
            <a:r>
              <a:rPr lang="fa-IR" sz="2400" dirty="0" smtClean="0"/>
              <a:t>♦ تجویز داروهای ضد فشار خون برای کاهش فشار خون </a:t>
            </a:r>
            <a:br>
              <a:rPr lang="fa-IR" sz="2400" dirty="0" smtClean="0"/>
            </a:br>
            <a:r>
              <a:rPr lang="fa-IR" sz="2400" dirty="0" smtClean="0"/>
              <a:t>♦ تجویز بتابلوکرها برای کاهش اثرات اپی نفرین و نور اپی نفرین: </a:t>
            </a:r>
            <a:br>
              <a:rPr lang="fa-IR" sz="2400" dirty="0" smtClean="0"/>
            </a:br>
            <a:r>
              <a:rPr lang="fa-IR" sz="2400" dirty="0" smtClean="0"/>
              <a:t>» نیفیدیپین (</a:t>
            </a:r>
            <a:r>
              <a:rPr lang="en-US" sz="2400" dirty="0" err="1" smtClean="0"/>
              <a:t>nifedipine</a:t>
            </a:r>
            <a:r>
              <a:rPr lang="fa-IR" sz="2400" dirty="0" smtClean="0"/>
              <a:t>) </a:t>
            </a:r>
            <a:br>
              <a:rPr lang="fa-IR" sz="2400" dirty="0" smtClean="0"/>
            </a:br>
            <a:r>
              <a:rPr lang="fa-IR" sz="2400" dirty="0" smtClean="0"/>
              <a:t>» نیکاردیپین (</a:t>
            </a:r>
            <a:r>
              <a:rPr lang="en-US" sz="2400" dirty="0" err="1" smtClean="0"/>
              <a:t>nicardipine</a:t>
            </a:r>
            <a:r>
              <a:rPr lang="fa-IR" sz="2400" dirty="0" smtClean="0"/>
              <a:t>) </a:t>
            </a:r>
            <a:br>
              <a:rPr lang="fa-IR" sz="2400" dirty="0" smtClean="0"/>
            </a:br>
            <a:r>
              <a:rPr lang="fa-IR" sz="2400" dirty="0" smtClean="0"/>
              <a:t>» پروپرانولول (</a:t>
            </a:r>
            <a:r>
              <a:rPr lang="en-US" sz="2400" dirty="0" err="1" smtClean="0"/>
              <a:t>propranolol</a:t>
            </a:r>
            <a:r>
              <a:rPr lang="fa-IR" sz="2400" dirty="0" smtClean="0"/>
              <a:t>)</a:t>
            </a:r>
            <a:r>
              <a:rPr lang="en-US" sz="2400" dirty="0" smtClean="0"/>
              <a:t/>
            </a:r>
            <a:br>
              <a:rPr lang="en-US" sz="2400" dirty="0" smtClean="0"/>
            </a:br>
            <a:endParaRPr lang="fa-IR" sz="2400" dirty="0"/>
          </a:p>
        </p:txBody>
      </p:sp>
    </p:spTree>
  </p:cSld>
  <p:clrMapOvr>
    <a:masterClrMapping/>
  </p:clrMapOvr>
  <p:transition spd="slow">
    <p:wipe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3143248"/>
            <a:ext cx="8229600" cy="3714752"/>
          </a:xfrm>
        </p:spPr>
        <p:txBody>
          <a:bodyPr>
            <a:normAutofit/>
          </a:bodyPr>
          <a:lstStyle/>
          <a:p>
            <a:pPr algn="r" fontAlgn="base"/>
            <a:r>
              <a:rPr lang="fa-IR" sz="2400" b="1" dirty="0" smtClean="0"/>
              <a:t>تشخیص های پرستاری</a:t>
            </a:r>
            <a:r>
              <a:rPr lang="en-US" sz="2400" b="1" dirty="0" smtClean="0"/>
              <a:t/>
            </a:r>
            <a:br>
              <a:rPr lang="en-US" sz="2400" b="1" dirty="0" smtClean="0"/>
            </a:br>
            <a:r>
              <a:rPr lang="fa-IR" sz="2400" dirty="0" smtClean="0"/>
              <a:t>♦ ریسک تاخیر بهبودی از جراحی </a:t>
            </a:r>
            <a:br>
              <a:rPr lang="fa-IR" sz="2400" dirty="0" smtClean="0"/>
            </a:br>
            <a:r>
              <a:rPr lang="fa-IR" sz="2400" dirty="0" smtClean="0"/>
              <a:t>♦ گردش خون ناموثر بافتی (قلبی) </a:t>
            </a:r>
            <a:br>
              <a:rPr lang="fa-IR" sz="2400" dirty="0" smtClean="0"/>
            </a:br>
            <a:r>
              <a:rPr lang="fa-IR" sz="2400" dirty="0" smtClean="0"/>
              <a:t>♦ اضطراب</a:t>
            </a:r>
            <a:r>
              <a:rPr lang="en-US" sz="2000" dirty="0" smtClean="0"/>
              <a:t/>
            </a:r>
            <a:br>
              <a:rPr lang="en-US" sz="2000" dirty="0" smtClean="0"/>
            </a:br>
            <a:endParaRPr lang="fa-IR" sz="2000" dirty="0"/>
          </a:p>
        </p:txBody>
      </p:sp>
      <p:pic>
        <p:nvPicPr>
          <p:cNvPr id="16385" name="Picture 1" descr="C:\Users\iz\Desktop\New folder (2)\03 (1).jpg"/>
          <p:cNvPicPr>
            <a:picLocks noChangeAspect="1" noChangeArrowheads="1"/>
          </p:cNvPicPr>
          <p:nvPr/>
        </p:nvPicPr>
        <p:blipFill>
          <a:blip r:embed="rId2" cstate="print"/>
          <a:srcRect/>
          <a:stretch>
            <a:fillRect/>
          </a:stretch>
        </p:blipFill>
        <p:spPr bwMode="auto">
          <a:xfrm>
            <a:off x="1214414" y="214290"/>
            <a:ext cx="6096000" cy="3476625"/>
          </a:xfrm>
          <a:prstGeom prst="rect">
            <a:avLst/>
          </a:prstGeom>
          <a:noFill/>
        </p:spPr>
      </p:pic>
    </p:spTree>
  </p:cSld>
  <p:clrMapOvr>
    <a:masterClrMapping/>
  </p:clrMapOvr>
  <p:transition spd="slow">
    <p:cov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7290" y="0"/>
            <a:ext cx="7300906" cy="6572272"/>
          </a:xfrm>
        </p:spPr>
        <p:txBody>
          <a:bodyPr>
            <a:normAutofit/>
          </a:bodyPr>
          <a:lstStyle/>
          <a:p>
            <a:pPr algn="r" fontAlgn="base"/>
            <a:r>
              <a:rPr lang="fa-IR" sz="2400" b="1" dirty="0" smtClean="0"/>
              <a:t>مداخلات پرستاری</a:t>
            </a:r>
            <a:r>
              <a:rPr lang="en-US" sz="2400" dirty="0" smtClean="0"/>
              <a:t/>
            </a:r>
            <a:br>
              <a:rPr lang="en-US" sz="2400" dirty="0" smtClean="0"/>
            </a:br>
            <a:r>
              <a:rPr lang="fa-IR" sz="2400" dirty="0" smtClean="0"/>
              <a:t/>
            </a:r>
            <a:br>
              <a:rPr lang="fa-IR" sz="2400" dirty="0" smtClean="0"/>
            </a:br>
            <a:r>
              <a:rPr lang="fa-IR" sz="2400" dirty="0" smtClean="0"/>
              <a:t>♦ پایش فشار خون </a:t>
            </a:r>
            <a:br>
              <a:rPr lang="fa-IR" sz="2400" dirty="0" smtClean="0"/>
            </a:br>
            <a:r>
              <a:rPr lang="fa-IR" sz="2400" dirty="0" smtClean="0"/>
              <a:t>♦ تجویز داروهای کنترل فشار خون </a:t>
            </a:r>
            <a:br>
              <a:rPr lang="fa-IR" sz="2400" dirty="0" smtClean="0"/>
            </a:br>
            <a:r>
              <a:rPr lang="fa-IR" sz="2400" dirty="0" smtClean="0"/>
              <a:t>♦ پایش ادرار از نظر وجود کاته کولامین ها </a:t>
            </a:r>
            <a:br>
              <a:rPr lang="fa-IR" sz="2400" dirty="0" smtClean="0"/>
            </a:br>
            <a:r>
              <a:rPr lang="fa-IR" sz="2400" dirty="0" smtClean="0"/>
              <a:t>♦ کاهش استرس </a:t>
            </a:r>
            <a:br>
              <a:rPr lang="fa-IR" sz="2400" dirty="0" smtClean="0"/>
            </a:br>
            <a:r>
              <a:rPr lang="fa-IR" sz="2400" dirty="0" smtClean="0"/>
              <a:t>♦ آموزش ترک سیگار برای کاهش فشار خون </a:t>
            </a:r>
            <a:br>
              <a:rPr lang="fa-IR" sz="2400" dirty="0" smtClean="0"/>
            </a:br>
            <a:r>
              <a:rPr lang="fa-IR" sz="2400" dirty="0" smtClean="0"/>
              <a:t>♦ آموزش بیمار در مورد کاهش مصرف کافئین برای کمک به کاهش فشار خون</a:t>
            </a:r>
            <a:endParaRPr lang="en-US" sz="2400" dirty="0"/>
          </a:p>
        </p:txBody>
      </p:sp>
    </p:spTree>
  </p:cSld>
  <p:clrMapOvr>
    <a:masterClrMapping/>
  </p:clrMapOvr>
  <p:transition spd="slow">
    <p:cover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538" y="500042"/>
            <a:ext cx="7358114" cy="5000660"/>
          </a:xfrm>
        </p:spPr>
        <p:txBody>
          <a:bodyPr>
            <a:normAutofit fontScale="90000"/>
          </a:bodyPr>
          <a:lstStyle/>
          <a:p>
            <a:pPr algn="r"/>
            <a:r>
              <a:rPr lang="fa-IR" sz="2400" b="1" dirty="0" smtClean="0"/>
              <a:t>اگر فرد مبتلا به فئوكروموسيتوما باردار باشد چه اتفاقي رخ مي دهد؟</a:t>
            </a:r>
            <a:r>
              <a:rPr lang="en-US" sz="2400" dirty="0" smtClean="0"/>
              <a:t/>
            </a:r>
            <a:br>
              <a:rPr lang="en-US" sz="2400" dirty="0" smtClean="0"/>
            </a:br>
            <a:r>
              <a:rPr lang="fa-IR" sz="2400" dirty="0" smtClean="0"/>
              <a:t>اگر فرد باردار باشد مي بايست توسط پزشك تحت نظر باشد و داروهايش را براي كنترل علايم مصرف كند و اگر سن بارداري اش زير۲۴ هفته باشد مي تواند كانديد عمل جراحي براي خارج كردن فئوكروموسيتوما بشود.</a:t>
            </a:r>
            <a:r>
              <a:rPr lang="en-US" sz="2400" dirty="0" smtClean="0"/>
              <a:t/>
            </a:r>
            <a:br>
              <a:rPr lang="en-US" sz="2400" dirty="0" smtClean="0"/>
            </a:br>
            <a:r>
              <a:rPr lang="fa-IR" sz="2400" dirty="0" smtClean="0"/>
              <a:t>و اگر سن بارداري اش بعد از ۲۴ هفته باشد و جنین در حدي باشد كه بتواند در محيط خارج رحم زنده بماند. براساس صلاحديد پزشك بيمار مي تواند به </a:t>
            </a:r>
            <a:br>
              <a:rPr lang="fa-IR" sz="2400" dirty="0" smtClean="0"/>
            </a:br>
            <a:r>
              <a:rPr lang="fa-IR" sz="2400" dirty="0" smtClean="0"/>
              <a:t>                                      طور همزمان تحت سزارين  </a:t>
            </a:r>
            <a:br>
              <a:rPr lang="fa-IR" sz="2400" dirty="0" smtClean="0"/>
            </a:br>
            <a:r>
              <a:rPr lang="fa-IR" sz="2400" dirty="0" smtClean="0"/>
              <a:t>                                      و خارج كردن فئوكروموسيتوما قرار بگيرد.</a:t>
            </a:r>
            <a:r>
              <a:rPr lang="en-US" sz="2400" dirty="0" smtClean="0"/>
              <a:t/>
            </a:r>
            <a:br>
              <a:rPr lang="en-US" sz="2400" dirty="0" smtClean="0"/>
            </a:br>
            <a:r>
              <a:rPr lang="fa-IR" sz="2400" dirty="0" smtClean="0"/>
              <a:t>                                      اگر فرد باردار به فئوكروموسيتوما</a:t>
            </a:r>
            <a:r>
              <a:rPr lang="fa-IR" sz="2400" b="1" dirty="0" smtClean="0"/>
              <a:t> </a:t>
            </a:r>
            <a:r>
              <a:rPr lang="fa-IR" sz="2400" dirty="0" smtClean="0"/>
              <a:t>مبتلا است </a:t>
            </a:r>
            <a:br>
              <a:rPr lang="fa-IR" sz="2400" dirty="0" smtClean="0"/>
            </a:br>
            <a:r>
              <a:rPr lang="fa-IR" sz="2400" dirty="0" smtClean="0"/>
              <a:t>                                      انجام سزارين بر زايمان طبيعي ارجح است.</a:t>
            </a:r>
            <a:r>
              <a:rPr lang="en-US" sz="2400" dirty="0" smtClean="0"/>
              <a:t/>
            </a:r>
            <a:br>
              <a:rPr lang="en-US" sz="2400" dirty="0" smtClean="0"/>
            </a:br>
            <a:endParaRPr lang="fa-IR" sz="2400" dirty="0"/>
          </a:p>
        </p:txBody>
      </p:sp>
      <p:pic>
        <p:nvPicPr>
          <p:cNvPr id="56322" name="Picture 2" descr="C:\Users\iz\Desktop\New folder (2)\Picture7.jpg"/>
          <p:cNvPicPr>
            <a:picLocks noChangeAspect="1" noChangeArrowheads="1"/>
          </p:cNvPicPr>
          <p:nvPr/>
        </p:nvPicPr>
        <p:blipFill>
          <a:blip r:embed="rId2" cstate="print"/>
          <a:srcRect/>
          <a:stretch>
            <a:fillRect/>
          </a:stretch>
        </p:blipFill>
        <p:spPr bwMode="auto">
          <a:xfrm>
            <a:off x="6072198" y="3500414"/>
            <a:ext cx="2068749" cy="3357586"/>
          </a:xfrm>
          <a:prstGeom prst="rect">
            <a:avLst/>
          </a:prstGeom>
          <a:noFill/>
        </p:spPr>
      </p:pic>
    </p:spTree>
  </p:cSld>
  <p:clrMapOvr>
    <a:masterClrMapping/>
  </p:clrMapOvr>
  <p:transition spd="slow">
    <p:cov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4414" y="785794"/>
            <a:ext cx="7286676" cy="5143536"/>
          </a:xfrm>
        </p:spPr>
        <p:txBody>
          <a:bodyPr>
            <a:normAutofit fontScale="90000"/>
          </a:bodyPr>
          <a:lstStyle/>
          <a:p>
            <a:pPr algn="r"/>
            <a:r>
              <a:rPr lang="fa-IR" sz="2800" b="1" dirty="0" smtClean="0"/>
              <a:t>آدرنالکتومی</a:t>
            </a:r>
            <a:br>
              <a:rPr lang="fa-IR" sz="2800" b="1" dirty="0" smtClean="0"/>
            </a:br>
            <a:r>
              <a:rPr lang="fa-IR" sz="2800" dirty="0" smtClean="0"/>
              <a:t> </a:t>
            </a:r>
            <a:r>
              <a:rPr lang="fa-IR" sz="2200" dirty="0" smtClean="0"/>
              <a:t>جراحی جهت خارج کردن یک یا هر دو غدد آدرنال است</a:t>
            </a:r>
            <a:r>
              <a:rPr lang="fa-IR" sz="2800" dirty="0" smtClean="0"/>
              <a:t/>
            </a:r>
            <a:br>
              <a:rPr lang="fa-IR" sz="2800" dirty="0" smtClean="0"/>
            </a:br>
            <a:r>
              <a:rPr lang="fa-IR" sz="2800" dirty="0" smtClean="0"/>
              <a:t/>
            </a:r>
            <a:br>
              <a:rPr lang="fa-IR" sz="2800" dirty="0" smtClean="0"/>
            </a:br>
            <a:r>
              <a:rPr lang="fa-IR" sz="2800" dirty="0" smtClean="0"/>
              <a:t/>
            </a:r>
            <a:br>
              <a:rPr lang="fa-IR" sz="2800" dirty="0" smtClean="0"/>
            </a:br>
            <a:r>
              <a:rPr lang="fa-IR" sz="2800" dirty="0" smtClean="0"/>
              <a:t/>
            </a:r>
            <a:br>
              <a:rPr lang="fa-IR" sz="2800" dirty="0" smtClean="0"/>
            </a:br>
            <a:r>
              <a:rPr lang="fa-IR" sz="2800" dirty="0" smtClean="0"/>
              <a:t/>
            </a:r>
            <a:br>
              <a:rPr lang="fa-IR" sz="2800" dirty="0" smtClean="0"/>
            </a:br>
            <a:r>
              <a:rPr lang="fa-IR" sz="2800" dirty="0" smtClean="0"/>
              <a:t/>
            </a:r>
            <a:br>
              <a:rPr lang="fa-IR" sz="2800" dirty="0" smtClean="0"/>
            </a:br>
            <a:r>
              <a:rPr lang="fa-IR" sz="2800" dirty="0" smtClean="0"/>
              <a:t/>
            </a:r>
            <a:br>
              <a:rPr lang="fa-IR" sz="2800" dirty="0" smtClean="0"/>
            </a:br>
            <a:r>
              <a:rPr lang="fa-IR" sz="2800" dirty="0" smtClean="0"/>
              <a:t/>
            </a:r>
            <a:br>
              <a:rPr lang="fa-IR" sz="2800" dirty="0" smtClean="0"/>
            </a:br>
            <a:r>
              <a:rPr lang="fa-IR" sz="2800" dirty="0" smtClean="0"/>
              <a:t/>
            </a:r>
            <a:br>
              <a:rPr lang="fa-IR" sz="2800" dirty="0" smtClean="0"/>
            </a:br>
            <a:r>
              <a:rPr lang="fa-IR" sz="2200" b="1" dirty="0" smtClean="0"/>
              <a:t>اندیکانسیون ها</a:t>
            </a:r>
            <a:r>
              <a:rPr lang="en-US" sz="2200" dirty="0" smtClean="0"/>
              <a:t/>
            </a:r>
            <a:br>
              <a:rPr lang="en-US" sz="2200" dirty="0" smtClean="0"/>
            </a:br>
            <a:r>
              <a:rPr lang="fa-IR" sz="2200" dirty="0" smtClean="0"/>
              <a:t> ♦ عملکرد بیش از حد غدد آدرنال (سندرم کوشینگ) و هایپرآلدسترونیسم</a:t>
            </a:r>
            <a:r>
              <a:rPr lang="en-US" sz="2200" dirty="0" smtClean="0"/>
              <a:t/>
            </a:r>
            <a:br>
              <a:rPr lang="en-US" sz="2200" dirty="0" smtClean="0"/>
            </a:br>
            <a:r>
              <a:rPr lang="fa-IR" sz="2200" dirty="0" smtClean="0"/>
              <a:t> ♦ آدنومای خوشخیم آدرنال و یا تومور بدخیم ایجاد کننده </a:t>
            </a:r>
            <a:r>
              <a:rPr lang="en-US" sz="2200" dirty="0" smtClean="0"/>
              <a:t>ACTH</a:t>
            </a:r>
            <a:br>
              <a:rPr lang="en-US" sz="2200" dirty="0" smtClean="0"/>
            </a:br>
            <a:r>
              <a:rPr lang="fa-IR" sz="2200" dirty="0" smtClean="0"/>
              <a:t> ♦ درمان ثانویه سرطان سینه و پروستات که وابسته به ترشح هورمون آدرنال است.</a:t>
            </a:r>
            <a:r>
              <a:rPr lang="en-US" sz="2200" dirty="0" smtClean="0"/>
              <a:t/>
            </a:r>
            <a:br>
              <a:rPr lang="en-US" sz="2200" dirty="0" smtClean="0"/>
            </a:br>
            <a:endParaRPr lang="fa-IR" sz="2200" dirty="0"/>
          </a:p>
        </p:txBody>
      </p:sp>
      <p:pic>
        <p:nvPicPr>
          <p:cNvPr id="1026" name="Picture 2" descr="C:\Users\iz\Desktop\New folder (2)\Picture2.jpg"/>
          <p:cNvPicPr>
            <a:picLocks noChangeAspect="1" noChangeArrowheads="1"/>
          </p:cNvPicPr>
          <p:nvPr/>
        </p:nvPicPr>
        <p:blipFill>
          <a:blip r:embed="rId2" cstate="print"/>
          <a:srcRect/>
          <a:stretch>
            <a:fillRect/>
          </a:stretch>
        </p:blipFill>
        <p:spPr bwMode="auto">
          <a:xfrm>
            <a:off x="1285852" y="1643050"/>
            <a:ext cx="5627701" cy="2759667"/>
          </a:xfrm>
          <a:prstGeom prst="rect">
            <a:avLst/>
          </a:prstGeom>
          <a:noFill/>
        </p:spPr>
      </p:pic>
    </p:spTree>
  </p:cSld>
  <p:clrMapOvr>
    <a:masterClrMapping/>
  </p:clrMapOvr>
  <p:transition spd="slow">
    <p:push/>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00" y="500042"/>
            <a:ext cx="7686700" cy="5929354"/>
          </a:xfrm>
        </p:spPr>
        <p:txBody>
          <a:bodyPr>
            <a:normAutofit/>
          </a:bodyPr>
          <a:lstStyle/>
          <a:p>
            <a:pPr algn="r"/>
            <a:r>
              <a:rPr lang="fa-IR" sz="2400" b="1" dirty="0" smtClean="0"/>
              <a:t>مراقبت های قبل از پروسیجر </a:t>
            </a:r>
            <a:r>
              <a:rPr lang="en-US" sz="2400" dirty="0" smtClean="0"/>
              <a:t/>
            </a:r>
            <a:br>
              <a:rPr lang="en-US" sz="2400" dirty="0" smtClean="0"/>
            </a:br>
            <a:r>
              <a:rPr lang="fa-IR" sz="2400" dirty="0" smtClean="0"/>
              <a:t> ♦ توضیحات پزشک در مورد پروسیجر و دلایل جراحی را مرور کنید.</a:t>
            </a:r>
            <a:r>
              <a:rPr lang="en-US" sz="2400" dirty="0" smtClean="0"/>
              <a:t/>
            </a:r>
            <a:br>
              <a:rPr lang="en-US" sz="2400" dirty="0" smtClean="0"/>
            </a:br>
            <a:r>
              <a:rPr lang="fa-IR" sz="2400" dirty="0" smtClean="0"/>
              <a:t> ♦ نحوه ی آماده سازی پوست و محل برش جراحی را شرح دهید.</a:t>
            </a:r>
            <a:r>
              <a:rPr lang="en-US" sz="2400" dirty="0" smtClean="0"/>
              <a:t/>
            </a:r>
            <a:br>
              <a:rPr lang="en-US" sz="2400" dirty="0" smtClean="0"/>
            </a:br>
            <a:r>
              <a:rPr lang="fa-IR" sz="2400" dirty="0" smtClean="0"/>
              <a:t> ♦ بیمار را به پرسیدن هرگونه سؤال و بحث در مورد هرگونه ترس و اضطراب تشویق کنید.</a:t>
            </a:r>
            <a:r>
              <a:rPr lang="en-US" sz="2400" dirty="0" smtClean="0"/>
              <a:t/>
            </a:r>
            <a:br>
              <a:rPr lang="en-US" sz="2400" dirty="0" smtClean="0"/>
            </a:br>
            <a:r>
              <a:rPr lang="fa-IR" sz="2400" dirty="0" smtClean="0"/>
              <a:t> ♦ اگر هر دو غدد آدرنال خارج خواهد شد، به بیمار توضیح دهید که تمام طول مدت عمر نیاز به درمان کورتیزون دارد و اگر فقط یک غده خارج شود، بیمار نیاز به دریافت ۶ ماه تا ۲ سال کورتیزون دارد.</a:t>
            </a:r>
            <a:r>
              <a:rPr lang="en-US" dirty="0" smtClean="0"/>
              <a:t/>
            </a:r>
            <a:br>
              <a:rPr lang="en-US" dirty="0" smtClean="0"/>
            </a:br>
            <a:endParaRPr lang="fa-IR" dirty="0"/>
          </a:p>
        </p:txBody>
      </p:sp>
    </p:spTree>
  </p:cSld>
  <p:clrMapOvr>
    <a:masterClrMapping/>
  </p:clrMapOvr>
  <p:transition spd="slow">
    <p:push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0166" y="357166"/>
            <a:ext cx="7072362" cy="4143404"/>
          </a:xfrm>
        </p:spPr>
        <p:txBody>
          <a:bodyPr>
            <a:normAutofit/>
          </a:bodyPr>
          <a:lstStyle/>
          <a:p>
            <a:pPr algn="r"/>
            <a:r>
              <a:rPr lang="fa-IR" sz="2000" b="1" dirty="0" smtClean="0"/>
              <a:t>مراقبت های بعد از پروسیجر</a:t>
            </a:r>
            <a:r>
              <a:rPr lang="en-US" sz="2000" dirty="0" smtClean="0"/>
              <a:t/>
            </a:r>
            <a:br>
              <a:rPr lang="en-US" sz="2000" dirty="0" smtClean="0"/>
            </a:br>
            <a:r>
              <a:rPr lang="fa-IR" sz="2000" dirty="0" smtClean="0"/>
              <a:t> ♦ بر اهمیت چرخش در بستر، سرفه و تنفس عمیق تأکید کنید.</a:t>
            </a:r>
            <a:r>
              <a:rPr lang="en-US" sz="2000" dirty="0" smtClean="0"/>
              <a:t/>
            </a:r>
            <a:br>
              <a:rPr lang="en-US" sz="2000" dirty="0" smtClean="0"/>
            </a:br>
            <a:r>
              <a:rPr lang="fa-IR" sz="2000" dirty="0" smtClean="0"/>
              <a:t> ♦ به بیمار نحوه ی حمایت از ناحیه ی برش جراحی را جهت کاهش درد هنگام سرفه کردن نشان دهید.</a:t>
            </a:r>
            <a:r>
              <a:rPr lang="en-US" sz="2000" dirty="0" smtClean="0"/>
              <a:t/>
            </a:r>
            <a:br>
              <a:rPr lang="en-US" sz="2000" dirty="0" smtClean="0"/>
            </a:br>
            <a:r>
              <a:rPr lang="fa-IR" sz="2000" dirty="0" smtClean="0"/>
              <a:t> ♦  در مورد هدف اسپیرومتری تحریکی (برای جلوگیری از روی هم خوابیدن ریه ها )توضیح داده و چگونگی انجام آن را نشان دهید.</a:t>
            </a:r>
            <a:r>
              <a:rPr lang="en-US" dirty="0" smtClean="0"/>
              <a:t/>
            </a:r>
            <a:br>
              <a:rPr lang="en-US" dirty="0" smtClean="0"/>
            </a:br>
            <a:endParaRPr lang="fa-IR" dirty="0"/>
          </a:p>
        </p:txBody>
      </p:sp>
      <p:pic>
        <p:nvPicPr>
          <p:cNvPr id="3074" name="Picture 2" descr="C:\Users\iz\Desktop\New folder (2)\03.jpg"/>
          <p:cNvPicPr>
            <a:picLocks noChangeAspect="1" noChangeArrowheads="1"/>
          </p:cNvPicPr>
          <p:nvPr/>
        </p:nvPicPr>
        <p:blipFill>
          <a:blip r:embed="rId2" cstate="print"/>
          <a:srcRect/>
          <a:stretch>
            <a:fillRect/>
          </a:stretch>
        </p:blipFill>
        <p:spPr bwMode="auto">
          <a:xfrm>
            <a:off x="2357422" y="3571876"/>
            <a:ext cx="4864560" cy="2971804"/>
          </a:xfrm>
          <a:prstGeom prst="rect">
            <a:avLst/>
          </a:prstGeom>
          <a:noFill/>
        </p:spPr>
      </p:pic>
    </p:spTree>
  </p:cSld>
  <p:clrMapOvr>
    <a:masterClrMapping/>
  </p:clrMapOvr>
  <p:transition spd="slow">
    <p:comb/>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26196"/>
          </a:xfrm>
        </p:spPr>
        <p:txBody>
          <a:bodyPr>
            <a:normAutofit/>
          </a:bodyPr>
          <a:lstStyle/>
          <a:p>
            <a:pPr algn="r"/>
            <a:r>
              <a:rPr lang="fa-IR" sz="2000" b="1" dirty="0" smtClean="0"/>
              <a:t>عوارض </a:t>
            </a:r>
            <a:r>
              <a:rPr lang="en-US" sz="2000" dirty="0" smtClean="0"/>
              <a:t/>
            </a:r>
            <a:br>
              <a:rPr lang="en-US" sz="2000" dirty="0" smtClean="0"/>
            </a:br>
            <a:r>
              <a:rPr lang="fa-IR" sz="2000" dirty="0" smtClean="0"/>
              <a:t> ♦ بحران آدرنال</a:t>
            </a:r>
            <a:r>
              <a:rPr lang="en-US" sz="2000" dirty="0" smtClean="0"/>
              <a:t/>
            </a:r>
            <a:br>
              <a:rPr lang="en-US" sz="2000" dirty="0" smtClean="0"/>
            </a:br>
            <a:r>
              <a:rPr lang="fa-IR" sz="2000" dirty="0" smtClean="0"/>
              <a:t> ♦ خونریزی</a:t>
            </a:r>
            <a:r>
              <a:rPr lang="en-US" sz="2000" dirty="0" smtClean="0"/>
              <a:t/>
            </a:r>
            <a:br>
              <a:rPr lang="en-US" sz="2000" dirty="0" smtClean="0"/>
            </a:br>
            <a:r>
              <a:rPr lang="fa-IR" sz="2000" dirty="0" smtClean="0"/>
              <a:t> ♦ عفونت</a:t>
            </a:r>
            <a:r>
              <a:rPr lang="en-US" sz="2000" dirty="0" smtClean="0"/>
              <a:t/>
            </a:r>
            <a:br>
              <a:rPr lang="en-US" sz="2000" dirty="0" smtClean="0"/>
            </a:br>
            <a:r>
              <a:rPr lang="fa-IR" sz="2000" dirty="0" smtClean="0"/>
              <a:t> ♦  هایپوگلیسمی (افت قند خون )</a:t>
            </a:r>
            <a:r>
              <a:rPr lang="en-US" sz="2000" dirty="0" smtClean="0"/>
              <a:t/>
            </a:r>
            <a:br>
              <a:rPr lang="en-US" sz="2000" dirty="0" smtClean="0"/>
            </a:br>
            <a:r>
              <a:rPr lang="fa-IR" sz="2000" dirty="0" smtClean="0"/>
              <a:t> ♦ عدم تعادل الکترولیتها</a:t>
            </a:r>
            <a:r>
              <a:rPr lang="en-US" sz="2000" dirty="0" smtClean="0"/>
              <a:t/>
            </a:r>
            <a:br>
              <a:rPr lang="en-US" sz="2000" dirty="0" smtClean="0"/>
            </a:br>
            <a:r>
              <a:rPr lang="fa-IR" sz="2000" dirty="0" smtClean="0"/>
              <a:t> ♦ هایپوتانسیون(کاهش فشار خون )</a:t>
            </a:r>
            <a:br>
              <a:rPr lang="fa-IR" sz="2000" dirty="0" smtClean="0"/>
            </a:br>
            <a:r>
              <a:rPr lang="fa-IR" sz="2000" dirty="0" smtClean="0"/>
              <a:t/>
            </a:r>
            <a:br>
              <a:rPr lang="fa-IR" sz="2000" dirty="0" smtClean="0"/>
            </a:br>
            <a:r>
              <a:rPr lang="en-US" sz="2000" dirty="0" smtClean="0"/>
              <a:t/>
            </a:r>
            <a:br>
              <a:rPr lang="en-US" sz="2000" dirty="0" smtClean="0"/>
            </a:br>
            <a:r>
              <a:rPr lang="fa-IR" sz="2000" b="1" dirty="0" smtClean="0"/>
              <a:t>عوارض خطرناک:</a:t>
            </a:r>
            <a:r>
              <a:rPr lang="en-US" sz="2000" dirty="0" smtClean="0"/>
              <a:t/>
            </a:r>
            <a:br>
              <a:rPr lang="en-US" sz="2000" dirty="0" smtClean="0"/>
            </a:br>
            <a:r>
              <a:rPr lang="fa-IR" sz="2000" dirty="0" smtClean="0"/>
              <a:t>  ♦ بحران آدرنال</a:t>
            </a:r>
            <a:r>
              <a:rPr lang="en-US" sz="2400" dirty="0" smtClean="0"/>
              <a:t/>
            </a:r>
            <a:br>
              <a:rPr lang="en-US" sz="2400" dirty="0" smtClean="0"/>
            </a:br>
            <a:endParaRPr lang="fa-IR" sz="2400" dirty="0"/>
          </a:p>
        </p:txBody>
      </p:sp>
      <p:pic>
        <p:nvPicPr>
          <p:cNvPr id="2050" name="Picture 2" descr="C:\Users\iz\Desktop\New folder (2)\Picture3.jpg"/>
          <p:cNvPicPr>
            <a:picLocks noChangeAspect="1" noChangeArrowheads="1"/>
          </p:cNvPicPr>
          <p:nvPr/>
        </p:nvPicPr>
        <p:blipFill>
          <a:blip r:embed="rId2" cstate="print"/>
          <a:srcRect/>
          <a:stretch>
            <a:fillRect/>
          </a:stretch>
        </p:blipFill>
        <p:spPr bwMode="auto">
          <a:xfrm>
            <a:off x="1428728" y="857232"/>
            <a:ext cx="3857653" cy="5143535"/>
          </a:xfrm>
          <a:prstGeom prst="rect">
            <a:avLst/>
          </a:prstGeom>
          <a:noFill/>
        </p:spPr>
      </p:pic>
    </p:spTree>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976" y="274638"/>
            <a:ext cx="7429552" cy="5940444"/>
          </a:xfrm>
        </p:spPr>
        <p:txBody>
          <a:bodyPr>
            <a:normAutofit/>
          </a:bodyPr>
          <a:lstStyle/>
          <a:p>
            <a:pPr algn="r"/>
            <a:r>
              <a:rPr lang="fa-IR" sz="2000" b="1" dirty="0" smtClean="0"/>
              <a:t>مراقبت در منزل</a:t>
            </a:r>
            <a:r>
              <a:rPr lang="en-US" sz="2000" dirty="0" smtClean="0"/>
              <a:t/>
            </a:r>
            <a:br>
              <a:rPr lang="en-US" sz="2000" dirty="0" smtClean="0"/>
            </a:br>
            <a:r>
              <a:rPr lang="fa-IR" sz="2000" b="1" dirty="0" smtClean="0"/>
              <a:t> اطلاعات عمومی</a:t>
            </a:r>
            <a:r>
              <a:rPr lang="en-US" sz="2000" dirty="0" smtClean="0"/>
              <a:t/>
            </a:r>
            <a:br>
              <a:rPr lang="en-US" sz="2000" dirty="0" smtClean="0"/>
            </a:br>
            <a:r>
              <a:rPr lang="fa-IR" sz="2000" dirty="0" smtClean="0"/>
              <a:t> ♦ آموزش های کتبی و شفاهی به بیمار و مراقبت دهنده بدهید و برای آنها نام و شماره تلفن پزشک یا پرستار را فراهم کنید تا در صورت بروز هرگونه سؤال تماس بگیرند.</a:t>
            </a:r>
            <a:r>
              <a:rPr lang="en-US" sz="2000" dirty="0" smtClean="0"/>
              <a:t/>
            </a:r>
            <a:br>
              <a:rPr lang="en-US" sz="2000" dirty="0" smtClean="0"/>
            </a:br>
            <a:r>
              <a:rPr lang="fa-IR" sz="2000" dirty="0" smtClean="0"/>
              <a:t> ♦ در مورد مراقبت از زخم و برش جراحی آموزش دهید.</a:t>
            </a:r>
            <a:r>
              <a:rPr lang="en-US" sz="2000" dirty="0" smtClean="0"/>
              <a:t/>
            </a:r>
            <a:br>
              <a:rPr lang="en-US" sz="2000" dirty="0" smtClean="0"/>
            </a:br>
            <a:r>
              <a:rPr lang="fa-IR" sz="2000" dirty="0" smtClean="0"/>
              <a:t> ♦  به بیمار در مورد عدم پوشیدن لباس های سفت و تنگ (از قبیل کمربندها، بند شلوار) در بالای برش جراحی که باعث تحریک زخم می شود، آموزش دهید.</a:t>
            </a:r>
            <a:r>
              <a:rPr lang="en-US" sz="2000" dirty="0" smtClean="0"/>
              <a:t/>
            </a:r>
            <a:br>
              <a:rPr lang="en-US" sz="2000" dirty="0" smtClean="0"/>
            </a:br>
            <a:r>
              <a:rPr lang="fa-IR" sz="2000" b="1" dirty="0" smtClean="0"/>
              <a:t>علایم هشدار دهنده</a:t>
            </a:r>
            <a:r>
              <a:rPr lang="en-US" sz="2000" dirty="0" smtClean="0"/>
              <a:t/>
            </a:r>
            <a:br>
              <a:rPr lang="en-US" sz="2000" dirty="0" smtClean="0"/>
            </a:br>
            <a:r>
              <a:rPr lang="fa-IR" sz="2000" b="1" dirty="0" smtClean="0"/>
              <a:t>هشدار</a:t>
            </a:r>
            <a:r>
              <a:rPr lang="en-US" sz="2000" dirty="0" smtClean="0"/>
              <a:t/>
            </a:r>
            <a:br>
              <a:rPr lang="en-US" sz="2000" dirty="0" smtClean="0"/>
            </a:br>
            <a:r>
              <a:rPr lang="fa-IR" sz="2000" dirty="0" smtClean="0"/>
              <a:t> ♦ به بیمار آموزش دهید که در صورت مشاهده ی علایم بحران آدیسون، انجام اقدامات اورژانسی ضروری است. این علایم عبارتند از: ضعف، سردرد، تهوع و استفراغ، سرگیجه، هایپوتانسیون وضعیتی و درد شدید شکمی</a:t>
            </a:r>
            <a:br>
              <a:rPr lang="fa-IR" sz="2000" dirty="0" smtClean="0"/>
            </a:br>
            <a:r>
              <a:rPr lang="en-US" sz="2000" dirty="0" smtClean="0"/>
              <a:t/>
            </a:r>
            <a:br>
              <a:rPr lang="en-US" sz="2000" dirty="0" smtClean="0"/>
            </a:br>
            <a:r>
              <a:rPr lang="fa-IR" sz="2000" u="sng" dirty="0" smtClean="0"/>
              <a:t>علایم و نشانه هایی که باید به پزشک یا پرستار گزارش شود را مرور کنید.</a:t>
            </a:r>
            <a:r>
              <a:rPr lang="fa-IR" sz="2000" dirty="0" smtClean="0"/>
              <a:t> </a:t>
            </a:r>
            <a:r>
              <a:rPr lang="en-US" sz="2000" dirty="0" smtClean="0"/>
              <a:t/>
            </a:r>
            <a:br>
              <a:rPr lang="en-US" sz="2000" dirty="0" smtClean="0"/>
            </a:br>
            <a:r>
              <a:rPr lang="fa-IR" sz="2000" dirty="0" smtClean="0"/>
              <a:t> ♦ عفونت زخم</a:t>
            </a:r>
            <a:r>
              <a:rPr lang="en-US" sz="2000" dirty="0" smtClean="0"/>
              <a:t/>
            </a:r>
            <a:br>
              <a:rPr lang="en-US" sz="2000" dirty="0" smtClean="0"/>
            </a:br>
            <a:r>
              <a:rPr lang="fa-IR" sz="2000" dirty="0" smtClean="0"/>
              <a:t> ♦ قرمزی، ادم یا افزایش تندرنسی اطراف زخم و ترشح از زخم، تب</a:t>
            </a:r>
            <a:endParaRPr lang="fa-IR" sz="2000" dirty="0"/>
          </a:p>
        </p:txBody>
      </p:sp>
    </p:spTree>
  </p:cSld>
  <p:clrMapOvr>
    <a:masterClrMapping/>
  </p:clrMapOvr>
  <p:transition spd="slow">
    <p:cover dir="l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4414" y="274638"/>
            <a:ext cx="7358114" cy="5726130"/>
          </a:xfrm>
        </p:spPr>
        <p:txBody>
          <a:bodyPr>
            <a:normAutofit/>
          </a:bodyPr>
          <a:lstStyle/>
          <a:p>
            <a:pPr algn="r"/>
            <a:r>
              <a:rPr lang="fa-IR" sz="2000" b="1" dirty="0"/>
              <a:t>غدد فوق کلیه یا آدرنال</a:t>
            </a:r>
            <a:r>
              <a:rPr lang="fa-IR" sz="2000" dirty="0"/>
              <a:t> ارگان هاي كوچكي بر روي كليه ها هستند که شامل یک بخش قشرى یا بیرونى و یک بخش مرکزى هستند.  بخش قشرى یا بیرونى هورمون توليد می کنند. سه هورمون اصلي غدد آدرنال يا فوق كليه شامل موارد زیر است:</a:t>
            </a:r>
            <a:r>
              <a:rPr lang="fa-IR" sz="2000" dirty="0" smtClean="0"/>
              <a:t/>
            </a:r>
            <a:br>
              <a:rPr lang="fa-IR" sz="2000" dirty="0" smtClean="0"/>
            </a:br>
            <a:r>
              <a:rPr lang="fa-IR" sz="2000" dirty="0"/>
              <a:t>آلدسترون: وظيفه اين هورمون كنترل آب و نمك مي باشد.</a:t>
            </a:r>
            <a:br>
              <a:rPr lang="fa-IR" sz="2000" dirty="0"/>
            </a:br>
            <a:r>
              <a:rPr lang="fa-IR" sz="2000" dirty="0"/>
              <a:t>كورتيزول: اين هورمون باعث كنترل مصرف قند و چربي بدن براي تبديل شدن به انرژي مي شود. و همچنين باعث كنترل استرس مي شود.</a:t>
            </a:r>
            <a:br>
              <a:rPr lang="fa-IR" sz="2000" dirty="0"/>
            </a:br>
            <a:r>
              <a:rPr lang="fa-IR" sz="2000" dirty="0"/>
              <a:t>هورمون‌هاى جنسى: این هورمونها  هم در مردان و هم در زنان توليد مي شود و </a:t>
            </a:r>
            <a:r>
              <a:rPr lang="fa-IR" sz="2000" dirty="0" smtClean="0"/>
              <a:t>وظیفه </a:t>
            </a:r>
            <a:r>
              <a:rPr lang="fa-IR" sz="2000" dirty="0"/>
              <a:t>تکامل جنسى را به‌عهده </a:t>
            </a:r>
            <a:r>
              <a:rPr lang="fa-IR" sz="2000" dirty="0" smtClean="0"/>
              <a:t/>
            </a:r>
            <a:br>
              <a:rPr lang="fa-IR" sz="2000" dirty="0" smtClean="0"/>
            </a:br>
            <a:r>
              <a:rPr lang="fa-IR" sz="2000" dirty="0" smtClean="0"/>
              <a:t>دارند</a:t>
            </a:r>
            <a:r>
              <a:rPr lang="fa-IR" sz="2000" dirty="0"/>
              <a:t>.</a:t>
            </a:r>
            <a:br>
              <a:rPr lang="fa-IR" sz="2000" dirty="0"/>
            </a:br>
            <a:r>
              <a:rPr lang="fa-IR" sz="2000" dirty="0" smtClean="0"/>
              <a:t> </a:t>
            </a:r>
            <a:br>
              <a:rPr lang="fa-IR" sz="2000" dirty="0" smtClean="0"/>
            </a:br>
            <a:r>
              <a:rPr lang="fa-IR" sz="2000" dirty="0"/>
              <a:t>اختلالات غدد فوق‌کلیوى عمدتا </a:t>
            </a:r>
            <a:r>
              <a:rPr lang="fa-IR" sz="2000" dirty="0" smtClean="0"/>
              <a:t/>
            </a:r>
            <a:br>
              <a:rPr lang="fa-IR" sz="2000" dirty="0" smtClean="0"/>
            </a:br>
            <a:r>
              <a:rPr lang="fa-IR" sz="2000" dirty="0" smtClean="0"/>
              <a:t>  مربوط به تولید اضافى </a:t>
            </a:r>
            <a:br>
              <a:rPr lang="fa-IR" sz="2000" dirty="0" smtClean="0"/>
            </a:br>
            <a:r>
              <a:rPr lang="fa-IR" sz="2000" dirty="0" smtClean="0"/>
              <a:t> یا کم این هورمون‌ها </a:t>
            </a:r>
            <a:r>
              <a:rPr lang="fa-IR" sz="2000" b="1" dirty="0"/>
              <a:t> </a:t>
            </a:r>
            <a:r>
              <a:rPr lang="fa-IR" sz="2000" dirty="0" smtClean="0"/>
              <a:t> </a:t>
            </a:r>
            <a:r>
              <a:rPr lang="fa-IR" sz="2000" dirty="0"/>
              <a:t/>
            </a:r>
            <a:br>
              <a:rPr lang="fa-IR" sz="2000" dirty="0"/>
            </a:br>
            <a:r>
              <a:rPr lang="fa-IR" sz="2000" dirty="0" smtClean="0"/>
              <a:t> ویا ایجاد تومور در</a:t>
            </a:r>
            <a:br>
              <a:rPr lang="fa-IR" sz="2000" dirty="0" smtClean="0"/>
            </a:br>
            <a:r>
              <a:rPr lang="fa-IR" sz="2000" dirty="0" smtClean="0"/>
              <a:t> این ارگانها است. </a:t>
            </a:r>
            <a:endParaRPr lang="fa-IR" sz="2000" dirty="0"/>
          </a:p>
        </p:txBody>
      </p:sp>
      <p:pic>
        <p:nvPicPr>
          <p:cNvPr id="1026" name="Picture 2" descr="C:\Users\iz\Desktop\New folder (2)\adrenal-insufficiency.jpg"/>
          <p:cNvPicPr>
            <a:picLocks noChangeAspect="1" noChangeArrowheads="1"/>
          </p:cNvPicPr>
          <p:nvPr/>
        </p:nvPicPr>
        <p:blipFill>
          <a:blip r:embed="rId3" cstate="print"/>
          <a:srcRect/>
          <a:stretch>
            <a:fillRect/>
          </a:stretch>
        </p:blipFill>
        <p:spPr bwMode="auto">
          <a:xfrm>
            <a:off x="0" y="3500438"/>
            <a:ext cx="5715008" cy="3357562"/>
          </a:xfrm>
          <a:prstGeom prst="rect">
            <a:avLst/>
          </a:prstGeom>
          <a:noFill/>
        </p:spPr>
      </p:pic>
    </p:spTree>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4414" y="274638"/>
            <a:ext cx="7358114" cy="5869006"/>
          </a:xfrm>
        </p:spPr>
        <p:txBody>
          <a:bodyPr>
            <a:normAutofit/>
          </a:bodyPr>
          <a:lstStyle/>
          <a:p>
            <a:pPr algn="r"/>
            <a:r>
              <a:rPr lang="fa-IR" sz="2000" b="1" dirty="0" smtClean="0"/>
              <a:t>داروها</a:t>
            </a:r>
            <a:r>
              <a:rPr lang="en-US" sz="2000" dirty="0" smtClean="0"/>
              <a:t/>
            </a:r>
            <a:br>
              <a:rPr lang="en-US" sz="2000" dirty="0" smtClean="0"/>
            </a:br>
            <a:r>
              <a:rPr lang="fa-IR" sz="2000" dirty="0" smtClean="0"/>
              <a:t> ♦ هدف، مقدار، زمان و روش مصرف هر یک از داروهای تجویز شده و عوارض جانبی که باید به پزشک یا پرستار گزارش شود را توضیح دهید.</a:t>
            </a:r>
            <a:r>
              <a:rPr lang="en-US" sz="2000" dirty="0" smtClean="0"/>
              <a:t/>
            </a:r>
            <a:br>
              <a:rPr lang="en-US" sz="2000" dirty="0" smtClean="0"/>
            </a:br>
            <a:r>
              <a:rPr lang="fa-IR" sz="2000" dirty="0" smtClean="0"/>
              <a:t>  ♦ به بیمار آموزش دهید که اگر آدرنالکتومی یک طرفه صورت گرفته، جایگزینی استروئید تا زمانی که باقیمانده ی غدد آدرنال شروع به عملکرد کافی کند لازم است و معمولا جایگزینی استروئید برای حدود ۶ ماه تا بیشتر از ۲ سال ادامه خواهد داشت.</a:t>
            </a:r>
            <a:r>
              <a:rPr lang="en-US" sz="2000" dirty="0" smtClean="0"/>
              <a:t/>
            </a:r>
            <a:br>
              <a:rPr lang="en-US" sz="2000" dirty="0" smtClean="0"/>
            </a:br>
            <a:r>
              <a:rPr lang="fa-IR" sz="2000" dirty="0" smtClean="0"/>
              <a:t> ♦ فردی که آدرنالکتومی دوطرفه شده، برای تمام عمر نیاز به جایگزینی استروئید دارد.</a:t>
            </a:r>
            <a:r>
              <a:rPr lang="en-US" sz="2000" dirty="0" smtClean="0"/>
              <a:t/>
            </a:r>
            <a:br>
              <a:rPr lang="en-US" sz="2000" dirty="0" smtClean="0"/>
            </a:br>
            <a:r>
              <a:rPr lang="fa-IR" sz="2000" dirty="0" smtClean="0"/>
              <a:t> ♦  بر جایگزینی استروئید در تمام طول عمر و عدم قطع ناگهانی که موجب تسریع بحران آدرنال میگردد، تأکید شود.</a:t>
            </a:r>
            <a:r>
              <a:rPr lang="en-US" sz="2000" dirty="0" smtClean="0"/>
              <a:t/>
            </a:r>
            <a:br>
              <a:rPr lang="en-US" sz="2000" dirty="0" smtClean="0"/>
            </a:br>
            <a:r>
              <a:rPr lang="fa-IR" sz="2000" dirty="0" smtClean="0"/>
              <a:t> </a:t>
            </a:r>
            <a:r>
              <a:rPr lang="fa-IR" sz="2000" dirty="0" smtClean="0"/>
              <a:t> </a:t>
            </a:r>
            <a:r>
              <a:rPr lang="fa-IR" sz="2000" dirty="0" smtClean="0"/>
              <a:t>♦ به بیمار و مراقبت دهنده در مورد آماده سازی و تجویز هیدروکورتیزون و تزریق به صورت عضلانی در مواقع بحران آدرنال آموزش دهید.</a:t>
            </a:r>
            <a:r>
              <a:rPr lang="en-US" sz="2400" dirty="0" smtClean="0"/>
              <a:t/>
            </a:r>
            <a:br>
              <a:rPr lang="en-US" sz="2400" dirty="0" smtClean="0"/>
            </a:br>
            <a:endParaRPr lang="fa-IR" sz="2400" dirty="0"/>
          </a:p>
        </p:txBody>
      </p:sp>
    </p:spTree>
  </p:cSld>
  <p:clrMapOvr>
    <a:masterClrMapping/>
  </p:clrMapOvr>
  <p:transition spd="slow">
    <p:comb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4414" y="274638"/>
            <a:ext cx="7215238" cy="3868742"/>
          </a:xfrm>
        </p:spPr>
        <p:txBody>
          <a:bodyPr>
            <a:normAutofit/>
          </a:bodyPr>
          <a:lstStyle/>
          <a:p>
            <a:pPr algn="r"/>
            <a:r>
              <a:rPr lang="fa-IR" sz="2000" b="1" dirty="0" smtClean="0"/>
              <a:t>فعالیت </a:t>
            </a:r>
            <a:r>
              <a:rPr lang="en-US" sz="2000" dirty="0" smtClean="0"/>
              <a:t/>
            </a:r>
            <a:br>
              <a:rPr lang="en-US" sz="2000" dirty="0" smtClean="0"/>
            </a:br>
            <a:r>
              <a:rPr lang="fa-IR" sz="2000" dirty="0" smtClean="0"/>
              <a:t> ♦ در مورد برنامه ریزی دوره های استراحت به هنگام فعالیت و افزایش تدریجی سطح فعالیت در حد تحمل آموزش دهید.</a:t>
            </a:r>
            <a:r>
              <a:rPr lang="en-US" sz="2000" dirty="0" smtClean="0"/>
              <a:t/>
            </a:r>
            <a:br>
              <a:rPr lang="en-US" sz="2000" dirty="0" smtClean="0"/>
            </a:br>
            <a:r>
              <a:rPr lang="fa-IR" sz="2000" dirty="0" smtClean="0"/>
              <a:t>  ♦ به بیمار در مورد اجتناب از بلند کردن اجسام سنگین  و انجام کار و ورزش و تمرینات شدید برای ۴ تا ۶ هفته یا بیشتر آموزش دهید.</a:t>
            </a:r>
            <a:r>
              <a:rPr lang="en-US" sz="2000" dirty="0" smtClean="0"/>
              <a:t/>
            </a:r>
            <a:br>
              <a:rPr lang="en-US" sz="2000" dirty="0" smtClean="0"/>
            </a:br>
            <a:r>
              <a:rPr lang="fa-IR" sz="2000" dirty="0" smtClean="0"/>
              <a:t>  ♦ بیمار را تشویق کنید با توجه به شغل، تفریحات و فعالیتها در مورد توانایی ها و محدودیت هایش صحبت کند.</a:t>
            </a:r>
            <a:endParaRPr lang="en-US" sz="2000" dirty="0"/>
          </a:p>
        </p:txBody>
      </p:sp>
      <p:pic>
        <p:nvPicPr>
          <p:cNvPr id="1026" name="Picture 2" descr="C:\Users\iz\Desktop\New folder\635188334103648351.jpg"/>
          <p:cNvPicPr>
            <a:picLocks noChangeAspect="1" noChangeArrowheads="1"/>
          </p:cNvPicPr>
          <p:nvPr/>
        </p:nvPicPr>
        <p:blipFill>
          <a:blip r:embed="rId2" cstate="print"/>
          <a:srcRect/>
          <a:stretch>
            <a:fillRect/>
          </a:stretch>
        </p:blipFill>
        <p:spPr bwMode="auto">
          <a:xfrm>
            <a:off x="2428860" y="3643314"/>
            <a:ext cx="4857747" cy="2928934"/>
          </a:xfrm>
          <a:prstGeom prst="rect">
            <a:avLst/>
          </a:prstGeom>
          <a:noFill/>
        </p:spPr>
      </p:pic>
    </p:spTree>
  </p:cSld>
  <p:clrMapOvr>
    <a:masterClrMapping/>
  </p:clrMapOvr>
  <p:transition spd="slow">
    <p:split orient="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1604" y="357166"/>
            <a:ext cx="7072362" cy="3654428"/>
          </a:xfrm>
        </p:spPr>
        <p:txBody>
          <a:bodyPr>
            <a:normAutofit/>
          </a:bodyPr>
          <a:lstStyle/>
          <a:p>
            <a:pPr lvl="0" algn="r" rtl="0"/>
            <a:r>
              <a:rPr lang="en-US" sz="2800" b="1" dirty="0" smtClean="0"/>
              <a:t/>
            </a:r>
            <a:br>
              <a:rPr lang="en-US" sz="2800" b="1" dirty="0" smtClean="0"/>
            </a:br>
            <a:r>
              <a:rPr lang="fa-IR" sz="2000" b="1" dirty="0" smtClean="0"/>
              <a:t>بعد از جراحی آدرنال چه باید کرد؟</a:t>
            </a:r>
            <a:r>
              <a:rPr lang="en-US" sz="2000" dirty="0" smtClean="0"/>
              <a:t/>
            </a:r>
            <a:br>
              <a:rPr lang="en-US" sz="2000" dirty="0" smtClean="0"/>
            </a:br>
            <a:r>
              <a:rPr lang="fa-IR" sz="2000" dirty="0" smtClean="0"/>
              <a:t>اگر فردی به علت رشد تومور در غدد فوق کلیوی خود مجبور به درآوردن کامل آنها شود، باید تحت شیمی درمانی و پرتو درمانی قرار بگیرد، زیرا در صورت درگیری کامل غدد فوق کلیه، احتمال گسترش سرطان به مناطق اطراف غدد فوق کلیه هم وجود دارد</a:t>
            </a:r>
            <a:endParaRPr lang="fa-IR" sz="2000" dirty="0"/>
          </a:p>
        </p:txBody>
      </p:sp>
      <p:pic>
        <p:nvPicPr>
          <p:cNvPr id="3074" name="Picture 2" descr="C:\Users\iz\Desktop\New folder (2)\6.jpg"/>
          <p:cNvPicPr>
            <a:picLocks noChangeAspect="1" noChangeArrowheads="1"/>
          </p:cNvPicPr>
          <p:nvPr/>
        </p:nvPicPr>
        <p:blipFill>
          <a:blip r:embed="rId2" cstate="print"/>
          <a:srcRect/>
          <a:stretch>
            <a:fillRect/>
          </a:stretch>
        </p:blipFill>
        <p:spPr bwMode="auto">
          <a:xfrm>
            <a:off x="2285984" y="3857628"/>
            <a:ext cx="5010150" cy="2687637"/>
          </a:xfrm>
          <a:prstGeom prst="rect">
            <a:avLst/>
          </a:prstGeom>
          <a:noFill/>
        </p:spPr>
      </p:pic>
    </p:spTree>
  </p:cSld>
  <p:clrMapOvr>
    <a:masterClrMapping/>
  </p:clrMapOvr>
  <p:transition spd="slow">
    <p:cove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976" y="642918"/>
            <a:ext cx="7358114" cy="4714908"/>
          </a:xfrm>
        </p:spPr>
        <p:txBody>
          <a:bodyPr>
            <a:normAutofit fontScale="90000"/>
          </a:bodyPr>
          <a:lstStyle/>
          <a:p>
            <a:pPr algn="r" fontAlgn="base"/>
            <a:r>
              <a:rPr lang="fa-IR" sz="3600" b="1" dirty="0" smtClean="0"/>
              <a:t>بیماری آدیسون (</a:t>
            </a:r>
            <a:r>
              <a:rPr lang="en-US" sz="3600" b="1" dirty="0" smtClean="0"/>
              <a:t>Addison’s Disease</a:t>
            </a:r>
            <a:r>
              <a:rPr lang="fa-IR" sz="3600" b="1" dirty="0" smtClean="0"/>
              <a:t>)</a:t>
            </a:r>
            <a:br>
              <a:rPr lang="fa-IR" sz="3600" b="1" dirty="0" smtClean="0"/>
            </a:br>
            <a:r>
              <a:rPr lang="en-US" sz="2700" dirty="0" smtClean="0"/>
              <a:t/>
            </a:r>
            <a:br>
              <a:rPr lang="en-US" sz="2700" dirty="0" smtClean="0"/>
            </a:br>
            <a:r>
              <a:rPr lang="fa-IR" sz="2200" b="1" dirty="0" smtClean="0"/>
              <a:t> مشکل چیست؟</a:t>
            </a:r>
            <a:r>
              <a:rPr lang="en-US" sz="2200" dirty="0" smtClean="0"/>
              <a:t/>
            </a:r>
            <a:br>
              <a:rPr lang="en-US" sz="2200" dirty="0" smtClean="0"/>
            </a:br>
            <a:r>
              <a:rPr lang="fa-IR" sz="2200" dirty="0" smtClean="0"/>
              <a:t>بیماری آدیسون ترشح ناکافی کورتیکواستروئیدها از قشر آدرنال است که در اثر آسیب دیدن قشر غده فوق کلیوی (آدرنال) ایجاد می شود. تخریب اتوایمون آدرنال و سل دو علت شایع بیماری آدیسون هستند. بیمار در زمان عفونت، جراحی، وقایع استرس زای دیگر می تواند </a:t>
            </a:r>
            <a:br>
              <a:rPr lang="fa-IR" sz="2200" dirty="0" smtClean="0"/>
            </a:br>
            <a:r>
              <a:rPr lang="fa-IR" sz="2200" dirty="0" smtClean="0"/>
              <a:t>انتظار وقوع بحران آدیسونی را داشته باشد </a:t>
            </a:r>
            <a:br>
              <a:rPr lang="fa-IR" sz="2200" dirty="0" smtClean="0"/>
            </a:br>
            <a:r>
              <a:rPr lang="fa-IR" sz="2200" dirty="0" smtClean="0"/>
              <a:t>زیرا موجب کاهش ترشح کورتیزول (</a:t>
            </a:r>
            <a:r>
              <a:rPr lang="en-US" sz="2200" dirty="0" err="1" smtClean="0"/>
              <a:t>cortisol</a:t>
            </a:r>
            <a:r>
              <a:rPr lang="fa-IR" sz="2200" dirty="0" smtClean="0"/>
              <a:t>) </a:t>
            </a:r>
            <a:br>
              <a:rPr lang="fa-IR" sz="2200" dirty="0" smtClean="0"/>
            </a:br>
            <a:r>
              <a:rPr lang="fa-IR" sz="2200" dirty="0" smtClean="0"/>
              <a:t>و آلدسترون (</a:t>
            </a:r>
            <a:r>
              <a:rPr lang="en-US" sz="2200" dirty="0" err="1" smtClean="0"/>
              <a:t>aldosterone</a:t>
            </a:r>
            <a:r>
              <a:rPr lang="fa-IR" sz="2200" dirty="0" smtClean="0"/>
              <a:t>) می شوند. </a:t>
            </a:r>
            <a:br>
              <a:rPr lang="fa-IR" sz="2200" dirty="0" smtClean="0"/>
            </a:br>
            <a:r>
              <a:rPr lang="fa-IR" sz="2200" dirty="0" smtClean="0"/>
              <a:t>بحران آدیسون (</a:t>
            </a:r>
            <a:r>
              <a:rPr lang="en-US" sz="2200" dirty="0" err="1" smtClean="0"/>
              <a:t>Addisonian</a:t>
            </a:r>
            <a:r>
              <a:rPr lang="en-US" sz="2200" dirty="0" smtClean="0"/>
              <a:t> crisis</a:t>
            </a:r>
            <a:r>
              <a:rPr lang="fa-IR" sz="2200" dirty="0" smtClean="0"/>
              <a:t>) </a:t>
            </a:r>
            <a:br>
              <a:rPr lang="fa-IR" sz="2200" dirty="0" smtClean="0"/>
            </a:br>
            <a:r>
              <a:rPr lang="fa-IR" sz="2200" dirty="0" smtClean="0"/>
              <a:t>یک اورژانس پزشکی است.</a:t>
            </a:r>
            <a:r>
              <a:rPr lang="en-US" sz="2400" dirty="0" smtClean="0"/>
              <a:t/>
            </a:r>
            <a:br>
              <a:rPr lang="en-US" sz="2400" dirty="0" smtClean="0"/>
            </a:br>
            <a:endParaRPr lang="fa-IR" sz="2400" dirty="0"/>
          </a:p>
        </p:txBody>
      </p:sp>
      <p:pic>
        <p:nvPicPr>
          <p:cNvPr id="3" name="Picture 2" descr="Addison">
            <a:hlinkClick r:id="rId2"/>
          </p:cNvPr>
          <p:cNvPicPr/>
          <p:nvPr/>
        </p:nvPicPr>
        <p:blipFill>
          <a:blip r:embed="rId3" cstate="print"/>
          <a:srcRect/>
          <a:stretch>
            <a:fillRect/>
          </a:stretch>
        </p:blipFill>
        <p:spPr bwMode="auto">
          <a:xfrm>
            <a:off x="1000100" y="3474085"/>
            <a:ext cx="2601595" cy="3383915"/>
          </a:xfrm>
          <a:prstGeom prst="rect">
            <a:avLst/>
          </a:prstGeom>
          <a:noFill/>
          <a:ln w="9525">
            <a:noFill/>
            <a:miter lim="800000"/>
            <a:headEnd/>
            <a:tailEnd/>
          </a:ln>
        </p:spPr>
      </p:pic>
    </p:spTree>
  </p:cSld>
  <p:clrMapOvr>
    <a:masterClrMapping/>
  </p:clrMapOvr>
  <p:transition spd="slow">
    <p:push/>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662" y="785794"/>
            <a:ext cx="7572428" cy="5500726"/>
          </a:xfrm>
        </p:spPr>
        <p:txBody>
          <a:bodyPr>
            <a:normAutofit fontScale="90000"/>
          </a:bodyPr>
          <a:lstStyle/>
          <a:p>
            <a:pPr algn="r"/>
            <a:r>
              <a:rPr lang="fa-IR" dirty="0" smtClean="0"/>
              <a:t> </a:t>
            </a:r>
            <a:r>
              <a:rPr lang="en-US" dirty="0" smtClean="0"/>
              <a:t/>
            </a:r>
            <a:br>
              <a:rPr lang="en-US" dirty="0" smtClean="0"/>
            </a:br>
            <a:r>
              <a:rPr lang="fa-IR" sz="2200" b="1" dirty="0" smtClean="0"/>
              <a:t>علايم بيماري آديسون چيست؟</a:t>
            </a:r>
            <a:r>
              <a:rPr lang="en-US" sz="2200" dirty="0" smtClean="0"/>
              <a:t/>
            </a:r>
            <a:br>
              <a:rPr lang="en-US" sz="2200" dirty="0" smtClean="0"/>
            </a:br>
            <a:r>
              <a:rPr lang="en-US" sz="2200" dirty="0" smtClean="0"/>
              <a:t/>
            </a:r>
            <a:br>
              <a:rPr lang="en-US" sz="2200" dirty="0" smtClean="0"/>
            </a:br>
            <a:r>
              <a:rPr lang="fa-IR" sz="2200" dirty="0" smtClean="0"/>
              <a:t> ♦ احساس خستگي و ضعف</a:t>
            </a:r>
            <a:r>
              <a:rPr lang="en-US" sz="2200" dirty="0" smtClean="0"/>
              <a:t/>
            </a:r>
            <a:br>
              <a:rPr lang="en-US" sz="2200" dirty="0" smtClean="0"/>
            </a:br>
            <a:r>
              <a:rPr lang="fa-IR" sz="2200" dirty="0" smtClean="0"/>
              <a:t> ♦ كاهش وزن و از دست رفتن اشتها</a:t>
            </a:r>
            <a:r>
              <a:rPr lang="en-US" sz="2200" dirty="0" smtClean="0"/>
              <a:t/>
            </a:r>
            <a:br>
              <a:rPr lang="en-US" sz="2200" dirty="0" smtClean="0"/>
            </a:br>
            <a:r>
              <a:rPr lang="fa-IR" sz="2200" dirty="0" smtClean="0"/>
              <a:t> ♦ تيره شدن پوست</a:t>
            </a:r>
            <a:r>
              <a:rPr lang="en-US" sz="2200" dirty="0" smtClean="0"/>
              <a:t/>
            </a:r>
            <a:br>
              <a:rPr lang="en-US" sz="2200" dirty="0" smtClean="0"/>
            </a:br>
            <a:r>
              <a:rPr lang="fa-IR" sz="2200" dirty="0" smtClean="0"/>
              <a:t> ♦ تهوع و استفراغ و دل درد</a:t>
            </a:r>
            <a:r>
              <a:rPr lang="en-US" sz="2200" dirty="0" smtClean="0"/>
              <a:t/>
            </a:r>
            <a:br>
              <a:rPr lang="en-US" sz="2200" dirty="0" smtClean="0"/>
            </a:br>
            <a:r>
              <a:rPr lang="fa-IR" sz="2200" dirty="0" smtClean="0"/>
              <a:t> ♦ احساس سبك شدن سر يا سياهي رفتن </a:t>
            </a:r>
            <a:br>
              <a:rPr lang="fa-IR" sz="2200" dirty="0" smtClean="0"/>
            </a:br>
            <a:r>
              <a:rPr lang="fa-IR" sz="2200" dirty="0" smtClean="0"/>
              <a:t>چشم ها هنگام برخاستن و ايستادن</a:t>
            </a:r>
            <a:r>
              <a:rPr lang="en-US" sz="2200" dirty="0" smtClean="0"/>
              <a:t/>
            </a:r>
            <a:br>
              <a:rPr lang="en-US" sz="2200" dirty="0" smtClean="0"/>
            </a:br>
            <a:r>
              <a:rPr lang="fa-IR" sz="2200" dirty="0" smtClean="0"/>
              <a:t> ♦ درد عضله و مفصل</a:t>
            </a:r>
            <a:r>
              <a:rPr lang="en-US" sz="2200" dirty="0" smtClean="0"/>
              <a:t/>
            </a:r>
            <a:br>
              <a:rPr lang="en-US" sz="2200" dirty="0" smtClean="0"/>
            </a:br>
            <a:r>
              <a:rPr lang="fa-IR" sz="2200" dirty="0" smtClean="0"/>
              <a:t> ♦ ولع خوردن غذاهاي شور</a:t>
            </a:r>
            <a:r>
              <a:rPr lang="en-US" sz="2200" dirty="0" smtClean="0"/>
              <a:t/>
            </a:r>
            <a:br>
              <a:rPr lang="en-US" sz="2200" dirty="0" smtClean="0"/>
            </a:br>
            <a:r>
              <a:rPr lang="fa-IR" sz="2200" dirty="0" smtClean="0"/>
              <a:t> ♦ تب و ضعف عضلاني</a:t>
            </a:r>
            <a:r>
              <a:rPr lang="en-US" sz="2200" dirty="0" smtClean="0"/>
              <a:t/>
            </a:r>
            <a:br>
              <a:rPr lang="en-US" sz="2200" dirty="0" smtClean="0"/>
            </a:br>
            <a:r>
              <a:rPr lang="fa-IR" sz="2200" dirty="0" smtClean="0"/>
              <a:t> ♦ گيجي و شوك . شروع آن معمولأ با علایم غیراختصاصی است.</a:t>
            </a:r>
            <a:r>
              <a:rPr lang="fa-IR" sz="2200" b="1" dirty="0" smtClean="0"/>
              <a:t> تغییرات ذهنی </a:t>
            </a:r>
            <a:r>
              <a:rPr lang="fa-IR" sz="2200" dirty="0" smtClean="0"/>
              <a:t>(افسردگی ، بی ثباتی عاطفی ، بی تفاوتی و گیجی ) در 60% تا 80% بیماران رخ</a:t>
            </a:r>
            <a:br>
              <a:rPr lang="fa-IR" sz="2200" dirty="0" smtClean="0"/>
            </a:br>
            <a:r>
              <a:rPr lang="fa-IR" sz="2200" dirty="0" smtClean="0"/>
              <a:t> می دهد. در موارد شدید ، اختلال متابولیسم سدیم و پتاسیم با کاهش سدیم و آب شدید ، دهیدراتاسین مزمن مشخص می شود. </a:t>
            </a:r>
            <a:r>
              <a:rPr lang="en-US" sz="2200" dirty="0" smtClean="0"/>
              <a:t/>
            </a:r>
            <a:br>
              <a:rPr lang="en-US" sz="2200" dirty="0" smtClean="0"/>
            </a:br>
            <a:endParaRPr lang="fa-IR" sz="2200" dirty="0"/>
          </a:p>
        </p:txBody>
      </p:sp>
      <p:pic>
        <p:nvPicPr>
          <p:cNvPr id="3" name="Picture 2" descr="C:\Users\iz\Desktop\New folder (2)\adrenal-glands3.jpg"/>
          <p:cNvPicPr>
            <a:picLocks noChangeAspect="1" noChangeArrowheads="1"/>
          </p:cNvPicPr>
          <p:nvPr/>
        </p:nvPicPr>
        <p:blipFill>
          <a:blip r:embed="rId2" cstate="print"/>
          <a:srcRect/>
          <a:stretch>
            <a:fillRect/>
          </a:stretch>
        </p:blipFill>
        <p:spPr bwMode="auto">
          <a:xfrm>
            <a:off x="0" y="0"/>
            <a:ext cx="4857784" cy="4714884"/>
          </a:xfrm>
          <a:prstGeom prst="rect">
            <a:avLst/>
          </a:prstGeom>
          <a:noFill/>
        </p:spPr>
      </p:pic>
    </p:spTree>
  </p:cSld>
  <p:clrMapOvr>
    <a:masterClrMapping/>
  </p:clrMapOvr>
  <p:transition spd="slow">
    <p:cover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4414" y="714356"/>
            <a:ext cx="7072362" cy="5286412"/>
          </a:xfrm>
        </p:spPr>
        <p:txBody>
          <a:bodyPr>
            <a:normAutofit/>
          </a:bodyPr>
          <a:lstStyle/>
          <a:p>
            <a:pPr algn="r" rtl="0" fontAlgn="base"/>
            <a:r>
              <a:rPr lang="en-US" sz="2400" b="1" dirty="0" smtClean="0"/>
              <a:t>(</a:t>
            </a:r>
            <a:r>
              <a:rPr lang="fa-IR" sz="2000" b="1" dirty="0" smtClean="0"/>
              <a:t>نارسایی حاد در غده فوق‌ کلیوی (بحران آدیسونی</a:t>
            </a:r>
            <a:r>
              <a:rPr lang="en-US" sz="2000" b="1" dirty="0" smtClean="0"/>
              <a:t/>
            </a:r>
            <a:br>
              <a:rPr lang="en-US" sz="2000" b="1" dirty="0" smtClean="0"/>
            </a:br>
            <a:r>
              <a:rPr lang="en-US" sz="2000" b="1" dirty="0" smtClean="0"/>
              <a:t/>
            </a:r>
            <a:br>
              <a:rPr lang="en-US" sz="2000" b="1" dirty="0" smtClean="0"/>
            </a:br>
            <a:r>
              <a:rPr lang="fa-IR" sz="2000" dirty="0" smtClean="0"/>
              <a:t>گاهی اوقات، علائم و نشانه‌های بیماری آدیسون به طور ناگهانی ظاهر می‌شوند. در </a:t>
            </a:r>
            <a:r>
              <a:rPr lang="fa-IR" sz="2000" dirty="0" smtClean="0"/>
              <a:t>نارسایی </a:t>
            </a:r>
            <a:r>
              <a:rPr lang="fa-IR" sz="2000" dirty="0" smtClean="0"/>
              <a:t>حاد آدرنال (بحران آدیسونی) علائم و نشانه‌ها </a:t>
            </a:r>
            <a:r>
              <a:rPr lang="fa-IR" sz="2000" dirty="0" smtClean="0"/>
              <a:t>شامل موارد احتمالی زیر </a:t>
            </a:r>
            <a:r>
              <a:rPr lang="en-US" sz="2000" dirty="0" smtClean="0"/>
              <a:t>:</a:t>
            </a:r>
            <a:r>
              <a:rPr lang="fa-IR" sz="2000" dirty="0" smtClean="0"/>
              <a:t>میشود</a:t>
            </a:r>
            <a:r>
              <a:rPr lang="en-US" sz="2000" dirty="0" smtClean="0"/>
              <a:t/>
            </a:r>
            <a:br>
              <a:rPr lang="en-US" sz="2000" dirty="0" smtClean="0"/>
            </a:br>
            <a:r>
              <a:rPr lang="fa-IR" sz="2000" dirty="0" smtClean="0"/>
              <a:t> ♦ درد در قسمت تحتانی کمر، شکم یا پاها</a:t>
            </a:r>
            <a:r>
              <a:rPr lang="en-US" sz="2000" dirty="0" smtClean="0"/>
              <a:t/>
            </a:r>
            <a:br>
              <a:rPr lang="en-US" sz="2000" dirty="0" smtClean="0"/>
            </a:br>
            <a:r>
              <a:rPr lang="fa-IR" sz="2000" dirty="0" smtClean="0"/>
              <a:t> ♦ استفراغ شدید و اسهال که منجر به دهیدراسیون می‌شود</a:t>
            </a:r>
            <a:r>
              <a:rPr lang="en-US" sz="2000" dirty="0" smtClean="0"/>
              <a:t/>
            </a:r>
            <a:br>
              <a:rPr lang="en-US" sz="2000" dirty="0" smtClean="0"/>
            </a:br>
            <a:r>
              <a:rPr lang="fa-IR" sz="2000" dirty="0" smtClean="0"/>
              <a:t> ♦ از دست‌دادن هوشیاری</a:t>
            </a:r>
            <a:r>
              <a:rPr lang="en-US" sz="2000" dirty="0" smtClean="0"/>
              <a:t/>
            </a:r>
            <a:br>
              <a:rPr lang="en-US" sz="2000" dirty="0" smtClean="0"/>
            </a:br>
            <a:r>
              <a:rPr lang="fa-IR" sz="2000" dirty="0" smtClean="0"/>
              <a:t> ♦ </a:t>
            </a:r>
            <a:r>
              <a:rPr lang="fa-IR" sz="2000" b="1" dirty="0" smtClean="0"/>
              <a:t>علایم کلاسیک شوک شامل :رنگ پریدگی</a:t>
            </a:r>
            <a:r>
              <a:rPr lang="fa-IR" sz="2000" dirty="0" smtClean="0"/>
              <a:t> ، </a:t>
            </a:r>
            <a:r>
              <a:rPr lang="fa-IR" sz="2000" b="1" dirty="0" smtClean="0"/>
              <a:t>تشویش</a:t>
            </a:r>
            <a:r>
              <a:rPr lang="fa-IR" sz="2000" dirty="0" smtClean="0"/>
              <a:t> </a:t>
            </a:r>
            <a:r>
              <a:rPr lang="fa-IR" sz="2000" b="1" dirty="0" smtClean="0"/>
              <a:t>، نبض تند و ضعیف </a:t>
            </a:r>
            <a:r>
              <a:rPr lang="fa-IR" sz="2000" dirty="0" smtClean="0"/>
              <a:t>، </a:t>
            </a:r>
            <a:r>
              <a:rPr lang="fa-IR" sz="2000" b="1" dirty="0" smtClean="0"/>
              <a:t>تنفس سریع</a:t>
            </a:r>
            <a:r>
              <a:rPr lang="fa-IR" sz="2000" dirty="0" smtClean="0"/>
              <a:t> و </a:t>
            </a:r>
            <a:r>
              <a:rPr lang="fa-IR" sz="2000" b="1" dirty="0" smtClean="0"/>
              <a:t>کاهش فشار خون</a:t>
            </a:r>
            <a:r>
              <a:rPr lang="fa-IR" sz="2000" dirty="0" smtClean="0"/>
              <a:t> ، .</a:t>
            </a:r>
            <a:r>
              <a:rPr lang="en-US" sz="2000" dirty="0" smtClean="0"/>
              <a:t/>
            </a:r>
            <a:br>
              <a:rPr lang="en-US" sz="2000" dirty="0" smtClean="0"/>
            </a:br>
            <a:r>
              <a:rPr lang="fa-IR" sz="2000" dirty="0" smtClean="0"/>
              <a:t> ♦ پتاسیم بالا (هیپرکالمی) </a:t>
            </a:r>
            <a:br>
              <a:rPr lang="fa-IR" sz="2000" dirty="0" smtClean="0"/>
            </a:br>
            <a:r>
              <a:rPr lang="fa-IR" sz="2000" dirty="0" smtClean="0"/>
              <a:t> ♦ عفونت حاد ، قرارگیری در معرض سرما ، افزایش مختصر فعالیت ، جذب نمک را کاهش داده و ممکن است منجر به کلاپس عروق ، شوک و مرگ شود.</a:t>
            </a:r>
            <a:r>
              <a:rPr lang="en-US" sz="2000" dirty="0" smtClean="0"/>
              <a:t/>
            </a:r>
            <a:br>
              <a:rPr lang="en-US" sz="2000" dirty="0" smtClean="0"/>
            </a:br>
            <a:endParaRPr lang="fa-IR" sz="2000" dirty="0"/>
          </a:p>
        </p:txBody>
      </p:sp>
    </p:spTree>
  </p:cSld>
  <p:clrMapOvr>
    <a:masterClrMapping/>
  </p:clrMapOvr>
  <p:transition spd="slow">
    <p:cover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976" y="274638"/>
            <a:ext cx="7358114" cy="6011882"/>
          </a:xfrm>
        </p:spPr>
        <p:txBody>
          <a:bodyPr>
            <a:normAutofit/>
          </a:bodyPr>
          <a:lstStyle/>
          <a:p>
            <a:pPr algn="r"/>
            <a:r>
              <a:rPr lang="fa-IR" sz="2000" b="1" dirty="0" smtClean="0"/>
              <a:t>تدابیر طبی</a:t>
            </a:r>
            <a:r>
              <a:rPr lang="en-US" sz="2000" dirty="0" smtClean="0"/>
              <a:t/>
            </a:r>
            <a:br>
              <a:rPr lang="en-US" sz="2000" dirty="0" smtClean="0"/>
            </a:br>
            <a:r>
              <a:rPr lang="fa-IR" sz="2000" dirty="0" smtClean="0"/>
              <a:t>درمان فوری مربوط به درمان شوک می باشد.</a:t>
            </a:r>
            <a:r>
              <a:rPr lang="en-US" sz="2000" dirty="0" smtClean="0"/>
              <a:t/>
            </a:r>
            <a:br>
              <a:rPr lang="en-US" sz="2000" dirty="0" smtClean="0"/>
            </a:br>
            <a:r>
              <a:rPr lang="fa-IR" sz="2000" dirty="0" smtClean="0"/>
              <a:t>    ♦ برگرداندن جریان خون طبیعی ،  تجویز مایعات ، بررسی علایم حیاتی ، و قراردان بیمار در پوزیشن تکیه به پشت وبالا بردن پاها.</a:t>
            </a:r>
            <a:r>
              <a:rPr lang="en-US" sz="2000" dirty="0" smtClean="0"/>
              <a:t/>
            </a:r>
            <a:br>
              <a:rPr lang="en-US" sz="2000" dirty="0" smtClean="0"/>
            </a:br>
            <a:r>
              <a:rPr lang="fa-IR" sz="2000" dirty="0" smtClean="0"/>
              <a:t>    ♦ تجویز هیدروکورتیزون داخل وریدی سپس دکستروز 5% در نرمال سالین.</a:t>
            </a:r>
            <a:r>
              <a:rPr lang="en-US" sz="2000" dirty="0" smtClean="0"/>
              <a:t/>
            </a:r>
            <a:br>
              <a:rPr lang="en-US" sz="2000" dirty="0" smtClean="0"/>
            </a:br>
            <a:r>
              <a:rPr lang="fa-IR" sz="2000" dirty="0" smtClean="0"/>
              <a:t>   ♦ وازوپرسور ممکن است در صورت وجود کاهش فشارخون نیاز باشد.</a:t>
            </a:r>
            <a:r>
              <a:rPr lang="en-US" sz="2000" dirty="0" smtClean="0"/>
              <a:t/>
            </a:r>
            <a:br>
              <a:rPr lang="en-US" sz="2000" dirty="0" smtClean="0"/>
            </a:br>
            <a:r>
              <a:rPr lang="fa-IR" sz="2000" dirty="0" smtClean="0"/>
              <a:t>    ♦ تجویز آنتی بیوتیک جهت عفونت .</a:t>
            </a:r>
            <a:r>
              <a:rPr lang="en-US" sz="2000" dirty="0" smtClean="0"/>
              <a:t/>
            </a:r>
            <a:br>
              <a:rPr lang="en-US" sz="2000" dirty="0" smtClean="0"/>
            </a:br>
            <a:r>
              <a:rPr lang="fa-IR" sz="2000" dirty="0" smtClean="0"/>
              <a:t>    ♦   مایعات خوراکی در حد تحمل شروع شود.</a:t>
            </a:r>
            <a:r>
              <a:rPr lang="en-US" sz="2000" dirty="0" smtClean="0"/>
              <a:t/>
            </a:r>
            <a:br>
              <a:rPr lang="en-US" sz="2000" dirty="0" smtClean="0"/>
            </a:br>
            <a:r>
              <a:rPr lang="fa-IR" sz="2000" dirty="0" smtClean="0"/>
              <a:t>    ♦   اگر عملکرد آدرنال برنگشت ، جایگزین مادام العمر کورتیکواستروئید و مینرالوکورتیکوئید نیاز است.</a:t>
            </a:r>
            <a:r>
              <a:rPr lang="en-US" sz="2000" dirty="0" smtClean="0"/>
              <a:t/>
            </a:r>
            <a:br>
              <a:rPr lang="en-US" sz="2000" dirty="0" smtClean="0"/>
            </a:br>
            <a:r>
              <a:rPr lang="fa-IR" sz="2000" dirty="0" smtClean="0"/>
              <a:t>     ♦ رژیم غذایی باید همراه با نمک در زمانی که کاهش مایعات دستگاه گوارش از طریق استفراغ و اسهال رخ می دهد باشد .</a:t>
            </a:r>
            <a:r>
              <a:rPr lang="en-US" sz="2000" dirty="0" smtClean="0"/>
              <a:t/>
            </a:r>
            <a:br>
              <a:rPr lang="en-US" sz="2000" dirty="0" smtClean="0"/>
            </a:br>
            <a:endParaRPr lang="fa-IR" sz="2000" dirty="0"/>
          </a:p>
        </p:txBody>
      </p:sp>
    </p:spTree>
  </p:cSld>
  <p:clrMapOvr>
    <a:masterClrMapping/>
  </p:clrMapOvr>
  <p:transition spd="slow">
    <p:randomBar dir="ver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538" y="2357430"/>
            <a:ext cx="7358146" cy="3857628"/>
          </a:xfrm>
        </p:spPr>
        <p:txBody>
          <a:bodyPr/>
          <a:lstStyle/>
          <a:p>
            <a:pPr algn="r" fontAlgn="base"/>
            <a:r>
              <a:rPr lang="fa-IR" sz="2400" b="1" dirty="0" smtClean="0"/>
              <a:t>تشخیص های پرستاری</a:t>
            </a:r>
            <a:r>
              <a:rPr lang="en-US" sz="2400" b="1" dirty="0" smtClean="0"/>
              <a:t/>
            </a:r>
            <a:br>
              <a:rPr lang="en-US" sz="2400" b="1" dirty="0" smtClean="0"/>
            </a:br>
            <a:r>
              <a:rPr lang="fa-IR" sz="2400" dirty="0" smtClean="0"/>
              <a:t>♦ خستگی در رابطه با وضعیت بیماری </a:t>
            </a:r>
            <a:br>
              <a:rPr lang="fa-IR" sz="2400" dirty="0" smtClean="0"/>
            </a:br>
            <a:r>
              <a:rPr lang="fa-IR" sz="2400" dirty="0" smtClean="0"/>
              <a:t>♦ ریسک نارسایی حجم مایعات </a:t>
            </a:r>
            <a:br>
              <a:rPr lang="fa-IR" sz="2400" dirty="0" smtClean="0"/>
            </a:br>
            <a:r>
              <a:rPr lang="fa-IR" sz="2400" dirty="0" smtClean="0"/>
              <a:t>♦ اختلال تصویر از بدن در رابطه با وضعیت بیماری</a:t>
            </a:r>
            <a:r>
              <a:rPr lang="en-US" dirty="0" smtClean="0"/>
              <a:t/>
            </a:r>
            <a:br>
              <a:rPr lang="en-US" dirty="0" smtClean="0"/>
            </a:br>
            <a:endParaRPr lang="fa-IR" dirty="0"/>
          </a:p>
        </p:txBody>
      </p:sp>
      <p:pic>
        <p:nvPicPr>
          <p:cNvPr id="4099" name="Picture 3" descr="C:\Users\iz\Desktop\New folder (2)\3.jpg"/>
          <p:cNvPicPr>
            <a:picLocks noChangeAspect="1" noChangeArrowheads="1"/>
          </p:cNvPicPr>
          <p:nvPr/>
        </p:nvPicPr>
        <p:blipFill>
          <a:blip r:embed="rId2" cstate="print"/>
          <a:srcRect/>
          <a:stretch>
            <a:fillRect/>
          </a:stretch>
        </p:blipFill>
        <p:spPr bwMode="auto">
          <a:xfrm>
            <a:off x="1785918" y="857232"/>
            <a:ext cx="3821113" cy="2386013"/>
          </a:xfrm>
          <a:prstGeom prst="rect">
            <a:avLst/>
          </a:prstGeom>
          <a:noFill/>
        </p:spPr>
      </p:pic>
    </p:spTree>
  </p:cSld>
  <p:clrMapOvr>
    <a:masterClrMapping/>
  </p:clrMapOvr>
  <p:transition spd="slow">
    <p:push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28" y="571480"/>
            <a:ext cx="7186634" cy="3725866"/>
          </a:xfrm>
        </p:spPr>
        <p:txBody>
          <a:bodyPr>
            <a:normAutofit/>
          </a:bodyPr>
          <a:lstStyle/>
          <a:p>
            <a:pPr algn="r"/>
            <a:r>
              <a:rPr lang="fa-IR" sz="2000" b="1" dirty="0" smtClean="0"/>
              <a:t>مداخلات پرستاری</a:t>
            </a:r>
            <a:r>
              <a:rPr lang="en-US" sz="2000" dirty="0" smtClean="0"/>
              <a:t/>
            </a:r>
            <a:br>
              <a:rPr lang="en-US" sz="2000" dirty="0" smtClean="0"/>
            </a:br>
            <a:r>
              <a:rPr lang="fa-IR" sz="2000" dirty="0" smtClean="0"/>
              <a:t>     ♦ بررسی روی عدم تعادل مایعات و استرس تمرکز دارد.</a:t>
            </a:r>
            <a:r>
              <a:rPr lang="en-US" sz="2000" dirty="0" smtClean="0"/>
              <a:t/>
            </a:r>
            <a:br>
              <a:rPr lang="en-US" sz="2000" dirty="0" smtClean="0"/>
            </a:br>
            <a:r>
              <a:rPr lang="fa-IR" sz="2000" dirty="0" smtClean="0"/>
              <a:t>     ♦ کنترل فشارخون در وضعیت ایستاده و دراز کشیده ، کنترل نبض</a:t>
            </a:r>
            <a:r>
              <a:rPr lang="en-US" sz="2000" dirty="0" smtClean="0"/>
              <a:t/>
            </a:r>
            <a:br>
              <a:rPr lang="en-US" sz="2000" dirty="0" smtClean="0"/>
            </a:br>
            <a:r>
              <a:rPr lang="fa-IR" sz="2000" dirty="0" smtClean="0"/>
              <a:t>     ♦   بررسی تورگور و رنگ پوست</a:t>
            </a:r>
            <a:r>
              <a:rPr lang="en-US" sz="2000" dirty="0" smtClean="0"/>
              <a:t/>
            </a:r>
            <a:br>
              <a:rPr lang="en-US" sz="2000" dirty="0" smtClean="0"/>
            </a:br>
            <a:r>
              <a:rPr lang="fa-IR" sz="2000" dirty="0" smtClean="0"/>
              <a:t>     ♦   بررسی تاریخچه تغییرات وزن ، ضعف عضلانی و بی حالی.</a:t>
            </a:r>
            <a:r>
              <a:rPr lang="en-US" sz="2000" dirty="0" smtClean="0"/>
              <a:t/>
            </a:r>
            <a:br>
              <a:rPr lang="en-US" sz="2000" dirty="0" smtClean="0"/>
            </a:br>
            <a:r>
              <a:rPr lang="fa-IR" sz="2000" dirty="0" smtClean="0"/>
              <a:t>     ♦   از بیمار و خانواده درباره شروع بیماری یا افزایش استرس که ممکن است سبب تسریع بحران شود بپرسید .</a:t>
            </a:r>
            <a:endParaRPr lang="fa-IR" sz="2000" dirty="0"/>
          </a:p>
        </p:txBody>
      </p:sp>
      <p:pic>
        <p:nvPicPr>
          <p:cNvPr id="3" name="Picture 2" descr="C:\Users\iz\Desktop\New folder (2)\0.jpg"/>
          <p:cNvPicPr>
            <a:picLocks noChangeAspect="1" noChangeArrowheads="1"/>
          </p:cNvPicPr>
          <p:nvPr/>
        </p:nvPicPr>
        <p:blipFill>
          <a:blip r:embed="rId2" cstate="print"/>
          <a:srcRect/>
          <a:stretch>
            <a:fillRect/>
          </a:stretch>
        </p:blipFill>
        <p:spPr bwMode="auto">
          <a:xfrm>
            <a:off x="1428728" y="4071942"/>
            <a:ext cx="2643206" cy="2786058"/>
          </a:xfrm>
          <a:prstGeom prst="rect">
            <a:avLst/>
          </a:prstGeom>
          <a:noFill/>
        </p:spPr>
      </p:pic>
    </p:spTree>
  </p:cSld>
  <p:clrMapOvr>
    <a:masterClrMapping/>
  </p:clrMapOvr>
  <p:transition spd="slow">
    <p:cover dir="l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5852" y="785794"/>
            <a:ext cx="7215238" cy="5572164"/>
          </a:xfrm>
        </p:spPr>
        <p:txBody>
          <a:bodyPr>
            <a:normAutofit/>
          </a:bodyPr>
          <a:lstStyle/>
          <a:p>
            <a:pPr algn="r"/>
            <a:r>
              <a:rPr lang="fa-IR" sz="2000" b="1" dirty="0" smtClean="0"/>
              <a:t>آموزش مراقبت از خود به بیمار</a:t>
            </a:r>
            <a:r>
              <a:rPr lang="en-US" sz="2000" dirty="0" smtClean="0"/>
              <a:t/>
            </a:r>
            <a:br>
              <a:rPr lang="en-US" sz="2000" dirty="0" smtClean="0"/>
            </a:br>
            <a:r>
              <a:rPr lang="fa-IR" sz="2000" dirty="0" smtClean="0"/>
              <a:t>  ♦ آموزش بیمار در خصوص اجتناب از استرس های فیزیکی و روانی ، شامل قرارگیری در معرض سرما ، تعریق بیش از حد ، عفونت و دیسترس روحی .</a:t>
            </a:r>
            <a:r>
              <a:rPr lang="en-US" sz="2000" dirty="0" smtClean="0"/>
              <a:t/>
            </a:r>
            <a:br>
              <a:rPr lang="en-US" sz="2000" dirty="0" smtClean="0"/>
            </a:br>
            <a:r>
              <a:rPr lang="fa-IR" sz="2000" dirty="0" smtClean="0"/>
              <a:t> ♦ کمک به بیمار در انتخاب وتشویق او به مصرف غذا و مایعات که کمک به بازگرداندن تعادل مایع و الکترولیت می کند.</a:t>
            </a:r>
            <a:r>
              <a:rPr lang="en-US" sz="2000" dirty="0" smtClean="0"/>
              <a:t/>
            </a:r>
            <a:br>
              <a:rPr lang="en-US" sz="2000" dirty="0" smtClean="0"/>
            </a:br>
            <a:r>
              <a:rPr lang="fa-IR" sz="2000" dirty="0" smtClean="0"/>
              <a:t>    ♦ علاوه بر راهنماییهای متخصص تغذیه ، شما نیز به بیمار کمک کنید که در زمان وجود اختلال در دستگاه گوارش و زمانی که هوا خیلی گرم است رژیم پر سدیم داشته باشد .</a:t>
            </a:r>
            <a:r>
              <a:rPr lang="en-US" sz="2000" dirty="0" smtClean="0"/>
              <a:t/>
            </a:r>
            <a:br>
              <a:rPr lang="en-US" sz="2000" dirty="0" smtClean="0"/>
            </a:br>
            <a:r>
              <a:rPr lang="fa-IR" sz="2000" dirty="0" smtClean="0"/>
              <a:t>   ♦   کمک به بیمار و خانواده در یادگیری جهت تجویز هورمون جایگزین و اصلاح دوزاژ در طول بیماری و استرس </a:t>
            </a:r>
            <a:r>
              <a:rPr lang="en-US" sz="2000" dirty="0" smtClean="0"/>
              <a:t/>
            </a:r>
            <a:br>
              <a:rPr lang="en-US" sz="2000" dirty="0" smtClean="0"/>
            </a:br>
            <a:r>
              <a:rPr lang="fa-IR" sz="2000" dirty="0" smtClean="0"/>
              <a:t>   ♦   فراهم کردن یک سرنگ و ویال استروئید قابل تزریق (</a:t>
            </a:r>
            <a:r>
              <a:rPr lang="en-US" sz="2000" dirty="0" err="1" smtClean="0"/>
              <a:t>Solu-cortef</a:t>
            </a:r>
            <a:r>
              <a:rPr lang="fa-IR" sz="2000" dirty="0" smtClean="0"/>
              <a:t>) برای استفاده اورژانسی و </a:t>
            </a:r>
            <a:r>
              <a:rPr lang="fa-IR" sz="2000" dirty="0" smtClean="0"/>
              <a:t>آموزش </a:t>
            </a:r>
            <a:r>
              <a:rPr lang="fa-IR" sz="2000" dirty="0" smtClean="0"/>
              <a:t>نحوه مصرف آن .</a:t>
            </a:r>
            <a:r>
              <a:rPr lang="en-US" sz="2000" dirty="0" smtClean="0"/>
              <a:t/>
            </a:r>
            <a:br>
              <a:rPr lang="en-US" sz="2000" dirty="0" smtClean="0"/>
            </a:br>
            <a:r>
              <a:rPr lang="fa-IR" sz="2000" dirty="0" smtClean="0"/>
              <a:t>    ♦ توصیه به بیمار جهت اطلاع به مراقبان بهداشتی (مثل دندانپزشکان) درباره مصرف استروئید .</a:t>
            </a:r>
            <a:r>
              <a:rPr lang="en-US" sz="2000" dirty="0" smtClean="0"/>
              <a:t/>
            </a:r>
            <a:br>
              <a:rPr lang="en-US" sz="2000" dirty="0" smtClean="0"/>
            </a:br>
            <a:r>
              <a:rPr lang="fa-IR" sz="2000" dirty="0" smtClean="0"/>
              <a:t>    ♦ تشویق بیمار به پوشیدن دستبند پزشکی که حاوی اطلاعاتی درمورد مصرف کورتیکواستروئید است .</a:t>
            </a:r>
            <a:r>
              <a:rPr lang="en-US" sz="2000" dirty="0" smtClean="0"/>
              <a:t/>
            </a:r>
            <a:br>
              <a:rPr lang="en-US" sz="2000" dirty="0" smtClean="0"/>
            </a:br>
            <a:endParaRPr lang="fa-IR" sz="2000" dirty="0"/>
          </a:p>
        </p:txBody>
      </p:sp>
      <p:sp>
        <p:nvSpPr>
          <p:cNvPr id="6145" name="Rectangle 1"/>
          <p:cNvSpPr>
            <a:spLocks noChangeArrowheads="1"/>
          </p:cNvSpPr>
          <p:nvPr/>
        </p:nvSpPr>
        <p:spPr bwMode="auto">
          <a:xfrm>
            <a:off x="8643965" y="386388"/>
            <a:ext cx="500033"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200" b="0" i="0" u="none" strike="noStrike" cap="none" normalizeH="0" baseline="0" dirty="0" smtClean="0">
                <a:ln>
                  <a:noFill/>
                </a:ln>
                <a:solidFill>
                  <a:srgbClr val="FFFFFF"/>
                </a:solidFill>
                <a:effectLst/>
                <a:latin typeface="Calibri" pitchFamily="34" charset="0"/>
                <a:ea typeface="Times New Roman" pitchFamily="18" charset="0"/>
                <a:cs typeface="Arial" pitchFamily="34" charset="0"/>
              </a:rPr>
              <a:t>·        اجتناب از فعالیت های غیر ضروری و استرس زا زیرا ممکن است باعث افت فشارخون شود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1200" b="0" i="0" u="none" strike="noStrike" cap="none" normalizeH="0" baseline="0" dirty="0" smtClean="0">
                <a:ln>
                  <a:noFill/>
                </a:ln>
                <a:solidFill>
                  <a:srgbClr val="FFFFFF"/>
                </a:solidFill>
                <a:effectLst/>
                <a:latin typeface="Calibri" pitchFamily="34" charset="0"/>
                <a:ea typeface="Times New Roman" pitchFamily="18" charset="0"/>
                <a:cs typeface="Arial" pitchFamily="34" charset="0"/>
              </a:rPr>
              <a:t>·        تشخیص علایم عفونت یا استرسورهایی که ممکن است منجر به بحران شود .</a:t>
            </a: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push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5852" y="1000108"/>
            <a:ext cx="7143800" cy="4786346"/>
          </a:xfrm>
        </p:spPr>
        <p:txBody>
          <a:bodyPr>
            <a:normAutofit/>
          </a:bodyPr>
          <a:lstStyle/>
          <a:p>
            <a:pPr algn="r"/>
            <a:r>
              <a:rPr lang="fa-IR" sz="2400" b="1" dirty="0" smtClean="0"/>
              <a:t>اختلالات غدد فوق‌کلیوى:</a:t>
            </a:r>
            <a:br>
              <a:rPr lang="fa-IR" sz="2400" b="1" dirty="0" smtClean="0"/>
            </a:br>
            <a:r>
              <a:rPr lang="fa-IR" sz="2400" dirty="0" smtClean="0"/>
              <a:t/>
            </a:r>
            <a:br>
              <a:rPr lang="fa-IR" sz="2400" dirty="0" smtClean="0"/>
            </a:br>
            <a:r>
              <a:rPr lang="fa-IR" sz="2400" dirty="0" smtClean="0"/>
              <a:t>تولید اضافى هورمون‌ غدد فوق‌کلیوى که شامل هايپر آلدوسترونيسم اوليه و سندرم كوشينگ می باشد.</a:t>
            </a:r>
            <a:br>
              <a:rPr lang="fa-IR" sz="2400" dirty="0" smtClean="0"/>
            </a:br>
            <a:r>
              <a:rPr lang="fa-IR" sz="2400" dirty="0" smtClean="0"/>
              <a:t> تولید کم هورمون‌ غدد فوق‌کلیوى که شامل بيماري آديسون، كريز آدرنال یا بحران آدرنال، هايپرپلازي مادرزادي آدرنال </a:t>
            </a:r>
            <a:br>
              <a:rPr lang="fa-IR" sz="2400" dirty="0" smtClean="0"/>
            </a:br>
            <a:r>
              <a:rPr lang="fa-IR" sz="2400" dirty="0" smtClean="0"/>
              <a:t>می باشد.</a:t>
            </a:r>
            <a:br>
              <a:rPr lang="fa-IR" sz="2400" dirty="0" smtClean="0"/>
            </a:br>
            <a:r>
              <a:rPr lang="fa-IR" sz="2400" dirty="0" smtClean="0"/>
              <a:t> ایجاد تومور در غدد فوق‌کلیوى که شامل فئوكروموسيتوما و سرطان غده فوق كليه می باشد.</a:t>
            </a:r>
            <a:endParaRPr lang="fa-IR" sz="2400" dirty="0"/>
          </a:p>
        </p:txBody>
      </p:sp>
    </p:spTree>
  </p:cSld>
  <p:clrMapOvr>
    <a:masterClrMapping/>
  </p:clrMapOvr>
  <p:transition spd="slow">
    <p:pull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00" y="428604"/>
            <a:ext cx="7286676" cy="5857916"/>
          </a:xfrm>
        </p:spPr>
        <p:txBody>
          <a:bodyPr>
            <a:normAutofit/>
          </a:bodyPr>
          <a:lstStyle/>
          <a:p>
            <a:pPr algn="r"/>
            <a:r>
              <a:rPr lang="fa-IR" sz="2000" b="1" dirty="0" smtClean="0"/>
              <a:t>آيا خانم مبتلا به آديسون مي تواند باردار شود؟</a:t>
            </a:r>
            <a:br>
              <a:rPr lang="fa-IR" sz="2000" b="1" dirty="0" smtClean="0"/>
            </a:br>
            <a:r>
              <a:rPr lang="fa-IR" sz="2000" b="1" dirty="0" smtClean="0"/>
              <a:t/>
            </a:r>
            <a:br>
              <a:rPr lang="fa-IR" sz="2000" b="1" dirty="0" smtClean="0"/>
            </a:br>
            <a:r>
              <a:rPr lang="en-US" sz="2000" dirty="0" smtClean="0"/>
              <a:t/>
            </a:r>
            <a:br>
              <a:rPr lang="en-US" sz="2000" dirty="0" smtClean="0"/>
            </a:br>
            <a:r>
              <a:rPr lang="fa-IR" sz="2000" dirty="0" smtClean="0"/>
              <a:t>اگر خانمي قصد بارداري دارد بايد قبل </a:t>
            </a:r>
            <a:br>
              <a:rPr lang="fa-IR" sz="2000" dirty="0" smtClean="0"/>
            </a:br>
            <a:r>
              <a:rPr lang="fa-IR" sz="2000" dirty="0" smtClean="0"/>
              <a:t>ازآن با پزشك خود مشورت كند اكثر </a:t>
            </a:r>
            <a:br>
              <a:rPr lang="fa-IR" sz="2000" dirty="0" smtClean="0"/>
            </a:br>
            <a:r>
              <a:rPr lang="fa-IR" sz="2000" dirty="0" smtClean="0"/>
              <a:t>زنان مبتلا به آديسون مي توانند باردار</a:t>
            </a:r>
            <a:br>
              <a:rPr lang="fa-IR" sz="2000" dirty="0" smtClean="0"/>
            </a:br>
            <a:r>
              <a:rPr lang="fa-IR" sz="2000" dirty="0" smtClean="0"/>
              <a:t> شوند. ولي در تمام مدت بارداري بايد </a:t>
            </a:r>
            <a:br>
              <a:rPr lang="fa-IR" sz="2000" dirty="0" smtClean="0"/>
            </a:br>
            <a:r>
              <a:rPr lang="fa-IR" sz="2000" dirty="0" smtClean="0"/>
              <a:t>تحت نظر پزشك باشند. پزشك ممكن است </a:t>
            </a:r>
            <a:br>
              <a:rPr lang="fa-IR" sz="2000" dirty="0" smtClean="0"/>
            </a:br>
            <a:r>
              <a:rPr lang="fa-IR" sz="2000" dirty="0" smtClean="0"/>
              <a:t>مقدار داروها را در طي بارداري تغيير دهد.</a:t>
            </a:r>
            <a:r>
              <a:rPr lang="en-US" sz="2000" dirty="0" smtClean="0"/>
              <a:t/>
            </a:r>
            <a:br>
              <a:rPr lang="en-US" sz="2000" dirty="0" smtClean="0"/>
            </a:br>
            <a:endParaRPr lang="fa-IR" sz="2000" dirty="0"/>
          </a:p>
        </p:txBody>
      </p:sp>
      <p:pic>
        <p:nvPicPr>
          <p:cNvPr id="57346" name="Picture 2" descr="C:\Users\iz\Desktop\New folder (2)\Picture6.jpg"/>
          <p:cNvPicPr>
            <a:picLocks noChangeAspect="1" noChangeArrowheads="1"/>
          </p:cNvPicPr>
          <p:nvPr/>
        </p:nvPicPr>
        <p:blipFill>
          <a:blip r:embed="rId2" cstate="print"/>
          <a:srcRect/>
          <a:stretch>
            <a:fillRect/>
          </a:stretch>
        </p:blipFill>
        <p:spPr bwMode="auto">
          <a:xfrm>
            <a:off x="0" y="1994263"/>
            <a:ext cx="3071834" cy="4863737"/>
          </a:xfrm>
          <a:prstGeom prst="rect">
            <a:avLst/>
          </a:prstGeom>
          <a:noFill/>
        </p:spPr>
      </p:pic>
    </p:spTree>
  </p:cSld>
  <p:clrMapOvr>
    <a:masterClrMapping/>
  </p:clrMapOvr>
  <p:transition spd="slow">
    <p:push/>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5583572"/>
          </a:xfrm>
        </p:spPr>
        <p:txBody>
          <a:bodyPr/>
          <a:lstStyle/>
          <a:p>
            <a:endParaRPr lang="fa-IR" dirty="0"/>
          </a:p>
        </p:txBody>
      </p:sp>
      <p:pic>
        <p:nvPicPr>
          <p:cNvPr id="5122" name="Picture 2" descr="C:\Users\iz\Desktop\New folder (2)\images (6).jpg"/>
          <p:cNvPicPr>
            <a:picLocks noChangeAspect="1" noChangeArrowheads="1"/>
          </p:cNvPicPr>
          <p:nvPr/>
        </p:nvPicPr>
        <p:blipFill>
          <a:blip r:embed="rId3" cstate="print"/>
          <a:srcRect/>
          <a:stretch>
            <a:fillRect/>
          </a:stretch>
        </p:blipFill>
        <p:spPr bwMode="auto">
          <a:xfrm>
            <a:off x="0" y="0"/>
            <a:ext cx="9154334" cy="6858000"/>
          </a:xfrm>
          <a:prstGeom prst="rect">
            <a:avLst/>
          </a:prstGeom>
          <a:noFill/>
        </p:spPr>
      </p:pic>
      <p:sp>
        <p:nvSpPr>
          <p:cNvPr id="4" name="Rectangle 3"/>
          <p:cNvSpPr/>
          <p:nvPr/>
        </p:nvSpPr>
        <p:spPr>
          <a:xfrm>
            <a:off x="3571868" y="2214554"/>
            <a:ext cx="4572000" cy="954107"/>
          </a:xfrm>
          <a:prstGeom prst="rect">
            <a:avLst/>
          </a:prstGeom>
        </p:spPr>
        <p:txBody>
          <a:bodyPr>
            <a:spAutoFit/>
          </a:bodyPr>
          <a:lstStyle/>
          <a:p>
            <a:r>
              <a:rPr lang="fa-IR" sz="2800" dirty="0" smtClean="0">
                <a:cs typeface="Mj_Alex" pitchFamily="2" charset="-78"/>
              </a:rPr>
              <a:t>با سپاس از حضور </a:t>
            </a:r>
            <a:br>
              <a:rPr lang="fa-IR" sz="2800" dirty="0" smtClean="0">
                <a:cs typeface="Mj_Alex" pitchFamily="2" charset="-78"/>
              </a:rPr>
            </a:br>
            <a:r>
              <a:rPr lang="fa-IR" sz="2800" dirty="0" smtClean="0">
                <a:cs typeface="Mj_Alex" pitchFamily="2" charset="-78"/>
              </a:rPr>
              <a:t>وتوجه شما</a:t>
            </a:r>
            <a:endParaRPr lang="fa-IR" sz="2800" dirty="0">
              <a:cs typeface="Mj_Alex" pitchFamily="2" charset="-78"/>
            </a:endParaRPr>
          </a:p>
        </p:txBody>
      </p:sp>
    </p:spTree>
  </p:cSld>
  <p:clrMapOvr>
    <a:masterClrMapping/>
  </p:clrMapOvr>
  <p:transition spd="slow">
    <p:newsfla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28" y="500042"/>
            <a:ext cx="7143800" cy="5857916"/>
          </a:xfrm>
        </p:spPr>
        <p:txBody>
          <a:bodyPr>
            <a:normAutofit/>
          </a:bodyPr>
          <a:lstStyle/>
          <a:p>
            <a:pPr algn="r" fontAlgn="base"/>
            <a:r>
              <a:rPr lang="fa-IR" sz="2000" b="1" dirty="0" smtClean="0"/>
              <a:t>آلدسترونیسم اولیه (</a:t>
            </a:r>
            <a:r>
              <a:rPr lang="en-US" sz="2000" b="1" dirty="0" smtClean="0"/>
              <a:t>Primary </a:t>
            </a:r>
            <a:r>
              <a:rPr lang="en-US" sz="2000" b="1" dirty="0" err="1" smtClean="0"/>
              <a:t>Aldosteronism</a:t>
            </a:r>
            <a:r>
              <a:rPr lang="fa-IR" sz="2000" b="1" dirty="0" smtClean="0"/>
              <a:t>)</a:t>
            </a:r>
            <a:r>
              <a:rPr lang="en-US" sz="2000" dirty="0" smtClean="0"/>
              <a:t/>
            </a:r>
            <a:br>
              <a:rPr lang="en-US" sz="2000" dirty="0" smtClean="0"/>
            </a:br>
            <a:r>
              <a:rPr lang="fa-IR" sz="2000" b="1" dirty="0" smtClean="0"/>
              <a:t> مشکل چیست؟</a:t>
            </a:r>
            <a:br>
              <a:rPr lang="fa-IR" sz="2000" b="1" dirty="0" smtClean="0"/>
            </a:br>
            <a:r>
              <a:rPr lang="en-US" sz="2000" dirty="0" smtClean="0"/>
              <a:t/>
            </a:r>
            <a:br>
              <a:rPr lang="en-US" sz="2000" dirty="0" smtClean="0"/>
            </a:br>
            <a:r>
              <a:rPr lang="fa-IR" sz="2000" dirty="0" smtClean="0"/>
              <a:t>نام دیگر آلدسترونیسم اولیه سندرم کان (</a:t>
            </a:r>
            <a:r>
              <a:rPr lang="en-US" sz="2000" dirty="0" smtClean="0"/>
              <a:t>Conn’s Syndrome</a:t>
            </a:r>
            <a:r>
              <a:rPr lang="fa-IR" sz="2000" dirty="0" smtClean="0"/>
              <a:t>) است. در این بیماری کورتکس آدرنال (قشر غده فوق کلیوی) مقادیر زیادی آلدسترون ترشح می کند که حاصل فعالیت تومور، نقص عملکرد قشر آدرنال یا منابع خارج از آدرنال تولید آلدسترون است. بعضی از داروها مثل بلوک کننده های کانال کلسیم می توانند سطح آلدسترون را کاهش دهند که موجب انحراف تشخیص بیماری می شوند.</a:t>
            </a:r>
            <a:r>
              <a:rPr lang="en-US" sz="2000" dirty="0" smtClean="0"/>
              <a:t/>
            </a:r>
            <a:br>
              <a:rPr lang="en-US" sz="2000" dirty="0" smtClean="0"/>
            </a:br>
            <a:endParaRPr lang="fa-IR" sz="2000" dirty="0"/>
          </a:p>
        </p:txBody>
      </p:sp>
    </p:spTree>
  </p:cSld>
  <p:clrMapOvr>
    <a:masterClrMapping/>
  </p:clrMapOvr>
  <p:transition spd="slow">
    <p:pull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662" y="857232"/>
            <a:ext cx="7572428" cy="5357850"/>
          </a:xfrm>
        </p:spPr>
        <p:txBody>
          <a:bodyPr>
            <a:normAutofit/>
          </a:bodyPr>
          <a:lstStyle/>
          <a:p>
            <a:pPr algn="r" fontAlgn="base"/>
            <a:r>
              <a:rPr lang="fa-IR" sz="2400" b="1" dirty="0" smtClean="0"/>
              <a:t>علائم و نشانه های تشخیصی</a:t>
            </a:r>
            <a:br>
              <a:rPr lang="fa-IR" sz="2400" b="1" dirty="0" smtClean="0"/>
            </a:br>
            <a:r>
              <a:rPr lang="en-US" sz="2400" dirty="0" smtClean="0"/>
              <a:t/>
            </a:r>
            <a:br>
              <a:rPr lang="en-US" sz="2400" dirty="0" smtClean="0"/>
            </a:br>
            <a:r>
              <a:rPr lang="fa-IR" sz="2400" dirty="0" smtClean="0"/>
              <a:t>♦ افزایش فشار خون ناشی از بالا بودن سطح آلدسترون </a:t>
            </a:r>
            <a:br>
              <a:rPr lang="fa-IR" sz="2400" dirty="0" smtClean="0"/>
            </a:br>
            <a:r>
              <a:rPr lang="fa-IR" sz="2400" dirty="0" smtClean="0"/>
              <a:t>♦ سردرد ناشی از افزایش فشار خون </a:t>
            </a:r>
            <a:br>
              <a:rPr lang="fa-IR" sz="2400" dirty="0" smtClean="0"/>
            </a:br>
            <a:r>
              <a:rPr lang="fa-IR" sz="2400" dirty="0" smtClean="0"/>
              <a:t>♦ ضعف عضلانی ناشی از کاهش پتاسیم سرم </a:t>
            </a:r>
            <a:br>
              <a:rPr lang="fa-IR" sz="2400" dirty="0" smtClean="0"/>
            </a:br>
            <a:r>
              <a:rPr lang="fa-IR" sz="2400" dirty="0" smtClean="0"/>
              <a:t>♦ افزایش تشنگی (</a:t>
            </a:r>
            <a:r>
              <a:rPr lang="en-US" sz="2400" dirty="0" err="1" smtClean="0"/>
              <a:t>polydispsia</a:t>
            </a:r>
            <a:r>
              <a:rPr lang="fa-IR" sz="2400" dirty="0" smtClean="0"/>
              <a:t>)ناشی از سطح بالای آلدسترون سرم </a:t>
            </a:r>
            <a:br>
              <a:rPr lang="fa-IR" sz="2400" dirty="0" smtClean="0"/>
            </a:br>
            <a:r>
              <a:rPr lang="fa-IR" sz="2400" dirty="0" smtClean="0"/>
              <a:t>♦ پر ادراری (</a:t>
            </a:r>
            <a:r>
              <a:rPr lang="en-US" sz="2400" dirty="0" err="1" smtClean="0"/>
              <a:t>poluria</a:t>
            </a:r>
            <a:r>
              <a:rPr lang="fa-IR" sz="2400" dirty="0" smtClean="0"/>
              <a:t>) ناشی از بالا بودن سطح آلدسترون سرم</a:t>
            </a:r>
            <a:r>
              <a:rPr lang="en-US" sz="2400" dirty="0" smtClean="0"/>
              <a:t/>
            </a:r>
            <a:br>
              <a:rPr lang="en-US" sz="2400" dirty="0" smtClean="0"/>
            </a:br>
            <a:endParaRPr lang="fa-IR" sz="2400" dirty="0"/>
          </a:p>
        </p:txBody>
      </p:sp>
    </p:spTree>
  </p:cSld>
  <p:clrMapOvr>
    <a:masterClrMapping/>
  </p:clrMapOvr>
  <p:transition spd="slow">
    <p:cover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274638"/>
            <a:ext cx="7829576" cy="5726130"/>
          </a:xfrm>
        </p:spPr>
        <p:txBody>
          <a:bodyPr>
            <a:normAutofit/>
          </a:bodyPr>
          <a:lstStyle/>
          <a:p>
            <a:pPr algn="r" fontAlgn="base"/>
            <a:r>
              <a:rPr lang="fa-IR" sz="2000" b="1" dirty="0" smtClean="0"/>
              <a:t>درمان</a:t>
            </a:r>
            <a:br>
              <a:rPr lang="fa-IR" sz="2000" b="1" dirty="0" smtClean="0"/>
            </a:br>
            <a:r>
              <a:rPr lang="en-US" sz="2000" dirty="0" smtClean="0"/>
              <a:t/>
            </a:r>
            <a:br>
              <a:rPr lang="en-US" sz="2000" dirty="0" smtClean="0"/>
            </a:br>
            <a:r>
              <a:rPr lang="fa-IR" sz="2000" dirty="0" smtClean="0"/>
              <a:t>♦ تجویز دیورتیک ها برای کنترل فشار خون بالا و بالا بردن سطح پتاسیم: </a:t>
            </a:r>
            <a:br>
              <a:rPr lang="fa-IR" sz="2000" dirty="0" smtClean="0"/>
            </a:br>
            <a:r>
              <a:rPr lang="fa-IR" sz="2000" dirty="0" smtClean="0"/>
              <a:t>» اسپرینولاکتون (</a:t>
            </a:r>
            <a:r>
              <a:rPr lang="en-US" sz="2000" dirty="0" err="1" smtClean="0"/>
              <a:t>spironolactone</a:t>
            </a:r>
            <a:r>
              <a:rPr lang="fa-IR" sz="2000" dirty="0" smtClean="0"/>
              <a:t>) </a:t>
            </a:r>
            <a:br>
              <a:rPr lang="fa-IR" sz="2000" dirty="0" smtClean="0"/>
            </a:br>
            <a:r>
              <a:rPr lang="fa-IR" sz="2000" dirty="0" smtClean="0"/>
              <a:t/>
            </a:r>
            <a:br>
              <a:rPr lang="fa-IR" sz="2000" dirty="0" smtClean="0"/>
            </a:br>
            <a:r>
              <a:rPr lang="fa-IR" sz="2000" dirty="0" smtClean="0"/>
              <a:t>♦ تجویز داروهای بلوک کننده اثرات آلدسترون: </a:t>
            </a:r>
            <a:br>
              <a:rPr lang="fa-IR" sz="2000" dirty="0" smtClean="0"/>
            </a:br>
            <a:r>
              <a:rPr lang="fa-IR" sz="2000" dirty="0" smtClean="0"/>
              <a:t>» اپلرنون (</a:t>
            </a:r>
            <a:r>
              <a:rPr lang="en-US" sz="2000" dirty="0" err="1" smtClean="0"/>
              <a:t>eplerenone</a:t>
            </a:r>
            <a:r>
              <a:rPr lang="fa-IR" sz="2000" dirty="0" smtClean="0"/>
              <a:t>) </a:t>
            </a:r>
            <a:br>
              <a:rPr lang="fa-IR" sz="2000" dirty="0" smtClean="0"/>
            </a:br>
            <a:r>
              <a:rPr lang="fa-IR" sz="2000" dirty="0" smtClean="0"/>
              <a:t/>
            </a:r>
            <a:br>
              <a:rPr lang="fa-IR" sz="2000" dirty="0" smtClean="0"/>
            </a:br>
            <a:r>
              <a:rPr lang="fa-IR" sz="2000" dirty="0" smtClean="0"/>
              <a:t>♦ درآوردن تومور آدرنال توسط جراحی</a:t>
            </a:r>
            <a:r>
              <a:rPr lang="en-US" sz="2000" dirty="0" smtClean="0"/>
              <a:t/>
            </a:r>
            <a:br>
              <a:rPr lang="en-US" sz="2000" dirty="0" smtClean="0"/>
            </a:br>
            <a:endParaRPr lang="fa-IR" sz="2000" dirty="0"/>
          </a:p>
        </p:txBody>
      </p:sp>
    </p:spTree>
  </p:cSld>
  <p:clrMapOvr>
    <a:masterClrMapping/>
  </p:clrMapOvr>
  <p:transition spd="slow">
    <p:cover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72452" cy="4583122"/>
          </a:xfrm>
        </p:spPr>
        <p:txBody>
          <a:bodyPr>
            <a:normAutofit/>
          </a:bodyPr>
          <a:lstStyle/>
          <a:p>
            <a:pPr algn="r" fontAlgn="base"/>
            <a:r>
              <a:rPr lang="fa-IR" sz="2400" b="1" dirty="0" smtClean="0"/>
              <a:t>تشخیص های پرستاری</a:t>
            </a:r>
            <a:br>
              <a:rPr lang="fa-IR" sz="2400" b="1" dirty="0" smtClean="0"/>
            </a:br>
            <a:r>
              <a:rPr lang="en-US" sz="2400" dirty="0" smtClean="0"/>
              <a:t/>
            </a:r>
            <a:br>
              <a:rPr lang="en-US" sz="2400" dirty="0" smtClean="0"/>
            </a:br>
            <a:r>
              <a:rPr lang="fa-IR" sz="2400" dirty="0" smtClean="0"/>
              <a:t>♦ ریسک عدم تعادل حجم مایعات </a:t>
            </a:r>
            <a:br>
              <a:rPr lang="fa-IR" sz="2400" dirty="0" smtClean="0"/>
            </a:br>
            <a:r>
              <a:rPr lang="fa-IR" sz="2400" dirty="0" smtClean="0"/>
              <a:t>♦ ریسک عدم تحمل فعالیت </a:t>
            </a:r>
            <a:br>
              <a:rPr lang="fa-IR" sz="2400" dirty="0" smtClean="0"/>
            </a:br>
            <a:r>
              <a:rPr lang="fa-IR" sz="2400" dirty="0" smtClean="0"/>
              <a:t>♦ اختلال فعالیت جسمی</a:t>
            </a:r>
            <a:r>
              <a:rPr lang="en-US" sz="2800" dirty="0" smtClean="0"/>
              <a:t/>
            </a:r>
            <a:br>
              <a:rPr lang="en-US" sz="2800" dirty="0" smtClean="0"/>
            </a:br>
            <a:endParaRPr lang="fa-IR" sz="2800" dirty="0"/>
          </a:p>
        </p:txBody>
      </p:sp>
      <p:pic>
        <p:nvPicPr>
          <p:cNvPr id="5122" name="Picture 2" descr="C:\Users\iz\Desktop\New folder (2)\nurse-11-700x598.jpg"/>
          <p:cNvPicPr>
            <a:picLocks noChangeAspect="1" noChangeArrowheads="1"/>
          </p:cNvPicPr>
          <p:nvPr/>
        </p:nvPicPr>
        <p:blipFill>
          <a:blip r:embed="rId2" cstate="print"/>
          <a:srcRect/>
          <a:stretch>
            <a:fillRect/>
          </a:stretch>
        </p:blipFill>
        <p:spPr bwMode="auto">
          <a:xfrm>
            <a:off x="1000100" y="3071810"/>
            <a:ext cx="4086358" cy="3490917"/>
          </a:xfrm>
          <a:prstGeom prst="rect">
            <a:avLst/>
          </a:prstGeom>
          <a:noFill/>
        </p:spPr>
      </p:pic>
    </p:spTree>
  </p:cSld>
  <p:clrMapOvr>
    <a:masterClrMapping/>
  </p:clrMapOvr>
  <p:transition spd="slow">
    <p:cover dir="l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976" y="1071546"/>
            <a:ext cx="7615262" cy="5143536"/>
          </a:xfrm>
        </p:spPr>
        <p:txBody>
          <a:bodyPr>
            <a:normAutofit/>
          </a:bodyPr>
          <a:lstStyle/>
          <a:p>
            <a:pPr algn="r" fontAlgn="base"/>
            <a:r>
              <a:rPr lang="fa-IR" sz="2400" b="1" dirty="0" smtClean="0"/>
              <a:t>مداخلات پرستاری</a:t>
            </a:r>
            <a:br>
              <a:rPr lang="fa-IR" sz="2400" b="1" dirty="0" smtClean="0"/>
            </a:br>
            <a:r>
              <a:rPr lang="en-US" sz="2400" dirty="0" smtClean="0"/>
              <a:t/>
            </a:r>
            <a:br>
              <a:rPr lang="en-US" sz="2400" dirty="0" smtClean="0"/>
            </a:br>
            <a:r>
              <a:rPr lang="fa-IR" sz="2400" dirty="0" smtClean="0"/>
              <a:t>♦ محدودیت مصرف سدیم </a:t>
            </a:r>
            <a:br>
              <a:rPr lang="fa-IR" sz="2400" dirty="0" smtClean="0"/>
            </a:br>
            <a:r>
              <a:rPr lang="fa-IR" sz="2400" dirty="0" smtClean="0"/>
              <a:t>♦ پایش جذب و دفع </a:t>
            </a:r>
            <a:br>
              <a:rPr lang="fa-IR" sz="2400" dirty="0" smtClean="0"/>
            </a:br>
            <a:r>
              <a:rPr lang="fa-IR" sz="2400" dirty="0" smtClean="0"/>
              <a:t>♦ توزین روزانه بیمار </a:t>
            </a:r>
            <a:br>
              <a:rPr lang="fa-IR" sz="2400" dirty="0" smtClean="0"/>
            </a:br>
            <a:r>
              <a:rPr lang="fa-IR" sz="2400" dirty="0" smtClean="0"/>
              <a:t>♦ آموزش بیمار در مورد اینکه تشنگی، خشکی دهان و مخاط ناشی از پایین بودن سطح سدیم است. بنابراین جرعه های آب یا تکه های یخ استفاده کند.</a:t>
            </a:r>
            <a:r>
              <a:rPr lang="en-US" sz="3200" dirty="0" smtClean="0"/>
              <a:t/>
            </a:r>
            <a:br>
              <a:rPr lang="en-US" sz="3200" dirty="0" smtClean="0"/>
            </a:br>
            <a:endParaRPr lang="fa-IR" sz="3200" dirty="0"/>
          </a:p>
        </p:txBody>
      </p:sp>
      <p:pic>
        <p:nvPicPr>
          <p:cNvPr id="1026" name="Picture 2" descr="C:\Users\iz\Desktop\New folder (2)\4.jpg"/>
          <p:cNvPicPr>
            <a:picLocks noChangeAspect="1" noChangeArrowheads="1"/>
          </p:cNvPicPr>
          <p:nvPr/>
        </p:nvPicPr>
        <p:blipFill>
          <a:blip r:embed="rId2" cstate="print"/>
          <a:srcRect/>
          <a:stretch>
            <a:fillRect/>
          </a:stretch>
        </p:blipFill>
        <p:spPr bwMode="auto">
          <a:xfrm>
            <a:off x="1571604" y="571480"/>
            <a:ext cx="2928958" cy="3357587"/>
          </a:xfrm>
          <a:prstGeom prst="rect">
            <a:avLst/>
          </a:prstGeom>
          <a:noFill/>
        </p:spPr>
      </p:pic>
    </p:spTree>
  </p:cSld>
  <p:clrMapOvr>
    <a:masterClrMapping/>
  </p:clrMapOvr>
  <p:transition spd="slow">
    <p:pull/>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885</TotalTime>
  <Words>218</Words>
  <Application>Microsoft Office PowerPoint</Application>
  <PresentationFormat>On-screen Show (4:3)</PresentationFormat>
  <Paragraphs>44</Paragraphs>
  <Slides>41</Slides>
  <Notes>2</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Solstice</vt:lpstr>
      <vt:lpstr>Slide 1</vt:lpstr>
      <vt:lpstr>مراقبت پرستاری در بیمار مبتلا به اختلالات غده آدرنال</vt:lpstr>
      <vt:lpstr>غدد فوق کلیه یا آدرنال ارگان هاي كوچكي بر روي كليه ها هستند که شامل یک بخش قشرى یا بیرونى و یک بخش مرکزى هستند.  بخش قشرى یا بیرونى هورمون توليد می کنند. سه هورمون اصلي غدد آدرنال يا فوق كليه شامل موارد زیر است: آلدسترون: وظيفه اين هورمون كنترل آب و نمك مي باشد. كورتيزول: اين هورمون باعث كنترل مصرف قند و چربي بدن براي تبديل شدن به انرژي مي شود. و همچنين باعث كنترل استرس مي شود. هورمون‌هاى جنسى: این هورمونها  هم در مردان و هم در زنان توليد مي شود و وظیفه تکامل جنسى را به‌عهده  دارند.   اختلالات غدد فوق‌کلیوى عمدتا    مربوط به تولید اضافى   یا کم این هورمون‌ها     ویا ایجاد تومور در  این ارگانها است. </vt:lpstr>
      <vt:lpstr>اختلالات غدد فوق‌کلیوى:  تولید اضافى هورمون‌ غدد فوق‌کلیوى که شامل هايپر آلدوسترونيسم اوليه و سندرم كوشينگ می باشد.  تولید کم هورمون‌ غدد فوق‌کلیوى که شامل بيماري آديسون، كريز آدرنال یا بحران آدرنال، هايپرپلازي مادرزادي آدرنال  می باشد.  ایجاد تومور در غدد فوق‌کلیوى که شامل فئوكروموسيتوما و سرطان غده فوق كليه می باشد.</vt:lpstr>
      <vt:lpstr>آلدسترونیسم اولیه (Primary Aldosteronism)  مشکل چیست؟  نام دیگر آلدسترونیسم اولیه سندرم کان (Conn’s Syndrome) است. در این بیماری کورتکس آدرنال (قشر غده فوق کلیوی) مقادیر زیادی آلدسترون ترشح می کند که حاصل فعالیت تومور، نقص عملکرد قشر آدرنال یا منابع خارج از آدرنال تولید آلدسترون است. بعضی از داروها مثل بلوک کننده های کانال کلسیم می توانند سطح آلدسترون را کاهش دهند که موجب انحراف تشخیص بیماری می شوند. </vt:lpstr>
      <vt:lpstr>علائم و نشانه های تشخیصی  ♦ افزایش فشار خون ناشی از بالا بودن سطح آلدسترون  ♦ سردرد ناشی از افزایش فشار خون  ♦ ضعف عضلانی ناشی از کاهش پتاسیم سرم  ♦ افزایش تشنگی (polydispsia)ناشی از سطح بالای آلدسترون سرم  ♦ پر ادراری (poluria) ناشی از بالا بودن سطح آلدسترون سرم </vt:lpstr>
      <vt:lpstr>درمان  ♦ تجویز دیورتیک ها برای کنترل فشار خون بالا و بالا بردن سطح پتاسیم:  » اسپرینولاکتون (spironolactone)   ♦ تجویز داروهای بلوک کننده اثرات آلدسترون:  » اپلرنون (eplerenone)   ♦ درآوردن تومور آدرنال توسط جراحی </vt:lpstr>
      <vt:lpstr>تشخیص های پرستاری  ♦ ریسک عدم تعادل حجم مایعات  ♦ ریسک عدم تحمل فعالیت  ♦ اختلال فعالیت جسمی </vt:lpstr>
      <vt:lpstr>مداخلات پرستاری  ♦ محدودیت مصرف سدیم  ♦ پایش جذب و دفع  ♦ توزین روزانه بیمار  ♦ آموزش بیمار در مورد اینکه تشنگی، خشکی دهان و مخاط ناشی از پایین بودن سطح سدیم است. بنابراین جرعه های آب یا تکه های یخ استفاده کند. </vt:lpstr>
      <vt:lpstr>سندرم کوشینگ (Cushing’s Syndrome)   مشکل چیست؟ در بیماری کوشینگ قشر آدرنال مقادیر زیادی گلوکوکورتیکوئید ترشح می کند یا غده هیپوفیز مقادیر زیادی ACTH ترشح می کند  که می تواند حاصل تومور هیپوفیز،  تومور آدرنال، یا درمان مداوم   گلوکوکورتیکوئیدها باشد. </vt:lpstr>
      <vt:lpstr>علائم و نشانه های تشخیصی ♦ چهره قرص ماه در زمان ترشح مفرط  کورتیزول     ♦ کوهان بوفالو (بستر چربی تجمع یافته  در بخش بالایی کمر) در اثر     ترشح مفرط کورتیکواستروئیدها                 ♦ پوکی استخوان در اثر افزایش مفرط کورتیکواستروئیدها، که موجب تضعیف استخوان می شود.  ♦ غیاب قاعدگی (آمنوره) ناشی از اثرات افزایش مفرط استروئیدها  ♦ تغییر وضعیت روانی در اثر افزایش استروئیدهامانند افسردگي، عصباني بودن، نگران بودن  </vt:lpstr>
      <vt:lpstr>♦ افزايش وزن  ♦ چاقي مركزي  ♦ نازك شدن پوست  ♦ كبود شدن آسان پوست  ♦ وجود خطوط ارغواني  در شكم و اندام ها   ♦ افزايش مو در صورت در زنان  ♦ آكنه و پوست چرب  ♦ ضعف عضلاني  ♦ افزايش قند خون  ♦ افزايش فشار خون  ♦ مبتلا شدن آسان به عفونتها  ♦ لخته شدن خون در  سياهرگها در پاها </vt:lpstr>
      <vt:lpstr>تشخیص های پرستاری ♦ خطر آسیب وصدمه در ارتباط با ضعف ♦ خطر ابتلا به عفونت در ارتباط با تغییرات متابولیسم پروتئین ها وپاسخهای التهابی بدن ♦ کمبود مراقبت از خود در ارتباط با ضعف ،خستگی ،تحلیل عضلات وتغییرات الگوی خواب ♦ تخریب تمامیت پوستی درارتباط با ادم ،اختلال ترمیم وبهبودی و نازک وشکننده شدن پوست   ♦ اختلات تصور از بدن در ارتباط با ظاهر فیزیکی ،تخریب فعالیتهای جنسی و کاهش سطح فعالیت  ♦ اختلال فرایندهای فکری در ارتباط با نوسانات خلق ،تحریک پذیری وافسردگی</vt:lpstr>
      <vt:lpstr>مداخلات پرستاری ♦ کاهش خطر آسیب وصدمه دیدن ♦ کاهش خطر ابتلا به عفونت ♦ ارتقاءتمامیت پوستی ♦ تشویق بیمار به فعالیت واستراحت ♦ ارتقاءتصور از بدن  ♦ ارتقاءفرایند های فکری  ♦ آماده کردن بیمار برای جراحی </vt:lpstr>
      <vt:lpstr>♦ کاهش خطر ابتلا به عفونت زیرا اثرات ضدالتهابی کورتیکواستروئیدها ممکن است نشانه های عمومی التهاب وعفونت را بپوشاند  ♦ ارتقا تمامیت پوستی با بررسی مکرر زوائد وبرجستگی های استخوانی ،تشویق بیمار به تغییر پوزیشن مکرر  ♦ ارتقا تصور از بدن با توضیح برگشت تغییرات جسمی اصلی با درمان ورعایت رژیم غذایی  ♦ ارتقا فرایند های فکری با توضیح علت ناپایداری عاطفی وفکری بیمار به وی وخانواده اش  ♦ آماده کردن بیمار برای جراحی آدرنالکتومی  ویا هیپوفیزکتومی  </vt:lpstr>
      <vt:lpstr>♦ مراقبت های پرستاری بعد از عمل:   ♦ کمک به زود راه افتادن بیمار، تمرینات تنفسی، سرفه برای تسهیل تخلیه خلط و کاهش ریسک آمبولی  ♦ پایش موضع برش جراحی از نظر ترشح،  اریتما، نشانه های عفونت  ♦ حفظ رژیم غذایی پرکالری، پر کلسیم  برای کمک به ترمیم زخم  و جایگزینی کلسیم  ♦ تجویز داروهای مسکن در صورت نیاز</vt:lpstr>
      <vt:lpstr>آموزش به بیمار وخانواده در هنگام بیماری مانند سایر موارد استرس، بدن شما برای بهبود، به مواد مغذی بیشتر از حد معمول احتیاج دارد. سندرم کوشینگ، نیاز و نحوه استفاده بدن را به چربی، سدیم، کلسیم و قند تغییر می‏ دهد.  ♦ - تغذیه: وزن اضافی خود را با یک رژیم لاغری مناسب کم کنید. با نظر پزشک، مکمل کلسیم و ویتامین D را با هم مصرف کنید تا جذب کلسیم زیاد شود و استخوان هایتان قوی گردند.ولی به دلیل احتمال مسمومیت با ویتامین D نباید آن را به مدت طولانی استفاده کرد.  ♦ چربی خون بالا حدوداً در 70 درصد از بیماران مبتلا به سندرم کوشینگ دیده می ‏شود اگر چه  طبیعت بیماری حفظ چربی‏ های خون در محدوده طبیعی را مشکل می ‏سازد ولی رعایت توصیه‏ های عمومی به صورت دریافت کلسترول  کمتر از 300 میلی‏ گرم در روز و اسیدهای چرب اشباع کمتر از 10 درصد کالری رژیم می ‏تواند مفید باشد .  ♦ از عوارض سندرم کوشینگ، فشار خون بالا . و ادم می ‏باشد که بدین منظور باید از دریافت بیش از حد سدیم اجتناب گردد. همچنین هنگام مصرف استروئیدها، سدیم دریافتی محدود شود.  </vt:lpstr>
      <vt:lpstr>♦ چنانچه در این بیماری دفع پروتئین از بدن زیاد شود، باید دریافت مقادیر کافی پروتئین را نیز برای بیماران مبتلا به کوشینگ در نظر گرفت.   ♦ ورزش دادن مغز: اگر شما دارای مشکلات ذهنی در نتیجه بروز این سندرم شدید، حل کردن جدول و درست کردن پازل می تواند عملکرد مغز را بهبود دهد.  ♦ سندروم کوشینگ اغلب قابل درمان است.اگر که شما کورتیکو استرویید مصرف میکنید دکتر آن داروهارا کم کم قطع میکند.ناگهانی قطع کردن ان ها میتواند باعث کاهش ناگهانی کورتیزول بدن شود.جراحی برای برداشتن توموری که باعث سندروم کوشینگ شده ؛ معمولا موفقیت امیز است.، اما ممکن است تومور دوباره عود کند.اگر تومور در غده ی هیپوفیز باشد و خیلی بزرگ شده باشد میتواند مشکلات بینایی ایجاد کند.عوارض دیگر آن مثل دیابت و فشار خون بالاست.   ♦ تسکین درد به آرامی : حمام آب گرم، ماساژ و ورزش هایی نظیر: ورزش های هوازی در آب می توانند به کاهش درد عضلات و مفاصل کمک کنند. </vt:lpstr>
      <vt:lpstr>فئوکروموسیتوم (Pheochromocytoma)    مشکل چیست؟ در این بیماری توموری در مدولای آدرنال شروع به ترشح مقادیر زیادی اپی نفرین (epinephrine) و نوراپی نفرین (norepinephrine) می کند. </vt:lpstr>
      <vt:lpstr>علائم و نشانه های تشخیصی  ♦ هایپرتانسیون غیر قابل کنترل در نتیجه افزایش سطح اپی نفرین و نوراپی انفرین  ♦ سردرد ،سرگیجه ،وزوزگوش ،گرسنگی هوا ،تنگی نفس ♦ طپش قلب و تاکیکاردی ناشی از افزایش تولید کاته کولامین ها  ♦ گشادی مردمک در اثر افزایش تولید اپی نفرین و نور اپی نفرین  ♦ تهوع ،اسهال ،استفراغ ،درد شکم ، پرادراری ، احساس مشرف به قبر بودن </vt:lpstr>
      <vt:lpstr>درمان ♦ خارج کردن تومور آدرنال توسط جراحی  ♦ تجویز داروهای ضد فشار خون برای کاهش فشار خون  ♦ تجویز بتابلوکرها برای کاهش اثرات اپی نفرین و نور اپی نفرین:  » نیفیدیپین (nifedipine)  » نیکاردیپین (nicardipine)  » پروپرانولول (propranolol) </vt:lpstr>
      <vt:lpstr>تشخیص های پرستاری ♦ ریسک تاخیر بهبودی از جراحی  ♦ گردش خون ناموثر بافتی (قلبی)  ♦ اضطراب </vt:lpstr>
      <vt:lpstr>مداخلات پرستاری  ♦ پایش فشار خون  ♦ تجویز داروهای کنترل فشار خون  ♦ پایش ادرار از نظر وجود کاته کولامین ها  ♦ کاهش استرس  ♦ آموزش ترک سیگار برای کاهش فشار خون  ♦ آموزش بیمار در مورد کاهش مصرف کافئین برای کمک به کاهش فشار خون</vt:lpstr>
      <vt:lpstr>اگر فرد مبتلا به فئوكروموسيتوما باردار باشد چه اتفاقي رخ مي دهد؟ اگر فرد باردار باشد مي بايست توسط پزشك تحت نظر باشد و داروهايش را براي كنترل علايم مصرف كند و اگر سن بارداري اش زير۲۴ هفته باشد مي تواند كانديد عمل جراحي براي خارج كردن فئوكروموسيتوما بشود. و اگر سن بارداري اش بعد از ۲۴ هفته باشد و جنین در حدي باشد كه بتواند در محيط خارج رحم زنده بماند. براساس صلاحديد پزشك بيمار مي تواند به                                        طور همزمان تحت سزارين                                         و خارج كردن فئوكروموسيتوما قرار بگيرد.                                       اگر فرد باردار به فئوكروموسيتوما مبتلا است                                        انجام سزارين بر زايمان طبيعي ارجح است. </vt:lpstr>
      <vt:lpstr>آدرنالکتومی  جراحی جهت خارج کردن یک یا هر دو غدد آدرنال است         اندیکانسیون ها  ♦ عملکرد بیش از حد غدد آدرنال (سندرم کوشینگ) و هایپرآلدسترونیسم  ♦ آدنومای خوشخیم آدرنال و یا تومور بدخیم ایجاد کننده ACTH  ♦ درمان ثانویه سرطان سینه و پروستات که وابسته به ترشح هورمون آدرنال است. </vt:lpstr>
      <vt:lpstr>مراقبت های قبل از پروسیجر   ♦ توضیحات پزشک در مورد پروسیجر و دلایل جراحی را مرور کنید.  ♦ نحوه ی آماده سازی پوست و محل برش جراحی را شرح دهید.  ♦ بیمار را به پرسیدن هرگونه سؤال و بحث در مورد هرگونه ترس و اضطراب تشویق کنید.  ♦ اگر هر دو غدد آدرنال خارج خواهد شد، به بیمار توضیح دهید که تمام طول مدت عمر نیاز به درمان کورتیزون دارد و اگر فقط یک غده خارج شود، بیمار نیاز به دریافت ۶ ماه تا ۲ سال کورتیزون دارد. </vt:lpstr>
      <vt:lpstr>مراقبت های بعد از پروسیجر  ♦ بر اهمیت چرخش در بستر، سرفه و تنفس عمیق تأکید کنید.  ♦ به بیمار نحوه ی حمایت از ناحیه ی برش جراحی را جهت کاهش درد هنگام سرفه کردن نشان دهید.  ♦  در مورد هدف اسپیرومتری تحریکی (برای جلوگیری از روی هم خوابیدن ریه ها )توضیح داده و چگونگی انجام آن را نشان دهید. </vt:lpstr>
      <vt:lpstr>عوارض   ♦ بحران آدرنال  ♦ خونریزی  ♦ عفونت  ♦  هایپوگلیسمی (افت قند خون )  ♦ عدم تعادل الکترولیتها  ♦ هایپوتانسیون(کاهش فشار خون )   عوارض خطرناک:   ♦ بحران آدرنال </vt:lpstr>
      <vt:lpstr>مراقبت در منزل  اطلاعات عمومی  ♦ آموزش های کتبی و شفاهی به بیمار و مراقبت دهنده بدهید و برای آنها نام و شماره تلفن پزشک یا پرستار را فراهم کنید تا در صورت بروز هرگونه سؤال تماس بگیرند.  ♦ در مورد مراقبت از زخم و برش جراحی آموزش دهید.  ♦  به بیمار در مورد عدم پوشیدن لباس های سفت و تنگ (از قبیل کمربندها، بند شلوار) در بالای برش جراحی که باعث تحریک زخم می شود، آموزش دهید. علایم هشدار دهنده هشدار  ♦ به بیمار آموزش دهید که در صورت مشاهده ی علایم بحران آدیسون، انجام اقدامات اورژانسی ضروری است. این علایم عبارتند از: ضعف، سردرد، تهوع و استفراغ، سرگیجه، هایپوتانسیون وضعیتی و درد شدید شکمی  علایم و نشانه هایی که باید به پزشک یا پرستار گزارش شود را مرور کنید.   ♦ عفونت زخم  ♦ قرمزی، ادم یا افزایش تندرنسی اطراف زخم و ترشح از زخم، تب</vt:lpstr>
      <vt:lpstr>داروها  ♦ هدف، مقدار، زمان و روش مصرف هر یک از داروهای تجویز شده و عوارض جانبی که باید به پزشک یا پرستار گزارش شود را توضیح دهید.   ♦ به بیمار آموزش دهید که اگر آدرنالکتومی یک طرفه صورت گرفته، جایگزینی استروئید تا زمانی که باقیمانده ی غدد آدرنال شروع به عملکرد کافی کند لازم است و معمولا جایگزینی استروئید برای حدود ۶ ماه تا بیشتر از ۲ سال ادامه خواهد داشت.  ♦ فردی که آدرنالکتومی دوطرفه شده، برای تمام عمر نیاز به جایگزینی استروئید دارد.  ♦  بر جایگزینی استروئید در تمام طول عمر و عدم قطع ناگهانی که موجب تسریع بحران آدرنال میگردد، تأکید شود.   ♦ به بیمار و مراقبت دهنده در مورد آماده سازی و تجویز هیدروکورتیزون و تزریق به صورت عضلانی در مواقع بحران آدرنال آموزش دهید. </vt:lpstr>
      <vt:lpstr>فعالیت   ♦ در مورد برنامه ریزی دوره های استراحت به هنگام فعالیت و افزایش تدریجی سطح فعالیت در حد تحمل آموزش دهید.   ♦ به بیمار در مورد اجتناب از بلند کردن اجسام سنگین  و انجام کار و ورزش و تمرینات شدید برای ۴ تا ۶ هفته یا بیشتر آموزش دهید.   ♦ بیمار را تشویق کنید با توجه به شغل، تفریحات و فعالیتها در مورد توانایی ها و محدودیت هایش صحبت کند.</vt:lpstr>
      <vt:lpstr> بعد از جراحی آدرنال چه باید کرد؟ اگر فردی به علت رشد تومور در غدد فوق کلیوی خود مجبور به درآوردن کامل آنها شود، باید تحت شیمی درمانی و پرتو درمانی قرار بگیرد، زیرا در صورت درگیری کامل غدد فوق کلیه، احتمال گسترش سرطان به مناطق اطراف غدد فوق کلیه هم وجود دارد</vt:lpstr>
      <vt:lpstr>بیماری آدیسون (Addison’s Disease)   مشکل چیست؟ بیماری آدیسون ترشح ناکافی کورتیکواستروئیدها از قشر آدرنال است که در اثر آسیب دیدن قشر غده فوق کلیوی (آدرنال) ایجاد می شود. تخریب اتوایمون آدرنال و سل دو علت شایع بیماری آدیسون هستند. بیمار در زمان عفونت، جراحی، وقایع استرس زای دیگر می تواند  انتظار وقوع بحران آدیسونی را داشته باشد  زیرا موجب کاهش ترشح کورتیزول (cortisol)  و آلدسترون (aldosterone) می شوند.  بحران آدیسون (Addisonian crisis)  یک اورژانس پزشکی است. </vt:lpstr>
      <vt:lpstr>  علايم بيماري آديسون چيست؟   ♦ احساس خستگي و ضعف  ♦ كاهش وزن و از دست رفتن اشتها  ♦ تيره شدن پوست  ♦ تهوع و استفراغ و دل درد  ♦ احساس سبك شدن سر يا سياهي رفتن  چشم ها هنگام برخاستن و ايستادن  ♦ درد عضله و مفصل  ♦ ولع خوردن غذاهاي شور  ♦ تب و ضعف عضلاني  ♦ گيجي و شوك . شروع آن معمولأ با علایم غیراختصاصی است. تغییرات ذهنی (افسردگی ، بی ثباتی عاطفی ، بی تفاوتی و گیجی ) در 60% تا 80% بیماران رخ  می دهد. در موارد شدید ، اختلال متابولیسم سدیم و پتاسیم با کاهش سدیم و آب شدید ، دهیدراتاسین مزمن مشخص می شود.  </vt:lpstr>
      <vt:lpstr>(نارسایی حاد در غده فوق‌ کلیوی (بحران آدیسونی  گاهی اوقات، علائم و نشانه‌های بیماری آدیسون به طور ناگهانی ظاهر می‌شوند. در نارسایی حاد آدرنال (بحران آدیسونی) علائم و نشانه‌ها شامل موارد احتمالی زیر :میشود  ♦ درد در قسمت تحتانی کمر، شکم یا پاها  ♦ استفراغ شدید و اسهال که منجر به دهیدراسیون می‌شود  ♦ از دست‌دادن هوشیاری  ♦ علایم کلاسیک شوک شامل :رنگ پریدگی ، تشویش ، نبض تند و ضعیف ، تنفس سریع و کاهش فشار خون ، .  ♦ پتاسیم بالا (هیپرکالمی)   ♦ عفونت حاد ، قرارگیری در معرض سرما ، افزایش مختصر فعالیت ، جذب نمک را کاهش داده و ممکن است منجر به کلاپس عروق ، شوک و مرگ شود. </vt:lpstr>
      <vt:lpstr>تدابیر طبی درمان فوری مربوط به درمان شوک می باشد.     ♦ برگرداندن جریان خون طبیعی ،  تجویز مایعات ، بررسی علایم حیاتی ، و قراردان بیمار در پوزیشن تکیه به پشت وبالا بردن پاها.     ♦ تجویز هیدروکورتیزون داخل وریدی سپس دکستروز 5% در نرمال سالین.    ♦ وازوپرسور ممکن است در صورت وجود کاهش فشارخون نیاز باشد.     ♦ تجویز آنتی بیوتیک جهت عفونت .     ♦   مایعات خوراکی در حد تحمل شروع شود.     ♦   اگر عملکرد آدرنال برنگشت ، جایگزین مادام العمر کورتیکواستروئید و مینرالوکورتیکوئید نیاز است.      ♦ رژیم غذایی باید همراه با نمک در زمانی که کاهش مایعات دستگاه گوارش از طریق استفراغ و اسهال رخ می دهد باشد . </vt:lpstr>
      <vt:lpstr>تشخیص های پرستاری ♦ خستگی در رابطه با وضعیت بیماری  ♦ ریسک نارسایی حجم مایعات  ♦ اختلال تصویر از بدن در رابطه با وضعیت بیماری </vt:lpstr>
      <vt:lpstr>مداخلات پرستاری      ♦ بررسی روی عدم تعادل مایعات و استرس تمرکز دارد.      ♦ کنترل فشارخون در وضعیت ایستاده و دراز کشیده ، کنترل نبض      ♦   بررسی تورگور و رنگ پوست      ♦   بررسی تاریخچه تغییرات وزن ، ضعف عضلانی و بی حالی.      ♦   از بیمار و خانواده درباره شروع بیماری یا افزایش استرس که ممکن است سبب تسریع بحران شود بپرسید .</vt:lpstr>
      <vt:lpstr>آموزش مراقبت از خود به بیمار   ♦ آموزش بیمار در خصوص اجتناب از استرس های فیزیکی و روانی ، شامل قرارگیری در معرض سرما ، تعریق بیش از حد ، عفونت و دیسترس روحی .  ♦ کمک به بیمار در انتخاب وتشویق او به مصرف غذا و مایعات که کمک به بازگرداندن تعادل مایع و الکترولیت می کند.     ♦ علاوه بر راهنماییهای متخصص تغذیه ، شما نیز به بیمار کمک کنید که در زمان وجود اختلال در دستگاه گوارش و زمانی که هوا خیلی گرم است رژیم پر سدیم داشته باشد .    ♦   کمک به بیمار و خانواده در یادگیری جهت تجویز هورمون جایگزین و اصلاح دوزاژ در طول بیماری و استرس     ♦   فراهم کردن یک سرنگ و ویال استروئید قابل تزریق (Solu-cortef) برای استفاده اورژانسی و آموزش نحوه مصرف آن .     ♦ توصیه به بیمار جهت اطلاع به مراقبان بهداشتی (مثل دندانپزشکان) درباره مصرف استروئید .     ♦ تشویق بیمار به پوشیدن دستبند پزشکی که حاوی اطلاعاتی درمورد مصرف کورتیکواستروئید است . </vt:lpstr>
      <vt:lpstr>آيا خانم مبتلا به آديسون مي تواند باردار شود؟   اگر خانمي قصد بارداري دارد بايد قبل  ازآن با پزشك خود مشورت كند اكثر  زنان مبتلا به آديسون مي توانند باردار  شوند. ولي در تمام مدت بارداري بايد  تحت نظر پزشك باشند. پزشك ممكن است  مقدار داروها را در طي بارداري تغيير دهد. </vt:lpstr>
      <vt:lpstr>Slide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iz</dc:creator>
  <cp:lastModifiedBy>iz</cp:lastModifiedBy>
  <cp:revision>128</cp:revision>
  <dcterms:created xsi:type="dcterms:W3CDTF">2018-10-31T12:54:07Z</dcterms:created>
  <dcterms:modified xsi:type="dcterms:W3CDTF">2018-11-25T20:17:40Z</dcterms:modified>
</cp:coreProperties>
</file>