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7" r:id="rId2"/>
    <p:sldId id="257" r:id="rId3"/>
    <p:sldId id="258" r:id="rId4"/>
    <p:sldId id="259" r:id="rId5"/>
    <p:sldId id="260" r:id="rId6"/>
    <p:sldId id="261" r:id="rId7"/>
    <p:sldId id="262" r:id="rId8"/>
    <p:sldId id="263" r:id="rId9"/>
    <p:sldId id="264" r:id="rId10"/>
    <p:sldId id="265" r:id="rId11"/>
    <p:sldId id="271" r:id="rId12"/>
    <p:sldId id="266" r:id="rId13"/>
    <p:sldId id="267" r:id="rId14"/>
    <p:sldId id="268" r:id="rId15"/>
    <p:sldId id="269" r:id="rId16"/>
    <p:sldId id="270" r:id="rId17"/>
    <p:sldId id="272" r:id="rId18"/>
    <p:sldId id="273" r:id="rId19"/>
    <p:sldId id="274" r:id="rId20"/>
    <p:sldId id="275" r:id="rId21"/>
    <p:sldId id="276" r:id="rId22"/>
    <p:sldId id="277" r:id="rId23"/>
    <p:sldId id="281" r:id="rId24"/>
    <p:sldId id="285" r:id="rId25"/>
    <p:sldId id="286" r:id="rId26"/>
    <p:sldId id="278" r:id="rId27"/>
    <p:sldId id="279" r:id="rId28"/>
    <p:sldId id="280" r:id="rId29"/>
    <p:sldId id="282" r:id="rId30"/>
    <p:sldId id="283" r:id="rId31"/>
    <p:sldId id="28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9B8380-60BC-4C0E-BCF3-1E7682991F59}">
          <p14:sldIdLst>
            <p14:sldId id="287"/>
            <p14:sldId id="257"/>
            <p14:sldId id="258"/>
            <p14:sldId id="259"/>
            <p14:sldId id="260"/>
            <p14:sldId id="261"/>
            <p14:sldId id="262"/>
            <p14:sldId id="263"/>
            <p14:sldId id="264"/>
            <p14:sldId id="265"/>
            <p14:sldId id="271"/>
            <p14:sldId id="266"/>
            <p14:sldId id="267"/>
            <p14:sldId id="268"/>
            <p14:sldId id="269"/>
            <p14:sldId id="270"/>
            <p14:sldId id="272"/>
            <p14:sldId id="273"/>
            <p14:sldId id="274"/>
            <p14:sldId id="275"/>
            <p14:sldId id="276"/>
            <p14:sldId id="277"/>
            <p14:sldId id="281"/>
            <p14:sldId id="285"/>
            <p14:sldId id="286"/>
            <p14:sldId id="278"/>
            <p14:sldId id="279"/>
            <p14:sldId id="280"/>
            <p14:sldId id="282"/>
            <p14:sldId id="28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varScale="1">
        <p:scale>
          <a:sx n="73" d="100"/>
          <a:sy n="73" d="100"/>
        </p:scale>
        <p:origin x="60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11/4/2018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94" y="404948"/>
            <a:ext cx="12192000" cy="6949440"/>
          </a:xfrm>
          <a:prstGeom prst="rect">
            <a:avLst/>
          </a:prstGeom>
        </p:spPr>
      </p:pic>
    </p:spTree>
    <p:extLst>
      <p:ext uri="{BB962C8B-B14F-4D97-AF65-F5344CB8AC3E}">
        <p14:creationId xmlns:p14="http://schemas.microsoft.com/office/powerpoint/2010/main" val="422446914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1066800"/>
          </a:xfrm>
        </p:spPr>
        <p:txBody>
          <a:bodyPr/>
          <a:lstStyle/>
          <a:p>
            <a:pPr algn="ctr"/>
            <a:r>
              <a:rPr lang="fa-IR" b="1" dirty="0" smtClean="0"/>
              <a:t>تشنج غیر صرعی</a:t>
            </a:r>
            <a:endParaRPr lang="fa-IR" b="1" dirty="0"/>
          </a:p>
        </p:txBody>
      </p:sp>
      <p:sp>
        <p:nvSpPr>
          <p:cNvPr id="3" name="Content Placeholder 2"/>
          <p:cNvSpPr>
            <a:spLocks noGrp="1"/>
          </p:cNvSpPr>
          <p:nvPr>
            <p:ph idx="1"/>
          </p:nvPr>
        </p:nvSpPr>
        <p:spPr>
          <a:xfrm>
            <a:off x="2589212" y="850900"/>
            <a:ext cx="8915400" cy="5060322"/>
          </a:xfrm>
        </p:spPr>
        <p:txBody>
          <a:bodyPr>
            <a:normAutofit lnSpcReduction="10000"/>
          </a:bodyPr>
          <a:lstStyle/>
          <a:p>
            <a:pPr marL="0" indent="0">
              <a:buNone/>
            </a:pPr>
            <a:r>
              <a:rPr lang="fa-IR" dirty="0"/>
              <a:t>تشنج غیر صرعی، تشنجی است که توسط صرع ایجاد نشده است، اما همانند تشنج صرعی می باشد.</a:t>
            </a:r>
          </a:p>
          <a:p>
            <a:pPr marL="0" indent="0">
              <a:buNone/>
            </a:pPr>
            <a:r>
              <a:rPr lang="fa-IR" dirty="0" smtClean="0"/>
              <a:t>تشنج </a:t>
            </a:r>
            <a:r>
              <a:rPr lang="fa-IR" dirty="0"/>
              <a:t>غیر صرعی ممکن است در اثر تغییرات در فعالیت الکتریکی مغز رخ دهد، اما این اختلال الکتریکی از نوع تشنج صرعی نمی باشد.</a:t>
            </a:r>
          </a:p>
          <a:p>
            <a:pPr marL="0" indent="0">
              <a:buNone/>
            </a:pPr>
            <a:r>
              <a:rPr lang="fa-IR" dirty="0" smtClean="0"/>
              <a:t>این </a:t>
            </a:r>
            <a:r>
              <a:rPr lang="fa-IR" dirty="0"/>
              <a:t>تشنج ممکن است چند ثانیه تا چند دقیقه طول بکشد.</a:t>
            </a:r>
          </a:p>
          <a:p>
            <a:pPr marL="0" indent="0">
              <a:buNone/>
            </a:pPr>
            <a:endParaRPr lang="fa-IR" dirty="0" smtClean="0"/>
          </a:p>
          <a:p>
            <a:pPr marL="0" indent="0">
              <a:buNone/>
            </a:pPr>
            <a:r>
              <a:rPr lang="fa-IR" dirty="0" smtClean="0"/>
              <a:t>دو </a:t>
            </a:r>
            <a:r>
              <a:rPr lang="fa-IR" dirty="0"/>
              <a:t>نوع مختلف از تشنج غیر صرعی به نام های: روانی و فیزیولوژیک وجود دارد.</a:t>
            </a:r>
          </a:p>
          <a:p>
            <a:pPr marL="0" indent="0">
              <a:buNone/>
            </a:pPr>
            <a:endParaRPr lang="fa-IR" dirty="0"/>
          </a:p>
          <a:p>
            <a:pPr marL="0" indent="0">
              <a:buNone/>
            </a:pPr>
            <a:r>
              <a:rPr lang="fa-IR" dirty="0"/>
              <a:t>- تشنج غیر صرعی روانی : می تواند توسط استرس و یا ضربه های روحی بوجود آید. این تشنج یکی از انواع تشنج های معمول است و باید درمان شود، اما این تشنج به علت مشکل مغزی بوجود نمی آید.</a:t>
            </a:r>
          </a:p>
          <a:p>
            <a:pPr marL="0" indent="0">
              <a:buNone/>
            </a:pPr>
            <a:endParaRPr lang="fa-IR" dirty="0"/>
          </a:p>
          <a:p>
            <a:pPr marL="0" indent="0">
              <a:buNone/>
            </a:pPr>
            <a:r>
              <a:rPr lang="fa-IR" dirty="0"/>
              <a:t> </a:t>
            </a:r>
            <a:r>
              <a:rPr lang="fa-IR" dirty="0" smtClean="0"/>
              <a:t>- </a:t>
            </a:r>
            <a:r>
              <a:rPr lang="fa-IR" dirty="0"/>
              <a:t>تشنج غیر صرعی فیزیولوژیک: به علت تغییراتی در مغز بوجود می آید که شامل تغییراتی در میزان ذخیره خون و یا اکسیژن مغز می باشد. برخی از علت های این تشنج عبارت است از: کاهش سریع فشار خون، میزان کم قند خون و ضربان نامنظم قلب.</a:t>
            </a:r>
            <a:endParaRPr lang="fa-IR"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5" y="1866586"/>
            <a:ext cx="3028950" cy="1514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632925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312" y="624110"/>
            <a:ext cx="8911687" cy="1280890"/>
          </a:xfrm>
        </p:spPr>
        <p:txBody>
          <a:bodyPr/>
          <a:lstStyle/>
          <a:p>
            <a:pPr algn="ctr"/>
            <a:r>
              <a:rPr lang="fa-IR" b="1" dirty="0"/>
              <a:t>ميزان هاي بروز و شيوع</a:t>
            </a:r>
            <a:br>
              <a:rPr lang="fa-IR" b="1" dirty="0"/>
            </a:br>
            <a:endParaRPr lang="fa-IR" b="1" dirty="0"/>
          </a:p>
        </p:txBody>
      </p:sp>
      <p:sp>
        <p:nvSpPr>
          <p:cNvPr id="3" name="Content Placeholder 2"/>
          <p:cNvSpPr>
            <a:spLocks noGrp="1"/>
          </p:cNvSpPr>
          <p:nvPr>
            <p:ph idx="1"/>
          </p:nvPr>
        </p:nvSpPr>
        <p:spPr>
          <a:xfrm>
            <a:off x="2589212" y="1905000"/>
            <a:ext cx="8915400" cy="4953000"/>
          </a:xfrm>
        </p:spPr>
        <p:txBody>
          <a:bodyPr/>
          <a:lstStyle/>
          <a:p>
            <a:r>
              <a:rPr lang="fa-IR" dirty="0"/>
              <a:t>روند زماني </a:t>
            </a:r>
            <a:r>
              <a:rPr lang="fa-IR" dirty="0" smtClean="0"/>
              <a:t>تشنج نشان دهنده </a:t>
            </a:r>
            <a:r>
              <a:rPr lang="fa-IR" dirty="0"/>
              <a:t>كاهش بروز آن در كودكان و افزايش بروز آن در بزرگسالان است</a:t>
            </a:r>
            <a:r>
              <a:rPr lang="fa-IR" dirty="0" smtClean="0"/>
              <a:t>.</a:t>
            </a:r>
          </a:p>
          <a:p>
            <a:endParaRPr lang="fa-IR" dirty="0"/>
          </a:p>
          <a:p>
            <a:r>
              <a:rPr lang="fa-IR" dirty="0" smtClean="0"/>
              <a:t>یک سوم کودکان مبتلا به اختلال اوتیسم دچار تشنج میشوند</a:t>
            </a:r>
          </a:p>
          <a:p>
            <a:endParaRPr lang="fa-IR" dirty="0"/>
          </a:p>
          <a:p>
            <a:r>
              <a:rPr lang="fa-IR" dirty="0" smtClean="0"/>
              <a:t>تشنج در سالمندان و در سنین بالای 65 سال بیشتر است که سکته مغزی مهمترین عامل بروز ان میباشد</a:t>
            </a:r>
          </a:p>
          <a:p>
            <a:endParaRPr lang="fa-IR" dirty="0"/>
          </a:p>
          <a:p>
            <a:r>
              <a:rPr lang="fa-IR" dirty="0" smtClean="0"/>
              <a:t>تشنجات ناشی از تب شایعترین نوع تشنجات در کودکان است </a:t>
            </a:r>
            <a:endParaRPr lang="fa-IR" dirty="0"/>
          </a:p>
        </p:txBody>
      </p:sp>
      <p:pic>
        <p:nvPicPr>
          <p:cNvPr id="4" name="Picture 3"/>
          <p:cNvPicPr>
            <a:picLocks noChangeAspect="1"/>
          </p:cNvPicPr>
          <p:nvPr/>
        </p:nvPicPr>
        <p:blipFill>
          <a:blip r:embed="rId2"/>
          <a:stretch>
            <a:fillRect/>
          </a:stretch>
        </p:blipFill>
        <p:spPr>
          <a:xfrm>
            <a:off x="126215" y="0"/>
            <a:ext cx="2462997" cy="3072650"/>
          </a:xfrm>
          <a:prstGeom prst="rect">
            <a:avLst/>
          </a:prstGeom>
        </p:spPr>
      </p:pic>
    </p:spTree>
    <p:extLst>
      <p:ext uri="{BB962C8B-B14F-4D97-AF65-F5344CB8AC3E}">
        <p14:creationId xmlns:p14="http://schemas.microsoft.com/office/powerpoint/2010/main" val="1988938003"/>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625" y="116110"/>
            <a:ext cx="8911687" cy="1280890"/>
          </a:xfrm>
        </p:spPr>
        <p:txBody>
          <a:bodyPr/>
          <a:lstStyle/>
          <a:p>
            <a:pPr algn="ctr"/>
            <a:r>
              <a:rPr lang="fa-IR" b="1" dirty="0" smtClean="0"/>
              <a:t>علل تشنج</a:t>
            </a:r>
            <a:endParaRPr lang="fa-IR" b="1" dirty="0"/>
          </a:p>
        </p:txBody>
      </p:sp>
      <p:sp>
        <p:nvSpPr>
          <p:cNvPr id="3" name="Content Placeholder 2"/>
          <p:cNvSpPr>
            <a:spLocks noGrp="1"/>
          </p:cNvSpPr>
          <p:nvPr>
            <p:ph idx="1"/>
          </p:nvPr>
        </p:nvSpPr>
        <p:spPr>
          <a:xfrm>
            <a:off x="2589212" y="952500"/>
            <a:ext cx="8915400" cy="4958722"/>
          </a:xfrm>
        </p:spPr>
        <p:txBody>
          <a:bodyPr>
            <a:normAutofit fontScale="77500" lnSpcReduction="20000"/>
          </a:bodyPr>
          <a:lstStyle/>
          <a:p>
            <a:r>
              <a:rPr lang="fa-IR" dirty="0"/>
              <a:t> </a:t>
            </a:r>
            <a:r>
              <a:rPr lang="fa-IR" b="1" dirty="0"/>
              <a:t>آسیب و ضربه به </a:t>
            </a:r>
            <a:r>
              <a:rPr lang="fa-IR" b="1" dirty="0" smtClean="0"/>
              <a:t>مغزناشی از سکته مغزی.جراحی مغز یا ضربه به سر</a:t>
            </a:r>
            <a:endParaRPr lang="fa-IR" b="1" dirty="0"/>
          </a:p>
          <a:p>
            <a:endParaRPr lang="fa-IR" b="1" dirty="0"/>
          </a:p>
          <a:p>
            <a:r>
              <a:rPr lang="fa-IR" b="1" dirty="0"/>
              <a:t>- تومور </a:t>
            </a:r>
            <a:r>
              <a:rPr lang="fa-IR" b="1" dirty="0" smtClean="0"/>
              <a:t>مغزی یا نقص ساختاری در مغز مانند آنوریسم</a:t>
            </a:r>
            <a:endParaRPr lang="fa-IR" b="1" dirty="0"/>
          </a:p>
          <a:p>
            <a:endParaRPr lang="fa-IR" b="1" dirty="0"/>
          </a:p>
          <a:p>
            <a:r>
              <a:rPr lang="fa-IR" b="1" dirty="0"/>
              <a:t>- تغییرات متابولسیم و یا سوخت و ساز بدن که باعث مشکلات کبدی و کلیوی می شود.</a:t>
            </a:r>
          </a:p>
          <a:p>
            <a:endParaRPr lang="fa-IR" b="1" dirty="0"/>
          </a:p>
          <a:p>
            <a:r>
              <a:rPr lang="fa-IR" b="1" dirty="0"/>
              <a:t>- وجود عفونت در بدن (مانند </a:t>
            </a:r>
            <a:r>
              <a:rPr lang="fa-IR" b="1" dirty="0" smtClean="0"/>
              <a:t>مننژیت یاآنسفالیت)</a:t>
            </a:r>
            <a:endParaRPr lang="fa-IR" b="1" dirty="0"/>
          </a:p>
          <a:p>
            <a:endParaRPr lang="fa-IR" b="1" dirty="0"/>
          </a:p>
          <a:p>
            <a:r>
              <a:rPr lang="fa-IR" b="1" dirty="0"/>
              <a:t>- استفاده از مواد مخدر</a:t>
            </a:r>
          </a:p>
          <a:p>
            <a:endParaRPr lang="fa-IR" b="1" dirty="0"/>
          </a:p>
          <a:p>
            <a:r>
              <a:rPr lang="fa-IR" b="1" dirty="0"/>
              <a:t>- مصرف </a:t>
            </a:r>
            <a:r>
              <a:rPr lang="fa-IR" b="1" dirty="0" smtClean="0"/>
              <a:t>الکل</a:t>
            </a:r>
            <a:endParaRPr lang="fa-IR" b="1" dirty="0"/>
          </a:p>
          <a:p>
            <a:endParaRPr lang="fa-IR" b="1" dirty="0" smtClean="0"/>
          </a:p>
          <a:p>
            <a:r>
              <a:rPr lang="fa-IR" b="1" dirty="0" smtClean="0"/>
              <a:t>عفونت های انگلی مانند کرم توکسوپلاسموز</a:t>
            </a:r>
            <a:br>
              <a:rPr lang="fa-IR" b="1" dirty="0" smtClean="0"/>
            </a:br>
            <a:endParaRPr lang="fa-IR" b="1" dirty="0" smtClean="0"/>
          </a:p>
          <a:p>
            <a:r>
              <a:rPr lang="fa-IR" b="1" dirty="0" smtClean="0"/>
              <a:t>تب ناگهانی</a:t>
            </a:r>
          </a:p>
          <a:p>
            <a:endParaRPr lang="fa-IR" b="1" dirty="0"/>
          </a:p>
          <a:p>
            <a:r>
              <a:rPr lang="fa-IR" b="1" dirty="0" smtClean="0"/>
              <a:t>افت ناگهانی قند خون در افرادیمبتلا به دیابت</a:t>
            </a:r>
            <a:endParaRPr lang="fa-IR" b="1" dirty="0"/>
          </a:p>
        </p:txBody>
      </p:sp>
      <p:pic>
        <p:nvPicPr>
          <p:cNvPr id="4" name="Picture 3"/>
          <p:cNvPicPr>
            <a:picLocks noChangeAspect="1"/>
          </p:cNvPicPr>
          <p:nvPr/>
        </p:nvPicPr>
        <p:blipFill>
          <a:blip r:embed="rId2"/>
          <a:stretch>
            <a:fillRect/>
          </a:stretch>
        </p:blipFill>
        <p:spPr>
          <a:xfrm>
            <a:off x="255849" y="3981064"/>
            <a:ext cx="4212701" cy="3036071"/>
          </a:xfrm>
          <a:prstGeom prst="rect">
            <a:avLst/>
          </a:prstGeom>
        </p:spPr>
      </p:pic>
    </p:spTree>
    <p:extLst>
      <p:ext uri="{BB962C8B-B14F-4D97-AF65-F5344CB8AC3E}">
        <p14:creationId xmlns:p14="http://schemas.microsoft.com/office/powerpoint/2010/main" val="756207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1168400"/>
          </a:xfrm>
        </p:spPr>
        <p:txBody>
          <a:bodyPr/>
          <a:lstStyle/>
          <a:p>
            <a:pPr algn="ctr"/>
            <a:r>
              <a:rPr lang="fa-IR" b="1" dirty="0" smtClean="0"/>
              <a:t>علل تشنج</a:t>
            </a:r>
            <a:endParaRPr lang="fa-IR" b="1" dirty="0"/>
          </a:p>
        </p:txBody>
      </p:sp>
      <p:sp>
        <p:nvSpPr>
          <p:cNvPr id="3" name="Content Placeholder 2"/>
          <p:cNvSpPr>
            <a:spLocks noGrp="1"/>
          </p:cNvSpPr>
          <p:nvPr>
            <p:ph idx="1"/>
          </p:nvPr>
        </p:nvSpPr>
        <p:spPr>
          <a:xfrm>
            <a:off x="2589212" y="825500"/>
            <a:ext cx="8915400" cy="5085722"/>
          </a:xfrm>
        </p:spPr>
        <p:txBody>
          <a:bodyPr>
            <a:normAutofit fontScale="92500" lnSpcReduction="10000"/>
          </a:bodyPr>
          <a:lstStyle/>
          <a:p>
            <a:endParaRPr lang="fa-IR" dirty="0"/>
          </a:p>
          <a:p>
            <a:r>
              <a:rPr lang="fa-IR" dirty="0"/>
              <a:t>- وجود بیماری مادرزادی از قبیل سندرم داون</a:t>
            </a:r>
          </a:p>
          <a:p>
            <a:endParaRPr lang="fa-IR" dirty="0"/>
          </a:p>
          <a:p>
            <a:r>
              <a:rPr lang="fa-IR" dirty="0"/>
              <a:t>- </a:t>
            </a:r>
            <a:r>
              <a:rPr lang="fa-IR" dirty="0" smtClean="0"/>
              <a:t>سکته علت عمده صرع در افراد بالای 35 سال میباشد</a:t>
            </a:r>
            <a:endParaRPr lang="fa-IR" dirty="0"/>
          </a:p>
          <a:p>
            <a:endParaRPr lang="fa-IR" dirty="0"/>
          </a:p>
          <a:p>
            <a:r>
              <a:rPr lang="fa-IR" dirty="0"/>
              <a:t>- بیماری </a:t>
            </a:r>
            <a:r>
              <a:rPr lang="fa-IR" dirty="0" smtClean="0"/>
              <a:t>آلزایمر</a:t>
            </a:r>
          </a:p>
          <a:p>
            <a:endParaRPr lang="fa-IR" dirty="0"/>
          </a:p>
          <a:p>
            <a:r>
              <a:rPr lang="fa-IR" dirty="0"/>
              <a:t> اثرات ژنتیک. برخی از انواع صرع که با نوع تشنجی که فرد تجربه کرده است، طبقه بندی می شوند؛ موروثی هستند. در این موارد اثر ژنتیک محتمل است</a:t>
            </a:r>
            <a:r>
              <a:rPr lang="fa-IR" dirty="0" smtClean="0"/>
              <a:t>.</a:t>
            </a:r>
            <a:endParaRPr lang="fa-IR" dirty="0"/>
          </a:p>
          <a:p>
            <a:endParaRPr lang="fa-IR" dirty="0" smtClean="0"/>
          </a:p>
          <a:p>
            <a:r>
              <a:rPr lang="fa-IR" dirty="0" smtClean="0"/>
              <a:t>    </a:t>
            </a:r>
            <a:r>
              <a:rPr lang="fa-IR" dirty="0"/>
              <a:t>آسیب های مادرزادی. پیش از تولد نوزادان به آسیب های مغزی حساس هستند که می تواند ناشی از چندین فاکتور باشد، از جمله: عفونت مادر، تغذیه نامناسب یا کمبودهای اکسیژن. این آسیب های مغزی منجر به صرع یا فلج مغزی می </a:t>
            </a:r>
            <a:r>
              <a:rPr lang="fa-IR" dirty="0" smtClean="0"/>
              <a:t>شود.</a:t>
            </a:r>
          </a:p>
          <a:p>
            <a:endParaRPr lang="fa-IR" dirty="0"/>
          </a:p>
          <a:p>
            <a:r>
              <a:rPr lang="fa-IR" dirty="0" smtClean="0"/>
              <a:t>کمبود </a:t>
            </a:r>
            <a:r>
              <a:rPr lang="fa-IR" dirty="0"/>
              <a:t>خواب: کمبود خواب یکی عوامل موثر در تحریک تشنج می باشد. </a:t>
            </a:r>
            <a:endParaRPr lang="fa-IR" dirty="0" smtClean="0"/>
          </a:p>
          <a:p>
            <a:endParaRPr lang="fa-IR" dirty="0"/>
          </a:p>
          <a:p>
            <a:endParaRPr lang="fa-IR" dirty="0"/>
          </a:p>
        </p:txBody>
      </p:sp>
    </p:spTree>
    <p:extLst>
      <p:ext uri="{BB962C8B-B14F-4D97-AF65-F5344CB8AC3E}">
        <p14:creationId xmlns:p14="http://schemas.microsoft.com/office/powerpoint/2010/main" val="13729659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54000"/>
            <a:ext cx="8911687" cy="1104900"/>
          </a:xfrm>
        </p:spPr>
        <p:txBody>
          <a:bodyPr>
            <a:normAutofit fontScale="90000"/>
          </a:bodyPr>
          <a:lstStyle/>
          <a:p>
            <a:pPr algn="ctr"/>
            <a:r>
              <a:rPr lang="fa-IR" sz="4000" b="1" dirty="0"/>
              <a:t>عوامل خطر</a:t>
            </a:r>
            <a:r>
              <a:rPr lang="fa-IR" b="1" dirty="0"/>
              <a:t/>
            </a:r>
            <a:br>
              <a:rPr lang="fa-IR" b="1" dirty="0"/>
            </a:br>
            <a:endParaRPr lang="fa-IR" b="1" dirty="0"/>
          </a:p>
        </p:txBody>
      </p:sp>
      <p:sp>
        <p:nvSpPr>
          <p:cNvPr id="3" name="Content Placeholder 2"/>
          <p:cNvSpPr>
            <a:spLocks noGrp="1"/>
          </p:cNvSpPr>
          <p:nvPr>
            <p:ph idx="1"/>
          </p:nvPr>
        </p:nvSpPr>
        <p:spPr>
          <a:xfrm>
            <a:off x="2589212" y="1117600"/>
            <a:ext cx="8915400" cy="4793622"/>
          </a:xfrm>
        </p:spPr>
        <p:txBody>
          <a:bodyPr/>
          <a:lstStyle/>
          <a:p>
            <a:r>
              <a:rPr lang="fa-IR" dirty="0">
                <a:solidFill>
                  <a:srgbClr val="FF0000"/>
                </a:solidFill>
              </a:rPr>
              <a:t>قوی ترین عوامل خطر ساز </a:t>
            </a:r>
            <a:r>
              <a:rPr lang="fa-IR" dirty="0"/>
              <a:t>برای ابتلا به صرع عبارتند از : </a:t>
            </a:r>
            <a:endParaRPr lang="fa-IR" dirty="0" smtClean="0"/>
          </a:p>
          <a:p>
            <a:endParaRPr lang="fa-IR" dirty="0"/>
          </a:p>
          <a:p>
            <a:r>
              <a:rPr lang="fa-IR" dirty="0"/>
              <a:t>آنوکسی(فقدان یا کمبود اکسیژن </a:t>
            </a:r>
            <a:r>
              <a:rPr lang="fa-IR" dirty="0" smtClean="0"/>
              <a:t>)</a:t>
            </a:r>
            <a:r>
              <a:rPr lang="fa-IR" dirty="0"/>
              <a:t/>
            </a:r>
            <a:br>
              <a:rPr lang="fa-IR" dirty="0"/>
            </a:br>
            <a:r>
              <a:rPr lang="fa-IR" dirty="0"/>
              <a:t> ناهنجاری های </a:t>
            </a:r>
            <a:r>
              <a:rPr lang="fa-IR" dirty="0" smtClean="0"/>
              <a:t>مادرزادی</a:t>
            </a:r>
            <a:r>
              <a:rPr lang="fa-IR" dirty="0"/>
              <a:t/>
            </a:r>
            <a:br>
              <a:rPr lang="fa-IR" dirty="0"/>
            </a:br>
            <a:r>
              <a:rPr lang="fa-IR" dirty="0"/>
              <a:t> ناهنجاری های ساختمانی مغز در نوزادان،</a:t>
            </a:r>
            <a:br>
              <a:rPr lang="fa-IR" dirty="0"/>
            </a:br>
            <a:r>
              <a:rPr lang="fa-IR" dirty="0"/>
              <a:t> عقب افتادگی ذهنی ، فلج مغزی ، </a:t>
            </a:r>
            <a:br>
              <a:rPr lang="fa-IR" dirty="0"/>
            </a:br>
            <a:r>
              <a:rPr lang="fa-IR" dirty="0"/>
              <a:t> عفونت های دستگاه عصبی مرکزی</a:t>
            </a:r>
            <a:br>
              <a:rPr lang="fa-IR" dirty="0"/>
            </a:br>
            <a:r>
              <a:rPr lang="fa-IR" dirty="0"/>
              <a:t> (مانند مننژیت باکتریایی و آنسفالیت ویروسی) در کودکان  </a:t>
            </a:r>
            <a:br>
              <a:rPr lang="fa-IR" dirty="0"/>
            </a:br>
            <a:r>
              <a:rPr lang="fa-IR" dirty="0"/>
              <a:t>ضربه مغزی متوسط تا شدید به ویژه </a:t>
            </a:r>
            <a:br>
              <a:rPr lang="fa-IR" dirty="0"/>
            </a:br>
            <a:r>
              <a:rPr lang="fa-IR" dirty="0"/>
              <a:t> درمردان 15 تا 25 ساله ،</a:t>
            </a:r>
            <a:br>
              <a:rPr lang="fa-IR" dirty="0"/>
            </a:br>
            <a:r>
              <a:rPr lang="fa-IR" dirty="0"/>
              <a:t> بیماری عروق مغزی و بیماری آلزایمر در سالخورگان و</a:t>
            </a:r>
            <a:br>
              <a:rPr lang="fa-IR" dirty="0"/>
            </a:br>
            <a:r>
              <a:rPr lang="fa-IR" dirty="0"/>
              <a:t> تومورهای مغزی و عمل های جراحی</a:t>
            </a:r>
            <a:br>
              <a:rPr lang="fa-IR" dirty="0"/>
            </a:br>
            <a:r>
              <a:rPr lang="fa-IR" dirty="0"/>
              <a:t> (به ویژه شنت ها ) در هرسنی .</a:t>
            </a:r>
          </a:p>
        </p:txBody>
      </p:sp>
      <p:pic>
        <p:nvPicPr>
          <p:cNvPr id="4" name="Picture 3"/>
          <p:cNvPicPr>
            <a:picLocks noChangeAspect="1"/>
          </p:cNvPicPr>
          <p:nvPr/>
        </p:nvPicPr>
        <p:blipFill>
          <a:blip r:embed="rId2"/>
          <a:stretch>
            <a:fillRect/>
          </a:stretch>
        </p:blipFill>
        <p:spPr>
          <a:xfrm>
            <a:off x="362091" y="109111"/>
            <a:ext cx="2603218" cy="2499577"/>
          </a:xfrm>
          <a:prstGeom prst="rect">
            <a:avLst/>
          </a:prstGeom>
        </p:spPr>
      </p:pic>
      <p:pic>
        <p:nvPicPr>
          <p:cNvPr id="5" name="Picture 4"/>
          <p:cNvPicPr>
            <a:picLocks noChangeAspect="1"/>
          </p:cNvPicPr>
          <p:nvPr/>
        </p:nvPicPr>
        <p:blipFill>
          <a:blip r:embed="rId3"/>
          <a:stretch>
            <a:fillRect/>
          </a:stretch>
        </p:blipFill>
        <p:spPr>
          <a:xfrm>
            <a:off x="2589212" y="2753577"/>
            <a:ext cx="2267909" cy="2213040"/>
          </a:xfrm>
          <a:prstGeom prst="rect">
            <a:avLst/>
          </a:prstGeom>
        </p:spPr>
      </p:pic>
      <p:pic>
        <p:nvPicPr>
          <p:cNvPr id="6" name="Picture 5"/>
          <p:cNvPicPr>
            <a:picLocks noChangeAspect="1"/>
          </p:cNvPicPr>
          <p:nvPr/>
        </p:nvPicPr>
        <p:blipFill>
          <a:blip r:embed="rId4"/>
          <a:stretch>
            <a:fillRect/>
          </a:stretch>
        </p:blipFill>
        <p:spPr>
          <a:xfrm>
            <a:off x="362091" y="5204024"/>
            <a:ext cx="2914141" cy="1414395"/>
          </a:xfrm>
          <a:prstGeom prst="rect">
            <a:avLst/>
          </a:prstGeom>
        </p:spPr>
      </p:pic>
    </p:spTree>
    <p:extLst>
      <p:ext uri="{BB962C8B-B14F-4D97-AF65-F5344CB8AC3E}">
        <p14:creationId xmlns:p14="http://schemas.microsoft.com/office/powerpoint/2010/main" val="385677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عوامل خطر</a:t>
            </a:r>
            <a:endParaRPr lang="fa-IR" b="1" dirty="0"/>
          </a:p>
        </p:txBody>
      </p:sp>
      <p:sp>
        <p:nvSpPr>
          <p:cNvPr id="3" name="Content Placeholder 2"/>
          <p:cNvSpPr>
            <a:spLocks noGrp="1"/>
          </p:cNvSpPr>
          <p:nvPr>
            <p:ph idx="1"/>
          </p:nvPr>
        </p:nvSpPr>
        <p:spPr>
          <a:xfrm>
            <a:off x="2589212" y="1358900"/>
            <a:ext cx="8915400" cy="4552322"/>
          </a:xfrm>
        </p:spPr>
        <p:txBody>
          <a:bodyPr>
            <a:normAutofit/>
          </a:bodyPr>
          <a:lstStyle/>
          <a:p>
            <a:r>
              <a:rPr lang="fa-IR" dirty="0">
                <a:solidFill>
                  <a:srgbClr val="FF0000"/>
                </a:solidFill>
              </a:rPr>
              <a:t>عوامل خطر متوسط  </a:t>
            </a:r>
            <a:r>
              <a:rPr lang="fa-IR" dirty="0"/>
              <a:t>عبارتند از :</a:t>
            </a:r>
          </a:p>
          <a:p>
            <a:r>
              <a:rPr lang="fa-IR" dirty="0"/>
              <a:t> سابقه خانوادگی </a:t>
            </a:r>
            <a:r>
              <a:rPr lang="fa-IR" dirty="0" smtClean="0"/>
              <a:t>صرع در </a:t>
            </a:r>
            <a:r>
              <a:rPr lang="fa-IR" dirty="0"/>
              <a:t>خواهران و برادران ، </a:t>
            </a:r>
            <a:r>
              <a:rPr lang="fa-IR" dirty="0" smtClean="0"/>
              <a:t>پدر </a:t>
            </a:r>
            <a:r>
              <a:rPr lang="fa-IR" dirty="0"/>
              <a:t>و مادر (به ویژه مادر </a:t>
            </a:r>
            <a:r>
              <a:rPr lang="fa-IR" dirty="0" smtClean="0"/>
              <a:t>) </a:t>
            </a:r>
            <a:r>
              <a:rPr lang="fa-IR" dirty="0"/>
              <a:t>یا بستگان درجه اول ، </a:t>
            </a:r>
            <a:r>
              <a:rPr lang="fa-IR" dirty="0" smtClean="0"/>
              <a:t> </a:t>
            </a:r>
            <a:r>
              <a:rPr lang="fa-IR" dirty="0"/>
              <a:t>اسکلروز منتشر </a:t>
            </a:r>
            <a:r>
              <a:rPr lang="fa-IR" dirty="0" smtClean="0"/>
              <a:t>و </a:t>
            </a:r>
            <a:r>
              <a:rPr lang="fa-IR" dirty="0"/>
              <a:t>سوء استفاده مزمن از الکل یا هروئین .</a:t>
            </a:r>
          </a:p>
          <a:p>
            <a:endParaRPr lang="fa-IR" dirty="0" smtClean="0"/>
          </a:p>
          <a:p>
            <a:r>
              <a:rPr lang="fa-IR" dirty="0">
                <a:solidFill>
                  <a:srgbClr val="FF0000"/>
                </a:solidFill>
              </a:rPr>
              <a:t>عوامل خطر مشکوک  </a:t>
            </a:r>
            <a:r>
              <a:rPr lang="fa-IR" dirty="0"/>
              <a:t>عبارتند از :</a:t>
            </a:r>
          </a:p>
          <a:p>
            <a:r>
              <a:rPr lang="fa-IR" dirty="0"/>
              <a:t>تشنج های ناشی از تب در کودکان ، </a:t>
            </a:r>
            <a:r>
              <a:rPr lang="fa-IR" dirty="0" smtClean="0"/>
              <a:t>رویدادهای </a:t>
            </a:r>
            <a:r>
              <a:rPr lang="fa-IR" dirty="0"/>
              <a:t>زیان آور حول تولد بدون فلج مغزی ، </a:t>
            </a:r>
            <a:r>
              <a:rPr lang="fa-IR" dirty="0" smtClean="0"/>
              <a:t>مایه </a:t>
            </a:r>
            <a:r>
              <a:rPr lang="fa-IR" dirty="0"/>
              <a:t>کوبی علیه سیاه سرفه ، ضربه مغزی خفیف </a:t>
            </a:r>
            <a:r>
              <a:rPr lang="fa-IR" dirty="0" smtClean="0"/>
              <a:t>ومننژیت </a:t>
            </a:r>
            <a:r>
              <a:rPr lang="fa-IR" dirty="0"/>
              <a:t>غیر چرکی . </a:t>
            </a:r>
          </a:p>
          <a:p>
            <a:endParaRPr lang="fa-IR" dirty="0"/>
          </a:p>
          <a:p>
            <a:r>
              <a:rPr lang="fa-IR" dirty="0"/>
              <a:t>در برخی محیط ها به ویژه در کشورهای کم درآمد، عفونت های بومی نیز می توانند با صرع همراه باشند.</a:t>
            </a:r>
            <a:br>
              <a:rPr lang="fa-IR" dirty="0"/>
            </a:br>
            <a:r>
              <a:rPr lang="fa-IR" dirty="0"/>
              <a:t> که عبارتند از : مالاریا،نروسیستی سرکوزیس ، </a:t>
            </a:r>
            <a:r>
              <a:rPr lang="fa-IR" dirty="0" smtClean="0"/>
              <a:t>توکسو </a:t>
            </a:r>
            <a:r>
              <a:rPr lang="fa-IR" dirty="0"/>
              <a:t>کاریازیس و پاراگونو میازیس</a:t>
            </a:r>
          </a:p>
        </p:txBody>
      </p:sp>
      <p:pic>
        <p:nvPicPr>
          <p:cNvPr id="4" name="Picture 3"/>
          <p:cNvPicPr>
            <a:picLocks noChangeAspect="1"/>
          </p:cNvPicPr>
          <p:nvPr/>
        </p:nvPicPr>
        <p:blipFill>
          <a:blip r:embed="rId2"/>
          <a:stretch>
            <a:fillRect/>
          </a:stretch>
        </p:blipFill>
        <p:spPr>
          <a:xfrm>
            <a:off x="0" y="0"/>
            <a:ext cx="2979085" cy="2260600"/>
          </a:xfrm>
          <a:prstGeom prst="rect">
            <a:avLst/>
          </a:prstGeom>
        </p:spPr>
      </p:pic>
      <p:pic>
        <p:nvPicPr>
          <p:cNvPr id="5" name="Picture 4"/>
          <p:cNvPicPr>
            <a:picLocks noChangeAspect="1"/>
          </p:cNvPicPr>
          <p:nvPr/>
        </p:nvPicPr>
        <p:blipFill>
          <a:blip r:embed="rId3"/>
          <a:stretch>
            <a:fillRect/>
          </a:stretch>
        </p:blipFill>
        <p:spPr>
          <a:xfrm>
            <a:off x="6871435" y="5270500"/>
            <a:ext cx="2499577" cy="1640539"/>
          </a:xfrm>
          <a:prstGeom prst="rect">
            <a:avLst/>
          </a:prstGeom>
        </p:spPr>
      </p:pic>
      <p:pic>
        <p:nvPicPr>
          <p:cNvPr id="6" name="Picture 5"/>
          <p:cNvPicPr>
            <a:picLocks noChangeAspect="1"/>
          </p:cNvPicPr>
          <p:nvPr/>
        </p:nvPicPr>
        <p:blipFill>
          <a:blip r:embed="rId4"/>
          <a:stretch>
            <a:fillRect/>
          </a:stretch>
        </p:blipFill>
        <p:spPr>
          <a:xfrm>
            <a:off x="0" y="3594100"/>
            <a:ext cx="3036071" cy="2969009"/>
          </a:xfrm>
          <a:prstGeom prst="rect">
            <a:avLst/>
          </a:prstGeom>
        </p:spPr>
      </p:pic>
    </p:spTree>
    <p:extLst>
      <p:ext uri="{BB962C8B-B14F-4D97-AF65-F5344CB8AC3E}">
        <p14:creationId xmlns:p14="http://schemas.microsoft.com/office/powerpoint/2010/main" val="540506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0"/>
            <a:ext cx="8911687" cy="1280890"/>
          </a:xfrm>
        </p:spPr>
        <p:txBody>
          <a:bodyPr/>
          <a:lstStyle/>
          <a:p>
            <a:pPr algn="ctr"/>
            <a:r>
              <a:rPr lang="fa-IR" b="1" dirty="0" smtClean="0"/>
              <a:t>علایم</a:t>
            </a:r>
            <a:endParaRPr lang="fa-IR" b="1" dirty="0"/>
          </a:p>
        </p:txBody>
      </p:sp>
      <p:sp>
        <p:nvSpPr>
          <p:cNvPr id="3" name="Content Placeholder 2"/>
          <p:cNvSpPr>
            <a:spLocks noGrp="1"/>
          </p:cNvSpPr>
          <p:nvPr>
            <p:ph idx="1"/>
          </p:nvPr>
        </p:nvSpPr>
        <p:spPr>
          <a:xfrm>
            <a:off x="2589212" y="889000"/>
            <a:ext cx="8915400" cy="5022222"/>
          </a:xfrm>
        </p:spPr>
        <p:txBody>
          <a:bodyPr>
            <a:normAutofit fontScale="92500" lnSpcReduction="10000"/>
          </a:bodyPr>
          <a:lstStyle/>
          <a:p>
            <a:endParaRPr lang="fa-IR" dirty="0"/>
          </a:p>
          <a:p>
            <a:r>
              <a:rPr lang="fa-IR" dirty="0"/>
              <a:t>    </a:t>
            </a:r>
            <a:r>
              <a:rPr lang="fa-IR" b="1" dirty="0"/>
              <a:t>خیره شدن</a:t>
            </a:r>
          </a:p>
          <a:p>
            <a:r>
              <a:rPr lang="fa-IR" b="1" dirty="0"/>
              <a:t>    رعشه و حرکات لرزشی دست‌ها و پاها</a:t>
            </a:r>
          </a:p>
          <a:p>
            <a:r>
              <a:rPr lang="fa-IR" b="1" dirty="0"/>
              <a:t>    گرفتگی و سفتی بدن</a:t>
            </a:r>
          </a:p>
          <a:p>
            <a:r>
              <a:rPr lang="fa-IR" b="1" dirty="0"/>
              <a:t>    از دست دادن هوشیاری (بیهوشی)</a:t>
            </a:r>
          </a:p>
          <a:p>
            <a:r>
              <a:rPr lang="fa-IR" b="1" dirty="0"/>
              <a:t>    مشکلات و اختلالات تنفسی یا قطع تنفس</a:t>
            </a:r>
          </a:p>
          <a:p>
            <a:r>
              <a:rPr lang="fa-IR" b="1" dirty="0"/>
              <a:t>    زمین خوردن ناگهانی و بدون دلیل</a:t>
            </a:r>
          </a:p>
          <a:p>
            <a:r>
              <a:rPr lang="fa-IR" b="1" dirty="0"/>
              <a:t>    از دست دادن کنترل مثانه و روده</a:t>
            </a:r>
          </a:p>
          <a:p>
            <a:r>
              <a:rPr lang="fa-IR" b="1" dirty="0"/>
              <a:t>    عدم واکنش به صداها یا کلام در مدت کوتاهی</a:t>
            </a:r>
          </a:p>
          <a:p>
            <a:r>
              <a:rPr lang="fa-IR" b="1" dirty="0"/>
              <a:t>    گیج و مات بودن</a:t>
            </a:r>
          </a:p>
          <a:p>
            <a:r>
              <a:rPr lang="fa-IR" b="1" dirty="0"/>
              <a:t>    خواب‌آلودگی و تحریک‌پذیری صبح‌ها در هنگام بیدار شدن</a:t>
            </a:r>
          </a:p>
          <a:p>
            <a:r>
              <a:rPr lang="fa-IR" b="1" dirty="0"/>
              <a:t>    تکان‌های سر</a:t>
            </a:r>
          </a:p>
          <a:p>
            <a:r>
              <a:rPr lang="fa-IR" b="1" dirty="0"/>
              <a:t>    چشمک زدن‌های سریع و خیره شدن </a:t>
            </a:r>
            <a:r>
              <a:rPr lang="fa-IR" b="1" dirty="0" smtClean="0"/>
              <a:t>مقطعی</a:t>
            </a:r>
            <a:endParaRPr lang="fa-IR" b="1" dirty="0"/>
          </a:p>
          <a:p>
            <a:r>
              <a:rPr lang="fa-IR" b="1" dirty="0"/>
              <a:t>ممکن است در هنگام تشنج لب‌های فرد کبود شده و تنفسش طبیعی نباشد.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 y="190500"/>
            <a:ext cx="3644537" cy="6502400"/>
          </a:xfrm>
          <a:prstGeom prst="rect">
            <a:avLst/>
          </a:prstGeom>
        </p:spPr>
      </p:pic>
    </p:spTree>
    <p:extLst>
      <p:ext uri="{BB962C8B-B14F-4D97-AF65-F5344CB8AC3E}">
        <p14:creationId xmlns:p14="http://schemas.microsoft.com/office/powerpoint/2010/main" val="3994271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68300"/>
            <a:ext cx="8911687" cy="1549400"/>
          </a:xfrm>
        </p:spPr>
        <p:txBody>
          <a:bodyPr/>
          <a:lstStyle/>
          <a:p>
            <a:pPr algn="ctr"/>
            <a:r>
              <a:rPr lang="fa-IR" b="1" dirty="0" smtClean="0"/>
              <a:t>روش های تشخیصی</a:t>
            </a:r>
            <a:endParaRPr lang="fa-IR" b="1" dirty="0"/>
          </a:p>
        </p:txBody>
      </p:sp>
      <p:sp>
        <p:nvSpPr>
          <p:cNvPr id="3" name="Content Placeholder 2"/>
          <p:cNvSpPr>
            <a:spLocks noGrp="1"/>
          </p:cNvSpPr>
          <p:nvPr>
            <p:ph idx="1"/>
          </p:nvPr>
        </p:nvSpPr>
        <p:spPr>
          <a:xfrm>
            <a:off x="2589212" y="1803400"/>
            <a:ext cx="8915400" cy="4889500"/>
          </a:xfrm>
        </p:spPr>
        <p:txBody>
          <a:bodyPr/>
          <a:lstStyle/>
          <a:p>
            <a:r>
              <a:rPr lang="fa-IR" dirty="0" smtClean="0"/>
              <a:t>با اهمیت ترین روش تشخیصی در تشنج گرفتن شرح حال از بیمار است سپس برای قطعی کردن تشخیص از کارهای تشخیصی دیگر استفاده میشود</a:t>
            </a:r>
          </a:p>
          <a:p>
            <a:endParaRPr lang="fa-IR" dirty="0" smtClean="0"/>
          </a:p>
          <a:p>
            <a:r>
              <a:rPr lang="fa-IR" dirty="0" smtClean="0"/>
              <a:t>انجان آزمایشات خونی</a:t>
            </a:r>
          </a:p>
          <a:p>
            <a:endParaRPr lang="fa-IR" dirty="0" smtClean="0"/>
          </a:p>
          <a:p>
            <a:r>
              <a:rPr lang="fa-IR" dirty="0" smtClean="0"/>
              <a:t>معاینات نورولوژیک (بررسی رفتار .توانایی حرکتی.کارکرد ذهنی)</a:t>
            </a:r>
          </a:p>
          <a:p>
            <a:endParaRPr lang="fa-IR" dirty="0" smtClean="0"/>
          </a:p>
          <a:p>
            <a:r>
              <a:rPr lang="fa-IR" dirty="0" smtClean="0"/>
              <a:t>بررسی نشانه های عفونت(استعداد ژنتیکییا بیماری که سبب بروز صرع می شود)</a:t>
            </a:r>
          </a:p>
          <a:p>
            <a:endParaRPr lang="fa-IR" dirty="0"/>
          </a:p>
        </p:txBody>
      </p:sp>
    </p:spTree>
    <p:extLst>
      <p:ext uri="{BB962C8B-B14F-4D97-AF65-F5344CB8AC3E}">
        <p14:creationId xmlns:p14="http://schemas.microsoft.com/office/powerpoint/2010/main" val="34245439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66700"/>
            <a:ext cx="8911687" cy="1206500"/>
          </a:xfrm>
        </p:spPr>
        <p:txBody>
          <a:bodyPr/>
          <a:lstStyle/>
          <a:p>
            <a:pPr algn="ctr"/>
            <a:r>
              <a:rPr lang="fa-IR" b="1" dirty="0" smtClean="0"/>
              <a:t>روش های تشخیصی</a:t>
            </a:r>
            <a:endParaRPr lang="fa-IR" b="1" dirty="0"/>
          </a:p>
        </p:txBody>
      </p:sp>
      <p:sp>
        <p:nvSpPr>
          <p:cNvPr id="3" name="Content Placeholder 2"/>
          <p:cNvSpPr>
            <a:spLocks noGrp="1"/>
          </p:cNvSpPr>
          <p:nvPr>
            <p:ph idx="1"/>
          </p:nvPr>
        </p:nvSpPr>
        <p:spPr>
          <a:xfrm>
            <a:off x="2589212" y="1181100"/>
            <a:ext cx="8915400" cy="4940300"/>
          </a:xfrm>
        </p:spPr>
        <p:txBody>
          <a:bodyPr/>
          <a:lstStyle/>
          <a:p>
            <a:endParaRPr lang="fa-IR" dirty="0"/>
          </a:p>
          <a:p>
            <a:r>
              <a:rPr lang="fa-IR" dirty="0" smtClean="0"/>
              <a:t>   </a:t>
            </a:r>
            <a:r>
              <a:rPr lang="fa-IR" dirty="0"/>
              <a:t>الکتروانسفالوگرام </a:t>
            </a:r>
            <a:r>
              <a:rPr lang="fa-IR" dirty="0" smtClean="0"/>
              <a:t>(</a:t>
            </a:r>
            <a:r>
              <a:rPr lang="en-US" dirty="0" smtClean="0"/>
              <a:t>EEG</a:t>
            </a:r>
            <a:r>
              <a:rPr lang="fa-IR" dirty="0" smtClean="0"/>
              <a:t>)این </a:t>
            </a:r>
            <a:r>
              <a:rPr lang="fa-IR" dirty="0"/>
              <a:t>رایج ترین تست برای تشخیص صرع است. در این تست، پزشک الکترودهایی را توسط مواد چسب مانندی به جمجمه وصل می کند. این الکترودها فعالیت الکتریکی مغز را ثبت می </a:t>
            </a:r>
            <a:r>
              <a:rPr lang="fa-IR" dirty="0" smtClean="0"/>
              <a:t>کنند.اگر </a:t>
            </a:r>
            <a:r>
              <a:rPr lang="fa-IR" dirty="0"/>
              <a:t>مبتلا به صرع باشید تغییر الگوی نرمال امواج مغزی، حتی در زمانی هم که تشنج ندارید، شایع است. </a:t>
            </a:r>
            <a:endParaRPr lang="fa-IR" dirty="0" smtClean="0"/>
          </a:p>
          <a:p>
            <a:endParaRPr lang="fa-IR" dirty="0" smtClean="0"/>
          </a:p>
          <a:p>
            <a:r>
              <a:rPr lang="fa-IR" dirty="0" smtClean="0"/>
              <a:t>  </a:t>
            </a:r>
            <a:r>
              <a:rPr lang="fa-IR" dirty="0"/>
              <a:t>اسکن توموگرافی کامپیوتری (</a:t>
            </a:r>
            <a:r>
              <a:rPr lang="en-US" dirty="0"/>
              <a:t>CT </a:t>
            </a:r>
            <a:r>
              <a:rPr lang="en-US" dirty="0" smtClean="0"/>
              <a:t>scan. </a:t>
            </a:r>
            <a:r>
              <a:rPr lang="fa-IR" dirty="0" smtClean="0"/>
              <a:t>)سی </a:t>
            </a:r>
            <a:r>
              <a:rPr lang="fa-IR" dirty="0"/>
              <a:t>تی اسکن برای ایجاد تصویر مقطعی از مغز از اشعه ایکس استفاده می کند. این روش تصویر برداری می تواند ناهنجاری های مغزی مثل تومور، خونریزی و کیست هایی که می توانند منجر به تشنج شوند را آشکار نماید</a:t>
            </a:r>
            <a:r>
              <a:rPr lang="fa-IR" dirty="0" smtClean="0"/>
              <a:t>.</a:t>
            </a:r>
          </a:p>
          <a:p>
            <a:pPr marL="0" indent="0">
              <a:buNone/>
            </a:pPr>
            <a:r>
              <a:rPr lang="fa-IR" dirty="0"/>
              <a:t> </a:t>
            </a:r>
            <a:r>
              <a:rPr lang="fa-IR" dirty="0" smtClean="0"/>
              <a:t>تصویر </a:t>
            </a:r>
            <a:r>
              <a:rPr lang="fa-IR" dirty="0"/>
              <a:t>برداری رزونانس مغناطیسی (</a:t>
            </a:r>
            <a:r>
              <a:rPr lang="en-US" dirty="0" smtClean="0"/>
              <a:t>MRI</a:t>
            </a:r>
            <a:r>
              <a:rPr lang="fa-IR" dirty="0" smtClean="0"/>
              <a:t>)در </a:t>
            </a:r>
            <a:r>
              <a:rPr lang="fa-IR" dirty="0"/>
              <a:t>روش </a:t>
            </a:r>
            <a:r>
              <a:rPr lang="en-US" dirty="0"/>
              <a:t>MRI </a:t>
            </a:r>
            <a:r>
              <a:rPr lang="fa-IR" dirty="0"/>
              <a:t>از امواج رادیویی و مغناطیسی قوی برای مشاهده جزئیات مغز استفاده می شود. پزشک ممکن است، قادر باشد جراحات یا ناهنجاری هایی را در مغز تشخیص دهد که می توانند سبب تشنج گردند</a:t>
            </a:r>
          </a:p>
          <a:p>
            <a:endParaRPr lang="fa-IR" dirty="0"/>
          </a:p>
          <a:p>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8"/>
            <a:ext cx="2619375" cy="4834845"/>
          </a:xfrm>
          <a:prstGeom prst="rect">
            <a:avLst/>
          </a:prstGeom>
        </p:spPr>
      </p:pic>
    </p:spTree>
    <p:extLst>
      <p:ext uri="{BB962C8B-B14F-4D97-AF65-F5344CB8AC3E}">
        <p14:creationId xmlns:p14="http://schemas.microsoft.com/office/powerpoint/2010/main" val="28251145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2310"/>
            <a:ext cx="8911687" cy="747490"/>
          </a:xfrm>
        </p:spPr>
        <p:txBody>
          <a:bodyPr/>
          <a:lstStyle/>
          <a:p>
            <a:pPr algn="ctr"/>
            <a:r>
              <a:rPr lang="fa-IR" b="1" dirty="0" smtClean="0"/>
              <a:t>روش های تشخیصی</a:t>
            </a:r>
            <a:endParaRPr lang="fa-IR" b="1" dirty="0"/>
          </a:p>
        </p:txBody>
      </p:sp>
      <p:sp>
        <p:nvSpPr>
          <p:cNvPr id="3" name="Content Placeholder 2"/>
          <p:cNvSpPr>
            <a:spLocks noGrp="1"/>
          </p:cNvSpPr>
          <p:nvPr>
            <p:ph idx="1"/>
          </p:nvPr>
        </p:nvSpPr>
        <p:spPr>
          <a:xfrm>
            <a:off x="2589212" y="1079500"/>
            <a:ext cx="8915400" cy="4831722"/>
          </a:xfrm>
        </p:spPr>
        <p:txBody>
          <a:bodyPr/>
          <a:lstStyle/>
          <a:p>
            <a:r>
              <a:rPr lang="fa-IR" dirty="0" smtClean="0"/>
              <a:t>عملکردی </a:t>
            </a:r>
            <a:r>
              <a:rPr lang="fa-IR" dirty="0"/>
              <a:t>(</a:t>
            </a:r>
            <a:r>
              <a:rPr lang="en-US" dirty="0"/>
              <a:t>fMRI). </a:t>
            </a:r>
            <a:r>
              <a:rPr lang="en-US" dirty="0" smtClean="0"/>
              <a:t>(MRI </a:t>
            </a:r>
            <a:r>
              <a:rPr lang="fa-IR" dirty="0"/>
              <a:t>عملکردی میزان تغییرات جریان خون را اندازه می گیرد که در بخش های در حال فعالیت مغز رخ می دهد. پزشکان می توانند پیش از جراحی، </a:t>
            </a:r>
            <a:r>
              <a:rPr lang="en-US" dirty="0"/>
              <a:t>MRI </a:t>
            </a:r>
            <a:r>
              <a:rPr lang="fa-IR" dirty="0"/>
              <a:t>عملکردی را برای تشخیص محل دقیق عملکردهای حیاتی مثل تکلم و حرکت کردن استفاده نمایند که این کار جراح را از آسیب به این محل ها در حین عمل بازمی دارد.</a:t>
            </a:r>
          </a:p>
          <a:p>
            <a:endParaRPr lang="fa-IR" dirty="0"/>
          </a:p>
          <a:p>
            <a:r>
              <a:rPr lang="fa-IR" dirty="0"/>
              <a:t>•    توموگرافی گیسل پوزیترون (</a:t>
            </a:r>
            <a:r>
              <a:rPr lang="en-US" dirty="0" smtClean="0"/>
              <a:t>PET </a:t>
            </a:r>
            <a:r>
              <a:rPr lang="fa-IR" dirty="0" smtClean="0"/>
              <a:t>)سکن </a:t>
            </a:r>
            <a:r>
              <a:rPr lang="fa-IR" dirty="0"/>
              <a:t>های </a:t>
            </a:r>
            <a:r>
              <a:rPr lang="en-US" dirty="0"/>
              <a:t>PET </a:t>
            </a:r>
            <a:r>
              <a:rPr lang="fa-IR" dirty="0"/>
              <a:t>از مواد رادیواکتیو با دوز پایین استفاده می کنند که وارد ورید شده و به تعیین نواحی فعال مغز و نیز تشخیص ناهنجاری ها کمک می کند.</a:t>
            </a:r>
          </a:p>
          <a:p>
            <a:endParaRPr lang="fa-IR" dirty="0"/>
          </a:p>
          <a:p>
            <a:r>
              <a:rPr lang="fa-IR" dirty="0"/>
              <a:t>•    توموگرافی کامپیوتری گسیل تک پروتون (</a:t>
            </a:r>
            <a:r>
              <a:rPr lang="en-US" dirty="0" smtClean="0"/>
              <a:t>SPECT </a:t>
            </a:r>
            <a:r>
              <a:rPr lang="fa-IR" dirty="0" smtClean="0"/>
              <a:t>)این </a:t>
            </a:r>
            <a:r>
              <a:rPr lang="fa-IR" dirty="0"/>
              <a:t>تست عمدتاً زمانی استفاده می شود که </a:t>
            </a:r>
            <a:r>
              <a:rPr lang="en-US" dirty="0"/>
              <a:t>MRI </a:t>
            </a:r>
            <a:r>
              <a:rPr lang="fa-IR" dirty="0"/>
              <a:t>و </a:t>
            </a:r>
            <a:r>
              <a:rPr lang="en-US" dirty="0"/>
              <a:t>EEG </a:t>
            </a:r>
            <a:r>
              <a:rPr lang="fa-IR" dirty="0"/>
              <a:t>قادر به تشخیص محل منشأ تشنجات در مغز نبوده اند.</a:t>
            </a:r>
          </a:p>
          <a:p>
            <a:r>
              <a:rPr lang="fa-IR" dirty="0"/>
              <a:t>تست </a:t>
            </a:r>
            <a:r>
              <a:rPr lang="en-US" dirty="0"/>
              <a:t>SPECT </a:t>
            </a:r>
            <a:r>
              <a:rPr lang="fa-IR" dirty="0"/>
              <a:t>با استفاده از مقدار اندکی از مواد رادیواکتیو انجام می شود که وارد ورید شده و نقشه سه بعدی با جزئیات از فعالیت جریان خون در مغز در حین تشنج فراهم می آورد.</a:t>
            </a:r>
          </a:p>
        </p:txBody>
      </p:sp>
      <p:pic>
        <p:nvPicPr>
          <p:cNvPr id="4" name="Picture 3"/>
          <p:cNvPicPr>
            <a:picLocks noChangeAspect="1"/>
          </p:cNvPicPr>
          <p:nvPr/>
        </p:nvPicPr>
        <p:blipFill>
          <a:blip r:embed="rId2"/>
          <a:stretch>
            <a:fillRect/>
          </a:stretch>
        </p:blipFill>
        <p:spPr>
          <a:xfrm>
            <a:off x="217619" y="365760"/>
            <a:ext cx="2194750" cy="3187337"/>
          </a:xfrm>
          <a:prstGeom prst="rect">
            <a:avLst/>
          </a:prstGeom>
        </p:spPr>
      </p:pic>
    </p:spTree>
    <p:extLst>
      <p:ext uri="{BB962C8B-B14F-4D97-AF65-F5344CB8AC3E}">
        <p14:creationId xmlns:p14="http://schemas.microsoft.com/office/powerpoint/2010/main" val="17559994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0" y="2204716"/>
            <a:ext cx="7835900" cy="2066840"/>
          </a:xfrm>
        </p:spPr>
        <p:txBody>
          <a:bodyPr/>
          <a:lstStyle/>
          <a:p>
            <a:pPr algn="ctr"/>
            <a:r>
              <a:rPr lang="fa-IR" dirty="0"/>
              <a:t/>
            </a:r>
            <a:br>
              <a:rPr lang="fa-IR" dirty="0"/>
            </a:br>
            <a:r>
              <a:rPr lang="fa-IR" b="1" dirty="0"/>
              <a:t>معرفی </a:t>
            </a:r>
            <a:r>
              <a:rPr lang="fa-IR" b="1" dirty="0" smtClean="0"/>
              <a:t>بیماری تشنج</a:t>
            </a:r>
            <a:endParaRPr lang="fa-IR" dirty="0"/>
          </a:p>
        </p:txBody>
      </p:sp>
      <p:pic>
        <p:nvPicPr>
          <p:cNvPr id="3" name="Picture 2"/>
          <p:cNvPicPr>
            <a:picLocks noChangeAspect="1"/>
          </p:cNvPicPr>
          <p:nvPr/>
        </p:nvPicPr>
        <p:blipFill>
          <a:blip r:embed="rId2"/>
          <a:stretch>
            <a:fillRect/>
          </a:stretch>
        </p:blipFill>
        <p:spPr>
          <a:xfrm>
            <a:off x="228600" y="1270000"/>
            <a:ext cx="3936125" cy="7652287"/>
          </a:xfrm>
          <a:prstGeom prst="rect">
            <a:avLst/>
          </a:prstGeom>
        </p:spPr>
      </p:pic>
    </p:spTree>
    <p:extLst>
      <p:ext uri="{BB962C8B-B14F-4D97-AF65-F5344CB8AC3E}">
        <p14:creationId xmlns:p14="http://schemas.microsoft.com/office/powerpoint/2010/main" val="2416216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54000"/>
            <a:ext cx="8911687" cy="1092200"/>
          </a:xfrm>
        </p:spPr>
        <p:txBody>
          <a:bodyPr/>
          <a:lstStyle/>
          <a:p>
            <a:pPr algn="ctr"/>
            <a:r>
              <a:rPr lang="fa-IR" b="1" dirty="0" smtClean="0"/>
              <a:t>اقدامات محافظتی</a:t>
            </a:r>
            <a:endParaRPr lang="fa-IR" b="1" dirty="0"/>
          </a:p>
        </p:txBody>
      </p:sp>
      <p:sp>
        <p:nvSpPr>
          <p:cNvPr id="3" name="Content Placeholder 2"/>
          <p:cNvSpPr>
            <a:spLocks noGrp="1"/>
          </p:cNvSpPr>
          <p:nvPr>
            <p:ph idx="1"/>
          </p:nvPr>
        </p:nvSpPr>
        <p:spPr>
          <a:xfrm>
            <a:off x="2589212" y="1016000"/>
            <a:ext cx="8915400" cy="5384800"/>
          </a:xfrm>
        </p:spPr>
        <p:txBody>
          <a:bodyPr>
            <a:normAutofit lnSpcReduction="10000"/>
          </a:bodyPr>
          <a:lstStyle/>
          <a:p>
            <a:r>
              <a:rPr lang="fa-IR" dirty="0" smtClean="0"/>
              <a:t>افرادی که دچار تشنج شده اند نباید کارهایی که نیاز به دقت بالا دارند مانند رانندگی و شنا و بالا رفتن از نرده بان انجام دهند</a:t>
            </a:r>
          </a:p>
          <a:p>
            <a:endParaRPr lang="fa-IR" dirty="0"/>
          </a:p>
          <a:p>
            <a:r>
              <a:rPr lang="fa-IR" dirty="0" smtClean="0"/>
              <a:t>تشنج در اغلب موارد یک اقدام اورژانسی نیست تنها در یک مورد تشنج اقدام اورژانسی حساب میشود که صرع استاتوس (مداوم) اتفاق بیفتد.صرع استاتوس یعنی هرگاه حمله تشنج بیشتر از 10 دقیقه زمان ببرد یا حملات پشت سر هم که مجموعا 30 دقیقه زمان ببرد و فرد بین حملات تشنج هوشیاری خود را به دست نیاورد</a:t>
            </a:r>
          </a:p>
          <a:p>
            <a:r>
              <a:rPr lang="fa-IR" dirty="0" smtClean="0"/>
              <a:t>کمک های اولیه برای بیشتر تشنج هاضرورتی نداردو باید اجازه داد سیر طبیعی ادامه پیدا کند. کمک های اولیه برای تشنجات جنرالیه توصیه میشود. </a:t>
            </a:r>
          </a:p>
          <a:p>
            <a:endParaRPr lang="fa-IR" dirty="0"/>
          </a:p>
          <a:p>
            <a:r>
              <a:rPr lang="fa-IR" dirty="0" smtClean="0"/>
              <a:t>اقدامات محافظتی. در هنگام تشنج چیزی در بین دندانها بیمار قرار داده نشود </a:t>
            </a:r>
          </a:p>
          <a:p>
            <a:r>
              <a:rPr lang="fa-IR" dirty="0" smtClean="0"/>
              <a:t>سر بیمار به پهلو چرخانده شود تا تنفس بیمار بهبود پیدا کند</a:t>
            </a:r>
          </a:p>
          <a:p>
            <a:r>
              <a:rPr lang="fa-IR" dirty="0" smtClean="0"/>
              <a:t>هرگونه پوشش تنگ از بیمار باید جدا شود</a:t>
            </a:r>
          </a:p>
          <a:p>
            <a:r>
              <a:rPr lang="fa-IR" dirty="0" smtClean="0"/>
              <a:t>جا ب جا کردن وسایل خانه و اشیای سخت در اطراف بیمار</a:t>
            </a:r>
          </a:p>
          <a:p>
            <a:r>
              <a:rPr lang="fa-IR" dirty="0" smtClean="0"/>
              <a:t>قرار دادن بالشت در زیر سر بیمار . حفاظت از سر در هنگام تشنج از اقدامات در اولویت میباشد </a:t>
            </a: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7" y="2886891"/>
            <a:ext cx="2543175" cy="3422469"/>
          </a:xfrm>
          <a:prstGeom prst="rect">
            <a:avLst/>
          </a:prstGeom>
          <a:ln>
            <a:noFill/>
          </a:ln>
          <a:effectLst>
            <a:softEdge rad="112500"/>
          </a:effectLst>
        </p:spPr>
      </p:pic>
    </p:spTree>
    <p:extLst>
      <p:ext uri="{BB962C8B-B14F-4D97-AF65-F5344CB8AC3E}">
        <p14:creationId xmlns:p14="http://schemas.microsoft.com/office/powerpoint/2010/main" val="583180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41300"/>
            <a:ext cx="8911687" cy="1016000"/>
          </a:xfrm>
        </p:spPr>
        <p:txBody>
          <a:bodyPr>
            <a:normAutofit/>
          </a:bodyPr>
          <a:lstStyle/>
          <a:p>
            <a:pPr algn="ctr"/>
            <a:r>
              <a:rPr lang="fa-IR" b="1" dirty="0" smtClean="0"/>
              <a:t>آموزش به بیمار</a:t>
            </a:r>
            <a:endParaRPr lang="fa-IR" b="1" dirty="0"/>
          </a:p>
        </p:txBody>
      </p:sp>
      <p:sp>
        <p:nvSpPr>
          <p:cNvPr id="3" name="Content Placeholder 2"/>
          <p:cNvSpPr>
            <a:spLocks noGrp="1"/>
          </p:cNvSpPr>
          <p:nvPr>
            <p:ph idx="1"/>
          </p:nvPr>
        </p:nvSpPr>
        <p:spPr>
          <a:xfrm>
            <a:off x="2589212" y="1473200"/>
            <a:ext cx="8915400" cy="5384800"/>
          </a:xfrm>
        </p:spPr>
        <p:txBody>
          <a:bodyPr/>
          <a:lstStyle/>
          <a:p>
            <a:r>
              <a:rPr lang="fa-IR" dirty="0" smtClean="0"/>
              <a:t>ترک نکردن بیمار تا زمان اتمام تشنج</a:t>
            </a:r>
            <a:endParaRPr lang="fa-IR" dirty="0"/>
          </a:p>
          <a:p>
            <a:r>
              <a:rPr lang="fa-IR" dirty="0" smtClean="0"/>
              <a:t>تنها کاری که نباید انجام داد تلاش برای باز کردن دهان و دندانهای بیمار میباشد</a:t>
            </a:r>
          </a:p>
          <a:p>
            <a:r>
              <a:rPr lang="fa-IR" dirty="0" smtClean="0"/>
              <a:t>سیلی زدن .تنفس دهان به دهان. آب پاشیدن و فشار بر روی قفسه سینه منع شده است</a:t>
            </a:r>
          </a:p>
          <a:p>
            <a:r>
              <a:rPr lang="fa-IR" dirty="0" smtClean="0"/>
              <a:t>نباید جلوی حرکات فرد تشنجی گرفته شود</a:t>
            </a:r>
          </a:p>
          <a:p>
            <a:r>
              <a:rPr lang="fa-IR" dirty="0" smtClean="0"/>
              <a:t>در صورت بروز استفراغ سر باید به یک طرف چرخانده شود</a:t>
            </a:r>
          </a:p>
          <a:p>
            <a:r>
              <a:rPr lang="fa-IR" dirty="0" smtClean="0"/>
              <a:t>به همراه بیمار اموزش داده میشود تنها زمانی نیاز به خبر کردن115 است که برای بیمار صرع استاتوس اتفاق بیفتد</a:t>
            </a:r>
          </a:p>
          <a:p>
            <a:r>
              <a:rPr lang="fa-IR" dirty="0">
                <a:solidFill>
                  <a:schemeClr val="tx1">
                    <a:lumMod val="95000"/>
                    <a:lumOff val="5000"/>
                  </a:schemeClr>
                </a:solidFill>
              </a:rPr>
              <a:t> </a:t>
            </a:r>
            <a:r>
              <a:rPr lang="fa-IR" dirty="0" smtClean="0">
                <a:solidFill>
                  <a:schemeClr val="tx1">
                    <a:lumMod val="95000"/>
                    <a:lumOff val="5000"/>
                  </a:schemeClr>
                </a:solidFill>
              </a:rPr>
              <a:t>در چه صورت مراجعه به پزشک الزامی است</a:t>
            </a:r>
          </a:p>
          <a:p>
            <a:r>
              <a:rPr lang="fa-IR" dirty="0" smtClean="0">
                <a:solidFill>
                  <a:schemeClr val="tx1">
                    <a:lumMod val="95000"/>
                    <a:lumOff val="5000"/>
                  </a:schemeClr>
                </a:solidFill>
              </a:rPr>
              <a:t>تشنجات بیش از 5 دقیقه طول بکشد</a:t>
            </a:r>
          </a:p>
          <a:p>
            <a:r>
              <a:rPr lang="fa-IR" dirty="0" smtClean="0">
                <a:solidFill>
                  <a:schemeClr val="tx1">
                    <a:lumMod val="95000"/>
                    <a:lumOff val="5000"/>
                  </a:schemeClr>
                </a:solidFill>
              </a:rPr>
              <a:t>بعد از تشنج تنفس و هوشیاری به حالت اول باز نگردد</a:t>
            </a:r>
          </a:p>
          <a:p>
            <a:r>
              <a:rPr lang="fa-IR" dirty="0" smtClean="0">
                <a:solidFill>
                  <a:schemeClr val="tx1">
                    <a:lumMod val="95000"/>
                    <a:lumOff val="5000"/>
                  </a:schemeClr>
                </a:solidFill>
              </a:rPr>
              <a:t>حمله دوم تشنج اتفاق بیافتد</a:t>
            </a:r>
          </a:p>
          <a:p>
            <a:r>
              <a:rPr lang="fa-IR" dirty="0" smtClean="0">
                <a:solidFill>
                  <a:schemeClr val="tx1">
                    <a:lumMod val="95000"/>
                    <a:lumOff val="5000"/>
                  </a:schemeClr>
                </a:solidFill>
              </a:rPr>
              <a:t>تب بالا</a:t>
            </a:r>
          </a:p>
          <a:p>
            <a:r>
              <a:rPr lang="fa-IR" dirty="0" smtClean="0">
                <a:solidFill>
                  <a:schemeClr val="tx1">
                    <a:lumMod val="95000"/>
                    <a:lumOff val="5000"/>
                  </a:schemeClr>
                </a:solidFill>
              </a:rPr>
              <a:t>تشنج در بارداری</a:t>
            </a:r>
          </a:p>
          <a:p>
            <a:endParaRPr lang="fa-IR" dirty="0">
              <a:solidFill>
                <a:schemeClr val="tx1">
                  <a:lumMod val="95000"/>
                  <a:lumOff val="5000"/>
                </a:schemeClr>
              </a:solidFill>
            </a:endParaRPr>
          </a:p>
          <a:p>
            <a:pPr algn="ctr"/>
            <a:endParaRPr lang="fa-IR" b="1" dirty="0" smtClean="0">
              <a:solidFill>
                <a:schemeClr val="tx1"/>
              </a:solidFill>
            </a:endParaRPr>
          </a:p>
        </p:txBody>
      </p:sp>
    </p:spTree>
    <p:extLst>
      <p:ext uri="{BB962C8B-B14F-4D97-AF65-F5344CB8AC3E}">
        <p14:creationId xmlns:p14="http://schemas.microsoft.com/office/powerpoint/2010/main" val="3404927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28810"/>
            <a:ext cx="8911687" cy="671290"/>
          </a:xfrm>
        </p:spPr>
        <p:txBody>
          <a:bodyPr/>
          <a:lstStyle/>
          <a:p>
            <a:pPr algn="ctr"/>
            <a:r>
              <a:rPr lang="fa-IR" b="1" dirty="0" smtClean="0"/>
              <a:t>مراجعه به پزشک</a:t>
            </a:r>
            <a:endParaRPr lang="fa-IR" b="1" dirty="0"/>
          </a:p>
        </p:txBody>
      </p:sp>
      <p:sp>
        <p:nvSpPr>
          <p:cNvPr id="3" name="Content Placeholder 2"/>
          <p:cNvSpPr>
            <a:spLocks noGrp="1"/>
          </p:cNvSpPr>
          <p:nvPr>
            <p:ph idx="1"/>
          </p:nvPr>
        </p:nvSpPr>
        <p:spPr>
          <a:xfrm>
            <a:off x="2589212" y="800100"/>
            <a:ext cx="8915400" cy="5867400"/>
          </a:xfrm>
        </p:spPr>
        <p:txBody>
          <a:bodyPr/>
          <a:lstStyle/>
          <a:p>
            <a:r>
              <a:rPr lang="fa-IR" dirty="0" smtClean="0"/>
              <a:t>در حین تشنج اسیب جسمی اتفاق بیفتد</a:t>
            </a:r>
          </a:p>
          <a:p>
            <a:endParaRPr lang="fa-IR" dirty="0" smtClean="0"/>
          </a:p>
          <a:p>
            <a:r>
              <a:rPr lang="fa-IR" dirty="0"/>
              <a:t>ف</a:t>
            </a:r>
            <a:r>
              <a:rPr lang="fa-IR" dirty="0" smtClean="0"/>
              <a:t>ردی که برای اولین بار است دچار حمله تشنجی میشود </a:t>
            </a:r>
          </a:p>
          <a:p>
            <a:endParaRPr lang="fa-IR" dirty="0"/>
          </a:p>
          <a:p>
            <a:r>
              <a:rPr lang="fa-IR" dirty="0" smtClean="0"/>
              <a:t>داشتن یابت و کاهش سطح هوشیاری</a:t>
            </a:r>
          </a:p>
          <a:p>
            <a:endParaRPr lang="fa-IR" dirty="0" smtClean="0"/>
          </a:p>
          <a:p>
            <a:endParaRPr lang="fa-IR" dirty="0"/>
          </a:p>
          <a:p>
            <a:pPr algn="ctr"/>
            <a:r>
              <a:rPr lang="fa-IR" b="1" dirty="0" smtClean="0">
                <a:solidFill>
                  <a:srgbClr val="FF0000"/>
                </a:solidFill>
              </a:rPr>
              <a:t>جهت کنترل تشنج </a:t>
            </a:r>
          </a:p>
          <a:p>
            <a:pPr algn="ctr"/>
            <a:endParaRPr lang="fa-IR" b="1" dirty="0" smtClean="0">
              <a:solidFill>
                <a:srgbClr val="FF0000"/>
              </a:solidFill>
            </a:endParaRPr>
          </a:p>
          <a:p>
            <a:pPr algn="ctr"/>
            <a:r>
              <a:rPr lang="fa-IR" dirty="0" smtClean="0"/>
              <a:t>از مصرف الکل بپرهیزید</a:t>
            </a:r>
          </a:p>
          <a:p>
            <a:pPr algn="ctr"/>
            <a:endParaRPr lang="fa-IR" dirty="0" smtClean="0"/>
          </a:p>
          <a:p>
            <a:pPr algn="ctr"/>
            <a:r>
              <a:rPr lang="fa-IR" dirty="0" smtClean="0"/>
              <a:t>خواب کافی داشته باشید</a:t>
            </a:r>
          </a:p>
          <a:p>
            <a:pPr algn="ctr"/>
            <a:endParaRPr lang="fa-IR" dirty="0"/>
          </a:p>
          <a:p>
            <a:pPr algn="ctr"/>
            <a:r>
              <a:rPr lang="fa-IR" dirty="0" smtClean="0"/>
              <a:t>از استرس به دور باشید</a:t>
            </a:r>
          </a:p>
          <a:p>
            <a:pPr lvl="3"/>
            <a:endParaRPr lang="fa-IR" dirty="0"/>
          </a:p>
        </p:txBody>
      </p:sp>
    </p:spTree>
    <p:extLst>
      <p:ext uri="{BB962C8B-B14F-4D97-AF65-F5344CB8AC3E}">
        <p14:creationId xmlns:p14="http://schemas.microsoft.com/office/powerpoint/2010/main" val="2251413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دارو درمانی</a:t>
            </a:r>
            <a:endParaRPr lang="fa-IR" b="1" dirty="0"/>
          </a:p>
        </p:txBody>
      </p:sp>
      <p:sp>
        <p:nvSpPr>
          <p:cNvPr id="3" name="Content Placeholder 2"/>
          <p:cNvSpPr>
            <a:spLocks noGrp="1"/>
          </p:cNvSpPr>
          <p:nvPr>
            <p:ph idx="1"/>
          </p:nvPr>
        </p:nvSpPr>
        <p:spPr>
          <a:xfrm>
            <a:off x="2589212" y="1524000"/>
            <a:ext cx="8915400" cy="4387222"/>
          </a:xfrm>
        </p:spPr>
        <p:txBody>
          <a:bodyPr>
            <a:normAutofit fontScale="92500" lnSpcReduction="20000"/>
          </a:bodyPr>
          <a:lstStyle/>
          <a:p>
            <a:r>
              <a:rPr lang="fa-IR" dirty="0" smtClean="0"/>
              <a:t>فنوباربیتال</a:t>
            </a:r>
          </a:p>
          <a:p>
            <a:r>
              <a:rPr lang="fa-IR" dirty="0" smtClean="0"/>
              <a:t>داروی </a:t>
            </a:r>
            <a:r>
              <a:rPr lang="fa-IR" dirty="0"/>
              <a:t>ضد تشنج فنوباربیتال یکی از قدیمی ترین انواع داروی صرع است که در سال ۱۹۱۲ میلادی کشف شده است. این دارو ارزان بوده و در درمان اکثر موارد صرع مؤثر می باشد، اما در سالهای اخیر، بخاطر عوارض جانبی آن، کمتر مورد استفاده قرار می گیرد. در کودکان برخلاف بزرگسالان داروی فنوباربیتال می تواند باعث فعالیت بیشتر آنها شده و حتی آنها را پرخاشگر کند. در تعداد کمی از افراد، ممکن است فنوباربیتال موجب حساسیت پوستی شده باعث قرمز شدن پوست و بروز تاول ها بشود</a:t>
            </a:r>
            <a:r>
              <a:rPr lang="fa-IR" dirty="0" smtClean="0"/>
              <a:t>.</a:t>
            </a:r>
            <a:r>
              <a:rPr lang="fa-IR" dirty="0"/>
              <a:t/>
            </a:r>
            <a:br>
              <a:rPr lang="fa-IR" dirty="0"/>
            </a:br>
            <a:endParaRPr lang="fa-IR" dirty="0" smtClean="0"/>
          </a:p>
          <a:p>
            <a:r>
              <a:rPr lang="fa-IR" dirty="0"/>
              <a:t>کاربامازپین:</a:t>
            </a:r>
          </a:p>
          <a:p>
            <a:r>
              <a:rPr lang="fa-IR" dirty="0"/>
              <a:t>داروی ضد تشنج کاربامازپین در دهه ۱۹۵۰ میلادی کشف شد و برای درمان صرع جزیی و حملات صرع بزرگ مؤثر و نسبتاً بی خطر می باشد. در عین حال، کاربامازپین می تواند صرع کوچک آبسانس را بدتر نماید. گاهی اوقات ممکن است بدن بیماران با خوردن این دارو دچار کهیر </a:t>
            </a:r>
            <a:r>
              <a:rPr lang="fa-IR" dirty="0" smtClean="0"/>
              <a:t>بشود</a:t>
            </a:r>
          </a:p>
          <a:p>
            <a:r>
              <a:rPr lang="fa-IR" dirty="0" smtClean="0"/>
              <a:t> </a:t>
            </a:r>
            <a:r>
              <a:rPr lang="fa-IR" dirty="0"/>
              <a:t>دیازپام:</a:t>
            </a:r>
          </a:p>
          <a:p>
            <a:r>
              <a:rPr lang="fa-IR" dirty="0"/>
              <a:t>داروی معروف دیازپام از گروه داروهای بنزودیازپین ها می باشد و معمولاً بصورت مرتب از آن در درمان صرع استفاده نمی شود، بلکه در مواردی که یک تشنج طول می کشد از این دارو استفاده می کنند تا تشنج متوقف شود. </a:t>
            </a:r>
          </a:p>
          <a:p>
            <a:endParaRPr lang="fa-IR" dirty="0"/>
          </a:p>
        </p:txBody>
      </p:sp>
      <p:sp>
        <p:nvSpPr>
          <p:cNvPr id="4" name="Rectangle 3"/>
          <p:cNvSpPr/>
          <p:nvPr/>
        </p:nvSpPr>
        <p:spPr>
          <a:xfrm>
            <a:off x="7696200" y="6692899"/>
            <a:ext cx="50800" cy="52445126"/>
          </a:xfrm>
          <a:prstGeom prst="rect">
            <a:avLst/>
          </a:prstGeom>
        </p:spPr>
        <p:txBody>
          <a:bodyPr wrap="square">
            <a:spAutoFit/>
          </a:bodyPr>
          <a:lstStyle/>
          <a:p>
            <a:r>
              <a:rPr lang="fa-IR" dirty="0"/>
              <a:t>کاربامازپین:</a:t>
            </a:r>
          </a:p>
          <a:p>
            <a:r>
              <a:rPr lang="fa-IR" dirty="0"/>
              <a:t>داروی ضد تشنج کاربامازپین در دهه ۱۹۵۰ میلادی کشف شد و برای درمان صرع جزیی و حملات صرع بزرگ مؤثر و نسبتاً بی خطر می باشد. در عین حال، کاربامازپین می تواند صرع کوچک آبسانس را بدتر نماید. گاهی اوقات ممکن است بدن بیماران با خوردن این دارو دچار کهیر </a:t>
            </a:r>
            <a:r>
              <a:rPr lang="fa-IR" dirty="0" smtClean="0"/>
              <a:t>بشود</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61" y="1957845"/>
            <a:ext cx="2435043" cy="2896144"/>
          </a:xfrm>
          <a:prstGeom prst="rect">
            <a:avLst/>
          </a:prstGeom>
        </p:spPr>
      </p:pic>
    </p:spTree>
    <p:extLst>
      <p:ext uri="{BB962C8B-B14F-4D97-AF65-F5344CB8AC3E}">
        <p14:creationId xmlns:p14="http://schemas.microsoft.com/office/powerpoint/2010/main" val="37897801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5100"/>
            <a:ext cx="8911687" cy="749300"/>
          </a:xfrm>
        </p:spPr>
        <p:txBody>
          <a:bodyPr/>
          <a:lstStyle/>
          <a:p>
            <a:pPr algn="ctr"/>
            <a:r>
              <a:rPr lang="fa-IR" dirty="0" smtClean="0"/>
              <a:t>دارو درمانی</a:t>
            </a:r>
            <a:endParaRPr lang="fa-IR" dirty="0"/>
          </a:p>
        </p:txBody>
      </p:sp>
      <p:sp>
        <p:nvSpPr>
          <p:cNvPr id="3" name="Content Placeholder 2"/>
          <p:cNvSpPr>
            <a:spLocks noGrp="1"/>
          </p:cNvSpPr>
          <p:nvPr>
            <p:ph idx="1"/>
          </p:nvPr>
        </p:nvSpPr>
        <p:spPr>
          <a:xfrm>
            <a:off x="2589212" y="1270000"/>
            <a:ext cx="8915400" cy="5346700"/>
          </a:xfrm>
        </p:spPr>
        <p:txBody>
          <a:bodyPr/>
          <a:lstStyle/>
          <a:p>
            <a:r>
              <a:rPr lang="fa-IR" dirty="0"/>
              <a:t>فنی توئین:</a:t>
            </a:r>
          </a:p>
          <a:p>
            <a:r>
              <a:rPr lang="fa-IR" dirty="0"/>
              <a:t>داروی ضد تشنج فنی توئین از سال ۱۹۳۸ میلادی بعنوان داروی صرع در دسترس قرار گرفت. این دارو بخوبی فنوباربیتال در درمان صرع مفید بود و همچنین عارضه خواب آلودگی فنوباربیتال را نداشت.فنی توئین در درمان حملات صرع جزئی و حملات صرع بزرگ مؤثر می باشد</a:t>
            </a:r>
            <a:r>
              <a:rPr lang="fa-IR" dirty="0" smtClean="0"/>
              <a:t>.</a:t>
            </a:r>
            <a:endParaRPr lang="fa-IR" dirty="0"/>
          </a:p>
          <a:p>
            <a:endParaRPr lang="fa-IR" dirty="0" smtClean="0"/>
          </a:p>
          <a:p>
            <a:r>
              <a:rPr lang="fa-IR" dirty="0"/>
              <a:t>پریمیدون:</a:t>
            </a:r>
          </a:p>
          <a:p>
            <a:r>
              <a:rPr lang="fa-IR" dirty="0"/>
              <a:t>داروی ضد تشنج پریمیدون با نام تجاری لیسکانتین هنگامی که خورده می شود در بدن تجزیه شده و به فنوباربیتال تبدیل می شود، بنابراین دارای همان عوارض جانبی فنوباربیتال هم می باشد ولی اثر آن بخصوص در تشنجهای جزئی بهتر از فنوباربیتال </a:t>
            </a:r>
            <a:r>
              <a:rPr lang="fa-IR" dirty="0" smtClean="0"/>
              <a:t>است </a:t>
            </a:r>
          </a:p>
          <a:p>
            <a:r>
              <a:rPr lang="fa-IR" dirty="0" smtClean="0"/>
              <a:t>سدیم </a:t>
            </a:r>
            <a:r>
              <a:rPr lang="fa-IR" dirty="0"/>
              <a:t>والپروات:</a:t>
            </a:r>
          </a:p>
          <a:p>
            <a:r>
              <a:rPr lang="fa-IR" dirty="0"/>
              <a:t>داروی ضد تشنج سدیم والپروات در دهه ۱۹۶۰ میلدی در فرانسه بصورت اتفاقی کشف شد. امروزه از این دارو در درمان صرعهای حساس به نور، حملات میوکلونیک و صرع کوچک آبسانس استفاده می شود. با این حال این دارو در تمام انواع  صرع مؤثر می باشد. </a:t>
            </a:r>
            <a:endParaRPr lang="fa-IR" dirty="0" smtClean="0"/>
          </a:p>
          <a:p>
            <a:endParaRPr lang="fa-IR" dirty="0"/>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7975" cy="1600200"/>
          </a:xfrm>
          <a:prstGeom prst="rect">
            <a:avLst/>
          </a:prstGeom>
          <a:ln>
            <a:noFill/>
          </a:ln>
          <a:effectLst>
            <a:softEdge rad="112500"/>
          </a:effectLst>
        </p:spPr>
      </p:pic>
    </p:spTree>
    <p:extLst>
      <p:ext uri="{BB962C8B-B14F-4D97-AF65-F5344CB8AC3E}">
        <p14:creationId xmlns:p14="http://schemas.microsoft.com/office/powerpoint/2010/main" val="25535218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0511"/>
            <a:ext cx="8911687" cy="1041400"/>
          </a:xfrm>
        </p:spPr>
        <p:txBody>
          <a:bodyPr/>
          <a:lstStyle/>
          <a:p>
            <a:pPr algn="ctr"/>
            <a:r>
              <a:rPr lang="fa-IR" dirty="0" smtClean="0"/>
              <a:t>دارو درمانی</a:t>
            </a:r>
            <a:endParaRPr lang="fa-IR" dirty="0"/>
          </a:p>
        </p:txBody>
      </p:sp>
      <p:sp>
        <p:nvSpPr>
          <p:cNvPr id="3" name="Content Placeholder 2"/>
          <p:cNvSpPr>
            <a:spLocks noGrp="1"/>
          </p:cNvSpPr>
          <p:nvPr>
            <p:ph idx="1"/>
          </p:nvPr>
        </p:nvSpPr>
        <p:spPr>
          <a:xfrm>
            <a:off x="2589212" y="1028700"/>
            <a:ext cx="8915400" cy="5613400"/>
          </a:xfrm>
        </p:spPr>
        <p:txBody>
          <a:bodyPr/>
          <a:lstStyle/>
          <a:p>
            <a:r>
              <a:rPr lang="fa-IR" dirty="0"/>
              <a:t>کلونازپام:</a:t>
            </a:r>
          </a:p>
          <a:p>
            <a:r>
              <a:rPr lang="fa-IR" dirty="0"/>
              <a:t>داروهای گروه بنزودیازپین ها مثل دیازپام و کلونازپام در موارد اضطراب و بعنوان خواب آور استفاده می شوند. داروی کلونازپام در صرع کوچک و سایر انواع صرع بکار می رود</a:t>
            </a:r>
            <a:r>
              <a:rPr lang="fa-IR" dirty="0" smtClean="0"/>
              <a:t>.</a:t>
            </a:r>
          </a:p>
          <a:p>
            <a:r>
              <a:rPr lang="fa-IR" dirty="0"/>
              <a:t>لوتیراستام:</a:t>
            </a:r>
          </a:p>
          <a:p>
            <a:r>
              <a:rPr lang="fa-IR" dirty="0"/>
              <a:t>این داروی ضد تشنج یکی از بهترین داروها در کنترل انواع مختلف صرع بزرگ، صرع جزئی و صرع پرشی است.مهمترین عوارض لوتیراستام شامل ناهنجاریهای رفتاری ، خواب آلودگی و خستگی مفرط می باشد.</a:t>
            </a:r>
          </a:p>
          <a:p>
            <a:r>
              <a:rPr lang="fa-IR" dirty="0"/>
              <a:t>گاباپنتین:</a:t>
            </a:r>
          </a:p>
          <a:p>
            <a:r>
              <a:rPr lang="fa-IR" dirty="0"/>
              <a:t>این داروی ضد تشنج بیشتر در درمان صرع جزئی همراه با سایر داروهای ضدصرع مصرف شود. این دارو عوارض جانبی کمی دارد اما مصرف مقادیر زیاد آن می تواند باعث بروز  سرگیجه، لرزش و خواب آلودگی شود. در بعضی از بیماران باعث افزایش وزن نیز می شود.</a:t>
            </a:r>
          </a:p>
          <a:p>
            <a:r>
              <a:rPr lang="fa-IR" dirty="0"/>
              <a:t>لاموتریژین:</a:t>
            </a:r>
          </a:p>
          <a:p>
            <a:r>
              <a:rPr lang="fa-IR" dirty="0"/>
              <a:t>داروی ضد تشنج لاموتریژین در ابتدا دارای همان محدودیتهای گاباپنتین از لحاظ اجازه مصرف بود، اما امروزه می توان آن را در انواع مختلف حملات و بصورت تک دارویی (بدون بکار بردن همزمان با سایر داروهای ضدصرع) مصرف نمود.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75" y="-1"/>
            <a:ext cx="2667000" cy="5525589"/>
          </a:xfrm>
          <a:prstGeom prst="rect">
            <a:avLst/>
          </a:prstGeom>
        </p:spPr>
      </p:pic>
    </p:spTree>
    <p:extLst>
      <p:ext uri="{BB962C8B-B14F-4D97-AF65-F5344CB8AC3E}">
        <p14:creationId xmlns:p14="http://schemas.microsoft.com/office/powerpoint/2010/main" val="4372114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0"/>
            <a:ext cx="8911687" cy="1280890"/>
          </a:xfrm>
        </p:spPr>
        <p:txBody>
          <a:bodyPr/>
          <a:lstStyle/>
          <a:p>
            <a:pPr algn="ctr"/>
            <a:r>
              <a:rPr lang="fa-IR" b="1" dirty="0" smtClean="0"/>
              <a:t>پیشگیری و کنترل</a:t>
            </a:r>
            <a:endParaRPr lang="fa-IR" b="1" dirty="0"/>
          </a:p>
        </p:txBody>
      </p:sp>
      <p:sp>
        <p:nvSpPr>
          <p:cNvPr id="3" name="Content Placeholder 2"/>
          <p:cNvSpPr>
            <a:spLocks noGrp="1"/>
          </p:cNvSpPr>
          <p:nvPr>
            <p:ph idx="1"/>
          </p:nvPr>
        </p:nvSpPr>
        <p:spPr>
          <a:xfrm>
            <a:off x="2589212" y="800100"/>
            <a:ext cx="8915400" cy="5842000"/>
          </a:xfrm>
        </p:spPr>
        <p:txBody>
          <a:bodyPr/>
          <a:lstStyle/>
          <a:p>
            <a:r>
              <a:rPr lang="fa-IR" dirty="0"/>
              <a:t>مهم ترین اقدام پیشگیری از صرع در سطح اول، مراقبتهای دقیق دوران بارداری و پیشگیری از هرگونه استرس و آسیب به جنین است. </a:t>
            </a:r>
            <a:endParaRPr lang="fa-IR" dirty="0" smtClean="0"/>
          </a:p>
          <a:p>
            <a:endParaRPr lang="fa-IR" dirty="0"/>
          </a:p>
          <a:p>
            <a:r>
              <a:rPr lang="fa-IR" dirty="0"/>
              <a:t>مایه کوبی علیه سرخجه قبل از بارداری به پیشگیری از عفونت در دوران بارداری و ایجاد سندروم سرخجه ی مادرزادی </a:t>
            </a:r>
            <a:r>
              <a:rPr lang="fa-IR" dirty="0" smtClean="0"/>
              <a:t>کمک </a:t>
            </a:r>
            <a:r>
              <a:rPr lang="fa-IR" dirty="0"/>
              <a:t>می کند. </a:t>
            </a:r>
            <a:endParaRPr lang="fa-IR" dirty="0" smtClean="0"/>
          </a:p>
          <a:p>
            <a:endParaRPr lang="fa-IR" dirty="0"/>
          </a:p>
          <a:p>
            <a:r>
              <a:rPr lang="fa-IR" dirty="0"/>
              <a:t> مراقبت های دوران بارداری برای پیشگیری از هرگونه عفونت در دوران بارداری ، در پیشگیری از عوارض مغزی و تشنج های متعاقب آن سودمند است. پیشگیری از رویداد هیپوکسی در نوزادان اقدام بسیار موثری در پیشگیری از آسیب های مغزی است </a:t>
            </a:r>
            <a:r>
              <a:rPr lang="fa-IR" dirty="0" smtClean="0"/>
              <a:t>.</a:t>
            </a:r>
          </a:p>
          <a:p>
            <a:endParaRPr lang="fa-IR" dirty="0"/>
          </a:p>
          <a:p>
            <a:r>
              <a:rPr lang="fa-IR" dirty="0"/>
              <a:t> كنترل تشنج متعاقب تب ، پيشگيري از تب با داروهاي تب بر و كاهش درجه حرارت در كودكان از اصول مهم در كنترل تشنج متعاقب تب است. </a:t>
            </a:r>
          </a:p>
        </p:txBody>
      </p:sp>
      <p:pic>
        <p:nvPicPr>
          <p:cNvPr id="4" name="Picture 3" descr="FOYCAWPIQLPCAF6PTHNCANENC0KCAHZUKD5CALG9AUOCAK7U1TCCA95KN8WCAPQ2Z9ACATK8NU1CAPYKPHNCAGSL9VLCAV0CVTUCAOGOLITCAKIIB33CAAK7MAUCAO86J8ICAJY415QCAT0ST2ACAQO3BHL.jpg"/>
          <p:cNvPicPr>
            <a:picLocks noChangeAspect="1"/>
          </p:cNvPicPr>
          <p:nvPr/>
        </p:nvPicPr>
        <p:blipFill>
          <a:blip r:embed="rId2"/>
          <a:stretch>
            <a:fillRect/>
          </a:stretch>
        </p:blipFill>
        <p:spPr>
          <a:xfrm>
            <a:off x="208790" y="4611189"/>
            <a:ext cx="2978547" cy="2149386"/>
          </a:xfrm>
          <a:prstGeom prst="rect">
            <a:avLst/>
          </a:prstGeom>
        </p:spPr>
      </p:pic>
    </p:spTree>
    <p:extLst>
      <p:ext uri="{BB962C8B-B14F-4D97-AF65-F5344CB8AC3E}">
        <p14:creationId xmlns:p14="http://schemas.microsoft.com/office/powerpoint/2010/main" val="38823603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2400"/>
            <a:ext cx="8911687" cy="1143000"/>
          </a:xfrm>
        </p:spPr>
        <p:txBody>
          <a:bodyPr/>
          <a:lstStyle/>
          <a:p>
            <a:pPr algn="ctr"/>
            <a:r>
              <a:rPr lang="fa-IR" b="1" dirty="0" smtClean="0"/>
              <a:t>پیشگیری و کنترل</a:t>
            </a:r>
            <a:endParaRPr lang="fa-IR" b="1" dirty="0"/>
          </a:p>
        </p:txBody>
      </p:sp>
      <p:sp>
        <p:nvSpPr>
          <p:cNvPr id="3" name="Content Placeholder 2"/>
          <p:cNvSpPr>
            <a:spLocks noGrp="1"/>
          </p:cNvSpPr>
          <p:nvPr>
            <p:ph idx="1"/>
          </p:nvPr>
        </p:nvSpPr>
        <p:spPr>
          <a:xfrm>
            <a:off x="2589212" y="914400"/>
            <a:ext cx="8915400" cy="5390522"/>
          </a:xfrm>
        </p:spPr>
        <p:txBody>
          <a:bodyPr/>
          <a:lstStyle/>
          <a:p>
            <a:r>
              <a:rPr lang="fa-IR" dirty="0"/>
              <a:t>در پیشگیری سطح دوم درمان مبتلایان به صرع و اطمینان از ادامه درمان توصیه می شود. كنترل عوارض دارو نيز از عوامل مهم در اين سطح مي باشد.</a:t>
            </a:r>
            <a:br>
              <a:rPr lang="fa-IR" dirty="0"/>
            </a:br>
            <a:endParaRPr lang="fa-IR" dirty="0"/>
          </a:p>
          <a:p>
            <a:r>
              <a:rPr lang="fa-IR" dirty="0"/>
              <a:t>صرع معمولا با دارو کنترل می شود ولی درمان نمی شود.  تشنج در بیش از 30% مبتلایان به صرع حتی با بهترین داروهای موجود کنترل نمی شود. كنترل صرع شديد در صورت عدم پاسخ به درمان دارويي در برخي موارد عمل هاي جراحي روي سيستم عصبي مركزي را ايجاب مي كند.</a:t>
            </a:r>
            <a:br>
              <a:rPr lang="fa-IR" dirty="0"/>
            </a:br>
            <a:endParaRPr lang="fa-IR" dirty="0"/>
          </a:p>
          <a:p>
            <a:r>
              <a:rPr lang="fa-IR" dirty="0"/>
              <a:t>تحريك عصب دهم جمجمه اي واگ و رژيم كتون زاد ( استفاده از مقدار زياد چربي ومقدار كم كربوهيدرات در رژيم غذايي) نيز از ديگر روشهاي درماني است.</a:t>
            </a:r>
            <a:br>
              <a:rPr lang="fa-IR" dirty="0"/>
            </a:br>
            <a:endParaRPr lang="fa-IR" dirty="0"/>
          </a:p>
          <a:p>
            <a:r>
              <a:rPr lang="fa-IR" dirty="0"/>
              <a:t>تمام سندرم های صرع برای همه عمر باقی نمی مانند بلکه برخی از اشکال آن محدود به مراحل خاصی ازدوران کودکی است. </a:t>
            </a:r>
          </a:p>
        </p:txBody>
      </p:sp>
      <p:pic>
        <p:nvPicPr>
          <p:cNvPr id="4" name="Picture 3"/>
          <p:cNvPicPr>
            <a:picLocks noChangeAspect="1"/>
          </p:cNvPicPr>
          <p:nvPr/>
        </p:nvPicPr>
        <p:blipFill>
          <a:blip r:embed="rId2"/>
          <a:stretch>
            <a:fillRect/>
          </a:stretch>
        </p:blipFill>
        <p:spPr>
          <a:xfrm>
            <a:off x="234176" y="3998728"/>
            <a:ext cx="1926503" cy="2859272"/>
          </a:xfrm>
          <a:prstGeom prst="rect">
            <a:avLst/>
          </a:prstGeom>
        </p:spPr>
      </p:pic>
    </p:spTree>
    <p:extLst>
      <p:ext uri="{BB962C8B-B14F-4D97-AF65-F5344CB8AC3E}">
        <p14:creationId xmlns:p14="http://schemas.microsoft.com/office/powerpoint/2010/main" val="2308390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762000"/>
            <a:ext cx="8911687" cy="1689100"/>
          </a:xfrm>
        </p:spPr>
        <p:txBody>
          <a:bodyPr/>
          <a:lstStyle/>
          <a:p>
            <a:pPr algn="ctr"/>
            <a:r>
              <a:rPr lang="fa-IR" b="1" dirty="0"/>
              <a:t>پیشگیری و کنترل</a:t>
            </a:r>
          </a:p>
        </p:txBody>
      </p:sp>
      <p:sp>
        <p:nvSpPr>
          <p:cNvPr id="3" name="Content Placeholder 2"/>
          <p:cNvSpPr>
            <a:spLocks noGrp="1"/>
          </p:cNvSpPr>
          <p:nvPr>
            <p:ph idx="1"/>
          </p:nvPr>
        </p:nvSpPr>
        <p:spPr>
          <a:xfrm>
            <a:off x="2589212" y="2451100"/>
            <a:ext cx="8915400" cy="3683000"/>
          </a:xfrm>
        </p:spPr>
        <p:txBody>
          <a:bodyPr/>
          <a:lstStyle/>
          <a:p>
            <a:r>
              <a:rPr lang="fa-IR" dirty="0"/>
              <a:t>پیشگیری در سطح سوم شامل حمایتهای خانوادگی و اجتماعی از مبتلایان و درمان عوارض جسمی و روانی ناشی از بیماری است</a:t>
            </a:r>
            <a:r>
              <a:rPr lang="fa-IR" dirty="0" smtClean="0"/>
              <a:t>.</a:t>
            </a:r>
          </a:p>
          <a:p>
            <a:r>
              <a:rPr lang="fa-IR" dirty="0"/>
              <a:t/>
            </a:r>
            <a:br>
              <a:rPr lang="fa-IR" dirty="0"/>
            </a:br>
            <a:r>
              <a:rPr lang="fa-IR" dirty="0"/>
              <a:t>درمان افسردگی و اضطراب در مبتلایان به صرع همراه با درمان بیماری از اهمیت بسزایی برخوردار است</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67" y="4140201"/>
            <a:ext cx="5476467" cy="2600642"/>
          </a:xfrm>
          <a:prstGeom prst="rect">
            <a:avLst/>
          </a:prstGeom>
          <a:ln>
            <a:noFill/>
          </a:ln>
          <a:effectLst>
            <a:softEdge rad="112500"/>
          </a:effectLst>
        </p:spPr>
      </p:pic>
    </p:spTree>
    <p:extLst>
      <p:ext uri="{BB962C8B-B14F-4D97-AF65-F5344CB8AC3E}">
        <p14:creationId xmlns:p14="http://schemas.microsoft.com/office/powerpoint/2010/main" val="27178910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92100"/>
            <a:ext cx="8911687" cy="1320800"/>
          </a:xfrm>
        </p:spPr>
        <p:txBody>
          <a:bodyPr>
            <a:normAutofit fontScale="90000"/>
          </a:bodyPr>
          <a:lstStyle/>
          <a:p>
            <a:r>
              <a:rPr lang="fa-IR" dirty="0"/>
              <a:t/>
            </a:r>
            <a:br>
              <a:rPr lang="fa-IR" dirty="0"/>
            </a:br>
            <a:r>
              <a:rPr lang="fa-IR" dirty="0" smtClean="0"/>
              <a:t>تدابیر پرستاری در هنگام بروز حمله تشنج  </a:t>
            </a:r>
            <a:r>
              <a:rPr lang="fa-IR" dirty="0"/>
              <a:t/>
            </a:r>
            <a:br>
              <a:rPr lang="fa-IR" dirty="0"/>
            </a:br>
            <a:endParaRPr lang="fa-IR" dirty="0"/>
          </a:p>
        </p:txBody>
      </p:sp>
      <p:sp>
        <p:nvSpPr>
          <p:cNvPr id="3" name="Content Placeholder 2"/>
          <p:cNvSpPr>
            <a:spLocks noGrp="1"/>
          </p:cNvSpPr>
          <p:nvPr>
            <p:ph idx="1"/>
          </p:nvPr>
        </p:nvSpPr>
        <p:spPr>
          <a:xfrm>
            <a:off x="2322512" y="1206500"/>
            <a:ext cx="8915400" cy="4940300"/>
          </a:xfrm>
        </p:spPr>
        <p:txBody>
          <a:bodyPr>
            <a:normAutofit lnSpcReduction="10000"/>
          </a:bodyPr>
          <a:lstStyle/>
          <a:p>
            <a:r>
              <a:rPr lang="fa-IR" dirty="0"/>
              <a:t>مسئوليت اصلي پرستار مشاهده و گزارش توالي ‏ترتيب نشانه هاي به وجود آمده است و ماهيت حملات تشنجي معمولا نوع درمان مورد نياز را مشخص مي نمايد قبل از بروز تشنج و در خلال آن موارد زير بايد بررسي و ثبت شوند .</a:t>
            </a:r>
          </a:p>
          <a:p>
            <a:endParaRPr lang="fa-IR" dirty="0"/>
          </a:p>
          <a:p>
            <a:r>
              <a:rPr lang="fa-IR" dirty="0"/>
              <a:t>- اطراف بيمار را خلوت کنيد و وي را از ديد افراد کنجکاو دور نگه داريد .</a:t>
            </a:r>
          </a:p>
          <a:p>
            <a:endParaRPr lang="fa-IR" dirty="0"/>
          </a:p>
          <a:p>
            <a:r>
              <a:rPr lang="fa-IR" dirty="0"/>
              <a:t>- در صورت امکان بيمار را بر روي زمين قرار دهيد .</a:t>
            </a:r>
          </a:p>
          <a:p>
            <a:endParaRPr lang="fa-IR" dirty="0"/>
          </a:p>
          <a:p>
            <a:r>
              <a:rPr lang="fa-IR" dirty="0"/>
              <a:t>- سر را با استفاده از يک بالش محافظت نموده و از بروز آسيب ديدگي سر پيشگيري نماييد .</a:t>
            </a:r>
          </a:p>
          <a:p>
            <a:endParaRPr lang="fa-IR" dirty="0"/>
          </a:p>
          <a:p>
            <a:r>
              <a:rPr lang="fa-IR" dirty="0"/>
              <a:t>- لباس هاي تنگ که به بدن فشار آورده را باز کنيد .</a:t>
            </a:r>
          </a:p>
          <a:p>
            <a:endParaRPr lang="fa-IR" dirty="0"/>
          </a:p>
          <a:p>
            <a:r>
              <a:rPr lang="fa-IR" dirty="0"/>
              <a:t>- اگر بيمار روي تخت مي باشد بالشت ها را برداشته و نرده هاي کنار تخت را بالا ببريد </a:t>
            </a:r>
            <a:r>
              <a:rPr lang="fa-IR" dirty="0" smtClean="0"/>
              <a:t>.</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68" y="3788228"/>
            <a:ext cx="2402157" cy="3069771"/>
          </a:xfrm>
          <a:prstGeom prst="rect">
            <a:avLst/>
          </a:prstGeom>
        </p:spPr>
      </p:pic>
    </p:spTree>
    <p:extLst>
      <p:ext uri="{BB962C8B-B14F-4D97-AF65-F5344CB8AC3E}">
        <p14:creationId xmlns:p14="http://schemas.microsoft.com/office/powerpoint/2010/main" val="55249075"/>
      </p:ext>
    </p:extLst>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t>مقدمه</a:t>
            </a:r>
          </a:p>
        </p:txBody>
      </p:sp>
      <p:sp>
        <p:nvSpPr>
          <p:cNvPr id="3" name="Content Placeholder 2"/>
          <p:cNvSpPr>
            <a:spLocks noGrp="1"/>
          </p:cNvSpPr>
          <p:nvPr>
            <p:ph idx="1"/>
          </p:nvPr>
        </p:nvSpPr>
        <p:spPr/>
        <p:txBody>
          <a:bodyPr/>
          <a:lstStyle/>
          <a:p>
            <a:r>
              <a:rPr lang="fa-IR" sz="2000" b="1" dirty="0"/>
              <a:t>در زمان هاي </a:t>
            </a:r>
            <a:r>
              <a:rPr lang="fa-IR" sz="2000" b="1" dirty="0" smtClean="0"/>
              <a:t>قديم،تشنج </a:t>
            </a:r>
            <a:r>
              <a:rPr lang="fa-IR" sz="2000" b="1" dirty="0"/>
              <a:t>را به نام "بيماري مقدس" مي شناختند.</a:t>
            </a:r>
            <a:br>
              <a:rPr lang="fa-IR" sz="2000" b="1" dirty="0"/>
            </a:br>
            <a:r>
              <a:rPr lang="fa-IR" sz="2000" b="1" dirty="0"/>
              <a:t> مردم آن زمان بر اين  عقيده بودند که فرد </a:t>
            </a:r>
            <a:r>
              <a:rPr lang="fa-IR" sz="2000" b="1" dirty="0" smtClean="0"/>
              <a:t>متشنج </a:t>
            </a:r>
            <a:r>
              <a:rPr lang="fa-IR" sz="2000" b="1" dirty="0"/>
              <a:t>در حال جنگيدن با شيطان است و يا مي گفتند که </a:t>
            </a:r>
            <a:r>
              <a:rPr lang="fa-IR" sz="2000" b="1" dirty="0" smtClean="0"/>
              <a:t>فرد متشنج، </a:t>
            </a:r>
            <a:r>
              <a:rPr lang="fa-IR" sz="2000" b="1" dirty="0"/>
              <a:t>پيام آور ازطرف خداوند است</a:t>
            </a:r>
            <a:r>
              <a:rPr lang="fa-IR" sz="2000" b="1" dirty="0" smtClean="0"/>
              <a:t>.</a:t>
            </a:r>
          </a:p>
          <a:p>
            <a:endParaRPr lang="fa-IR" sz="2000" b="1" dirty="0"/>
          </a:p>
          <a:p>
            <a:r>
              <a:rPr lang="fa-IR" sz="2000" b="1" dirty="0"/>
              <a:t> در رم، </a:t>
            </a:r>
            <a:r>
              <a:rPr lang="fa-IR" sz="2000" b="1" dirty="0" smtClean="0"/>
              <a:t>تشنج </a:t>
            </a:r>
            <a:r>
              <a:rPr lang="fa-IR" sz="2000" b="1" dirty="0"/>
              <a:t>را به نام "چند بيماري" مي شناختند.</a:t>
            </a:r>
          </a:p>
          <a:p>
            <a:endParaRPr lang="fa-IR" dirty="0"/>
          </a:p>
        </p:txBody>
      </p:sp>
      <p:pic>
        <p:nvPicPr>
          <p:cNvPr id="4" name="Picture 3"/>
          <p:cNvPicPr>
            <a:picLocks noChangeAspect="1"/>
          </p:cNvPicPr>
          <p:nvPr/>
        </p:nvPicPr>
        <p:blipFill>
          <a:blip r:embed="rId2"/>
          <a:stretch>
            <a:fillRect/>
          </a:stretch>
        </p:blipFill>
        <p:spPr>
          <a:xfrm>
            <a:off x="184833" y="3218994"/>
            <a:ext cx="3891867" cy="3639005"/>
          </a:xfrm>
          <a:prstGeom prst="rect">
            <a:avLst/>
          </a:prstGeom>
        </p:spPr>
      </p:pic>
    </p:spTree>
    <p:extLst>
      <p:ext uri="{BB962C8B-B14F-4D97-AF65-F5344CB8AC3E}">
        <p14:creationId xmlns:p14="http://schemas.microsoft.com/office/powerpoint/2010/main" val="4123955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837" y="205010"/>
            <a:ext cx="8911687" cy="1280890"/>
          </a:xfrm>
        </p:spPr>
        <p:txBody>
          <a:bodyPr/>
          <a:lstStyle/>
          <a:p>
            <a:pPr algn="ctr"/>
            <a:r>
              <a:rPr lang="fa-IR" dirty="0" smtClean="0"/>
              <a:t>تدابیر پرستاری در هنگام بروز تشنج</a:t>
            </a:r>
            <a:endParaRPr lang="fa-IR" dirty="0"/>
          </a:p>
        </p:txBody>
      </p:sp>
      <p:sp>
        <p:nvSpPr>
          <p:cNvPr id="3" name="Content Placeholder 2"/>
          <p:cNvSpPr>
            <a:spLocks noGrp="1"/>
          </p:cNvSpPr>
          <p:nvPr>
            <p:ph idx="1"/>
          </p:nvPr>
        </p:nvSpPr>
        <p:spPr>
          <a:xfrm>
            <a:off x="2589212" y="1612900"/>
            <a:ext cx="8915400" cy="4298322"/>
          </a:xfrm>
        </p:spPr>
        <p:txBody>
          <a:bodyPr>
            <a:normAutofit fontScale="92500" lnSpcReduction="10000"/>
          </a:bodyPr>
          <a:lstStyle/>
          <a:p>
            <a:endParaRPr lang="fa-IR" dirty="0"/>
          </a:p>
          <a:p>
            <a:r>
              <a:rPr lang="fa-IR" dirty="0"/>
              <a:t>- اگر قبل از بروز حمله اورا وجود دارد. براي کاهش احتمال گاز گرفتگي زبان يا لب، يک ايروي دهاني براي بيمار کار بگذاريد .</a:t>
            </a:r>
          </a:p>
          <a:p>
            <a:endParaRPr lang="fa-IR" dirty="0"/>
          </a:p>
          <a:p>
            <a:r>
              <a:rPr lang="fa-IR" dirty="0"/>
              <a:t>- هرگز سعي نکنيد تا فکهاي بيمار را که در اثر اسپاسم جسم فشرده شده اند به زور باز کرده و چيزي بين آنها قرار دهيد . چنين عملي باعث شکستن دندانها و آسيب ديدگي زبان و لبها مي شود.‏</a:t>
            </a:r>
          </a:p>
          <a:p>
            <a:endParaRPr lang="fa-IR" dirty="0"/>
          </a:p>
          <a:p>
            <a:r>
              <a:rPr lang="fa-IR" dirty="0"/>
              <a:t>- هيچ کوششي در جهت مهار يا محدود کردن بيمار در خلال تشنج نبايد صورت گيرد چون انقباضات عضلاني قوي بوده و مهار بيمار  مي تواند سبب آسيب ديدگي شود .</a:t>
            </a:r>
          </a:p>
          <a:p>
            <a:endParaRPr lang="fa-IR" dirty="0"/>
          </a:p>
          <a:p>
            <a:r>
              <a:rPr lang="fa-IR" dirty="0"/>
              <a:t>- در صورت امکان بيمار را به يک پهلو خوابانده و سر وي را اندکي به طرف جلو خم نمائيد تا زبان به سمت جلو متمايل شده تخليه براق و موکوس به راحتي صورت گيرد. اگر دستگاه ساکشن موجود مي باشد در صورت ضرورت براي پاک کردن ترشحات از آن استفاده نمائيد</a:t>
            </a:r>
          </a:p>
          <a:p>
            <a:endParaRPr lang="fa-IR" dirty="0"/>
          </a:p>
        </p:txBody>
      </p:sp>
    </p:spTree>
    <p:extLst>
      <p:ext uri="{BB962C8B-B14F-4D97-AF65-F5344CB8AC3E}">
        <p14:creationId xmlns:p14="http://schemas.microsoft.com/office/powerpoint/2010/main" val="2183464910"/>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تدابیر پرستاری بعد از تشنج</a:t>
            </a:r>
            <a:endParaRPr lang="fa-IR" dirty="0"/>
          </a:p>
        </p:txBody>
      </p:sp>
      <p:sp>
        <p:nvSpPr>
          <p:cNvPr id="3" name="Content Placeholder 2"/>
          <p:cNvSpPr>
            <a:spLocks noGrp="1"/>
          </p:cNvSpPr>
          <p:nvPr>
            <p:ph idx="1"/>
          </p:nvPr>
        </p:nvSpPr>
        <p:spPr/>
        <p:txBody>
          <a:bodyPr>
            <a:normAutofit fontScale="85000" lnSpcReduction="10000"/>
          </a:bodyPr>
          <a:lstStyle/>
          <a:p>
            <a:r>
              <a:rPr lang="fa-IR" dirty="0"/>
              <a:t>براي پيشگيري از بروز آسپيراسيون بيمار را در همان وضعيت خوابيده به پهلو نگهداريد. از باز بودن راه هوايي اطمينان حاصل کنيد .</a:t>
            </a:r>
          </a:p>
          <a:p>
            <a:endParaRPr lang="fa-IR" dirty="0"/>
          </a:p>
          <a:p>
            <a:r>
              <a:rPr lang="fa-IR" dirty="0"/>
              <a:t>- معمولا پس از صرع هاي بزرگ، بيمار طي  دوره هايي دچار کانفيوز مي گردد.</a:t>
            </a:r>
          </a:p>
          <a:p>
            <a:endParaRPr lang="fa-IR" dirty="0"/>
          </a:p>
          <a:p>
            <a:r>
              <a:rPr lang="fa-IR" dirty="0"/>
              <a:t>- در خلال بروز تشنج هاي عمومي يا بلافاصله پس از آن ، ممکن است دوره کوتاه قطع تنفس به وجود آيد .‏</a:t>
            </a:r>
          </a:p>
          <a:p>
            <a:endParaRPr lang="fa-IR" dirty="0"/>
          </a:p>
          <a:p>
            <a:r>
              <a:rPr lang="fa-IR" dirty="0"/>
              <a:t>- بعد از اينکه بيمار بيدار شده و هوشياري خود را بدست آورد بايد وي را نسبت به محيط آشنا کرد .</a:t>
            </a:r>
          </a:p>
          <a:p>
            <a:endParaRPr lang="fa-IR" dirty="0"/>
          </a:p>
          <a:p>
            <a:r>
              <a:rPr lang="fa-IR" dirty="0"/>
              <a:t>- اگربيمار پس از تشنج(يا پس از غش) دچار هيجانات شديد شد وي را به خونسردي و آرامش دعوت کرده و از وسايلي استفاده نمائيد که وي را کنترل کند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8" y="0"/>
            <a:ext cx="2958381" cy="2259874"/>
          </a:xfrm>
          <a:prstGeom prst="rect">
            <a:avLst/>
          </a:prstGeom>
        </p:spPr>
      </p:pic>
    </p:spTree>
    <p:extLst>
      <p:ext uri="{BB962C8B-B14F-4D97-AF65-F5344CB8AC3E}">
        <p14:creationId xmlns:p14="http://schemas.microsoft.com/office/powerpoint/2010/main" val="1321749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6754"/>
            <a:ext cx="8911687" cy="1463040"/>
          </a:xfrm>
        </p:spPr>
        <p:txBody>
          <a:bodyPr>
            <a:normAutofit/>
          </a:bodyPr>
          <a:lstStyle/>
          <a:p>
            <a:pPr algn="ctr"/>
            <a:r>
              <a:rPr lang="fa-IR" b="1" dirty="0"/>
              <a:t>معرفي بيماري</a:t>
            </a:r>
            <a:br>
              <a:rPr lang="fa-IR" b="1" dirty="0"/>
            </a:br>
            <a:endParaRPr lang="fa-IR" b="1" dirty="0"/>
          </a:p>
        </p:txBody>
      </p:sp>
      <p:sp>
        <p:nvSpPr>
          <p:cNvPr id="3" name="Content Placeholder 2"/>
          <p:cNvSpPr>
            <a:spLocks noGrp="1"/>
          </p:cNvSpPr>
          <p:nvPr>
            <p:ph idx="1"/>
          </p:nvPr>
        </p:nvSpPr>
        <p:spPr>
          <a:xfrm>
            <a:off x="6439988" y="1447800"/>
            <a:ext cx="5064623" cy="4463421"/>
          </a:xfrm>
        </p:spPr>
        <p:txBody>
          <a:bodyPr/>
          <a:lstStyle/>
          <a:p>
            <a:pPr marL="0" indent="0">
              <a:buNone/>
            </a:pPr>
            <a:endParaRPr lang="fa-IR" b="1" dirty="0" smtClean="0"/>
          </a:p>
          <a:p>
            <a:pPr marL="0" indent="0">
              <a:buNone/>
            </a:pPr>
            <a:r>
              <a:rPr lang="fa-IR" b="1" dirty="0" smtClean="0"/>
              <a:t>مغز </a:t>
            </a:r>
            <a:r>
              <a:rPr lang="fa-IR" b="1" dirty="0"/>
              <a:t>مرکز کنترل تمام واکنش‌های ارادی و غیرارادی در بدن است. مغز از سلول‌های عصبی که به طور طبیعی از طریق فعالیت‌های الکتریکی با یکدیگر ارتباط دارند تشکیل شده است. تشنج هنگامی رخ می‌دهد که قسمت یا قسمت‌هایی از مغز به دفعات زیاد سیگنال‌های غیرعادی که باعث قطع موقت عملکرد الکتریکی عادی مغز شود را دریافت کنند.</a:t>
            </a:r>
            <a:endParaRPr lang="en-US" b="1" dirty="0"/>
          </a:p>
        </p:txBody>
      </p:sp>
      <p:pic>
        <p:nvPicPr>
          <p:cNvPr id="4" name="Picture 3"/>
          <p:cNvPicPr>
            <a:picLocks noChangeAspect="1"/>
          </p:cNvPicPr>
          <p:nvPr/>
        </p:nvPicPr>
        <p:blipFill>
          <a:blip r:embed="rId2"/>
          <a:stretch>
            <a:fillRect/>
          </a:stretch>
        </p:blipFill>
        <p:spPr>
          <a:xfrm>
            <a:off x="217275" y="1619794"/>
            <a:ext cx="3426249" cy="6321269"/>
          </a:xfrm>
          <a:prstGeom prst="rect">
            <a:avLst/>
          </a:prstGeom>
        </p:spPr>
      </p:pic>
    </p:spTree>
    <p:extLst>
      <p:ext uri="{BB962C8B-B14F-4D97-AF65-F5344CB8AC3E}">
        <p14:creationId xmlns:p14="http://schemas.microsoft.com/office/powerpoint/2010/main" val="4372775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انواع تشنج</a:t>
            </a:r>
            <a:endParaRPr lang="fa-IR" b="1" dirty="0"/>
          </a:p>
        </p:txBody>
      </p:sp>
      <p:sp>
        <p:nvSpPr>
          <p:cNvPr id="3" name="Content Placeholder 2"/>
          <p:cNvSpPr>
            <a:spLocks noGrp="1"/>
          </p:cNvSpPr>
          <p:nvPr>
            <p:ph idx="1"/>
          </p:nvPr>
        </p:nvSpPr>
        <p:spPr/>
        <p:txBody>
          <a:bodyPr/>
          <a:lstStyle/>
          <a:p>
            <a:r>
              <a:rPr lang="fa-IR" sz="3200" b="1" dirty="0" smtClean="0"/>
              <a:t>تنشنج کانونی</a:t>
            </a:r>
          </a:p>
          <a:p>
            <a:endParaRPr lang="fa-IR" dirty="0" smtClean="0"/>
          </a:p>
          <a:p>
            <a:endParaRPr lang="fa-IR" dirty="0"/>
          </a:p>
          <a:p>
            <a:endParaRPr lang="fa-IR" dirty="0" smtClean="0"/>
          </a:p>
          <a:p>
            <a:r>
              <a:rPr lang="fa-IR" sz="3200" b="1" dirty="0" smtClean="0"/>
              <a:t>تشنج گسترده</a:t>
            </a:r>
            <a:endParaRPr lang="fa-IR" sz="3200" b="1" dirty="0"/>
          </a:p>
        </p:txBody>
      </p:sp>
      <p:pic>
        <p:nvPicPr>
          <p:cNvPr id="11" name="Picture 10"/>
          <p:cNvPicPr>
            <a:picLocks noChangeAspect="1"/>
          </p:cNvPicPr>
          <p:nvPr/>
        </p:nvPicPr>
        <p:blipFill>
          <a:blip r:embed="rId2"/>
          <a:stretch>
            <a:fillRect/>
          </a:stretch>
        </p:blipFill>
        <p:spPr>
          <a:xfrm>
            <a:off x="283850" y="1264554"/>
            <a:ext cx="2810500" cy="2951845"/>
          </a:xfrm>
          <a:prstGeom prst="rect">
            <a:avLst/>
          </a:prstGeom>
        </p:spPr>
      </p:pic>
      <p:pic>
        <p:nvPicPr>
          <p:cNvPr id="12" name="Picture 11"/>
          <p:cNvPicPr>
            <a:picLocks noChangeAspect="1"/>
          </p:cNvPicPr>
          <p:nvPr/>
        </p:nvPicPr>
        <p:blipFill>
          <a:blip r:embed="rId3"/>
          <a:stretch>
            <a:fillRect/>
          </a:stretch>
        </p:blipFill>
        <p:spPr>
          <a:xfrm>
            <a:off x="283850" y="4216399"/>
            <a:ext cx="3048264" cy="2487384"/>
          </a:xfrm>
          <a:prstGeom prst="rect">
            <a:avLst/>
          </a:prstGeom>
        </p:spPr>
      </p:pic>
    </p:spTree>
    <p:extLst>
      <p:ext uri="{BB962C8B-B14F-4D97-AF65-F5344CB8AC3E}">
        <p14:creationId xmlns:p14="http://schemas.microsoft.com/office/powerpoint/2010/main" val="4000553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44710"/>
            <a:ext cx="8911687" cy="1280890"/>
          </a:xfrm>
        </p:spPr>
        <p:txBody>
          <a:bodyPr/>
          <a:lstStyle/>
          <a:p>
            <a:pPr algn="ctr"/>
            <a:r>
              <a:rPr lang="fa-IR" b="1" dirty="0" smtClean="0"/>
              <a:t>تشنج کانونی</a:t>
            </a:r>
            <a:endParaRPr lang="fa-IR" b="1" dirty="0"/>
          </a:p>
        </p:txBody>
      </p:sp>
      <p:sp>
        <p:nvSpPr>
          <p:cNvPr id="3" name="Content Placeholder 2"/>
          <p:cNvSpPr>
            <a:spLocks noGrp="1"/>
          </p:cNvSpPr>
          <p:nvPr>
            <p:ph idx="1"/>
          </p:nvPr>
        </p:nvSpPr>
        <p:spPr>
          <a:xfrm>
            <a:off x="2589212" y="1625600"/>
            <a:ext cx="8915400" cy="5295900"/>
          </a:xfrm>
        </p:spPr>
        <p:txBody>
          <a:bodyPr/>
          <a:lstStyle/>
          <a:p>
            <a:r>
              <a:rPr lang="fa-IR" dirty="0"/>
              <a:t>تشنجي كه فقط يك قسمت از مغز را تحت تأثير قرار مي دهد. </a:t>
            </a:r>
            <a:endParaRPr lang="fa-IR" dirty="0" smtClean="0"/>
          </a:p>
          <a:p>
            <a:endParaRPr lang="fa-IR" dirty="0"/>
          </a:p>
          <a:p>
            <a:r>
              <a:rPr lang="fa-IR" dirty="0"/>
              <a:t>    تشنج </a:t>
            </a:r>
            <a:r>
              <a:rPr lang="fa-IR" dirty="0" smtClean="0"/>
              <a:t>کانونی </a:t>
            </a:r>
            <a:r>
              <a:rPr lang="fa-IR" dirty="0"/>
              <a:t>ساده: تشنج معمولاً کمتر از یک دقیقه طول می‌کشد. هوشیاری در این نوع از تشنج از دست نمی‌رود</a:t>
            </a:r>
            <a:r>
              <a:rPr lang="fa-IR" dirty="0" smtClean="0"/>
              <a:t>. معمولا این نوع تشنج منجر به پرش ناخواسته قسمت های مختلف بدن مانند دستها و پاها شود</a:t>
            </a:r>
          </a:p>
          <a:p>
            <a:endParaRPr lang="fa-IR" dirty="0"/>
          </a:p>
          <a:p>
            <a:r>
              <a:rPr lang="fa-IR" dirty="0"/>
              <a:t>    تشنج </a:t>
            </a:r>
            <a:r>
              <a:rPr lang="fa-IR" dirty="0" smtClean="0"/>
              <a:t>کانونی </a:t>
            </a:r>
            <a:r>
              <a:rPr lang="fa-IR" dirty="0"/>
              <a:t>پیچیده: این نوع تشنج معمولاً در لوب تمپورال مغز رخ می‌دهد. این نوع تشنج معمولاً بین یک تا دو دقیقه طول می‌کشد. هوشیاری معمولاً در هنگام بروز این نوع تشنج از دست رفته و رفتارهای مختلفی ممکن است انجام شود</a:t>
            </a:r>
            <a:r>
              <a:rPr lang="fa-IR" dirty="0" smtClean="0"/>
              <a:t>. این تشنج منجر به حرکات خیره کننده و بی مقصود از جمله چرخش دستها.جویدن.بلعیدن یا راه رفتن دایره وار میشود </a:t>
            </a:r>
            <a:endParaRPr lang="fa-IR" dirty="0"/>
          </a:p>
          <a:p>
            <a:endParaRPr lang="fa-IR" dirty="0"/>
          </a:p>
        </p:txBody>
      </p:sp>
      <p:pic>
        <p:nvPicPr>
          <p:cNvPr id="4" name="Picture 3"/>
          <p:cNvPicPr>
            <a:picLocks noChangeAspect="1"/>
          </p:cNvPicPr>
          <p:nvPr/>
        </p:nvPicPr>
        <p:blipFill>
          <a:blip r:embed="rId2"/>
          <a:stretch>
            <a:fillRect/>
          </a:stretch>
        </p:blipFill>
        <p:spPr>
          <a:xfrm>
            <a:off x="92843" y="4009978"/>
            <a:ext cx="2496369" cy="2911521"/>
          </a:xfrm>
          <a:prstGeom prst="rect">
            <a:avLst/>
          </a:prstGeom>
        </p:spPr>
      </p:pic>
    </p:spTree>
    <p:extLst>
      <p:ext uri="{BB962C8B-B14F-4D97-AF65-F5344CB8AC3E}">
        <p14:creationId xmlns:p14="http://schemas.microsoft.com/office/powerpoint/2010/main" val="3971080717"/>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15900"/>
            <a:ext cx="8911687" cy="1244600"/>
          </a:xfrm>
        </p:spPr>
        <p:txBody>
          <a:bodyPr/>
          <a:lstStyle/>
          <a:p>
            <a:pPr algn="ctr"/>
            <a:r>
              <a:rPr lang="fa-IR" b="1" dirty="0" smtClean="0"/>
              <a:t>تشنج گسترده</a:t>
            </a:r>
            <a:endParaRPr lang="fa-IR" b="1" dirty="0"/>
          </a:p>
        </p:txBody>
      </p:sp>
      <p:sp>
        <p:nvSpPr>
          <p:cNvPr id="3" name="Content Placeholder 2"/>
          <p:cNvSpPr>
            <a:spLocks noGrp="1"/>
          </p:cNvSpPr>
          <p:nvPr>
            <p:ph idx="1"/>
          </p:nvPr>
        </p:nvSpPr>
        <p:spPr>
          <a:xfrm>
            <a:off x="2589212" y="1460500"/>
            <a:ext cx="8915400" cy="4450722"/>
          </a:xfrm>
        </p:spPr>
        <p:txBody>
          <a:bodyPr/>
          <a:lstStyle/>
          <a:p>
            <a:r>
              <a:rPr lang="fa-IR" dirty="0"/>
              <a:t>تشنج هایی که به نظر می رسد تمام نواحی مغز را درگیر می کنند، صرع </a:t>
            </a:r>
            <a:r>
              <a:rPr lang="fa-IR" dirty="0" smtClean="0"/>
              <a:t>منتشر(گسترده) </a:t>
            </a:r>
            <a:r>
              <a:rPr lang="fa-IR" dirty="0"/>
              <a:t>نامیده می شوند. 6 نوع از صرع منتشر وجود دارد</a:t>
            </a:r>
            <a:r>
              <a:rPr lang="fa-IR" dirty="0" smtClean="0"/>
              <a:t>:</a:t>
            </a:r>
          </a:p>
          <a:p>
            <a:endParaRPr lang="fa-IR" dirty="0" smtClean="0"/>
          </a:p>
          <a:p>
            <a:r>
              <a:rPr lang="fa-IR" dirty="0" smtClean="0"/>
              <a:t>  </a:t>
            </a:r>
            <a:r>
              <a:rPr lang="fa-IR" dirty="0"/>
              <a:t>تشنج غایب: تشنج غایب که تشنج پتی مال نیز نامیده می شود، با حرکات جزئی و خیره شدن مشخص می گردد. این تشنجات می توانند سبب کاهش اندکی در هوشیاری فرد شوند. به طور ناگهاني به نظر مي رسد كه فرد غائب ”</a:t>
            </a:r>
            <a:r>
              <a:rPr lang="en-US" dirty="0"/>
              <a:t>Absent“ </a:t>
            </a:r>
            <a:r>
              <a:rPr lang="fa-IR" dirty="0"/>
              <a:t>مي باشد. </a:t>
            </a:r>
            <a:r>
              <a:rPr lang="fa-IR" dirty="0" smtClean="0"/>
              <a:t> </a:t>
            </a:r>
            <a:r>
              <a:rPr lang="fa-IR" dirty="0"/>
              <a:t>ممكن است با چشمك زدن يا حركات جويدن توأم باشد. تشنج‌هاي غائب با ابسنس الگوي خيلي مشخصي در نوار مغزي دارند. </a:t>
            </a:r>
            <a:endParaRPr lang="fa-IR" dirty="0" smtClean="0"/>
          </a:p>
          <a:p>
            <a:endParaRPr lang="fa-IR" dirty="0"/>
          </a:p>
          <a:p>
            <a:r>
              <a:rPr lang="fa-IR" dirty="0"/>
              <a:t> تشنجات تونیک. تشنجات تونیک سبب سفت و سخت شدن عضلات بدن می شوند. این تشنجات معمولاً بر عضلات پشت، بازوها و پاها اثر گذاشته و می تواند سبب افتادن فرد روی زمین شود.</a:t>
            </a: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3543301"/>
            <a:ext cx="2543175" cy="3268034"/>
          </a:xfrm>
          <a:prstGeom prst="rect">
            <a:avLst/>
          </a:prstGeom>
          <a:ln>
            <a:noFill/>
          </a:ln>
          <a:effectLst>
            <a:softEdge rad="112500"/>
          </a:effectLst>
        </p:spPr>
      </p:pic>
    </p:spTree>
    <p:extLst>
      <p:ext uri="{BB962C8B-B14F-4D97-AF65-F5344CB8AC3E}">
        <p14:creationId xmlns:p14="http://schemas.microsoft.com/office/powerpoint/2010/main" val="16421815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0"/>
            <a:ext cx="8911687" cy="1193800"/>
          </a:xfrm>
        </p:spPr>
        <p:txBody>
          <a:bodyPr/>
          <a:lstStyle/>
          <a:p>
            <a:pPr algn="ctr"/>
            <a:r>
              <a:rPr lang="fa-IR" b="1" dirty="0" smtClean="0"/>
              <a:t>تشنج گسترده</a:t>
            </a:r>
            <a:endParaRPr lang="fa-IR" b="1" dirty="0"/>
          </a:p>
        </p:txBody>
      </p:sp>
      <p:sp>
        <p:nvSpPr>
          <p:cNvPr id="3" name="Content Placeholder 2"/>
          <p:cNvSpPr>
            <a:spLocks noGrp="1"/>
          </p:cNvSpPr>
          <p:nvPr>
            <p:ph idx="1"/>
          </p:nvPr>
        </p:nvSpPr>
        <p:spPr>
          <a:xfrm>
            <a:off x="2703512" y="1044889"/>
            <a:ext cx="8915400" cy="4920622"/>
          </a:xfrm>
        </p:spPr>
        <p:txBody>
          <a:bodyPr>
            <a:normAutofit lnSpcReduction="10000"/>
          </a:bodyPr>
          <a:lstStyle/>
          <a:p>
            <a:r>
              <a:rPr lang="fa-IR" dirty="0"/>
              <a:t> تشنجات کلونیک. تشنجات کلونیک با حرکات ریتمیک و پرشی عضلات در ارتباط است. این تشنجات معمولاً بر گردن، صورت و دست ها اثر می گذارد</a:t>
            </a:r>
            <a:r>
              <a:rPr lang="fa-IR" dirty="0" smtClean="0"/>
              <a:t>.</a:t>
            </a:r>
          </a:p>
          <a:p>
            <a:endParaRPr lang="fa-IR" dirty="0"/>
          </a:p>
          <a:p>
            <a:r>
              <a:rPr lang="fa-IR" dirty="0"/>
              <a:t> تشنجات میوکلونیک. تشنجات میوکلونیک معمولاً به صورت تنش های پرشی کوتاه مدت و ناگهانی دست ها و پاها ظاهر می شوند</a:t>
            </a:r>
            <a:r>
              <a:rPr lang="fa-IR" dirty="0" smtClean="0"/>
              <a:t>.</a:t>
            </a:r>
          </a:p>
          <a:p>
            <a:endParaRPr lang="fa-IR" dirty="0"/>
          </a:p>
          <a:p>
            <a:r>
              <a:rPr lang="fa-IR" dirty="0"/>
              <a:t> تشنجات آتونیک. تشنجات آتونیک که با عنوان تشنجات سقوطی نیز شناخته می شوند، سبب از دست رفتن کنترل عضلات می شود که می تواند سبب افتادن ناگهانی بر روی زمین گردد</a:t>
            </a:r>
            <a:r>
              <a:rPr lang="fa-IR" dirty="0" smtClean="0"/>
              <a:t>.</a:t>
            </a:r>
            <a:endParaRPr lang="fa-IR" dirty="0"/>
          </a:p>
          <a:p>
            <a:endParaRPr lang="fa-IR" dirty="0"/>
          </a:p>
          <a:p>
            <a:r>
              <a:rPr lang="fa-IR" dirty="0"/>
              <a:t>•    تشنجات تونیک – کلونیک. تشنجات تونیک – کلونیک که با عنوان گراندمال نیز شناخته می شوند، با از دست دادن هوشیاری، سفتی و لرزش بدن و گاهی از دست دادن کنترل مثانه یا گاز گرفتن زبان مشخص می شود. </a:t>
            </a:r>
            <a:r>
              <a:rPr lang="fa-IR" dirty="0" smtClean="0"/>
              <a:t>شامل </a:t>
            </a:r>
            <a:r>
              <a:rPr lang="fa-IR" dirty="0"/>
              <a:t>دو فاز مي باشد: فاز تونيك كه در آن بدن شروع به سخت يا سفت شدن مي كند و فاز كلونيك كه در آن پرش و لرزش كنترل نشده وجود دارد. تشنجهاي تونيك- كلونيك ممكن است با اورا(</a:t>
            </a:r>
            <a:r>
              <a:rPr lang="en-US" dirty="0"/>
              <a:t>aura) </a:t>
            </a:r>
            <a:r>
              <a:rPr lang="fa-IR" dirty="0"/>
              <a:t>شروع  شود يا نه و اغلب به دنبال آن با سر درد, گيجي و خواب آلودگي توأم باشد.</a:t>
            </a:r>
          </a:p>
        </p:txBody>
      </p:sp>
    </p:spTree>
    <p:extLst>
      <p:ext uri="{BB962C8B-B14F-4D97-AF65-F5344CB8AC3E}">
        <p14:creationId xmlns:p14="http://schemas.microsoft.com/office/powerpoint/2010/main" val="22674745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t>تشنج ناشی از اکلامپسی</a:t>
            </a:r>
          </a:p>
        </p:txBody>
      </p:sp>
      <p:sp>
        <p:nvSpPr>
          <p:cNvPr id="3" name="Content Placeholder 2"/>
          <p:cNvSpPr>
            <a:spLocks noGrp="1"/>
          </p:cNvSpPr>
          <p:nvPr>
            <p:ph idx="1"/>
          </p:nvPr>
        </p:nvSpPr>
        <p:spPr/>
        <p:txBody>
          <a:bodyPr/>
          <a:lstStyle/>
          <a:p>
            <a:r>
              <a:rPr lang="fa-IR" dirty="0"/>
              <a:t> تشنج ناشی از اکلامپسی در زنان باردار رخ می دهد</a:t>
            </a:r>
          </a:p>
          <a:p>
            <a:endParaRPr lang="fa-IR" dirty="0"/>
          </a:p>
          <a:p>
            <a:r>
              <a:rPr lang="fa-IR" dirty="0"/>
              <a:t>· این تشنج در زنان باردار رخ می دهد و به دلیل صرع و یا دیگر اختلالات مغزی نمی باشد.</a:t>
            </a:r>
          </a:p>
          <a:p>
            <a:endParaRPr lang="fa-IR" dirty="0"/>
          </a:p>
          <a:p>
            <a:r>
              <a:rPr lang="fa-IR" dirty="0"/>
              <a:t>·پره اکلامپسی و اکلامپسی را مسمومیت بارداری می گویند و علامت مشخص آن، فشار خون بالا می باشد.</a:t>
            </a:r>
          </a:p>
          <a:p>
            <a:endParaRPr lang="fa-IR" dirty="0"/>
          </a:p>
          <a:p>
            <a:r>
              <a:rPr lang="fa-IR" dirty="0"/>
              <a:t>·این تشنج باعث تکان و لرزش و تغییرات روحی مثل آشفتگی می گردد</a:t>
            </a:r>
            <a:r>
              <a:rPr lang="fa-IR" dirty="0" smtClean="0"/>
              <a:t>. </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87" y="3327400"/>
            <a:ext cx="2652713" cy="3531559"/>
          </a:xfrm>
          <a:prstGeom prst="rect">
            <a:avLst/>
          </a:prstGeom>
        </p:spPr>
      </p:pic>
    </p:spTree>
    <p:extLst>
      <p:ext uri="{BB962C8B-B14F-4D97-AF65-F5344CB8AC3E}">
        <p14:creationId xmlns:p14="http://schemas.microsoft.com/office/powerpoint/2010/main" val="17625104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279</TotalTime>
  <Words>3056</Words>
  <Application>Microsoft Office PowerPoint</Application>
  <PresentationFormat>Widescreen</PresentationFormat>
  <Paragraphs>250</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Century Gothic</vt:lpstr>
      <vt:lpstr>Tahoma</vt:lpstr>
      <vt:lpstr>Wingdings 3</vt:lpstr>
      <vt:lpstr>Wisp</vt:lpstr>
      <vt:lpstr>PowerPoint Presentation</vt:lpstr>
      <vt:lpstr> معرفی بیماری تشنج</vt:lpstr>
      <vt:lpstr>مقدمه</vt:lpstr>
      <vt:lpstr>معرفي بيماري </vt:lpstr>
      <vt:lpstr>انواع تشنج</vt:lpstr>
      <vt:lpstr>تشنج کانونی</vt:lpstr>
      <vt:lpstr>تشنج گسترده</vt:lpstr>
      <vt:lpstr>تشنج گسترده</vt:lpstr>
      <vt:lpstr>تشنج ناشی از اکلامپسی</vt:lpstr>
      <vt:lpstr>تشنج غیر صرعی</vt:lpstr>
      <vt:lpstr>ميزان هاي بروز و شيوع </vt:lpstr>
      <vt:lpstr>علل تشنج</vt:lpstr>
      <vt:lpstr>علل تشنج</vt:lpstr>
      <vt:lpstr>عوامل خطر </vt:lpstr>
      <vt:lpstr>عوامل خطر</vt:lpstr>
      <vt:lpstr>علایم</vt:lpstr>
      <vt:lpstr>روش های تشخیصی</vt:lpstr>
      <vt:lpstr>روش های تشخیصی</vt:lpstr>
      <vt:lpstr>روش های تشخیصی</vt:lpstr>
      <vt:lpstr>اقدامات محافظتی</vt:lpstr>
      <vt:lpstr>آموزش به بیمار</vt:lpstr>
      <vt:lpstr>مراجعه به پزشک</vt:lpstr>
      <vt:lpstr>دارو درمانی</vt:lpstr>
      <vt:lpstr>دارو درمانی</vt:lpstr>
      <vt:lpstr>دارو درمانی</vt:lpstr>
      <vt:lpstr>پیشگیری و کنترل</vt:lpstr>
      <vt:lpstr>پیشگیری و کنترل</vt:lpstr>
      <vt:lpstr>پیشگیری و کنترل</vt:lpstr>
      <vt:lpstr> تدابیر پرستاری در هنگام بروز حمله تشنج   </vt:lpstr>
      <vt:lpstr>تدابیر پرستاری در هنگام بروز تشنج</vt:lpstr>
      <vt:lpstr>تدابیر پرستاری بعد از تشنج</vt:lpstr>
    </vt:vector>
  </TitlesOfParts>
  <Company>Gerdoo.net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Ayandegan</dc:creator>
  <cp:lastModifiedBy>Windows User</cp:lastModifiedBy>
  <cp:revision>28</cp:revision>
  <dcterms:created xsi:type="dcterms:W3CDTF">2018-10-27T17:33:13Z</dcterms:created>
  <dcterms:modified xsi:type="dcterms:W3CDTF">2018-11-04T15:54:35Z</dcterms:modified>
</cp:coreProperties>
</file>