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56" r:id="rId3"/>
    <p:sldId id="257" r:id="rId4"/>
    <p:sldId id="258" r:id="rId5"/>
    <p:sldId id="259" r:id="rId6"/>
    <p:sldId id="260" r:id="rId7"/>
    <p:sldId id="261" r:id="rId8"/>
    <p:sldId id="262" r:id="rId9"/>
    <p:sldId id="263" r:id="rId10"/>
    <p:sldId id="264" r:id="rId11"/>
    <p:sldId id="276" r:id="rId12"/>
    <p:sldId id="265" r:id="rId13"/>
    <p:sldId id="266" r:id="rId14"/>
    <p:sldId id="267" r:id="rId15"/>
    <p:sldId id="277"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88" d="100"/>
          <a:sy n="88" d="100"/>
        </p:scale>
        <p:origin x="5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A5977835-3274-4180-AA6B-2A5D0B2916CE}" type="datetimeFigureOut">
              <a:rPr lang="en-US" smtClean="0"/>
              <a:t>1/21/2019</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C33C933E-8EF9-48AC-907D-44CCCBFA36A5}"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55025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77835-3274-4180-AA6B-2A5D0B2916CE}"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C933E-8EF9-48AC-907D-44CCCBFA36A5}" type="slidenum">
              <a:rPr lang="en-US" smtClean="0"/>
              <a:t>‹#›</a:t>
            </a:fld>
            <a:endParaRPr lang="en-US"/>
          </a:p>
        </p:txBody>
      </p:sp>
    </p:spTree>
    <p:extLst>
      <p:ext uri="{BB962C8B-B14F-4D97-AF65-F5344CB8AC3E}">
        <p14:creationId xmlns:p14="http://schemas.microsoft.com/office/powerpoint/2010/main" val="164495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77835-3274-4180-AA6B-2A5D0B2916CE}"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C933E-8EF9-48AC-907D-44CCCBFA36A5}" type="slidenum">
              <a:rPr lang="en-US" smtClean="0"/>
              <a:t>‹#›</a:t>
            </a:fld>
            <a:endParaRPr lang="en-US"/>
          </a:p>
        </p:txBody>
      </p:sp>
    </p:spTree>
    <p:extLst>
      <p:ext uri="{BB962C8B-B14F-4D97-AF65-F5344CB8AC3E}">
        <p14:creationId xmlns:p14="http://schemas.microsoft.com/office/powerpoint/2010/main" val="223937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77835-3274-4180-AA6B-2A5D0B2916CE}"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C933E-8EF9-48AC-907D-44CCCBFA36A5}"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26833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77835-3274-4180-AA6B-2A5D0B2916CE}"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C933E-8EF9-48AC-907D-44CCCBFA36A5}" type="slidenum">
              <a:rPr lang="en-US" smtClean="0"/>
              <a:t>‹#›</a:t>
            </a:fld>
            <a:endParaRPr lang="en-US"/>
          </a:p>
        </p:txBody>
      </p:sp>
    </p:spTree>
    <p:extLst>
      <p:ext uri="{BB962C8B-B14F-4D97-AF65-F5344CB8AC3E}">
        <p14:creationId xmlns:p14="http://schemas.microsoft.com/office/powerpoint/2010/main" val="757984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5977835-3274-4180-AA6B-2A5D0B2916CE}" type="datetimeFigureOut">
              <a:rPr lang="en-US" smtClean="0"/>
              <a:t>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3C933E-8EF9-48AC-907D-44CCCBFA36A5}" type="slidenum">
              <a:rPr lang="en-US" smtClean="0"/>
              <a:t>‹#›</a:t>
            </a:fld>
            <a:endParaRPr lang="en-US"/>
          </a:p>
        </p:txBody>
      </p:sp>
    </p:spTree>
    <p:extLst>
      <p:ext uri="{BB962C8B-B14F-4D97-AF65-F5344CB8AC3E}">
        <p14:creationId xmlns:p14="http://schemas.microsoft.com/office/powerpoint/2010/main" val="3132435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5977835-3274-4180-AA6B-2A5D0B2916CE}" type="datetimeFigureOut">
              <a:rPr lang="en-US" smtClean="0"/>
              <a:t>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3C933E-8EF9-48AC-907D-44CCCBFA36A5}" type="slidenum">
              <a:rPr lang="en-US" smtClean="0"/>
              <a:t>‹#›</a:t>
            </a:fld>
            <a:endParaRPr lang="en-US"/>
          </a:p>
        </p:txBody>
      </p:sp>
    </p:spTree>
    <p:extLst>
      <p:ext uri="{BB962C8B-B14F-4D97-AF65-F5344CB8AC3E}">
        <p14:creationId xmlns:p14="http://schemas.microsoft.com/office/powerpoint/2010/main" val="78097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977835-3274-4180-AA6B-2A5D0B2916CE}"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C933E-8EF9-48AC-907D-44CCCBFA36A5}" type="slidenum">
              <a:rPr lang="en-US" smtClean="0"/>
              <a:t>‹#›</a:t>
            </a:fld>
            <a:endParaRPr lang="en-US"/>
          </a:p>
        </p:txBody>
      </p:sp>
    </p:spTree>
    <p:extLst>
      <p:ext uri="{BB962C8B-B14F-4D97-AF65-F5344CB8AC3E}">
        <p14:creationId xmlns:p14="http://schemas.microsoft.com/office/powerpoint/2010/main" val="3919961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977835-3274-4180-AA6B-2A5D0B2916CE}"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C933E-8EF9-48AC-907D-44CCCBFA36A5}" type="slidenum">
              <a:rPr lang="en-US" smtClean="0"/>
              <a:t>‹#›</a:t>
            </a:fld>
            <a:endParaRPr lang="en-US"/>
          </a:p>
        </p:txBody>
      </p:sp>
    </p:spTree>
    <p:extLst>
      <p:ext uri="{BB962C8B-B14F-4D97-AF65-F5344CB8AC3E}">
        <p14:creationId xmlns:p14="http://schemas.microsoft.com/office/powerpoint/2010/main" val="2726261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977835-3274-4180-AA6B-2A5D0B2916CE}"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C933E-8EF9-48AC-907D-44CCCBFA36A5}" type="slidenum">
              <a:rPr lang="en-US" smtClean="0"/>
              <a:t>‹#›</a:t>
            </a:fld>
            <a:endParaRPr lang="en-US"/>
          </a:p>
        </p:txBody>
      </p:sp>
    </p:spTree>
    <p:extLst>
      <p:ext uri="{BB962C8B-B14F-4D97-AF65-F5344CB8AC3E}">
        <p14:creationId xmlns:p14="http://schemas.microsoft.com/office/powerpoint/2010/main" val="203891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77835-3274-4180-AA6B-2A5D0B2916CE}"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C933E-8EF9-48AC-907D-44CCCBFA36A5}" type="slidenum">
              <a:rPr lang="en-US" smtClean="0"/>
              <a:t>‹#›</a:t>
            </a:fld>
            <a:endParaRPr lang="en-US"/>
          </a:p>
        </p:txBody>
      </p:sp>
    </p:spTree>
    <p:extLst>
      <p:ext uri="{BB962C8B-B14F-4D97-AF65-F5344CB8AC3E}">
        <p14:creationId xmlns:p14="http://schemas.microsoft.com/office/powerpoint/2010/main" val="1144752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977835-3274-4180-AA6B-2A5D0B2916CE}"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C933E-8EF9-48AC-907D-44CCCBFA36A5}" type="slidenum">
              <a:rPr lang="en-US" smtClean="0"/>
              <a:t>‹#›</a:t>
            </a:fld>
            <a:endParaRPr lang="en-US"/>
          </a:p>
        </p:txBody>
      </p:sp>
    </p:spTree>
    <p:extLst>
      <p:ext uri="{BB962C8B-B14F-4D97-AF65-F5344CB8AC3E}">
        <p14:creationId xmlns:p14="http://schemas.microsoft.com/office/powerpoint/2010/main" val="32215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977835-3274-4180-AA6B-2A5D0B2916CE}" type="datetimeFigureOut">
              <a:rPr lang="en-US" smtClean="0"/>
              <a:t>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3C933E-8EF9-48AC-907D-44CCCBFA36A5}" type="slidenum">
              <a:rPr lang="en-US" smtClean="0"/>
              <a:t>‹#›</a:t>
            </a:fld>
            <a:endParaRPr lang="en-US"/>
          </a:p>
        </p:txBody>
      </p:sp>
    </p:spTree>
    <p:extLst>
      <p:ext uri="{BB962C8B-B14F-4D97-AF65-F5344CB8AC3E}">
        <p14:creationId xmlns:p14="http://schemas.microsoft.com/office/powerpoint/2010/main" val="113398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977835-3274-4180-AA6B-2A5D0B2916CE}" type="datetimeFigureOut">
              <a:rPr lang="en-US" smtClean="0"/>
              <a:t>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3C933E-8EF9-48AC-907D-44CCCBFA36A5}" type="slidenum">
              <a:rPr lang="en-US" smtClean="0"/>
              <a:t>‹#›</a:t>
            </a:fld>
            <a:endParaRPr lang="en-US"/>
          </a:p>
        </p:txBody>
      </p:sp>
    </p:spTree>
    <p:extLst>
      <p:ext uri="{BB962C8B-B14F-4D97-AF65-F5344CB8AC3E}">
        <p14:creationId xmlns:p14="http://schemas.microsoft.com/office/powerpoint/2010/main" val="42683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77835-3274-4180-AA6B-2A5D0B2916CE}" type="datetimeFigureOut">
              <a:rPr lang="en-US" smtClean="0"/>
              <a:t>1/21/2019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3C933E-8EF9-48AC-907D-44CCCBFA36A5}" type="slidenum">
              <a:rPr lang="en-US" smtClean="0"/>
              <a:t>‹#›</a:t>
            </a:fld>
            <a:endParaRPr lang="en-US"/>
          </a:p>
        </p:txBody>
      </p:sp>
    </p:spTree>
    <p:extLst>
      <p:ext uri="{BB962C8B-B14F-4D97-AF65-F5344CB8AC3E}">
        <p14:creationId xmlns:p14="http://schemas.microsoft.com/office/powerpoint/2010/main" val="290507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77835-3274-4180-AA6B-2A5D0B2916CE}"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C933E-8EF9-48AC-907D-44CCCBFA36A5}" type="slidenum">
              <a:rPr lang="en-US" smtClean="0"/>
              <a:t>‹#›</a:t>
            </a:fld>
            <a:endParaRPr lang="en-US"/>
          </a:p>
        </p:txBody>
      </p:sp>
    </p:spTree>
    <p:extLst>
      <p:ext uri="{BB962C8B-B14F-4D97-AF65-F5344CB8AC3E}">
        <p14:creationId xmlns:p14="http://schemas.microsoft.com/office/powerpoint/2010/main" val="195324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77835-3274-4180-AA6B-2A5D0B2916CE}"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C933E-8EF9-48AC-907D-44CCCBFA36A5}" type="slidenum">
              <a:rPr lang="en-US" smtClean="0"/>
              <a:t>‹#›</a:t>
            </a:fld>
            <a:endParaRPr lang="en-US"/>
          </a:p>
        </p:txBody>
      </p:sp>
    </p:spTree>
    <p:extLst>
      <p:ext uri="{BB962C8B-B14F-4D97-AF65-F5344CB8AC3E}">
        <p14:creationId xmlns:p14="http://schemas.microsoft.com/office/powerpoint/2010/main" val="322431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A5977835-3274-4180-AA6B-2A5D0B2916CE}" type="datetimeFigureOut">
              <a:rPr lang="en-US" smtClean="0"/>
              <a:t>1/21/2019</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C33C933E-8EF9-48AC-907D-44CCCBFA36A5}" type="slidenum">
              <a:rPr lang="en-US" smtClean="0"/>
              <a:t>‹#›</a:t>
            </a:fld>
            <a:endParaRPr lang="en-US"/>
          </a:p>
        </p:txBody>
      </p:sp>
    </p:spTree>
    <p:extLst>
      <p:ext uri="{BB962C8B-B14F-4D97-AF65-F5344CB8AC3E}">
        <p14:creationId xmlns:p14="http://schemas.microsoft.com/office/powerpoint/2010/main" val="43049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5097" y="407177"/>
            <a:ext cx="4333461" cy="4541418"/>
          </a:xfrm>
          <a:prstGeom prst="rect">
            <a:avLst/>
          </a:prstGeom>
        </p:spPr>
      </p:pic>
    </p:spTree>
    <p:extLst>
      <p:ext uri="{BB962C8B-B14F-4D97-AF65-F5344CB8AC3E}">
        <p14:creationId xmlns:p14="http://schemas.microsoft.com/office/powerpoint/2010/main" val="2767300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673768" y="300789"/>
            <a:ext cx="10888003" cy="1263316"/>
          </a:xfrm>
          <a:prstGeom prst="round2DiagRect">
            <a:avLst>
              <a:gd name="adj1" fmla="val 36667"/>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8477" y="366962"/>
            <a:ext cx="10396882" cy="1040733"/>
          </a:xfrm>
        </p:spPr>
        <p:txBody>
          <a:bodyPr>
            <a:noAutofit/>
          </a:bodyPr>
          <a:lstStyle/>
          <a:p>
            <a:pPr algn="just" rtl="1"/>
            <a:r>
              <a:rPr lang="fa-IR" sz="4000" b="1" dirty="0" smtClean="0">
                <a:solidFill>
                  <a:schemeClr val="bg1"/>
                </a:solidFill>
                <a:cs typeface="B Zar" panose="00000400000000000000" pitchFamily="2" charset="-78"/>
              </a:rPr>
              <a:t>ایمنی در تشخیص و برخورد مناسب تیم با خطر ازد ست دادن راه هوایی یا عملکرد تنفسی</a:t>
            </a:r>
            <a:endParaRPr lang="en-US" sz="4000" b="1" dirty="0">
              <a:solidFill>
                <a:schemeClr val="bg1"/>
              </a:solidFill>
              <a:cs typeface="B Zar" panose="00000400000000000000" pitchFamily="2" charset="-78"/>
            </a:endParaRPr>
          </a:p>
        </p:txBody>
      </p:sp>
      <p:sp>
        <p:nvSpPr>
          <p:cNvPr id="3" name="Content Placeholder 2"/>
          <p:cNvSpPr>
            <a:spLocks noGrp="1"/>
          </p:cNvSpPr>
          <p:nvPr>
            <p:ph sz="quarter" idx="13"/>
          </p:nvPr>
        </p:nvSpPr>
        <p:spPr>
          <a:xfrm>
            <a:off x="577516" y="1630278"/>
            <a:ext cx="10984254" cy="3807996"/>
          </a:xfrm>
        </p:spPr>
        <p:txBody>
          <a:bodyPr>
            <a:normAutofit fontScale="92500" lnSpcReduction="20000"/>
          </a:bodyPr>
          <a:lstStyle/>
          <a:p>
            <a:pPr marL="0" indent="0" algn="just" rtl="1">
              <a:buNone/>
            </a:pPr>
            <a:r>
              <a:rPr lang="fa-IR" sz="2800" b="1" dirty="0" smtClean="0">
                <a:cs typeface="B Zar" panose="00000400000000000000" pitchFamily="2" charset="-78"/>
              </a:rPr>
              <a:t>اقدامات لازم جهت تشخیص و برخورد:</a:t>
            </a:r>
          </a:p>
          <a:p>
            <a:pPr marL="857250" indent="-857250" algn="just" rtl="1">
              <a:buFont typeface="+mj-lt"/>
              <a:buAutoNum type="romanLcPeriod"/>
            </a:pPr>
            <a:r>
              <a:rPr lang="fa-IR" sz="2800" dirty="0" smtClean="0">
                <a:cs typeface="B Zar" panose="00000400000000000000" pitchFamily="2" charset="-78"/>
              </a:rPr>
              <a:t>به منظور شناساییمشکلات بالقوه در مدیریت راه هوایی، در تمامی بیماران کاندید عمل جراحی (حتی بیمارانی که لوله گذاری برای آنان پیش بینی نمی شود) قبل از القاء بیهوشی بایستی ارزیابی حینی از راه هوایی انجام شود. </a:t>
            </a:r>
          </a:p>
          <a:p>
            <a:pPr marL="857250" indent="-857250" algn="just" rtl="1">
              <a:buFont typeface="+mj-lt"/>
              <a:buAutoNum type="romanLcPeriod"/>
            </a:pPr>
            <a:r>
              <a:rPr lang="fa-IR" sz="2800" dirty="0" smtClean="0">
                <a:cs typeface="B Zar" panose="00000400000000000000" pitchFamily="2" charset="-78"/>
              </a:rPr>
              <a:t>متخصص بیهوشی بایستی مارای استراتژی معین برای مدیریت راه هوایی بیماران و آماده اجرای آن باشد. </a:t>
            </a:r>
          </a:p>
          <a:p>
            <a:pPr marL="857250" indent="-857250" algn="just" rtl="1">
              <a:buFont typeface="+mj-lt"/>
              <a:buAutoNum type="romanLcPeriod"/>
            </a:pPr>
            <a:r>
              <a:rPr lang="fa-IR" sz="2800" dirty="0" smtClean="0">
                <a:cs typeface="B Zar" panose="00000400000000000000" pitchFamily="2" charset="-78"/>
              </a:rPr>
              <a:t>زمانی که بیمارمورد شناخته شده ای از راه هوایی مشکل می باشد، بایستی روش های جایگزین بیهوشی در نظر گرفته شود: مثل بیهوشی ناحیه ای، یا لوله گذاری در شرایط بیداری تحت بیهوشی موضعی.</a:t>
            </a:r>
          </a:p>
        </p:txBody>
      </p:sp>
    </p:spTree>
    <p:extLst>
      <p:ext uri="{BB962C8B-B14F-4D97-AF65-F5344CB8AC3E}">
        <p14:creationId xmlns:p14="http://schemas.microsoft.com/office/powerpoint/2010/main" val="2376993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673768" y="300789"/>
            <a:ext cx="10888003" cy="1263316"/>
          </a:xfrm>
          <a:prstGeom prst="round2DiagRect">
            <a:avLst>
              <a:gd name="adj1" fmla="val 36667"/>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8477" y="366962"/>
            <a:ext cx="10396882" cy="1040733"/>
          </a:xfrm>
        </p:spPr>
        <p:txBody>
          <a:bodyPr>
            <a:noAutofit/>
          </a:bodyPr>
          <a:lstStyle/>
          <a:p>
            <a:pPr algn="just" rtl="1"/>
            <a:r>
              <a:rPr lang="fa-IR" sz="4000" b="1" dirty="0" smtClean="0">
                <a:solidFill>
                  <a:schemeClr val="bg1"/>
                </a:solidFill>
                <a:cs typeface="B Zar" panose="00000400000000000000" pitchFamily="2" charset="-78"/>
              </a:rPr>
              <a:t>ایمنی در تشخیص و برخورد مناسب تیم با خطر ازد ست دادن راه هوایی یا عملکرد تنفسی</a:t>
            </a:r>
            <a:endParaRPr lang="en-US" sz="4000" b="1" dirty="0">
              <a:solidFill>
                <a:schemeClr val="bg1"/>
              </a:solidFill>
              <a:cs typeface="B Zar" panose="00000400000000000000" pitchFamily="2" charset="-78"/>
            </a:endParaRPr>
          </a:p>
        </p:txBody>
      </p:sp>
      <p:sp>
        <p:nvSpPr>
          <p:cNvPr id="3" name="Content Placeholder 2"/>
          <p:cNvSpPr>
            <a:spLocks noGrp="1"/>
          </p:cNvSpPr>
          <p:nvPr>
            <p:ph sz="quarter" idx="13"/>
          </p:nvPr>
        </p:nvSpPr>
        <p:spPr>
          <a:xfrm>
            <a:off x="577516" y="1630278"/>
            <a:ext cx="10984254" cy="3807996"/>
          </a:xfrm>
        </p:spPr>
        <p:txBody>
          <a:bodyPr>
            <a:normAutofit lnSpcReduction="10000"/>
          </a:bodyPr>
          <a:lstStyle/>
          <a:p>
            <a:pPr marL="571500" indent="-571500" algn="just" rtl="1">
              <a:buFont typeface="+mj-lt"/>
              <a:buAutoNum type="romanLcPeriod" startAt="4"/>
            </a:pPr>
            <a:r>
              <a:rPr lang="fa-IR" sz="2800" dirty="0" smtClean="0">
                <a:cs typeface="B Zar" panose="00000400000000000000" pitchFamily="2" charset="-78"/>
              </a:rPr>
              <a:t>همیشه بعد از لوله گذاری متخصص بیهوشی بایستی با سمع صداهای تنفسی و پایش وضعیت اکسیژن رسانی بیمار با استفاده از پالس اُکس متری، جاگذاری مناسب لوله داخل نای، را تأیید نماید.</a:t>
            </a:r>
          </a:p>
          <a:p>
            <a:pPr marL="571500" indent="-571500" algn="just" rtl="1">
              <a:buFont typeface="+mj-lt"/>
              <a:buAutoNum type="romanLcPeriod" startAt="4"/>
            </a:pPr>
            <a:r>
              <a:rPr lang="fa-IR" sz="2800" dirty="0" smtClean="0">
                <a:cs typeface="B Zar" panose="00000400000000000000" pitchFamily="2" charset="-78"/>
              </a:rPr>
              <a:t>به منظور کاهش ترشحات معده و افزایش </a:t>
            </a:r>
            <a:r>
              <a:rPr lang="en-US" sz="2800" dirty="0" smtClean="0">
                <a:cs typeface="B Zar" panose="00000400000000000000" pitchFamily="2" charset="-78"/>
              </a:rPr>
              <a:t>PH</a:t>
            </a:r>
            <a:r>
              <a:rPr lang="fa-IR" sz="2800" dirty="0" smtClean="0">
                <a:cs typeface="B Zar" panose="00000400000000000000" pitchFamily="2" charset="-78"/>
              </a:rPr>
              <a:t> و با هدف پیش درمانی، بیمارانی که کانید عمل جراحی اکلتیو بوده اند و در معرض خطر آسپیراسیون می باشد باید قبل از بیهوشی ناشتا باشند. </a:t>
            </a:r>
          </a:p>
          <a:p>
            <a:pPr marL="571500" indent="-571500" algn="just" rtl="1">
              <a:buFont typeface="+mj-lt"/>
              <a:buAutoNum type="romanLcPeriod" startAt="4"/>
            </a:pPr>
            <a:r>
              <a:rPr lang="fa-IR" sz="2800" dirty="0" smtClean="0">
                <a:cs typeface="B Zar" panose="00000400000000000000" pitchFamily="2" charset="-78"/>
              </a:rPr>
              <a:t>در آخر متخصص بیهوشی بایستی در برگه گزارش بیهوشی نتایج ارزیابی راه هوایی و توصیفی از سهولت یا مشکل بودن لوله گذای را ثبت کند. </a:t>
            </a:r>
          </a:p>
        </p:txBody>
      </p:sp>
    </p:spTree>
    <p:extLst>
      <p:ext uri="{BB962C8B-B14F-4D97-AF65-F5344CB8AC3E}">
        <p14:creationId xmlns:p14="http://schemas.microsoft.com/office/powerpoint/2010/main" val="2815262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431759" y="300788"/>
            <a:ext cx="10130012" cy="1191127"/>
          </a:xfrm>
          <a:prstGeom prst="round2Diag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8011" y="403058"/>
            <a:ext cx="9889380" cy="992606"/>
          </a:xfrm>
        </p:spPr>
        <p:txBody>
          <a:bodyPr>
            <a:noAutofit/>
          </a:bodyPr>
          <a:lstStyle/>
          <a:p>
            <a:pPr algn="just" rtl="1"/>
            <a:r>
              <a:rPr lang="fa-IR" sz="4000" b="1" dirty="0" smtClean="0">
                <a:solidFill>
                  <a:schemeClr val="bg1"/>
                </a:solidFill>
                <a:cs typeface="B Zar" panose="00000400000000000000" pitchFamily="2" charset="-78"/>
              </a:rPr>
              <a:t>ایمنی در شناسایی آمادگی موثر تیم برای مقابله با خطر از دست دادن خون</a:t>
            </a:r>
            <a:endParaRPr lang="en-US" sz="4000" b="1" dirty="0">
              <a:solidFill>
                <a:schemeClr val="bg1"/>
              </a:solidFill>
              <a:cs typeface="B Zar" panose="00000400000000000000" pitchFamily="2" charset="-78"/>
            </a:endParaRPr>
          </a:p>
        </p:txBody>
      </p:sp>
      <p:sp>
        <p:nvSpPr>
          <p:cNvPr id="3" name="Content Placeholder 2"/>
          <p:cNvSpPr>
            <a:spLocks noGrp="1"/>
          </p:cNvSpPr>
          <p:nvPr>
            <p:ph sz="quarter" idx="13"/>
          </p:nvPr>
        </p:nvSpPr>
        <p:spPr>
          <a:xfrm>
            <a:off x="577516" y="1155032"/>
            <a:ext cx="10984254" cy="4283242"/>
          </a:xfrm>
        </p:spPr>
        <p:txBody>
          <a:bodyPr>
            <a:normAutofit/>
          </a:bodyPr>
          <a:lstStyle/>
          <a:p>
            <a:pPr algn="just" rtl="1"/>
            <a:r>
              <a:rPr lang="fa-IR" sz="3200" b="1" dirty="0" smtClean="0">
                <a:cs typeface="B Zar" panose="00000400000000000000" pitchFamily="2" charset="-78"/>
              </a:rPr>
              <a:t>اقدامات لازم در این زمینه:</a:t>
            </a:r>
          </a:p>
          <a:p>
            <a:pPr marL="514350" indent="-514350" algn="just" rtl="1">
              <a:buFont typeface="+mj-lt"/>
              <a:buAutoNum type="romanLcPeriod"/>
            </a:pPr>
            <a:r>
              <a:rPr lang="fa-IR" sz="2500" dirty="0" smtClean="0">
                <a:cs typeface="B Zar" panose="00000400000000000000" pitchFamily="2" charset="-78"/>
              </a:rPr>
              <a:t>متخصص بیهوشی قبل از القاء بیهوشی می بایست احتمال از دست دادن خون زیاد را در بیمار در نظر بگیرد و با جراح در مورد آن صحبت کند در صورتی که مورد خطر مهمی باشد بایستی آمادگی برخورد مناسب با آن را داشته باشد. </a:t>
            </a:r>
          </a:p>
          <a:p>
            <a:pPr marL="514350" indent="-514350" algn="just" rtl="1">
              <a:buFont typeface="+mj-lt"/>
              <a:buAutoNum type="romanLcPeriod"/>
            </a:pPr>
            <a:r>
              <a:rPr lang="fa-IR" sz="2500" dirty="0" smtClean="0">
                <a:cs typeface="B Zar" panose="00000400000000000000" pitchFamily="2" charset="-78"/>
              </a:rPr>
              <a:t>قبل از برش پوست تیم بایستی در مورد خطر احتمال خونریزی از وجود راه وریدی مناسب مطمئن شوند. و از وجود فرآورده های خونی مورد نیاز برای عمل اطمینان حاصل کنند.</a:t>
            </a:r>
          </a:p>
        </p:txBody>
      </p:sp>
    </p:spTree>
    <p:extLst>
      <p:ext uri="{BB962C8B-B14F-4D97-AF65-F5344CB8AC3E}">
        <p14:creationId xmlns:p14="http://schemas.microsoft.com/office/powerpoint/2010/main" val="3164205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938463" y="300789"/>
            <a:ext cx="10623307" cy="1467853"/>
          </a:xfrm>
          <a:prstGeom prst="round2Diag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88167" y="366962"/>
            <a:ext cx="9817191" cy="1485901"/>
          </a:xfrm>
        </p:spPr>
        <p:txBody>
          <a:bodyPr>
            <a:noAutofit/>
          </a:bodyPr>
          <a:lstStyle/>
          <a:p>
            <a:pPr algn="just" rtl="1"/>
            <a:r>
              <a:rPr lang="fa-IR" sz="4000" b="1" dirty="0" smtClean="0">
                <a:solidFill>
                  <a:schemeClr val="bg1"/>
                </a:solidFill>
                <a:cs typeface="B Zar" panose="00000400000000000000" pitchFamily="2" charset="-78"/>
              </a:rPr>
              <a:t>ایمنی در مورد اجتناب از ایجاد واکنش ناخواسته دارویی یا واکنش آلرژیک شناخته شده در بیمار</a:t>
            </a:r>
            <a:endParaRPr lang="en-US" sz="4000" b="1" dirty="0">
              <a:solidFill>
                <a:schemeClr val="bg1"/>
              </a:solidFill>
              <a:cs typeface="B Zar" panose="00000400000000000000" pitchFamily="2" charset="-78"/>
            </a:endParaRPr>
          </a:p>
        </p:txBody>
      </p:sp>
      <p:sp>
        <p:nvSpPr>
          <p:cNvPr id="3" name="Content Placeholder 2"/>
          <p:cNvSpPr>
            <a:spLocks noGrp="1"/>
          </p:cNvSpPr>
          <p:nvPr>
            <p:ph sz="quarter" idx="13"/>
          </p:nvPr>
        </p:nvSpPr>
        <p:spPr>
          <a:xfrm>
            <a:off x="577516" y="1852862"/>
            <a:ext cx="10984254" cy="3585411"/>
          </a:xfrm>
        </p:spPr>
        <p:txBody>
          <a:bodyPr>
            <a:normAutofit fontScale="85000" lnSpcReduction="20000"/>
          </a:bodyPr>
          <a:lstStyle/>
          <a:p>
            <a:pPr marL="0" indent="0" algn="just" rtl="1">
              <a:buNone/>
            </a:pPr>
            <a:r>
              <a:rPr lang="fa-IR" sz="2800" b="1" dirty="0" smtClean="0">
                <a:cs typeface="B Zar" panose="00000400000000000000" pitchFamily="2" charset="-78"/>
              </a:rPr>
              <a:t>اقدامات لازم در این زمینه:</a:t>
            </a:r>
          </a:p>
          <a:p>
            <a:pPr marL="857250" indent="-857250" algn="just" rtl="1">
              <a:buFont typeface="+mj-lt"/>
              <a:buAutoNum type="romanLcPeriod"/>
            </a:pPr>
            <a:r>
              <a:rPr lang="fa-IR" sz="2800" dirty="0" smtClean="0">
                <a:cs typeface="B Zar" panose="00000400000000000000" pitchFamily="2" charset="-78"/>
              </a:rPr>
              <a:t>قبل از تحویز هر دارو به بیمار ابتدا باید بیمار به وضوح شناسایی شود. </a:t>
            </a:r>
          </a:p>
          <a:p>
            <a:pPr marL="857250" indent="-857250" algn="just" rtl="1">
              <a:buFont typeface="+mj-lt"/>
              <a:buAutoNum type="romanLcPeriod"/>
            </a:pPr>
            <a:r>
              <a:rPr lang="fa-IR" sz="2800" dirty="0" smtClean="0">
                <a:cs typeface="B Zar" panose="00000400000000000000" pitchFamily="2" charset="-78"/>
              </a:rPr>
              <a:t>تاریخچه آلرژی یا واکنش های حساسیتی بیمار به داروها بررسی شود.</a:t>
            </a:r>
          </a:p>
          <a:p>
            <a:pPr marL="857250" indent="-857250" algn="just" rtl="1">
              <a:buFont typeface="+mj-lt"/>
              <a:buAutoNum type="romanLcPeriod"/>
            </a:pPr>
            <a:r>
              <a:rPr lang="fa-IR" sz="2800" dirty="0" smtClean="0">
                <a:cs typeface="B Zar" panose="00000400000000000000" pitchFamily="2" charset="-78"/>
              </a:rPr>
              <a:t>قبل از دادن دارو به بیمار، باید داروها به طر مناسبی برچسب گذاری شده باشند و مورد تائید و کنترل قرار گیرند. </a:t>
            </a:r>
          </a:p>
          <a:p>
            <a:pPr marL="857250" indent="-857250" algn="just" rtl="1">
              <a:buFont typeface="+mj-lt"/>
              <a:buAutoNum type="romanLcPeriod"/>
            </a:pPr>
            <a:r>
              <a:rPr lang="fa-IR" sz="2800" dirty="0" smtClean="0">
                <a:cs typeface="B Zar" panose="00000400000000000000" pitchFamily="2" charset="-78"/>
              </a:rPr>
              <a:t>تا حد امکان از قرار گیری داروها با بسته بندی یا اکشال ظاهری مشابه در کنار هم باید خودداری شود. </a:t>
            </a:r>
          </a:p>
          <a:p>
            <a:pPr marL="857250" indent="-857250" algn="just" rtl="1">
              <a:buFont typeface="+mj-lt"/>
              <a:buAutoNum type="romanLcPeriod"/>
            </a:pPr>
            <a:r>
              <a:rPr lang="fa-IR" sz="2800" dirty="0" smtClean="0">
                <a:cs typeface="B Zar" panose="00000400000000000000" pitchFamily="2" charset="-78"/>
              </a:rPr>
              <a:t>برچسب آم÷ول ها و سرنگ ها باید خوانا و حاوی اطلاعاتی بینظیر (غلظت دارو و تاریخ انقضاء) باشد.</a:t>
            </a:r>
          </a:p>
          <a:p>
            <a:pPr marL="857250" indent="-857250" algn="just" rtl="1">
              <a:buFont typeface="+mj-lt"/>
              <a:buAutoNum type="romanLcPeriod"/>
            </a:pPr>
            <a:r>
              <a:rPr lang="fa-IR" sz="2800" dirty="0" smtClean="0">
                <a:cs typeface="B Zar" panose="00000400000000000000" pitchFamily="2" charset="-78"/>
              </a:rPr>
              <a:t>داروهای موجود در یک  دسته دارویی باید با سیستم کد بندی رنگی مشخص شده باشند. </a:t>
            </a:r>
          </a:p>
        </p:txBody>
      </p:sp>
    </p:spTree>
    <p:extLst>
      <p:ext uri="{BB962C8B-B14F-4D97-AF65-F5344CB8AC3E}">
        <p14:creationId xmlns:p14="http://schemas.microsoft.com/office/powerpoint/2010/main" val="3168960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335505" y="300789"/>
            <a:ext cx="10226265" cy="1299411"/>
          </a:xfrm>
          <a:prstGeom prst="round2Diag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07907" y="366962"/>
            <a:ext cx="9697452" cy="1040733"/>
          </a:xfrm>
        </p:spPr>
        <p:txBody>
          <a:bodyPr>
            <a:noAutofit/>
          </a:bodyPr>
          <a:lstStyle/>
          <a:p>
            <a:pPr algn="just" rtl="1"/>
            <a:r>
              <a:rPr lang="fa-IR" sz="4000" b="1" dirty="0" smtClean="0">
                <a:solidFill>
                  <a:schemeClr val="bg1"/>
                </a:solidFill>
                <a:cs typeface="B Zar" panose="00000400000000000000" pitchFamily="2" charset="-78"/>
              </a:rPr>
              <a:t>ایمنی در بکارگیری روش های موثر در به حداقل رساندن خطر عفونت موضع جراحی</a:t>
            </a:r>
            <a:endParaRPr lang="en-US" sz="4000" b="1" dirty="0">
              <a:solidFill>
                <a:schemeClr val="bg1"/>
              </a:solidFill>
              <a:cs typeface="B Zar" panose="00000400000000000000" pitchFamily="2" charset="-78"/>
            </a:endParaRPr>
          </a:p>
        </p:txBody>
      </p:sp>
      <p:sp>
        <p:nvSpPr>
          <p:cNvPr id="3" name="Content Placeholder 2"/>
          <p:cNvSpPr>
            <a:spLocks noGrp="1"/>
          </p:cNvSpPr>
          <p:nvPr>
            <p:ph sz="quarter" idx="13"/>
          </p:nvPr>
        </p:nvSpPr>
        <p:spPr>
          <a:xfrm>
            <a:off x="577516" y="1600200"/>
            <a:ext cx="10984254" cy="4030579"/>
          </a:xfrm>
        </p:spPr>
        <p:txBody>
          <a:bodyPr>
            <a:normAutofit lnSpcReduction="10000"/>
          </a:bodyPr>
          <a:lstStyle/>
          <a:p>
            <a:pPr marL="0" indent="0" algn="just" rtl="1">
              <a:buNone/>
            </a:pPr>
            <a:r>
              <a:rPr lang="fa-IR" sz="2400" b="1" dirty="0" smtClean="0">
                <a:cs typeface="B Zar" panose="00000400000000000000" pitchFamily="2" charset="-78"/>
              </a:rPr>
              <a:t>اقدامات لازم: </a:t>
            </a:r>
          </a:p>
          <a:p>
            <a:pPr marL="0" indent="0" algn="just" rtl="1">
              <a:buNone/>
            </a:pPr>
            <a:r>
              <a:rPr lang="fa-IR" sz="2400" dirty="0">
                <a:cs typeface="B Zar" panose="00000400000000000000" pitchFamily="2" charset="-78"/>
              </a:rPr>
              <a:t>نکته: استعمال دخانیات باید حداقل 30 روز قبل از جراحی الکتیو قطع شود. </a:t>
            </a:r>
          </a:p>
          <a:p>
            <a:pPr marL="514350" indent="-514350" algn="just" rtl="1">
              <a:buFont typeface="+mj-lt"/>
              <a:buAutoNum type="romanLcPeriod"/>
            </a:pPr>
            <a:r>
              <a:rPr lang="fa-IR" sz="2400" dirty="0">
                <a:cs typeface="B Zar" panose="00000400000000000000" pitchFamily="2" charset="-78"/>
              </a:rPr>
              <a:t>استفاده از آنتی </a:t>
            </a:r>
            <a:r>
              <a:rPr lang="fa-IR" sz="2400" dirty="0" smtClean="0">
                <a:cs typeface="B Zar" panose="00000400000000000000" pitchFamily="2" charset="-78"/>
              </a:rPr>
              <a:t>بیوتیک های پروفیلاکسی در تمامم موارد جراحی (تمیز- آلوده)</a:t>
            </a:r>
          </a:p>
          <a:p>
            <a:pPr marL="514350" indent="-514350" algn="just" rtl="1">
              <a:buFont typeface="+mj-lt"/>
              <a:buAutoNum type="romanLcPeriod"/>
            </a:pPr>
            <a:r>
              <a:rPr lang="fa-IR" sz="2400" dirty="0" smtClean="0">
                <a:cs typeface="B Zar" panose="00000400000000000000" pitchFamily="2" charset="-78"/>
              </a:rPr>
              <a:t>آنتی بیوتیک های پروفیلاکتیک بایستی یک ساعت قبل از برش پوست با دوز ضد میکروبی موثر تجویز شوند و قبل از برش پوست اعضای تیم جراحی باید تجویز آنتی بیوتیک را در طی 60 دقیقه قبل تائید نمایند. </a:t>
            </a:r>
          </a:p>
          <a:p>
            <a:pPr marL="514350" indent="-514350" algn="just" rtl="1">
              <a:buFont typeface="+mj-lt"/>
              <a:buAutoNum type="romanLcPeriod"/>
            </a:pPr>
            <a:r>
              <a:rPr lang="fa-IR" sz="2400" dirty="0" smtClean="0">
                <a:cs typeface="B Zar" panose="00000400000000000000" pitchFamily="2" charset="-78"/>
              </a:rPr>
              <a:t>تمامی مراکز درمانی باید دارای توانایی استرلیستی ابزار و وسایل جراحی و تائید آن باشند. قبل از القاء بیهوشی و قبل از شروع  جراحی فرد مسئول استرلیستی ابزار را طبق شاص های استریلستی بررسی و تائید نماید. </a:t>
            </a:r>
          </a:p>
          <a:p>
            <a:pPr marL="514350" indent="-514350" algn="just" rtl="1">
              <a:buFont typeface="+mj-lt"/>
              <a:buAutoNum type="romanLcPeriod"/>
            </a:pPr>
            <a:r>
              <a:rPr lang="fa-IR" sz="2400" dirty="0">
                <a:cs typeface="B Zar" panose="00000400000000000000" pitchFamily="2" charset="-78"/>
              </a:rPr>
              <a:t>آنتی بیوتیک هایی که به صورت پروفیلاکسی استفاده می شوند باید ظرف 24 ساعت پس از جراحی قطع شوند. </a:t>
            </a:r>
          </a:p>
        </p:txBody>
      </p:sp>
    </p:spTree>
    <p:extLst>
      <p:ext uri="{BB962C8B-B14F-4D97-AF65-F5344CB8AC3E}">
        <p14:creationId xmlns:p14="http://schemas.microsoft.com/office/powerpoint/2010/main" val="968784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335505" y="300789"/>
            <a:ext cx="10226265" cy="1299411"/>
          </a:xfrm>
          <a:prstGeom prst="round2Diag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07907" y="366962"/>
            <a:ext cx="9697452" cy="1040733"/>
          </a:xfrm>
        </p:spPr>
        <p:txBody>
          <a:bodyPr>
            <a:noAutofit/>
          </a:bodyPr>
          <a:lstStyle/>
          <a:p>
            <a:pPr algn="just" rtl="1"/>
            <a:r>
              <a:rPr lang="fa-IR" sz="4000" b="1" dirty="0" smtClean="0">
                <a:solidFill>
                  <a:schemeClr val="bg1"/>
                </a:solidFill>
                <a:cs typeface="B Zar" panose="00000400000000000000" pitchFamily="2" charset="-78"/>
              </a:rPr>
              <a:t>ایمنی در بکارگیری روش های موثر در به حداقل رساندن خطر عفونت موضع جراحی</a:t>
            </a:r>
            <a:endParaRPr lang="en-US" sz="4000" b="1" dirty="0">
              <a:solidFill>
                <a:schemeClr val="bg1"/>
              </a:solidFill>
              <a:cs typeface="B Zar" panose="00000400000000000000" pitchFamily="2" charset="-78"/>
            </a:endParaRPr>
          </a:p>
        </p:txBody>
      </p:sp>
      <p:sp>
        <p:nvSpPr>
          <p:cNvPr id="3" name="Content Placeholder 2"/>
          <p:cNvSpPr>
            <a:spLocks noGrp="1"/>
          </p:cNvSpPr>
          <p:nvPr>
            <p:ph sz="quarter" idx="13"/>
          </p:nvPr>
        </p:nvSpPr>
        <p:spPr>
          <a:xfrm>
            <a:off x="577516" y="1666373"/>
            <a:ext cx="10984254" cy="4030579"/>
          </a:xfrm>
        </p:spPr>
        <p:txBody>
          <a:bodyPr>
            <a:normAutofit fontScale="92500" lnSpcReduction="20000"/>
          </a:bodyPr>
          <a:lstStyle/>
          <a:p>
            <a:pPr marL="514350" indent="-514350" algn="just" rtl="1">
              <a:buFont typeface="+mj-lt"/>
              <a:buAutoNum type="romanLcPeriod" startAt="5"/>
            </a:pPr>
            <a:r>
              <a:rPr lang="fa-IR" sz="2400" dirty="0" smtClean="0">
                <a:cs typeface="B Zar" panose="00000400000000000000" pitchFamily="2" charset="-78"/>
              </a:rPr>
              <a:t>زدن موهای موضع عمل توصیه نمی شود، مگر در مواردی که مو با عمل تداخل نماید. در صورت ضرورت برداشتن موها، بایستی با قیچی در زمان کمتر از 2 ساعت مانده به عمل کوتاه شوند. زدن موهای موضع عمل با تیغ به دلیل افزایش احتمال عفونت موضع عمل توصیه نمی شود. </a:t>
            </a:r>
          </a:p>
          <a:p>
            <a:pPr marL="514350" indent="-514350" algn="just" rtl="1">
              <a:buFont typeface="+mj-lt"/>
              <a:buAutoNum type="romanLcPeriod" startAt="5"/>
            </a:pPr>
            <a:r>
              <a:rPr lang="fa-IR" sz="2400" dirty="0" smtClean="0">
                <a:cs typeface="B Zar" panose="00000400000000000000" pitchFamily="2" charset="-78"/>
              </a:rPr>
              <a:t>پوست موضع عمل تمام بیماران جراحی باید با یک ماماده آنتی سپتیک قبل از جراحی آغشته شود. </a:t>
            </a:r>
          </a:p>
          <a:p>
            <a:pPr marL="514350" indent="-514350" algn="just" rtl="1">
              <a:buFont typeface="+mj-lt"/>
              <a:buAutoNum type="romanLcPeriod" startAt="5"/>
            </a:pPr>
            <a:r>
              <a:rPr lang="fa-IR" sz="2400" dirty="0" smtClean="0">
                <a:cs typeface="B Zar" panose="00000400000000000000" pitchFamily="2" charset="-78"/>
              </a:rPr>
              <a:t>اعضاء تیم جراحی باید دست های خود را از ناحیه دست و ساعد به مدت 2 تا 5 دقیقه با صابون آنتی میروبی اسکراب کنند. </a:t>
            </a:r>
          </a:p>
          <a:p>
            <a:pPr marL="514350" indent="-514350" algn="just" rtl="1">
              <a:buFont typeface="+mj-lt"/>
              <a:buAutoNum type="romanLcPeriod" startAt="5"/>
            </a:pPr>
            <a:r>
              <a:rPr lang="fa-IR" sz="2400" dirty="0" smtClean="0">
                <a:cs typeface="B Zar" panose="00000400000000000000" pitchFamily="2" charset="-78"/>
              </a:rPr>
              <a:t>در حین عمل تیم جراحی باید موهای خود را بپوشانند وگان استریل بپوشند و دستکش استریل بپوشند.  و از ماسک استفاده کنند. </a:t>
            </a:r>
          </a:p>
          <a:p>
            <a:pPr marL="514350" indent="-514350" algn="just" rtl="1">
              <a:buFont typeface="+mj-lt"/>
              <a:buAutoNum type="romanLcPeriod" startAt="5"/>
            </a:pPr>
            <a:r>
              <a:rPr lang="fa-IR" sz="2400" dirty="0" smtClean="0">
                <a:cs typeface="B Zar" panose="00000400000000000000" pitchFamily="2" charset="-78"/>
              </a:rPr>
              <a:t>پانسمان استریل روی زخم موضع عمل باید 24 الی 48 ساعت پس از عمل حفظ شود. </a:t>
            </a:r>
          </a:p>
          <a:p>
            <a:pPr marL="514350" indent="-514350" algn="just" rtl="1">
              <a:buFont typeface="+mj-lt"/>
              <a:buAutoNum type="romanLcPeriod" startAt="5"/>
            </a:pPr>
            <a:r>
              <a:rPr lang="fa-IR" sz="2400" dirty="0" smtClean="0">
                <a:cs typeface="B Zar" panose="00000400000000000000" pitchFamily="2" charset="-78"/>
              </a:rPr>
              <a:t>باید سراسر اتاق عمل به طور کامل پس از اعمال جراحی کثثیف یا عفونی و در اتمام هر عمل جراحی تمیز شود. </a:t>
            </a:r>
          </a:p>
        </p:txBody>
      </p:sp>
    </p:spTree>
    <p:extLst>
      <p:ext uri="{BB962C8B-B14F-4D97-AF65-F5344CB8AC3E}">
        <p14:creationId xmlns:p14="http://schemas.microsoft.com/office/powerpoint/2010/main" val="4238412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335505" y="300789"/>
            <a:ext cx="10226265" cy="1299411"/>
          </a:xfrm>
          <a:prstGeom prst="round2Diag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07907" y="366962"/>
            <a:ext cx="9697452" cy="1040733"/>
          </a:xfrm>
        </p:spPr>
        <p:txBody>
          <a:bodyPr>
            <a:noAutofit/>
          </a:bodyPr>
          <a:lstStyle/>
          <a:p>
            <a:pPr algn="just" rtl="1"/>
            <a:r>
              <a:rPr lang="fa-IR" sz="4000" b="1" dirty="0" smtClean="0">
                <a:solidFill>
                  <a:schemeClr val="bg1"/>
                </a:solidFill>
                <a:cs typeface="B Zar" panose="00000400000000000000" pitchFamily="2" charset="-78"/>
              </a:rPr>
              <a:t>ایمنی در پیشگیری از جا ماندن سهوی ابزار و گازهای جراحی در زخم های جراحی</a:t>
            </a:r>
            <a:endParaRPr lang="en-US" sz="4000" b="1" dirty="0">
              <a:solidFill>
                <a:schemeClr val="bg1"/>
              </a:solidFill>
              <a:cs typeface="B Zar" panose="00000400000000000000" pitchFamily="2" charset="-78"/>
            </a:endParaRPr>
          </a:p>
        </p:txBody>
      </p:sp>
      <p:sp>
        <p:nvSpPr>
          <p:cNvPr id="3" name="Content Placeholder 2"/>
          <p:cNvSpPr>
            <a:spLocks noGrp="1"/>
          </p:cNvSpPr>
          <p:nvPr>
            <p:ph sz="quarter" idx="13"/>
          </p:nvPr>
        </p:nvSpPr>
        <p:spPr>
          <a:xfrm>
            <a:off x="577516" y="1666373"/>
            <a:ext cx="10984254" cy="4030579"/>
          </a:xfrm>
        </p:spPr>
        <p:txBody>
          <a:bodyPr>
            <a:normAutofit/>
          </a:bodyPr>
          <a:lstStyle/>
          <a:p>
            <a:pPr marL="514350" indent="-514350" algn="just" rtl="1">
              <a:buFont typeface="+mj-lt"/>
              <a:buAutoNum type="romanLcPeriod"/>
            </a:pPr>
            <a:r>
              <a:rPr lang="fa-IR" sz="2400" dirty="0" smtClean="0">
                <a:cs typeface="B Zar" panose="00000400000000000000" pitchFamily="2" charset="-78"/>
              </a:rPr>
              <a:t>شمارش گاز های جراحی و بررسی وسایل جراحی بایتسی حداقل در شروع و خاتمه هر عمل انجام شود. </a:t>
            </a:r>
          </a:p>
          <a:p>
            <a:pPr marL="514350" indent="-514350" algn="just" rtl="1">
              <a:buFont typeface="+mj-lt"/>
              <a:buAutoNum type="romanLcPeriod"/>
            </a:pPr>
            <a:r>
              <a:rPr lang="fa-IR" sz="2400" dirty="0" smtClean="0">
                <a:cs typeface="B Zar" panose="00000400000000000000" pitchFamily="2" charset="-78"/>
              </a:rPr>
              <a:t>شمارش باید همراه با نام و نام خانوادگی و سمت فرد مسئول شمارش، ثبت شود و نتیجه شمارش با صدای بلند و به صورت واضح به جراح گفته شود. </a:t>
            </a:r>
          </a:p>
          <a:p>
            <a:pPr marL="514350" indent="-514350" algn="just" rtl="1">
              <a:buFont typeface="+mj-lt"/>
              <a:buAutoNum type="romanLcPeriod"/>
            </a:pPr>
            <a:r>
              <a:rPr lang="fa-IR" sz="2400" dirty="0" smtClean="0">
                <a:cs typeface="B Zar" panose="00000400000000000000" pitchFamily="2" charset="-78"/>
              </a:rPr>
              <a:t>جراح نیز باید قبل از بستن هر گونه حمزه آناتومیکی یا موضع عمل جستجوی منظم زخم را انجام دهد. </a:t>
            </a:r>
          </a:p>
          <a:p>
            <a:pPr marL="514350" indent="-514350" algn="just" rtl="1">
              <a:buFont typeface="+mj-lt"/>
              <a:buAutoNum type="romanLcPeriod"/>
            </a:pPr>
            <a:r>
              <a:rPr lang="fa-IR" sz="2400" dirty="0" smtClean="0">
                <a:cs typeface="B Zar" panose="00000400000000000000" pitchFamily="2" charset="-78"/>
              </a:rPr>
              <a:t>نکته: به منظور شناسایی دقیق نمونه های جراحی توصیه می شود برچسب گذاری صحیح تمامی نمونه های جراحی با نام بیمار، نام عمل، نام نمونه و محل نمونه توسط یکی از اعضای تیم جراحی، با صدای بلند تائیدکلامی فرد دیگری از تیم، انجام شود. </a:t>
            </a:r>
          </a:p>
        </p:txBody>
      </p:sp>
    </p:spTree>
    <p:extLst>
      <p:ext uri="{BB962C8B-B14F-4D97-AF65-F5344CB8AC3E}">
        <p14:creationId xmlns:p14="http://schemas.microsoft.com/office/powerpoint/2010/main" val="224826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831042" y="253378"/>
            <a:ext cx="9755187" cy="2766528"/>
          </a:xfrm>
        </p:spPr>
        <p:txBody>
          <a:bodyPr/>
          <a:lstStyle/>
          <a:p>
            <a:r>
              <a:rPr lang="fa-IR" dirty="0" smtClean="0">
                <a:cs typeface="B Titr" panose="00000700000000000000" pitchFamily="2" charset="-78"/>
              </a:rPr>
              <a:t>موضوع: </a:t>
            </a:r>
            <a:br>
              <a:rPr lang="fa-IR" dirty="0" smtClean="0">
                <a:cs typeface="B Titr" panose="00000700000000000000" pitchFamily="2" charset="-78"/>
              </a:rPr>
            </a:br>
            <a:r>
              <a:rPr lang="fa-IR" dirty="0" smtClean="0">
                <a:cs typeface="B Titr" panose="00000700000000000000" pitchFamily="2" charset="-78"/>
              </a:rPr>
              <a:t>اصول عمومی جراحی ایمن</a:t>
            </a:r>
            <a:endParaRPr lang="en-US" dirty="0">
              <a:cs typeface="B Titr" panose="00000700000000000000" pitchFamily="2" charset="-78"/>
            </a:endParaRPr>
          </a:p>
        </p:txBody>
      </p:sp>
      <p:sp>
        <p:nvSpPr>
          <p:cNvPr id="3" name="Subtitle 2"/>
          <p:cNvSpPr>
            <a:spLocks noGrp="1"/>
          </p:cNvSpPr>
          <p:nvPr>
            <p:ph type="subTitle" idx="1"/>
          </p:nvPr>
        </p:nvSpPr>
        <p:spPr>
          <a:xfrm rot="21420000">
            <a:off x="1005415" y="3227895"/>
            <a:ext cx="9755187" cy="1404580"/>
          </a:xfrm>
        </p:spPr>
        <p:txBody>
          <a:bodyPr/>
          <a:lstStyle/>
          <a:p>
            <a:pPr algn="ctr"/>
            <a:r>
              <a:rPr lang="fa-IR" b="1" dirty="0" smtClean="0">
                <a:solidFill>
                  <a:schemeClr val="tx1"/>
                </a:solidFill>
                <a:cs typeface="B Zar" panose="00000400000000000000" pitchFamily="2" charset="-78"/>
              </a:rPr>
              <a:t>تهیه کنندگان: سیما سلیمانی – مرضیه حسینی </a:t>
            </a:r>
          </a:p>
          <a:p>
            <a:pPr algn="ctr"/>
            <a:r>
              <a:rPr lang="fa-IR" b="1" dirty="0" smtClean="0">
                <a:solidFill>
                  <a:schemeClr val="tx1"/>
                </a:solidFill>
                <a:cs typeface="B Zar" panose="00000400000000000000" pitchFamily="2" charset="-78"/>
              </a:rPr>
              <a:t>کارشناس بیهوشی  «اتاق عمل»</a:t>
            </a:r>
            <a:endParaRPr lang="en-US" b="1" dirty="0">
              <a:solidFill>
                <a:schemeClr val="tx1"/>
              </a:solidFill>
              <a:cs typeface="B Zar" panose="00000400000000000000" pitchFamily="2" charset="-78"/>
            </a:endParaRPr>
          </a:p>
        </p:txBody>
      </p:sp>
    </p:spTree>
    <p:extLst>
      <p:ext uri="{BB962C8B-B14F-4D97-AF65-F5344CB8AC3E}">
        <p14:creationId xmlns:p14="http://schemas.microsoft.com/office/powerpoint/2010/main" val="508268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707907" y="300789"/>
            <a:ext cx="9853863" cy="854243"/>
          </a:xfrm>
          <a:prstGeom prst="round2Diag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8477" y="366962"/>
            <a:ext cx="10396882" cy="721895"/>
          </a:xfrm>
        </p:spPr>
        <p:txBody>
          <a:bodyPr>
            <a:noAutofit/>
          </a:bodyPr>
          <a:lstStyle/>
          <a:p>
            <a:pPr algn="just" rtl="1"/>
            <a:r>
              <a:rPr lang="fa-IR" sz="4000" b="1" dirty="0" smtClean="0">
                <a:solidFill>
                  <a:schemeClr val="bg1"/>
                </a:solidFill>
                <a:cs typeface="B Zar" panose="00000400000000000000" pitchFamily="2" charset="-78"/>
              </a:rPr>
              <a:t>عمل جراحی بر روی بیمار صحیح و در موضع صحیح</a:t>
            </a:r>
            <a:endParaRPr lang="en-US" sz="4000" b="1" dirty="0">
              <a:solidFill>
                <a:schemeClr val="bg1"/>
              </a:solidFill>
              <a:cs typeface="B Zar" panose="00000400000000000000" pitchFamily="2" charset="-78"/>
            </a:endParaRPr>
          </a:p>
        </p:txBody>
      </p:sp>
      <p:sp>
        <p:nvSpPr>
          <p:cNvPr id="3" name="Content Placeholder 2"/>
          <p:cNvSpPr>
            <a:spLocks noGrp="1"/>
          </p:cNvSpPr>
          <p:nvPr>
            <p:ph sz="quarter" idx="13"/>
          </p:nvPr>
        </p:nvSpPr>
        <p:spPr>
          <a:xfrm>
            <a:off x="577516" y="1155032"/>
            <a:ext cx="10984254" cy="4283242"/>
          </a:xfrm>
        </p:spPr>
        <p:txBody>
          <a:bodyPr>
            <a:normAutofit/>
          </a:bodyPr>
          <a:lstStyle/>
          <a:p>
            <a:pPr algn="just" rtl="1"/>
            <a:r>
              <a:rPr lang="fa-IR" sz="4000" dirty="0" smtClean="0">
                <a:cs typeface="B Zar" panose="00000400000000000000" pitchFamily="2" charset="-78"/>
              </a:rPr>
              <a:t>احتمال وقوع عمل جراحی در موضوع اشتباه توام با اعمال جراحی بر روی ارگان های قرینه است.</a:t>
            </a:r>
          </a:p>
          <a:p>
            <a:pPr algn="just" rtl="1"/>
            <a:r>
              <a:rPr lang="fa-IR" sz="4000" dirty="0" smtClean="0">
                <a:cs typeface="B Zar" panose="00000400000000000000" pitchFamily="2" charset="-78"/>
              </a:rPr>
              <a:t>پرتو کل جهانی در این زمینه یک فرآیند سه گانه تکمیلی به منظور تضمین بیمار صحیح، موضع و پروسیجر صحیح می باشد. </a:t>
            </a:r>
          </a:p>
        </p:txBody>
      </p:sp>
    </p:spTree>
    <p:extLst>
      <p:ext uri="{BB962C8B-B14F-4D97-AF65-F5344CB8AC3E}">
        <p14:creationId xmlns:p14="http://schemas.microsoft.com/office/powerpoint/2010/main" val="24758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252663" y="300790"/>
            <a:ext cx="11309107" cy="1359570"/>
          </a:xfrm>
          <a:prstGeom prst="round2DiagRect">
            <a:avLst>
              <a:gd name="adj1" fmla="val 41716"/>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7516" y="366963"/>
            <a:ext cx="10827843" cy="1293396"/>
          </a:xfrm>
        </p:spPr>
        <p:txBody>
          <a:bodyPr>
            <a:noAutofit/>
          </a:bodyPr>
          <a:lstStyle/>
          <a:p>
            <a:pPr algn="just" rtl="1"/>
            <a:r>
              <a:rPr lang="fa-IR" sz="3600" b="1" dirty="0" smtClean="0">
                <a:solidFill>
                  <a:schemeClr val="bg1"/>
                </a:solidFill>
                <a:cs typeface="B Zar" panose="00000400000000000000" pitchFamily="2" charset="-78"/>
              </a:rPr>
              <a:t>گام1: تأیید بیمار، موضع و پروسیجر در تمامی مراحل از زمان اخذ تصمیم به عمل بیمار تا هنگام انجام عمل جراحی به شرح ذیل:</a:t>
            </a:r>
            <a:endParaRPr lang="en-US" sz="3600" b="1" dirty="0">
              <a:solidFill>
                <a:schemeClr val="bg1"/>
              </a:solidFill>
              <a:cs typeface="B Zar" panose="00000400000000000000" pitchFamily="2" charset="-78"/>
            </a:endParaRPr>
          </a:p>
        </p:txBody>
      </p:sp>
      <p:sp>
        <p:nvSpPr>
          <p:cNvPr id="3" name="Content Placeholder 2"/>
          <p:cNvSpPr>
            <a:spLocks noGrp="1"/>
          </p:cNvSpPr>
          <p:nvPr>
            <p:ph sz="quarter" idx="13"/>
          </p:nvPr>
        </p:nvSpPr>
        <p:spPr>
          <a:xfrm>
            <a:off x="421105" y="1864895"/>
            <a:ext cx="10984254" cy="3507205"/>
          </a:xfrm>
        </p:spPr>
        <p:txBody>
          <a:bodyPr>
            <a:normAutofit fontScale="62500" lnSpcReduction="20000"/>
          </a:bodyPr>
          <a:lstStyle/>
          <a:p>
            <a:pPr marL="857250" indent="-857250" algn="just" rtl="1">
              <a:buFont typeface="+mj-lt"/>
              <a:buAutoNum type="romanLcPeriod"/>
            </a:pPr>
            <a:r>
              <a:rPr lang="en-US" sz="4000" dirty="0" smtClean="0">
                <a:cs typeface="B Zar" panose="00000400000000000000" pitchFamily="2" charset="-78"/>
              </a:rPr>
              <a:t> </a:t>
            </a:r>
            <a:r>
              <a:rPr lang="fa-IR" sz="4000" dirty="0" smtClean="0">
                <a:cs typeface="B Zar" panose="00000400000000000000" pitchFamily="2" charset="-78"/>
              </a:rPr>
              <a:t>در هنگام برنامه ریزی و زمان بندی عمل جراحی</a:t>
            </a:r>
          </a:p>
          <a:p>
            <a:pPr marL="857250" indent="-857250" algn="just" rtl="1">
              <a:buFont typeface="+mj-lt"/>
              <a:buAutoNum type="romanLcPeriod"/>
            </a:pPr>
            <a:r>
              <a:rPr lang="fa-IR" sz="4000" dirty="0" smtClean="0">
                <a:cs typeface="B Zar" panose="00000400000000000000" pitchFamily="2" charset="-78"/>
              </a:rPr>
              <a:t>در هنگام پذیرش یا ورود به اتاق عمل</a:t>
            </a:r>
          </a:p>
          <a:p>
            <a:pPr marL="857250" indent="-857250" algn="just" rtl="1">
              <a:buFont typeface="+mj-lt"/>
              <a:buAutoNum type="romanLcPeriod"/>
            </a:pPr>
            <a:r>
              <a:rPr lang="fa-IR" sz="4000" dirty="0" smtClean="0">
                <a:cs typeface="B Zar" panose="00000400000000000000" pitchFamily="2" charset="-78"/>
              </a:rPr>
              <a:t>در هر زمان که مسئولیت مراقبت از بیمار به فرد دیگری منتقل شد. </a:t>
            </a:r>
          </a:p>
          <a:p>
            <a:pPr marL="857250" indent="-857250" algn="just" rtl="1">
              <a:buFont typeface="+mj-lt"/>
              <a:buAutoNum type="romanLcPeriod"/>
            </a:pPr>
            <a:r>
              <a:rPr lang="fa-IR" sz="4000" dirty="0" smtClean="0">
                <a:cs typeface="B Zar" panose="00000400000000000000" pitchFamily="2" charset="-78"/>
              </a:rPr>
              <a:t>قبل از ورود به اتاق عمل</a:t>
            </a:r>
          </a:p>
          <a:p>
            <a:pPr marL="0" indent="0" algn="just" rtl="1">
              <a:buNone/>
            </a:pPr>
            <a:r>
              <a:rPr lang="fa-IR" sz="4000" dirty="0" smtClean="0">
                <a:cs typeface="B Zar" panose="00000400000000000000" pitchFamily="2" charset="-78"/>
              </a:rPr>
              <a:t>گام اول بایستی با مشارکت بیمار بیدار و آگاه و کلیه اعضای تیم درمانی صورت پذیرد از طریق شناسایی و علامت گذاری بیمار، و در طی اخذ رضایت آگاهانه و تأیید موضوع عمل از بیمار با بررسی و کنترل پرونده و کلیشه های رادیوگرافی.</a:t>
            </a:r>
          </a:p>
        </p:txBody>
      </p:sp>
    </p:spTree>
    <p:extLst>
      <p:ext uri="{BB962C8B-B14F-4D97-AF65-F5344CB8AC3E}">
        <p14:creationId xmlns:p14="http://schemas.microsoft.com/office/powerpoint/2010/main" val="3618431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707907" y="300789"/>
            <a:ext cx="9853863" cy="854243"/>
          </a:xfrm>
          <a:prstGeom prst="round2Diag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8477" y="366962"/>
            <a:ext cx="10396882" cy="721895"/>
          </a:xfrm>
        </p:spPr>
        <p:txBody>
          <a:bodyPr>
            <a:noAutofit/>
          </a:bodyPr>
          <a:lstStyle/>
          <a:p>
            <a:pPr algn="just" rtl="1"/>
            <a:r>
              <a:rPr lang="fa-IR" sz="4000" b="1" dirty="0" smtClean="0">
                <a:solidFill>
                  <a:schemeClr val="bg1"/>
                </a:solidFill>
                <a:cs typeface="B Zar" panose="00000400000000000000" pitchFamily="2" charset="-78"/>
              </a:rPr>
              <a:t>گام2: علامت گذاری موضع عمل</a:t>
            </a:r>
            <a:endParaRPr lang="en-US" sz="4000" b="1" dirty="0">
              <a:solidFill>
                <a:schemeClr val="bg1"/>
              </a:solidFill>
              <a:cs typeface="B Zar" panose="00000400000000000000" pitchFamily="2" charset="-78"/>
            </a:endParaRPr>
          </a:p>
        </p:txBody>
      </p:sp>
      <p:sp>
        <p:nvSpPr>
          <p:cNvPr id="3" name="Content Placeholder 2"/>
          <p:cNvSpPr>
            <a:spLocks noGrp="1"/>
          </p:cNvSpPr>
          <p:nvPr>
            <p:ph sz="quarter" idx="13"/>
          </p:nvPr>
        </p:nvSpPr>
        <p:spPr>
          <a:xfrm>
            <a:off x="577516" y="1804737"/>
            <a:ext cx="10984254" cy="3633536"/>
          </a:xfrm>
        </p:spPr>
        <p:txBody>
          <a:bodyPr>
            <a:normAutofit fontScale="55000" lnSpcReduction="20000"/>
          </a:bodyPr>
          <a:lstStyle/>
          <a:p>
            <a:pPr marL="857250" indent="-857250" algn="just" rtl="1">
              <a:buFont typeface="+mj-lt"/>
              <a:buAutoNum type="romanLcPeriod"/>
            </a:pPr>
            <a:r>
              <a:rPr lang="en-US" sz="4000" dirty="0" smtClean="0">
                <a:cs typeface="B Zar" panose="00000400000000000000" pitchFamily="2" charset="-78"/>
              </a:rPr>
              <a:t> </a:t>
            </a:r>
            <a:r>
              <a:rPr lang="fa-IR" sz="4000" dirty="0">
                <a:cs typeface="B Zar" panose="00000400000000000000" pitchFamily="2" charset="-78"/>
              </a:rPr>
              <a:t>بر اساس پرتو کل جهانی موضع یا مواضع عمل بایستی علامت گذاری شود. به ویژه در مورد ارگان های قرینه و چند ساختاری نظیر (انگشتان دست و پا و دنده ها) و سطوح چند گانه (ستون مهره ها) .</a:t>
            </a:r>
          </a:p>
          <a:p>
            <a:pPr marL="857250" indent="-857250" algn="just" rtl="1">
              <a:buFont typeface="+mj-lt"/>
              <a:buAutoNum type="romanLcPeriod"/>
            </a:pPr>
            <a:r>
              <a:rPr lang="fa-IR" sz="4000" dirty="0" smtClean="0">
                <a:cs typeface="B Zar" panose="00000400000000000000" pitchFamily="2" charset="-78"/>
              </a:rPr>
              <a:t>علامت گذاری بایستی بر روی یا در کنار و مجاورت موضع عمل باشد. </a:t>
            </a:r>
          </a:p>
          <a:p>
            <a:pPr marL="857250" indent="-857250" algn="just" rtl="1">
              <a:buFont typeface="+mj-lt"/>
              <a:buAutoNum type="romanLcPeriod"/>
            </a:pPr>
            <a:r>
              <a:rPr lang="fa-IR" sz="4000" dirty="0" smtClean="0">
                <a:cs typeface="B Zar" panose="00000400000000000000" pitchFamily="2" charset="-78"/>
              </a:rPr>
              <a:t>علامت گذاری بایستی کاملاً واضح و مشهود و با استفاده از یک مارکودائمی باشد که در هنگام آماده سازی موضع عمل پاک نشود. </a:t>
            </a:r>
          </a:p>
          <a:p>
            <a:pPr marL="857250" indent="-857250" algn="just" rtl="1">
              <a:buFont typeface="+mj-lt"/>
              <a:buAutoNum type="romanLcPeriod"/>
            </a:pPr>
            <a:r>
              <a:rPr lang="fa-IR" sz="4000" dirty="0" smtClean="0">
                <a:cs typeface="B Zar" panose="00000400000000000000" pitchFamily="2" charset="-78"/>
              </a:rPr>
              <a:t>علامت گذاری موضع عمل باید توسط جراح  که عمل جراحی را انجام می دهد صورت پذیرد. جراح فقط در صورتی می تواند علامت گذاری موع عمل را به فرد دیگری واگذار کند که آن فرد در تمام مدت جراحی به ویژه هنگام انسزیون در اتاق عمل حضور داشته باشد. در ضمن علامت گذاری باید در زمان هوشیاری بیمار انجام شود. </a:t>
            </a:r>
          </a:p>
          <a:p>
            <a:pPr algn="just" rtl="1"/>
            <a:endParaRPr lang="fa-IR" sz="4000" dirty="0" smtClean="0">
              <a:cs typeface="B Zar" panose="00000400000000000000" pitchFamily="2" charset="-78"/>
            </a:endParaRPr>
          </a:p>
        </p:txBody>
      </p:sp>
    </p:spTree>
    <p:extLst>
      <p:ext uri="{BB962C8B-B14F-4D97-AF65-F5344CB8AC3E}">
        <p14:creationId xmlns:p14="http://schemas.microsoft.com/office/powerpoint/2010/main" val="406276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707907" y="300789"/>
            <a:ext cx="9853863" cy="854243"/>
          </a:xfrm>
          <a:prstGeom prst="round2Diag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8477" y="366962"/>
            <a:ext cx="10396882" cy="721895"/>
          </a:xfrm>
        </p:spPr>
        <p:txBody>
          <a:bodyPr>
            <a:noAutofit/>
          </a:bodyPr>
          <a:lstStyle/>
          <a:p>
            <a:pPr algn="just" rtl="1"/>
            <a:r>
              <a:rPr lang="fa-IR" sz="4000" b="1" dirty="0" smtClean="0">
                <a:solidFill>
                  <a:schemeClr val="bg1"/>
                </a:solidFill>
                <a:cs typeface="B Zar" panose="00000400000000000000" pitchFamily="2" charset="-78"/>
              </a:rPr>
              <a:t>گام3: وقفه/درنگ جراحی</a:t>
            </a:r>
            <a:endParaRPr lang="en-US" sz="4000" b="1" dirty="0">
              <a:solidFill>
                <a:schemeClr val="bg1"/>
              </a:solidFill>
              <a:cs typeface="B Zar" panose="00000400000000000000" pitchFamily="2" charset="-78"/>
            </a:endParaRPr>
          </a:p>
        </p:txBody>
      </p:sp>
      <p:sp>
        <p:nvSpPr>
          <p:cNvPr id="3" name="Content Placeholder 2"/>
          <p:cNvSpPr>
            <a:spLocks noGrp="1"/>
          </p:cNvSpPr>
          <p:nvPr>
            <p:ph sz="quarter" idx="13"/>
          </p:nvPr>
        </p:nvSpPr>
        <p:spPr>
          <a:xfrm>
            <a:off x="577516" y="1155032"/>
            <a:ext cx="10984254" cy="4283242"/>
          </a:xfrm>
        </p:spPr>
        <p:txBody>
          <a:bodyPr>
            <a:normAutofit/>
          </a:bodyPr>
          <a:lstStyle/>
          <a:p>
            <a:pPr marL="857250" indent="-857250" algn="just" rtl="1">
              <a:buFont typeface="+mj-lt"/>
              <a:buAutoNum type="romanLcPeriod"/>
            </a:pPr>
            <a:r>
              <a:rPr lang="en-US" sz="2400" dirty="0" smtClean="0">
                <a:cs typeface="B Zar" panose="00000400000000000000" pitchFamily="2" charset="-78"/>
              </a:rPr>
              <a:t> </a:t>
            </a:r>
            <a:r>
              <a:rPr lang="fa-IR" sz="2400" dirty="0" smtClean="0">
                <a:cs typeface="B Zar" panose="00000400000000000000" pitchFamily="2" charset="-78"/>
              </a:rPr>
              <a:t>در زمان وقفه ی قبل از شروع جراحی با حضور کلیه اعضای تیم جراحی، بایستی وضعیت مناسب بیمار برای جراحی بررسی شوم و از وجود هر گونه ایمپلنت یا تجهیزات خاص و رفع هر گونه دغدغه اطمینان حاصل کرد.</a:t>
            </a:r>
          </a:p>
          <a:p>
            <a:pPr marL="857250" indent="-857250" algn="just" rtl="1">
              <a:buFont typeface="+mj-lt"/>
              <a:buAutoNum type="romanLcPeriod"/>
            </a:pPr>
            <a:r>
              <a:rPr lang="fa-IR" sz="2400" dirty="0" smtClean="0">
                <a:cs typeface="B Zar" panose="00000400000000000000" pitchFamily="2" charset="-78"/>
              </a:rPr>
              <a:t>کسب اطمینان از وجود برگ رضایت آگاهانه از بیمار به زبان قابل درک به نحوی که بیمار از عوارض و موضع مشتمل بر سطح و طرف جراحی و هزینه عمل کاملاً آگاه شود. تبصره: در موارد اورژانسی که احتمال مرگ یا قطع عضو می باشد، اخذ رضایت آگاهانه قابل تعویق است.</a:t>
            </a:r>
          </a:p>
          <a:p>
            <a:pPr marL="857250" indent="-857250" algn="just" rtl="1">
              <a:buFont typeface="+mj-lt"/>
              <a:buAutoNum type="romanLcPeriod"/>
            </a:pPr>
            <a:r>
              <a:rPr lang="fa-IR" sz="2400" dirty="0" smtClean="0">
                <a:cs typeface="B Zar" panose="00000400000000000000" pitchFamily="2" charset="-78"/>
              </a:rPr>
              <a:t>اکیداً توصیه می شود قبل از القاء بیهوشی یکی از اعضاء تیم شناسایی بیمار را ضمن پرسش از بیمار به صورت کلامی و با استفاده از تطابق اظهارات بیمار با شناسه های موجود بر روی دستبند انجام دهد. </a:t>
            </a:r>
          </a:p>
        </p:txBody>
      </p:sp>
    </p:spTree>
    <p:extLst>
      <p:ext uri="{BB962C8B-B14F-4D97-AF65-F5344CB8AC3E}">
        <p14:creationId xmlns:p14="http://schemas.microsoft.com/office/powerpoint/2010/main" val="868400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707907" y="300789"/>
            <a:ext cx="9853863" cy="854243"/>
          </a:xfrm>
          <a:prstGeom prst="round2Diag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8477" y="366962"/>
            <a:ext cx="10396882" cy="721895"/>
          </a:xfrm>
        </p:spPr>
        <p:txBody>
          <a:bodyPr>
            <a:noAutofit/>
          </a:bodyPr>
          <a:lstStyle/>
          <a:p>
            <a:pPr algn="just" rtl="1"/>
            <a:r>
              <a:rPr lang="en-US" sz="4000" b="1" dirty="0" smtClean="0">
                <a:solidFill>
                  <a:schemeClr val="bg1"/>
                </a:solidFill>
                <a:cs typeface="B Zar" panose="00000400000000000000" pitchFamily="2" charset="-78"/>
              </a:rPr>
              <a:t> </a:t>
            </a:r>
            <a:endParaRPr lang="en-US" sz="4000" b="1" dirty="0">
              <a:solidFill>
                <a:schemeClr val="bg1"/>
              </a:solidFill>
              <a:cs typeface="B Zar" panose="00000400000000000000" pitchFamily="2" charset="-78"/>
            </a:endParaRPr>
          </a:p>
        </p:txBody>
      </p:sp>
      <p:sp>
        <p:nvSpPr>
          <p:cNvPr id="3" name="Content Placeholder 2"/>
          <p:cNvSpPr>
            <a:spLocks noGrp="1"/>
          </p:cNvSpPr>
          <p:nvPr>
            <p:ph sz="quarter" idx="13"/>
          </p:nvPr>
        </p:nvSpPr>
        <p:spPr>
          <a:xfrm>
            <a:off x="577516" y="1155032"/>
            <a:ext cx="10984254" cy="4283242"/>
          </a:xfrm>
        </p:spPr>
        <p:txBody>
          <a:bodyPr>
            <a:normAutofit fontScale="77500" lnSpcReduction="20000"/>
          </a:bodyPr>
          <a:lstStyle/>
          <a:p>
            <a:pPr algn="just" rtl="1"/>
            <a:r>
              <a:rPr lang="en-US" sz="4000" dirty="0" smtClean="0">
                <a:cs typeface="B Zar" panose="00000400000000000000" pitchFamily="2" charset="-78"/>
              </a:rPr>
              <a:t> </a:t>
            </a:r>
            <a:r>
              <a:rPr lang="fa-IR" sz="4000" dirty="0">
                <a:cs typeface="B Zar" panose="00000400000000000000" pitchFamily="2" charset="-78"/>
              </a:rPr>
              <a:t>همچنین یکی از اعضای </a:t>
            </a:r>
            <a:r>
              <a:rPr lang="fa-IR" sz="4000" dirty="0" smtClean="0">
                <a:cs typeface="B Zar" panose="00000400000000000000" pitchFamily="2" charset="-78"/>
              </a:rPr>
              <a:t>تیم باید با بیمار رضایت آگاهانه او را تائید نماید و موضع صحیح عمل را نیز با بیمار تأئید نماید. پرستار و متخصص بیهوشی نیز بایستی علامت گذاری موضع عمل را کنترل نموده و آن را با مستندات پرونده بیمار تطبیق دهند.</a:t>
            </a:r>
          </a:p>
          <a:p>
            <a:pPr algn="just" rtl="1"/>
            <a:r>
              <a:rPr lang="fa-IR" sz="4000" dirty="0" smtClean="0">
                <a:cs typeface="B Zar" panose="00000400000000000000" pitchFamily="2" charset="-78"/>
              </a:rPr>
              <a:t>به عنوان اقدام ایمنی نهایی، تیم جراحی به صورت هم زمان و مستقل از یمکدیگر بایستی بیمار، موع و پروسیجر صحیح را قبل از برش پوست برای جراحی تأئید نمایند بدین منظور جراح با صدای بلند نام و نام خانوادگی بیمار، نام عمل جراحی، طرف و موضع جراحی را بیان و پرستار و متخصص بیهوشی باید صحت اطلاعات را تائید نمایند. </a:t>
            </a:r>
            <a:endParaRPr lang="fa-IR" sz="4000" dirty="0">
              <a:cs typeface="B Zar" panose="00000400000000000000" pitchFamily="2" charset="-78"/>
            </a:endParaRPr>
          </a:p>
          <a:p>
            <a:pPr algn="just" rtl="1"/>
            <a:endParaRPr lang="fa-IR" sz="4000" dirty="0" smtClean="0">
              <a:cs typeface="B Zar" panose="00000400000000000000" pitchFamily="2" charset="-78"/>
            </a:endParaRPr>
          </a:p>
        </p:txBody>
      </p:sp>
    </p:spTree>
    <p:extLst>
      <p:ext uri="{BB962C8B-B14F-4D97-AF65-F5344CB8AC3E}">
        <p14:creationId xmlns:p14="http://schemas.microsoft.com/office/powerpoint/2010/main" val="2155387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707907" y="300789"/>
            <a:ext cx="9853863" cy="854243"/>
          </a:xfrm>
          <a:prstGeom prst="round2Diag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8477" y="366962"/>
            <a:ext cx="10396882" cy="721895"/>
          </a:xfrm>
        </p:spPr>
        <p:txBody>
          <a:bodyPr>
            <a:noAutofit/>
          </a:bodyPr>
          <a:lstStyle/>
          <a:p>
            <a:pPr algn="just" rtl="1"/>
            <a:r>
              <a:rPr lang="fa-IR" sz="4000" b="1" dirty="0" smtClean="0">
                <a:solidFill>
                  <a:schemeClr val="bg1"/>
                </a:solidFill>
                <a:cs typeface="B Zar" panose="00000400000000000000" pitchFamily="2" charset="-78"/>
              </a:rPr>
              <a:t>ایمنی در بیهوشی بر اساس پروتوکول جهانی</a:t>
            </a:r>
            <a:endParaRPr lang="en-US" sz="4000" b="1" dirty="0">
              <a:solidFill>
                <a:schemeClr val="bg1"/>
              </a:solidFill>
              <a:cs typeface="B Zar" panose="00000400000000000000" pitchFamily="2" charset="-78"/>
            </a:endParaRPr>
          </a:p>
        </p:txBody>
      </p:sp>
      <p:sp>
        <p:nvSpPr>
          <p:cNvPr id="3" name="Content Placeholder 2"/>
          <p:cNvSpPr>
            <a:spLocks noGrp="1"/>
          </p:cNvSpPr>
          <p:nvPr>
            <p:ph sz="quarter" idx="13"/>
          </p:nvPr>
        </p:nvSpPr>
        <p:spPr>
          <a:xfrm>
            <a:off x="577516" y="1155032"/>
            <a:ext cx="10984254" cy="4283242"/>
          </a:xfrm>
        </p:spPr>
        <p:txBody>
          <a:bodyPr>
            <a:normAutofit fontScale="85000" lnSpcReduction="10000"/>
          </a:bodyPr>
          <a:lstStyle/>
          <a:p>
            <a:pPr marL="0" indent="0" algn="just" rtl="1">
              <a:buNone/>
            </a:pPr>
            <a:r>
              <a:rPr lang="fa-IR" sz="3200" dirty="0" smtClean="0">
                <a:cs typeface="B Zar" panose="00000400000000000000" pitchFamily="2" charset="-78"/>
              </a:rPr>
              <a:t>به منظور ایمنی بیهوشی توصیه اکید به انجام اقدامات ذیل می شود:</a:t>
            </a:r>
          </a:p>
          <a:p>
            <a:pPr marL="857250" indent="-857250" algn="just" rtl="1">
              <a:buFont typeface="+mj-lt"/>
              <a:buAutoNum type="romanLcPeriod"/>
            </a:pPr>
            <a:r>
              <a:rPr lang="fa-IR" sz="3200" dirty="0" smtClean="0">
                <a:cs typeface="B Zar" panose="00000400000000000000" pitchFamily="2" charset="-78"/>
              </a:rPr>
              <a:t>اولین و مهم ترین جزء مراقبت قبل از بیهوشی حضور متخصص بیهوشی آموزش دیده و مجرب است. در موارد اورژانس انتخاب گزینه شروع بیهوشی در صورت عدم حضور موقت متخصص بیهوشی با مسئولیت جراح متخصص بستگی به وضعیت و شرایط بیمار دارد.</a:t>
            </a:r>
          </a:p>
          <a:p>
            <a:pPr marL="857250" indent="-857250" algn="just" rtl="1">
              <a:buFont typeface="+mj-lt"/>
              <a:buAutoNum type="romanLcPeriod"/>
            </a:pPr>
            <a:r>
              <a:rPr lang="fa-IR" sz="3200" dirty="0" smtClean="0">
                <a:cs typeface="B Zar" panose="00000400000000000000" pitchFamily="2" charset="-78"/>
              </a:rPr>
              <a:t>برای کلیه بیماران تحت بیهوشی عمومی بایستی ذخیره اکسیژنی مناسب موجود باشد. اکسیژن بافتی و تهویه بایستی به صورت مستمر و با استفاده از پالس اکسی متری به صورت مستمر و با صدای بلند پایش و شنیده شود. </a:t>
            </a:r>
          </a:p>
          <a:p>
            <a:pPr marL="857250" indent="-857250" algn="just" rtl="1">
              <a:buFont typeface="+mj-lt"/>
              <a:buAutoNum type="romanLcPeriod"/>
            </a:pPr>
            <a:r>
              <a:rPr lang="fa-IR" sz="3200" dirty="0" smtClean="0">
                <a:cs typeface="B Zar" panose="00000400000000000000" pitchFamily="2" charset="-78"/>
              </a:rPr>
              <a:t>با سمع و مشاهده کفایت راه هایی و تهویه را در بیماران تحت بیهوشی عمومی پایش نمایید.</a:t>
            </a:r>
          </a:p>
        </p:txBody>
      </p:sp>
    </p:spTree>
    <p:extLst>
      <p:ext uri="{BB962C8B-B14F-4D97-AF65-F5344CB8AC3E}">
        <p14:creationId xmlns:p14="http://schemas.microsoft.com/office/powerpoint/2010/main" val="2825393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707907" y="300789"/>
            <a:ext cx="9853863" cy="854243"/>
          </a:xfrm>
          <a:prstGeom prst="round2Diag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8477" y="366962"/>
            <a:ext cx="10396882" cy="721895"/>
          </a:xfrm>
        </p:spPr>
        <p:txBody>
          <a:bodyPr>
            <a:noAutofit/>
          </a:bodyPr>
          <a:lstStyle/>
          <a:p>
            <a:pPr algn="just" rtl="1"/>
            <a:r>
              <a:rPr lang="fa-IR" sz="4000" b="1" dirty="0">
                <a:solidFill>
                  <a:schemeClr val="bg1"/>
                </a:solidFill>
                <a:cs typeface="B Zar" panose="00000400000000000000" pitchFamily="2" charset="-78"/>
              </a:rPr>
              <a:t>ایمنی در بیهوشی بر اساس پروتوکول جهانی</a:t>
            </a:r>
            <a:endParaRPr lang="en-US" sz="4000" b="1" dirty="0">
              <a:solidFill>
                <a:schemeClr val="bg1"/>
              </a:solidFill>
              <a:cs typeface="B Zar" panose="00000400000000000000" pitchFamily="2" charset="-78"/>
            </a:endParaRPr>
          </a:p>
        </p:txBody>
      </p:sp>
      <p:sp>
        <p:nvSpPr>
          <p:cNvPr id="3" name="Content Placeholder 2"/>
          <p:cNvSpPr>
            <a:spLocks noGrp="1"/>
          </p:cNvSpPr>
          <p:nvPr>
            <p:ph sz="quarter" idx="13"/>
          </p:nvPr>
        </p:nvSpPr>
        <p:spPr>
          <a:xfrm>
            <a:off x="577516" y="1155032"/>
            <a:ext cx="10984254" cy="4283242"/>
          </a:xfrm>
        </p:spPr>
        <p:txBody>
          <a:bodyPr>
            <a:normAutofit fontScale="77500" lnSpcReduction="20000"/>
          </a:bodyPr>
          <a:lstStyle/>
          <a:p>
            <a:pPr marL="857250" indent="-857250" algn="just" rtl="1">
              <a:buFont typeface="+mj-lt"/>
              <a:buAutoNum type="romanLcPeriod" startAt="4"/>
            </a:pPr>
            <a:r>
              <a:rPr lang="en-US" sz="3600" dirty="0" smtClean="0">
                <a:cs typeface="B Zar" panose="00000400000000000000" pitchFamily="2" charset="-78"/>
              </a:rPr>
              <a:t> </a:t>
            </a:r>
            <a:r>
              <a:rPr lang="fa-IR" sz="3600" dirty="0" smtClean="0">
                <a:cs typeface="B Zar" panose="00000400000000000000" pitchFamily="2" charset="-78"/>
              </a:rPr>
              <a:t>گردش خون بایستی به صورت مستمر با سمع و لمس ضربان قلب یا نمایش تعداد ضربان قلب بر روی پالس اُکتی متری پایش شود. </a:t>
            </a:r>
          </a:p>
          <a:p>
            <a:pPr marL="857250" indent="-857250" algn="just" rtl="1">
              <a:buFont typeface="+mj-lt"/>
              <a:buAutoNum type="romanLcPeriod" startAt="4"/>
            </a:pPr>
            <a:r>
              <a:rPr lang="fa-IR" sz="3600" dirty="0">
                <a:cs typeface="B Zar" panose="00000400000000000000" pitchFamily="2" charset="-78"/>
              </a:rPr>
              <a:t>فشار خون شریانی حداقل هر 5 دقیقه یکبار </a:t>
            </a:r>
            <a:r>
              <a:rPr lang="fa-IR" sz="3600" dirty="0" smtClean="0">
                <a:cs typeface="B Zar" panose="00000400000000000000" pitchFamily="2" charset="-78"/>
              </a:rPr>
              <a:t>اندازه گیری شود.</a:t>
            </a:r>
          </a:p>
          <a:p>
            <a:pPr marL="857250" indent="-857250" algn="just" rtl="1">
              <a:buFont typeface="+mj-lt"/>
              <a:buAutoNum type="romanLcPeriod" startAt="4"/>
            </a:pPr>
            <a:r>
              <a:rPr lang="fa-IR" sz="3600" dirty="0" smtClean="0">
                <a:cs typeface="B Zar" panose="00000400000000000000" pitchFamily="2" charset="-78"/>
              </a:rPr>
              <a:t>در کودکان یا بیهوشی های طولانی مدت یا پیچیده وسیله اندازه گیری درجه حرارت بایستی موجود باشد. </a:t>
            </a:r>
          </a:p>
          <a:p>
            <a:pPr marL="857250" indent="-857250" algn="just" rtl="1">
              <a:buFont typeface="+mj-lt"/>
              <a:buAutoNum type="romanLcPeriod" startAt="4"/>
            </a:pPr>
            <a:r>
              <a:rPr lang="fa-IR" sz="3600" dirty="0" smtClean="0">
                <a:cs typeface="B Zar" panose="00000400000000000000" pitchFamily="2" charset="-78"/>
              </a:rPr>
              <a:t>با مشاهده بالینی، سطح بیهوشی بایستی به طور منظم ارزیابی شود. </a:t>
            </a:r>
          </a:p>
          <a:p>
            <a:pPr marL="857250" indent="-857250" algn="just" rtl="1">
              <a:buFont typeface="+mj-lt"/>
              <a:buAutoNum type="romanLcPeriod" startAt="4"/>
            </a:pPr>
            <a:r>
              <a:rPr lang="fa-IR" sz="3600" dirty="0" smtClean="0">
                <a:cs typeface="B Zar" panose="00000400000000000000" pitchFamily="2" charset="-78"/>
              </a:rPr>
              <a:t>دستگاه محرک اعصاب محیطی برای ارزیابی وضعیت پارالیز در صورت استفاده از داروها</a:t>
            </a:r>
            <a:endParaRPr lang="fa-IR" sz="3600" dirty="0">
              <a:cs typeface="B Zar" panose="00000400000000000000" pitchFamily="2" charset="-78"/>
            </a:endParaRPr>
          </a:p>
        </p:txBody>
      </p:sp>
    </p:spTree>
    <p:extLst>
      <p:ext uri="{BB962C8B-B14F-4D97-AF65-F5344CB8AC3E}">
        <p14:creationId xmlns:p14="http://schemas.microsoft.com/office/powerpoint/2010/main" val="25356941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220</TotalTime>
  <Words>1718</Words>
  <Application>Microsoft Office PowerPoint</Application>
  <PresentationFormat>Widescreen</PresentationFormat>
  <Paragraphs>75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 Titr</vt:lpstr>
      <vt:lpstr>B Zar</vt:lpstr>
      <vt:lpstr>Impact</vt:lpstr>
      <vt:lpstr>Main Event</vt:lpstr>
      <vt:lpstr>PowerPoint Presentation</vt:lpstr>
      <vt:lpstr>موضوع:  اصول عمومی جراحی ایمن</vt:lpstr>
      <vt:lpstr>عمل جراحی بر روی بیمار صحیح و در موضع صحیح</vt:lpstr>
      <vt:lpstr>گام1: تأیید بیمار، موضع و پروسیجر در تمامی مراحل از زمان اخذ تصمیم به عمل بیمار تا هنگام انجام عمل جراحی به شرح ذیل:</vt:lpstr>
      <vt:lpstr>گام2: علامت گذاری موضع عمل</vt:lpstr>
      <vt:lpstr>گام3: وقفه/درنگ جراحی</vt:lpstr>
      <vt:lpstr> </vt:lpstr>
      <vt:lpstr>ایمنی در بیهوشی بر اساس پروتوکول جهانی</vt:lpstr>
      <vt:lpstr>ایمنی در بیهوشی بر اساس پروتوکول جهانی</vt:lpstr>
      <vt:lpstr>ایمنی در تشخیص و برخورد مناسب تیم با خطر ازد ست دادن راه هوایی یا عملکرد تنفسی</vt:lpstr>
      <vt:lpstr>ایمنی در تشخیص و برخورد مناسب تیم با خطر ازد ست دادن راه هوایی یا عملکرد تنفسی</vt:lpstr>
      <vt:lpstr>ایمنی در شناسایی آمادگی موثر تیم برای مقابله با خطر از دست دادن خون</vt:lpstr>
      <vt:lpstr>ایمنی در مورد اجتناب از ایجاد واکنش ناخواسته دارویی یا واکنش آلرژیک شناخته شده در بیمار</vt:lpstr>
      <vt:lpstr>ایمنی در بکارگیری روش های موثر در به حداقل رساندن خطر عفونت موضع جراحی</vt:lpstr>
      <vt:lpstr>ایمنی در بکارگیری روش های موثر در به حداقل رساندن خطر عفونت موضع جراحی</vt:lpstr>
      <vt:lpstr>ایمنی در پیشگیری از جا ماندن سهوی ابزار و گازهای جراحی در زخم های جراحی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موضوع:  اصول عمومی جراحی ایمن</dc:title>
  <dc:creator>Gap</dc:creator>
  <cp:lastModifiedBy>Gapnet</cp:lastModifiedBy>
  <cp:revision>19</cp:revision>
  <dcterms:created xsi:type="dcterms:W3CDTF">2019-01-21T05:43:57Z</dcterms:created>
  <dcterms:modified xsi:type="dcterms:W3CDTF">2019-01-21T15:47:58Z</dcterms:modified>
</cp:coreProperties>
</file>