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4660"/>
  </p:normalViewPr>
  <p:slideViewPr>
    <p:cSldViewPr snapToGrid="0">
      <p:cViewPr varScale="1">
        <p:scale>
          <a:sx n="88" d="100"/>
          <a:sy n="88" d="100"/>
        </p:scale>
        <p:origin x="52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94A45E0-3EA2-4CB7-99B4-9705327D02DE}" type="datetimeFigureOut">
              <a:rPr lang="fa-IR" smtClean="0"/>
              <a:t>25/04/1440</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5C525B03-6166-41D5-9607-8E5130DC598E}" type="slidenum">
              <a:rPr lang="fa-IR" smtClean="0"/>
              <a:t>‹#›</a:t>
            </a:fld>
            <a:endParaRPr lang="fa-IR"/>
          </a:p>
        </p:txBody>
      </p:sp>
    </p:spTree>
    <p:extLst>
      <p:ext uri="{BB962C8B-B14F-4D97-AF65-F5344CB8AC3E}">
        <p14:creationId xmlns:p14="http://schemas.microsoft.com/office/powerpoint/2010/main" val="3234457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Koodak" panose="00000700000000000000" pitchFamily="2" charset="-78"/>
              </a:rPr>
              <a:t>بسم الله الرحمن الرحیم</a:t>
            </a:r>
            <a:endParaRPr lang="fa-IR" dirty="0">
              <a:cs typeface="B Koodak" panose="00000700000000000000" pitchFamily="2" charset="-78"/>
            </a:endParaRPr>
          </a:p>
        </p:txBody>
      </p:sp>
      <p:sp>
        <p:nvSpPr>
          <p:cNvPr id="3" name="Subtitle 2"/>
          <p:cNvSpPr>
            <a:spLocks noGrp="1"/>
          </p:cNvSpPr>
          <p:nvPr>
            <p:ph type="subTitle" idx="1"/>
          </p:nvPr>
        </p:nvSpPr>
        <p:spPr/>
        <p:txBody>
          <a:bodyPr/>
          <a:lstStyle/>
          <a:p>
            <a:r>
              <a:rPr lang="fa-IR" sz="2450" dirty="0" smtClean="0"/>
              <a:t>عوارض در ریکاوری</a:t>
            </a:r>
          </a:p>
          <a:p>
            <a:endParaRPr lang="fa-IR" dirty="0"/>
          </a:p>
        </p:txBody>
      </p:sp>
    </p:spTree>
    <p:extLst>
      <p:ext uri="{BB962C8B-B14F-4D97-AF65-F5344CB8AC3E}">
        <p14:creationId xmlns:p14="http://schemas.microsoft.com/office/powerpoint/2010/main" val="4207808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لارنگواسپاسم</a:t>
            </a:r>
            <a:endParaRPr lang="fa-IR" dirty="0"/>
          </a:p>
        </p:txBody>
      </p:sp>
      <p:sp>
        <p:nvSpPr>
          <p:cNvPr id="3" name="Content Placeholder 2"/>
          <p:cNvSpPr>
            <a:spLocks noGrp="1"/>
          </p:cNvSpPr>
          <p:nvPr>
            <p:ph idx="1"/>
          </p:nvPr>
        </p:nvSpPr>
        <p:spPr/>
        <p:txBody>
          <a:bodyPr/>
          <a:lstStyle/>
          <a:p>
            <a:r>
              <a:rPr lang="fa-IR" dirty="0" smtClean="0"/>
              <a:t>لارنگواسپاسم به اسپاسم ناگهانی طناب های صوتی اشاره دارد که به طور کامل سبب انسداد مدخل لارنژیال میشود.</a:t>
            </a:r>
          </a:p>
          <a:p>
            <a:r>
              <a:rPr lang="fa-IR" dirty="0" smtClean="0"/>
              <a:t>معمولا زمانی اتفاق می افتد که بیمار بعد از بیهوشی عمومی اکستوبه میشود .</a:t>
            </a:r>
          </a:p>
          <a:p>
            <a:r>
              <a:rPr lang="fa-IR" dirty="0" smtClean="0"/>
              <a:t>با این حال این عارضه در بیمارانی که به حالت خواب در ریکاوری هستند نیز اتفاق می افتد.</a:t>
            </a:r>
          </a:p>
          <a:p>
            <a:r>
              <a:rPr lang="fa-IR" dirty="0" smtClean="0"/>
              <a:t>مانور </a:t>
            </a:r>
            <a:r>
              <a:rPr lang="fa-IR" dirty="0" smtClean="0">
                <a:solidFill>
                  <a:schemeClr val="accent1">
                    <a:lumMod val="75000"/>
                  </a:schemeClr>
                </a:solidFill>
              </a:rPr>
              <a:t>جاوتراست </a:t>
            </a:r>
            <a:r>
              <a:rPr lang="fa-IR" dirty="0" smtClean="0">
                <a:solidFill>
                  <a:schemeClr val="tx1"/>
                </a:solidFill>
              </a:rPr>
              <a:t>به همراه </a:t>
            </a:r>
            <a:r>
              <a:rPr lang="en-US" dirty="0" smtClean="0">
                <a:solidFill>
                  <a:schemeClr val="tx1"/>
                </a:solidFill>
              </a:rPr>
              <a:t>CPAP</a:t>
            </a:r>
            <a:r>
              <a:rPr lang="fa-IR" dirty="0" smtClean="0">
                <a:solidFill>
                  <a:schemeClr val="tx1"/>
                </a:solidFill>
              </a:rPr>
              <a:t> راه درمان لارنگواسپاسم محسوب میشود اگر موفق نبود شلی فوری عضلات اسکلتی با اسکولین باید برقرار شود .</a:t>
            </a:r>
            <a:endParaRPr lang="fa-IR" dirty="0">
              <a:solidFill>
                <a:schemeClr val="tx1"/>
              </a:solidFill>
            </a:endParaRPr>
          </a:p>
        </p:txBody>
      </p:sp>
    </p:spTree>
    <p:extLst>
      <p:ext uri="{BB962C8B-B14F-4D97-AF65-F5344CB8AC3E}">
        <p14:creationId xmlns:p14="http://schemas.microsoft.com/office/powerpoint/2010/main" val="3976425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ادم راه هوایی</a:t>
            </a:r>
            <a:endParaRPr lang="fa-IR" dirty="0"/>
          </a:p>
        </p:txBody>
      </p:sp>
      <p:sp>
        <p:nvSpPr>
          <p:cNvPr id="3" name="Content Placeholder 2"/>
          <p:cNvSpPr>
            <a:spLocks noGrp="1"/>
          </p:cNvSpPr>
          <p:nvPr>
            <p:ph idx="1"/>
          </p:nvPr>
        </p:nvSpPr>
        <p:spPr/>
        <p:txBody>
          <a:bodyPr/>
          <a:lstStyle/>
          <a:p>
            <a:r>
              <a:rPr lang="fa-IR" dirty="0" smtClean="0"/>
              <a:t>این عارضه در بیمارانی اتفاق می افتد که جراحی طولانی در پوزیشن به شکم خوابیده یا ترندلنبرگ قرار میگیرند یا جراحی هایی که خونریزی زیادی دارند .</a:t>
            </a:r>
          </a:p>
          <a:p>
            <a:endParaRPr lang="fa-IR" dirty="0"/>
          </a:p>
          <a:p>
            <a:r>
              <a:rPr lang="fa-IR" dirty="0" smtClean="0"/>
              <a:t>اعمال جراحی بر روی زبان حلق و گردن از جمله تیرویدکتومی و اعمال جراحی فقرات گردنی میتوانند سبب انسداد راه هوایی فوقانی به علت ادم بافتی یا ایجاد هماتوم یا هردو گردد..</a:t>
            </a:r>
          </a:p>
          <a:p>
            <a:endParaRPr lang="fa-IR" dirty="0"/>
          </a:p>
        </p:txBody>
      </p:sp>
    </p:spTree>
    <p:extLst>
      <p:ext uri="{BB962C8B-B14F-4D97-AF65-F5344CB8AC3E}">
        <p14:creationId xmlns:p14="http://schemas.microsoft.com/office/powerpoint/2010/main" val="2418799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مدیریت انسداد راه هوایی </a:t>
            </a:r>
            <a:endParaRPr lang="fa-IR" dirty="0"/>
          </a:p>
        </p:txBody>
      </p:sp>
      <p:sp>
        <p:nvSpPr>
          <p:cNvPr id="3" name="Content Placeholder 2"/>
          <p:cNvSpPr>
            <a:spLocks noGrp="1"/>
          </p:cNvSpPr>
          <p:nvPr>
            <p:ph idx="1"/>
          </p:nvPr>
        </p:nvSpPr>
        <p:spPr/>
        <p:txBody>
          <a:bodyPr/>
          <a:lstStyle/>
          <a:p>
            <a:r>
              <a:rPr lang="fa-IR" dirty="0" smtClean="0"/>
              <a:t>یک راه هوایی دچار انسداد نیازمند توجه فوری است تلاش برای بازکردن راه هوایی با اقدامات غیر تهاجمی قبل از اینتوباسیون مجدد تراشه باید انجام گیرد.</a:t>
            </a:r>
          </a:p>
          <a:p>
            <a:r>
              <a:rPr lang="fa-IR" dirty="0" smtClean="0"/>
              <a:t>جاوتراست به همراه </a:t>
            </a:r>
            <a:r>
              <a:rPr lang="en-US" dirty="0" smtClean="0"/>
              <a:t>CPAP</a:t>
            </a:r>
            <a:r>
              <a:rPr lang="fa-IR" dirty="0" smtClean="0"/>
              <a:t> معمولا برای باز نگه داشتن راه هوایی فوقانی کافیست و اگر موثر نباشد راه هوایی دهانی یا </a:t>
            </a:r>
            <a:r>
              <a:rPr lang="en-US" dirty="0" smtClean="0"/>
              <a:t>LMA</a:t>
            </a:r>
            <a:r>
              <a:rPr lang="fa-IR" dirty="0" smtClean="0"/>
              <a:t> را میتوان به سرعت جایگذاری کرد .</a:t>
            </a:r>
          </a:p>
          <a:p>
            <a:endParaRPr lang="fa-IR" dirty="0"/>
          </a:p>
          <a:p>
            <a:r>
              <a:rPr lang="fa-IR" dirty="0" smtClean="0"/>
              <a:t>ممکن است تهویه یک بیمار با انسداد شدید راه هوایی فوقانی به علت ادم یا هماتون به وسیله ماسک ممکن نباشد . در موارد هماتون باید تخلیه هماتون سریعا صورت گیرد.</a:t>
            </a:r>
          </a:p>
          <a:p>
            <a:r>
              <a:rPr lang="fa-IR" dirty="0" smtClean="0"/>
              <a:t>ولی اگر به هر دلیلی این اقدامات موثر نبود باید انجام تراک اورژانس باید مد نظر باشد.</a:t>
            </a:r>
          </a:p>
          <a:p>
            <a:r>
              <a:rPr lang="fa-IR" dirty="0" smtClean="0"/>
              <a:t>اگر بیمار قادر به حرکت دادن هوا به صورت خود به خودی باشد انتباسیون بیدار ارجه است. زیرا مشاهده ی تارهای صوتی به وسیله لارنگوسکوپی مستقیم ممکن است اسان نباشد.</a:t>
            </a:r>
            <a:endParaRPr lang="fa-IR" dirty="0"/>
          </a:p>
        </p:txBody>
      </p:sp>
    </p:spTree>
    <p:extLst>
      <p:ext uri="{BB962C8B-B14F-4D97-AF65-F5344CB8AC3E}">
        <p14:creationId xmlns:p14="http://schemas.microsoft.com/office/powerpoint/2010/main" val="2362661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هایپوکسمی در ریکاوری </a:t>
            </a:r>
            <a:endParaRPr lang="fa-IR" dirty="0"/>
          </a:p>
        </p:txBody>
      </p:sp>
      <p:sp>
        <p:nvSpPr>
          <p:cNvPr id="3" name="Content Placeholder 2"/>
          <p:cNvSpPr>
            <a:spLocks noGrp="1"/>
          </p:cNvSpPr>
          <p:nvPr>
            <p:ph idx="1"/>
          </p:nvPr>
        </p:nvSpPr>
        <p:spPr/>
        <p:txBody>
          <a:bodyPr/>
          <a:lstStyle/>
          <a:p>
            <a:r>
              <a:rPr lang="fa-IR" dirty="0" smtClean="0"/>
              <a:t>اتلکتازی و هایپوتانسیون  الويولی شایع ترین علل هایپوکسمی گذرای شریانی پس از عمل در دوره ی بلافاصله پس از عمل میباشد.</a:t>
            </a:r>
          </a:p>
          <a:p>
            <a:endParaRPr lang="fa-IR" dirty="0"/>
          </a:p>
          <a:p>
            <a:r>
              <a:rPr lang="fa-IR" dirty="0" smtClean="0"/>
              <a:t>پرکردن ریه های بیماربا اکسیژن در پایان بیهوشی و همچنین تجویز اکسیژن مکمل باید هر گونه اثرات هیپوکسی انتشاری را به عنوان عاملی در ایجاد هایپوکسمی شریانی مهار نماید.</a:t>
            </a:r>
          </a:p>
          <a:p>
            <a:endParaRPr lang="fa-IR" dirty="0"/>
          </a:p>
          <a:p>
            <a:r>
              <a:rPr lang="fa-IR" dirty="0" smtClean="0"/>
              <a:t>تطابق با شرایط بالینی میتواند اقدامات تشخیصی در یک بیمار پس از عمل باشد که دچار هیپوکسی مداوم است.</a:t>
            </a:r>
          </a:p>
        </p:txBody>
      </p:sp>
    </p:spTree>
    <p:extLst>
      <p:ext uri="{BB962C8B-B14F-4D97-AF65-F5344CB8AC3E}">
        <p14:creationId xmlns:p14="http://schemas.microsoft.com/office/powerpoint/2010/main" val="39988720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ادم ریوی در ریکاوری </a:t>
            </a:r>
            <a:endParaRPr lang="fa-IR" dirty="0"/>
          </a:p>
        </p:txBody>
      </p:sp>
      <p:sp>
        <p:nvSpPr>
          <p:cNvPr id="3" name="Content Placeholder 2"/>
          <p:cNvSpPr>
            <a:spLocks noGrp="1"/>
          </p:cNvSpPr>
          <p:nvPr>
            <p:ph idx="1"/>
          </p:nvPr>
        </p:nvSpPr>
        <p:spPr/>
        <p:txBody>
          <a:bodyPr/>
          <a:lstStyle/>
          <a:p>
            <a:r>
              <a:rPr lang="fa-IR" dirty="0" smtClean="0"/>
              <a:t>ادم ریوی در دوره ی بلافاصله پس از عمل اغلب ماهیتی کاردیوژنیک دارد و به علت افزایش بار مایع داخل عروقی با اختلال عملکرد قلبی می باشد .</a:t>
            </a:r>
          </a:p>
          <a:p>
            <a:endParaRPr lang="fa-IR" dirty="0"/>
          </a:p>
          <a:p>
            <a:r>
              <a:rPr lang="fa-IR" dirty="0" smtClean="0"/>
              <a:t>ادم غیر کاردیوژنیک ممکن است در نتیجه ی اسپیراسیونه ریوی یا سپسیس روی دهد .</a:t>
            </a:r>
          </a:p>
          <a:p>
            <a:r>
              <a:rPr lang="fa-IR" dirty="0" smtClean="0"/>
              <a:t>به ندرت ادم ریوی پس از عمل به علت انسداد راه هوایی فوقانی یا انتقال فراورده های خونی می باشد.</a:t>
            </a:r>
          </a:p>
          <a:p>
            <a:endParaRPr lang="fa-IR" dirty="0" smtClean="0"/>
          </a:p>
          <a:p>
            <a:r>
              <a:rPr lang="fa-IR" dirty="0" smtClean="0"/>
              <a:t>ادم ریوی پس از انسداد حاصل عواقب نادر خیلی مهم انسداد راه هوایی فوقانی می باشد که ممکن است به دنبال خارج کردن لوله تراشه درپایان بیهوشی و جراحی روی دهد.این ادم  بر اثر تشدید فشار منفی حاصل از انجام دم  در برابر گلوت بسته می باشد . </a:t>
            </a:r>
            <a:endParaRPr lang="fa-IR" dirty="0"/>
          </a:p>
        </p:txBody>
      </p:sp>
    </p:spTree>
    <p:extLst>
      <p:ext uri="{BB962C8B-B14F-4D97-AF65-F5344CB8AC3E}">
        <p14:creationId xmlns:p14="http://schemas.microsoft.com/office/powerpoint/2010/main" val="2073058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اسیب حاد ریوی مرتبط با انتقال خون  </a:t>
            </a:r>
            <a:endParaRPr lang="fa-IR" dirty="0"/>
          </a:p>
        </p:txBody>
      </p:sp>
      <p:sp>
        <p:nvSpPr>
          <p:cNvPr id="3" name="Content Placeholder 2"/>
          <p:cNvSpPr>
            <a:spLocks noGrp="1"/>
          </p:cNvSpPr>
          <p:nvPr>
            <p:ph idx="1"/>
          </p:nvPr>
        </p:nvSpPr>
        <p:spPr/>
        <p:txBody>
          <a:bodyPr/>
          <a:lstStyle/>
          <a:p>
            <a:r>
              <a:rPr lang="fa-IR" dirty="0" smtClean="0"/>
              <a:t>تشخیص افتراقی ادم ریوی در ریکاوری در هر بیماری که حین عمل خون یا فاکتور های انعقادی یا پلاکت دریافتت کرده اند باید شامل اسیب هاد ریوی مرتبز با انتقال خون باشد. </a:t>
            </a:r>
          </a:p>
          <a:p>
            <a:r>
              <a:rPr lang="fa-IR" dirty="0" smtClean="0"/>
              <a:t>این عارضه زی یک تا دو ساعت پس از انتقال فراورده های خونی محتوی پلاسما تظاهر میکند. از انجا که این واکنش ها میتوانند تا شش ساعت پس از انتقال خون روی دهند این سندرم ممکن است طی اقامت در ریکاوری پس از تزریق خونی که در اتاق عمل ایجاد شده ظاهر شود . </a:t>
            </a:r>
          </a:p>
          <a:p>
            <a:endParaRPr lang="fa-IR" dirty="0"/>
          </a:p>
          <a:p>
            <a:pPr marL="0" indent="0">
              <a:buNone/>
            </a:pPr>
            <a:r>
              <a:rPr lang="fa-IR" dirty="0" smtClean="0"/>
              <a:t>ادم ریوی غیر کاردیوژنیک حاصل اغلب همراه با تب و هایپوتانسیون سیستمیک می باشد .</a:t>
            </a:r>
          </a:p>
          <a:p>
            <a:pPr marL="0" indent="0">
              <a:buNone/>
            </a:pPr>
            <a:endParaRPr lang="fa-IR" dirty="0"/>
          </a:p>
        </p:txBody>
      </p:sp>
    </p:spTree>
    <p:extLst>
      <p:ext uri="{BB962C8B-B14F-4D97-AF65-F5344CB8AC3E}">
        <p14:creationId xmlns:p14="http://schemas.microsoft.com/office/powerpoint/2010/main" val="21180990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گرداورنده؛ نرجس حقی و ناهید فیاضی</a:t>
            </a:r>
            <a:endParaRPr lang="fa-IR" dirty="0"/>
          </a:p>
        </p:txBody>
      </p:sp>
      <p:sp>
        <p:nvSpPr>
          <p:cNvPr id="3" name="Content Placeholder 2"/>
          <p:cNvSpPr>
            <a:spLocks noGrp="1"/>
          </p:cNvSpPr>
          <p:nvPr>
            <p:ph idx="1"/>
          </p:nvPr>
        </p:nvSpPr>
        <p:spPr/>
        <p:txBody>
          <a:bodyPr/>
          <a:lstStyle/>
          <a:p>
            <a:endParaRPr lang="fa-IR" dirty="0"/>
          </a:p>
        </p:txBody>
      </p:sp>
    </p:spTree>
    <p:extLst>
      <p:ext uri="{BB962C8B-B14F-4D97-AF65-F5344CB8AC3E}">
        <p14:creationId xmlns:p14="http://schemas.microsoft.com/office/powerpoint/2010/main" val="3108825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5082" y="1420361"/>
            <a:ext cx="8596668" cy="3880773"/>
          </a:xfrm>
        </p:spPr>
        <p:txBody>
          <a:bodyPr/>
          <a:lstStyle/>
          <a:p>
            <a:r>
              <a:rPr lang="fa-IR" sz="2400" dirty="0" smtClean="0"/>
              <a:t>ریکاوری </a:t>
            </a:r>
          </a:p>
          <a:p>
            <a:r>
              <a:rPr lang="fa-IR" dirty="0" smtClean="0"/>
              <a:t>واحد مراقبت بعد از بیهوشی یا</a:t>
            </a:r>
            <a:r>
              <a:rPr lang="en-US" dirty="0" smtClean="0"/>
              <a:t>PACU</a:t>
            </a:r>
            <a:r>
              <a:rPr lang="fa-IR" dirty="0" smtClean="0"/>
              <a:t> به منظور مراقبت از بیماران که درحال ریکاوری از اثرات فیزیولوژیک فوری بیهوشی و جراحی هستند ظراحی شده است .</a:t>
            </a:r>
          </a:p>
          <a:p>
            <a:r>
              <a:rPr lang="en-US" dirty="0" smtClean="0"/>
              <a:t>PUCU</a:t>
            </a:r>
            <a:r>
              <a:rPr lang="fa-IR" dirty="0" smtClean="0"/>
              <a:t>مراقبت بیهوشی از مرحله دلیوری بیهوشی در اتاق عمل تا بخش که مانیتورینگ کمتر وحتی در برخی موارد به کارکرد مستقل بیمار در خانه برمیگردد. همچنین </a:t>
            </a:r>
            <a:r>
              <a:rPr lang="en-US" dirty="0" smtClean="0"/>
              <a:t>PUCU</a:t>
            </a:r>
            <a:r>
              <a:rPr lang="fa-IR" dirty="0" smtClean="0"/>
              <a:t>امکان مراقبت ویژه از بیمارانی را که تخت خالی در بخش ویژه برایشان در مراکز درمانی شلوغ وجود ندارد فراهم میسازد . برای نیل به این اهداف </a:t>
            </a:r>
            <a:r>
              <a:rPr lang="en-US" dirty="0" smtClean="0"/>
              <a:t>PUCU</a:t>
            </a:r>
            <a:r>
              <a:rPr lang="fa-IR" dirty="0" smtClean="0"/>
              <a:t>باید به حد کافی مجهز بوده تا بیماران ناپایدار را بتوان مانیتور کرد و احیا نمود و همزمان یک محیط ارام برای ریکاوری و راحتی بیماران پایدار نیز فراهم نمود. </a:t>
            </a:r>
          </a:p>
          <a:p>
            <a:r>
              <a:rPr lang="en-US" dirty="0" smtClean="0"/>
              <a:t>PUCU </a:t>
            </a:r>
            <a:r>
              <a:rPr lang="fa-IR" dirty="0" smtClean="0"/>
              <a:t>باید نزدیک اتاق عمل باشد..</a:t>
            </a:r>
            <a:endParaRPr lang="fa-IR" dirty="0"/>
          </a:p>
        </p:txBody>
      </p:sp>
    </p:spTree>
    <p:extLst>
      <p:ext uri="{BB962C8B-B14F-4D97-AF65-F5344CB8AC3E}">
        <p14:creationId xmlns:p14="http://schemas.microsoft.com/office/powerpoint/2010/main" val="1254734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t>پدیرش در واحد مراقبت های بعد از بیهوشی </a:t>
            </a:r>
            <a:endParaRPr lang="fa-IR" sz="2800" dirty="0"/>
          </a:p>
        </p:txBody>
      </p:sp>
      <p:sp>
        <p:nvSpPr>
          <p:cNvPr id="3" name="Content Placeholder 2"/>
          <p:cNvSpPr>
            <a:spLocks noGrp="1"/>
          </p:cNvSpPr>
          <p:nvPr>
            <p:ph idx="1"/>
          </p:nvPr>
        </p:nvSpPr>
        <p:spPr>
          <a:xfrm>
            <a:off x="677334" y="1454331"/>
            <a:ext cx="8596668" cy="4153989"/>
          </a:xfrm>
        </p:spPr>
        <p:txBody>
          <a:bodyPr/>
          <a:lstStyle/>
          <a:p>
            <a:r>
              <a:rPr lang="fa-IR" dirty="0" smtClean="0"/>
              <a:t>به محض رسیدن بیمار در </a:t>
            </a:r>
            <a:r>
              <a:rPr lang="en-US" dirty="0" smtClean="0"/>
              <a:t>PUCU</a:t>
            </a:r>
            <a:r>
              <a:rPr lang="fa-IR" dirty="0" smtClean="0"/>
              <a:t> متخصص بیهوشی باید پرستار </a:t>
            </a:r>
            <a:r>
              <a:rPr lang="en-US" dirty="0" smtClean="0"/>
              <a:t>PUCU</a:t>
            </a:r>
            <a:r>
              <a:rPr lang="fa-IR" dirty="0" smtClean="0"/>
              <a:t> را از جزییات تاریخپه ی طبی بیمار ، وضعیت طبی، بیهوشی و جراحی اگاه سازد. توجه ویژه باید به مانیتورینگ اکسیژناسیون (پالس اکسی متری) تهویه(فرکانس تنفس باز بودن راه هوایی،کاپنوگرافی) و گردش خون (</a:t>
            </a:r>
            <a:r>
              <a:rPr lang="en-US" dirty="0" smtClean="0"/>
              <a:t>BP</a:t>
            </a:r>
            <a:r>
              <a:rPr lang="fa-IR" dirty="0" smtClean="0"/>
              <a:t>سیستمیک </a:t>
            </a:r>
            <a:r>
              <a:rPr lang="en-US" dirty="0" smtClean="0"/>
              <a:t>HR , EKG</a:t>
            </a:r>
            <a:r>
              <a:rPr lang="fa-IR" dirty="0" smtClean="0"/>
              <a:t>) معطوف شود.</a:t>
            </a:r>
          </a:p>
          <a:p>
            <a:endParaRPr lang="fa-IR" dirty="0"/>
          </a:p>
          <a:p>
            <a:r>
              <a:rPr lang="en-US" dirty="0" smtClean="0"/>
              <a:t>V/S </a:t>
            </a:r>
            <a:r>
              <a:rPr lang="fa-IR" dirty="0" smtClean="0"/>
              <a:t> هروقت لازم باشد باید کنترل شود ولی حداقل باید هر 15 دقیقه یک بار کنترل شود..</a:t>
            </a:r>
          </a:p>
          <a:p>
            <a:endParaRPr lang="en-US" dirty="0" smtClean="0"/>
          </a:p>
        </p:txBody>
      </p:sp>
    </p:spTree>
    <p:extLst>
      <p:ext uri="{BB962C8B-B14F-4D97-AF65-F5344CB8AC3E}">
        <p14:creationId xmlns:p14="http://schemas.microsoft.com/office/powerpoint/2010/main" val="3653729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اختلالات فیزیولوژیک در دوره ابتدایی بعد از عمل</a:t>
            </a:r>
            <a:endParaRPr lang="fa-IR" sz="3200" dirty="0"/>
          </a:p>
        </p:txBody>
      </p:sp>
      <p:sp>
        <p:nvSpPr>
          <p:cNvPr id="3" name="Content Placeholder 2"/>
          <p:cNvSpPr>
            <a:spLocks noGrp="1"/>
          </p:cNvSpPr>
          <p:nvPr>
            <p:ph idx="1"/>
          </p:nvPr>
        </p:nvSpPr>
        <p:spPr/>
        <p:txBody>
          <a:bodyPr/>
          <a:lstStyle/>
          <a:p>
            <a:r>
              <a:rPr lang="fa-IR" dirty="0" smtClean="0"/>
              <a:t>گستره ای از اختلالت فیزیولوژیک که سیتم های ارگانی </a:t>
            </a:r>
            <a:r>
              <a:rPr lang="fa-IR" dirty="0" smtClean="0"/>
              <a:t>مختلف را </a:t>
            </a:r>
            <a:r>
              <a:rPr lang="fa-IR" dirty="0" smtClean="0"/>
              <a:t>تحت تاثیر قرار میدهند باید در طی بیداری از بیهوشی و جراحی در </a:t>
            </a:r>
            <a:r>
              <a:rPr lang="en-US" dirty="0" smtClean="0"/>
              <a:t>PUCU</a:t>
            </a:r>
            <a:r>
              <a:rPr lang="fa-IR" dirty="0" smtClean="0"/>
              <a:t> تشخیص داده شده و درمان شوند. تهوع و استفراغ؛ نیاز به ساپورت هوایی فوقانی </a:t>
            </a:r>
            <a:r>
              <a:rPr lang="en-US" dirty="0" smtClean="0"/>
              <a:t>HTN</a:t>
            </a:r>
            <a:r>
              <a:rPr lang="fa-IR" dirty="0" smtClean="0"/>
              <a:t>سیستمیک در میان شایعترین عوارض مورد مواجه قرار دارند. </a:t>
            </a:r>
          </a:p>
          <a:p>
            <a:endParaRPr lang="fa-IR" dirty="0"/>
          </a:p>
          <a:p>
            <a:r>
              <a:rPr lang="fa-IR" dirty="0" smtClean="0"/>
              <a:t>به علاوه انتقال بیماری از اتاق عمل به </a:t>
            </a:r>
            <a:r>
              <a:rPr lang="en-US" dirty="0" smtClean="0"/>
              <a:t>PUCU</a:t>
            </a:r>
            <a:r>
              <a:rPr lang="fa-IR" dirty="0" smtClean="0"/>
              <a:t> نیز یک بازه زمانی است که طی ان بیماران به شدت به انسداد راه هوایی حساس هستند..</a:t>
            </a:r>
            <a:endParaRPr lang="fa-IR" dirty="0"/>
          </a:p>
        </p:txBody>
      </p:sp>
    </p:spTree>
    <p:extLst>
      <p:ext uri="{BB962C8B-B14F-4D97-AF65-F5344CB8AC3E}">
        <p14:creationId xmlns:p14="http://schemas.microsoft.com/office/powerpoint/2010/main" val="660637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انسداد راه هوایی فوقانی </a:t>
            </a:r>
            <a:endParaRPr lang="fa-IR" dirty="0"/>
          </a:p>
        </p:txBody>
      </p:sp>
      <p:sp>
        <p:nvSpPr>
          <p:cNvPr id="3" name="Content Placeholder 2"/>
          <p:cNvSpPr>
            <a:spLocks noGrp="1"/>
          </p:cNvSpPr>
          <p:nvPr>
            <p:ph idx="1"/>
          </p:nvPr>
        </p:nvSpPr>
        <p:spPr/>
        <p:txBody>
          <a:bodyPr/>
          <a:lstStyle/>
          <a:p>
            <a:r>
              <a:rPr lang="fa-IR" dirty="0" smtClean="0"/>
              <a:t>انسداد راه هوابب یک عارضه ی شایع و ویرانگر بعد از عمل است. شایعترین علت انسداد راه هوایی در ریکاوری از دست رفتن تون عضلات فارنژیال در بیمار تحت سدیشن</a:t>
            </a:r>
          </a:p>
          <a:p>
            <a:r>
              <a:rPr lang="fa-IR" dirty="0" smtClean="0"/>
              <a:t>یا با کاهش سطح هوشیاری است اثر دپرسان باقی مانده هوشبر استنشاقی و وریدی </a:t>
            </a:r>
          </a:p>
          <a:p>
            <a:r>
              <a:rPr lang="fa-IR" dirty="0" smtClean="0"/>
              <a:t>و اثرات پابرجای داروهای شل کننده با از دست رفتن تون فارنژیال در دوره ی فوری بعد از عمل است.</a:t>
            </a:r>
            <a:endParaRPr lang="fa-IR" dirty="0"/>
          </a:p>
        </p:txBody>
      </p:sp>
    </p:spTree>
    <p:extLst>
      <p:ext uri="{BB962C8B-B14F-4D97-AF65-F5344CB8AC3E}">
        <p14:creationId xmlns:p14="http://schemas.microsoft.com/office/powerpoint/2010/main" val="3525288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6" y="609600"/>
            <a:ext cx="9405257" cy="1320800"/>
          </a:xfrm>
        </p:spPr>
        <p:txBody>
          <a:bodyPr/>
          <a:lstStyle/>
          <a:p>
            <a:pPr algn="r"/>
            <a:r>
              <a:rPr lang="fa-IR" sz="2800" dirty="0" smtClean="0"/>
              <a:t>در یک بیمار بیدار</a:t>
            </a:r>
            <a:r>
              <a:rPr lang="fa-IR" sz="2800" dirty="0" smtClean="0">
                <a:solidFill>
                  <a:schemeClr val="accent2">
                    <a:lumMod val="60000"/>
                    <a:lumOff val="40000"/>
                  </a:schemeClr>
                </a:solidFill>
              </a:rPr>
              <a:t> عضلات فارنژیال به طور هماهنگ با دیافراگم منقبض شده</a:t>
            </a:r>
            <a:endParaRPr lang="fa-IR" sz="2800" dirty="0">
              <a:solidFill>
                <a:schemeClr val="accent2">
                  <a:lumMod val="60000"/>
                  <a:lumOff val="40000"/>
                </a:schemeClr>
              </a:solidFill>
            </a:endParaRPr>
          </a:p>
        </p:txBody>
      </p:sp>
      <p:sp>
        <p:nvSpPr>
          <p:cNvPr id="3" name="Content Placeholder 2"/>
          <p:cNvSpPr>
            <a:spLocks noGrp="1"/>
          </p:cNvSpPr>
          <p:nvPr>
            <p:ph idx="1"/>
          </p:nvPr>
        </p:nvSpPr>
        <p:spPr/>
        <p:txBody>
          <a:bodyPr/>
          <a:lstStyle/>
          <a:p>
            <a:r>
              <a:rPr lang="fa-IR" dirty="0" smtClean="0"/>
              <a:t>تا زبان را به سمت جلو رانده و بدین ترتیب راه هوایی را در برابر فشار دمی منفی ایجاد شده توسط دیافراگم باز نگاه دارند. این فعالیت عضلات فارنژیال طی خواب سرکوب شده </a:t>
            </a:r>
          </a:p>
          <a:p>
            <a:r>
              <a:rPr lang="fa-IR" dirty="0" smtClean="0"/>
              <a:t>و کاهش ایجاد شده در تون عضلانی سبب تشدید انسداد راه هوایی میشود. با کلاپس بافت فارنژیال با ظرفیت ، طی فاز دمی یک حلقه معیوب ممکن است رخ دهد که طی ان افزایش جبرانی واکنشی در تلاش تنفسی و فشار دمی منفی سبب انسداد بیشتر راه هوایی میگردد.</a:t>
            </a:r>
            <a:endParaRPr lang="fa-IR" dirty="0"/>
          </a:p>
        </p:txBody>
      </p:sp>
    </p:spTree>
    <p:extLst>
      <p:ext uri="{BB962C8B-B14F-4D97-AF65-F5344CB8AC3E}">
        <p14:creationId xmlns:p14="http://schemas.microsoft.com/office/powerpoint/2010/main" val="3349364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500" y="1237480"/>
            <a:ext cx="8596668" cy="3880773"/>
          </a:xfrm>
        </p:spPr>
        <p:txBody>
          <a:bodyPr/>
          <a:lstStyle/>
          <a:p>
            <a:r>
              <a:rPr lang="fa-IR" dirty="0" smtClean="0"/>
              <a:t>این تلاش درجهت تنفس در برابر راه هوایی مسدود با یک الگوی تنفسی پارادوکسیک </a:t>
            </a:r>
          </a:p>
          <a:p>
            <a:r>
              <a:rPr lang="fa-IR" dirty="0" smtClean="0"/>
              <a:t>مشخص میشود که شامل رتراکسیون ، فرو رفتگی استرنال فعالیت بیش از اندازه ی </a:t>
            </a:r>
          </a:p>
          <a:p>
            <a:r>
              <a:rPr lang="fa-IR" dirty="0" smtClean="0"/>
              <a:t>عضلات شکم است کلاپس دیواره ی قفسه سینه سبب ایجاد یک حرکت متوالی شده که با افزایش انسداد راه هوایی این حالت برجسته تر می شود .</a:t>
            </a:r>
          </a:p>
          <a:p>
            <a:endParaRPr lang="fa-IR" dirty="0"/>
          </a:p>
          <a:p>
            <a:r>
              <a:rPr lang="fa-IR" dirty="0" smtClean="0"/>
              <a:t>انسداد ثانویه به از دست دادن عضلات فارنژیال به وسیله ی مانور ساده باز کردن راه هوایی  به کمک مانور جاو تراست یا با استفاده از فشار مداوم مثبت راه هوایی از طریق ماسک صورتی قابل رفع است . ساپورت راه هوایی تا زمانی که بیمار به طور کافی از اثرات داروهای تزریق شده طی بیهوشی خلاصی نیافته الزامی است. در بیماران انتخابی قراردادن یک راه هوایی دهانی یا نازال، </a:t>
            </a:r>
            <a:r>
              <a:rPr lang="en-US" dirty="0" smtClean="0"/>
              <a:t>LAM</a:t>
            </a:r>
            <a:r>
              <a:rPr lang="fa-IR" dirty="0" smtClean="0"/>
              <a:t> یا لوله تراشه ممکن است مورد نیاز باشد.</a:t>
            </a:r>
            <a:endParaRPr lang="fa-IR" dirty="0"/>
          </a:p>
        </p:txBody>
      </p:sp>
    </p:spTree>
    <p:extLst>
      <p:ext uri="{BB962C8B-B14F-4D97-AF65-F5344CB8AC3E}">
        <p14:creationId xmlns:p14="http://schemas.microsoft.com/office/powerpoint/2010/main" val="363497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بلوک باقی مانده نورو ماسکولار </a:t>
            </a:r>
            <a:endParaRPr lang="fa-IR" dirty="0"/>
          </a:p>
        </p:txBody>
      </p:sp>
      <p:sp>
        <p:nvSpPr>
          <p:cNvPr id="3" name="Content Placeholder 2"/>
          <p:cNvSpPr>
            <a:spLocks noGrp="1"/>
          </p:cNvSpPr>
          <p:nvPr>
            <p:ph idx="1"/>
          </p:nvPr>
        </p:nvSpPr>
        <p:spPr/>
        <p:txBody>
          <a:bodyPr/>
          <a:lstStyle/>
          <a:p>
            <a:r>
              <a:rPr lang="fa-IR" dirty="0" smtClean="0"/>
              <a:t>وقتی انسداد راه هوایی فوقانی رادر </a:t>
            </a:r>
            <a:r>
              <a:rPr lang="en-US" dirty="0" smtClean="0"/>
              <a:t>PUCU</a:t>
            </a:r>
            <a:r>
              <a:rPr lang="fa-IR" dirty="0" smtClean="0"/>
              <a:t> ارزیابی میکنیم احتمال بلوک نورو ماسکولار باقی  مانده در بیماری که داروی شل کننده طی بیهوشی دریافت کرده باید مد نظر قرار گیرد. بلوک نوروماسکولار باقی مانده ممکن است در زمان رسیدن به </a:t>
            </a:r>
            <a:r>
              <a:rPr lang="en-US" dirty="0" smtClean="0"/>
              <a:t>PUCU</a:t>
            </a:r>
            <a:r>
              <a:rPr lang="fa-IR" dirty="0" smtClean="0"/>
              <a:t> اشکارنباشد زیرا دیافراگم قبل ازعضلات فارنژیال ریکاوری می یابد. در صورت وجود لوله تراشه در محل،</a:t>
            </a:r>
            <a:r>
              <a:rPr lang="en-US" dirty="0" smtClean="0"/>
              <a:t>PECO2</a:t>
            </a:r>
            <a:r>
              <a:rPr lang="fa-IR" dirty="0" smtClean="0"/>
              <a:t> حجم های جاری ممکن است نشانه تهویه کافی بوده باشد درحالی که توانایی حفظ راه هوایی باز و پاکسازی ترشحات راه هوایی فوقانی مختل باشد. تحریک همراه با اکستوبیشن تراشه و به دنبال ان تحریک ناشی از حرکت انتقال بیمار به روی تخت سیار ساپورت راه هوایی متعاقب ان ممکن است سبب شودتا راه هوایی طی انتقال باز بماند.</a:t>
            </a:r>
          </a:p>
          <a:p>
            <a:r>
              <a:rPr lang="fa-IR" dirty="0" smtClean="0"/>
              <a:t>ولی....</a:t>
            </a:r>
            <a:endParaRPr lang="fa-IR" dirty="0"/>
          </a:p>
        </p:txBody>
      </p:sp>
    </p:spTree>
    <p:extLst>
      <p:ext uri="{BB962C8B-B14F-4D97-AF65-F5344CB8AC3E}">
        <p14:creationId xmlns:p14="http://schemas.microsoft.com/office/powerpoint/2010/main" val="3653109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3460" y="1646784"/>
            <a:ext cx="8936928" cy="4266336"/>
          </a:xfrm>
        </p:spPr>
        <p:txBody>
          <a:bodyPr/>
          <a:lstStyle/>
          <a:p>
            <a:r>
              <a:rPr lang="fa-IR" dirty="0" smtClean="0"/>
              <a:t>تنها بعد از انکه بیمار به ارامی در ریکاوری درحال ارامش قرار دارد انسداد راه هوایی فوقانی اشکاار میشود .</a:t>
            </a:r>
          </a:p>
          <a:p>
            <a:r>
              <a:rPr lang="fa-IR" dirty="0" smtClean="0"/>
              <a:t>در بیمارانی که اکستوبه شده اند توانایی فشردن با قدرت زیاد دندان های پیشین بر روی زبان یک نشانه قابل اعتماد از تن عضلات حلق در بیمار بیدار پس تهویه ناکافی یا انسداد راه هوایی احتمال کمتری خواهد داشت .</a:t>
            </a:r>
          </a:p>
          <a:p>
            <a:r>
              <a:rPr lang="fa-IR" dirty="0" smtClean="0"/>
              <a:t>اثرات دپرسان باقی مانده داروهای بیهوشی اسیدوز تنفسی ایجاد میکند.</a:t>
            </a:r>
            <a:endParaRPr lang="fa-IR" dirty="0"/>
          </a:p>
        </p:txBody>
      </p:sp>
    </p:spTree>
    <p:extLst>
      <p:ext uri="{BB962C8B-B14F-4D97-AF65-F5344CB8AC3E}">
        <p14:creationId xmlns:p14="http://schemas.microsoft.com/office/powerpoint/2010/main" val="3362458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139</TotalTime>
  <Words>1395</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 Koodak</vt:lpstr>
      <vt:lpstr>Calibri</vt:lpstr>
      <vt:lpstr>Tahoma</vt:lpstr>
      <vt:lpstr>Trebuchet MS</vt:lpstr>
      <vt:lpstr>Wingdings 3</vt:lpstr>
      <vt:lpstr>Facet</vt:lpstr>
      <vt:lpstr>بسم الله الرحمن الرحیم</vt:lpstr>
      <vt:lpstr>PowerPoint Presentation</vt:lpstr>
      <vt:lpstr>پدیرش در واحد مراقبت های بعد از بیهوشی </vt:lpstr>
      <vt:lpstr>اختلالات فیزیولوژیک در دوره ابتدایی بعد از عمل</vt:lpstr>
      <vt:lpstr>انسداد راه هوایی فوقانی </vt:lpstr>
      <vt:lpstr>در یک بیمار بیدار عضلات فارنژیال به طور هماهنگ با دیافراگم منقبض شده</vt:lpstr>
      <vt:lpstr>PowerPoint Presentation</vt:lpstr>
      <vt:lpstr>بلوک باقی مانده نورو ماسکولار </vt:lpstr>
      <vt:lpstr>PowerPoint Presentation</vt:lpstr>
      <vt:lpstr>لارنگواسپاسم</vt:lpstr>
      <vt:lpstr>ادم راه هوایی</vt:lpstr>
      <vt:lpstr>مدیریت انسداد راه هوایی </vt:lpstr>
      <vt:lpstr>هایپوکسمی در ریکاوری </vt:lpstr>
      <vt:lpstr>ادم ریوی در ریکاوری </vt:lpstr>
      <vt:lpstr>اسیب حاد ریوی مرتبط با انتقال خون  </vt:lpstr>
      <vt:lpstr>گرداورنده؛ نرجس حقی و ناهید فیاضی</vt:lpstr>
    </vt:vector>
  </TitlesOfParts>
  <Company>Gerdoo.net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Ayandegan</dc:creator>
  <cp:lastModifiedBy>Ayandegan</cp:lastModifiedBy>
  <cp:revision>19</cp:revision>
  <dcterms:created xsi:type="dcterms:W3CDTF">2019-01-02T06:55:47Z</dcterms:created>
  <dcterms:modified xsi:type="dcterms:W3CDTF">2019-01-02T12:48:47Z</dcterms:modified>
</cp:coreProperties>
</file>