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76"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4" d="100"/>
          <a:sy n="34" d="100"/>
        </p:scale>
        <p:origin x="-155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A0F1BBF-C529-4905-BCA0-1C269C046C54}"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AF01D-D537-4C46-8C59-7619F3FD5B7D}"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0F1BBF-C529-4905-BCA0-1C269C046C54}"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AF01D-D537-4C46-8C59-7619F3FD5B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0F1BBF-C529-4905-BCA0-1C269C046C54}" type="datetimeFigureOut">
              <a:rPr lang="en-US" smtClean="0"/>
              <a:t>2/18/2019</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D2BAF01D-D537-4C46-8C59-7619F3FD5B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0F1BBF-C529-4905-BCA0-1C269C046C54}"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AF01D-D537-4C46-8C59-7619F3FD5B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A0F1BBF-C529-4905-BCA0-1C269C046C54}"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AF01D-D537-4C46-8C59-7619F3FD5B7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0F1BBF-C529-4905-BCA0-1C269C046C54}"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AF01D-D537-4C46-8C59-7619F3FD5B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0F1BBF-C529-4905-BCA0-1C269C046C54}" type="datetimeFigureOut">
              <a:rPr lang="en-US" smtClean="0"/>
              <a:t>2/18/2019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BAF01D-D537-4C46-8C59-7619F3FD5B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A0F1BBF-C529-4905-BCA0-1C269C046C54}" type="datetimeFigureOut">
              <a:rPr lang="en-US" smtClean="0"/>
              <a:t>2/18/2019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BAF01D-D537-4C46-8C59-7619F3FD5B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F1BBF-C529-4905-BCA0-1C269C046C54}" type="datetimeFigureOut">
              <a:rPr lang="en-US" smtClean="0"/>
              <a:t>2/18/2019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BAF01D-D537-4C46-8C59-7619F3FD5B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A0F1BBF-C529-4905-BCA0-1C269C046C54}"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AF01D-D537-4C46-8C59-7619F3FD5B7D}"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A0F1BBF-C529-4905-BCA0-1C269C046C54}" type="datetimeFigureOut">
              <a:rPr lang="en-US" smtClean="0"/>
              <a:t>2/18/2019</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D2BAF01D-D537-4C46-8C59-7619F3FD5B7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A0F1BBF-C529-4905-BCA0-1C269C046C54}" type="datetimeFigureOut">
              <a:rPr lang="en-US" smtClean="0"/>
              <a:t>2/18/2019</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2BAF01D-D537-4C46-8C59-7619F3FD5B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643050"/>
            <a:ext cx="8077200" cy="2143140"/>
          </a:xfrm>
        </p:spPr>
        <p:txBody>
          <a:bodyPr>
            <a:normAutofit fontScale="90000"/>
          </a:bodyPr>
          <a:lstStyle/>
          <a:p>
            <a:pPr algn="ctr" rtl="1"/>
            <a:r>
              <a:rPr lang="fa-IR" sz="8000" dirty="0" smtClean="0">
                <a:cs typeface="B Titr" pitchFamily="2" charset="-78"/>
              </a:rPr>
              <a:t>سکته های قلبی و مغزی  </a:t>
            </a:r>
            <a:endParaRPr lang="en-US" sz="8000" dirty="0">
              <a:cs typeface="B Titr" pitchFamily="2" charset="-78"/>
            </a:endParaRPr>
          </a:p>
        </p:txBody>
      </p:sp>
      <p:pic>
        <p:nvPicPr>
          <p:cNvPr id="6" name="Picture 5" descr="10531512009243498980.jpeg"/>
          <p:cNvPicPr>
            <a:picLocks noChangeAspect="1"/>
          </p:cNvPicPr>
          <p:nvPr/>
        </p:nvPicPr>
        <p:blipFill>
          <a:blip r:embed="rId2"/>
          <a:stretch>
            <a:fillRect/>
          </a:stretch>
        </p:blipFill>
        <p:spPr>
          <a:xfrm>
            <a:off x="2555776" y="3284984"/>
            <a:ext cx="3810000" cy="304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پیشگیری از سکته های ایسکمیک : </a:t>
            </a:r>
            <a:r>
              <a:rPr lang="en-US" sz="3200" dirty="0" smtClean="0"/>
              <a:t/>
            </a:r>
            <a:br>
              <a:rPr lang="en-US" sz="3200" dirty="0" smtClean="0"/>
            </a:br>
            <a:endParaRPr lang="en-US" sz="3200" dirty="0">
              <a:cs typeface="B Titr" pitchFamily="2" charset="-78"/>
            </a:endParaRPr>
          </a:p>
        </p:txBody>
      </p:sp>
      <p:sp>
        <p:nvSpPr>
          <p:cNvPr id="3" name="Content Placeholder 2"/>
          <p:cNvSpPr>
            <a:spLocks noGrp="1"/>
          </p:cNvSpPr>
          <p:nvPr>
            <p:ph idx="1"/>
          </p:nvPr>
        </p:nvSpPr>
        <p:spPr/>
        <p:txBody>
          <a:bodyPr/>
          <a:lstStyle/>
          <a:p>
            <a:pPr marL="633222" lvl="0" indent="-514350" algn="justLow" rtl="1">
              <a:buClrTx/>
              <a:buNone/>
            </a:pPr>
            <a:r>
              <a:rPr lang="fa-IR" dirty="0" smtClean="0">
                <a:cs typeface="B Nazanin" pitchFamily="2" charset="-78"/>
              </a:rPr>
              <a:t>      پیشگیری اولیه همچنان به عنوان بهترین شیوه است. </a:t>
            </a:r>
          </a:p>
          <a:p>
            <a:pPr marL="633222" indent="-514350" algn="justLow" rtl="1">
              <a:buClrTx/>
            </a:pPr>
            <a:r>
              <a:rPr lang="fa-IR" dirty="0" smtClean="0">
                <a:cs typeface="B Nazanin" pitchFamily="2" charset="-78"/>
              </a:rPr>
              <a:t>عدم استعمال سیگار </a:t>
            </a:r>
          </a:p>
          <a:p>
            <a:pPr marL="633222" indent="-514350" algn="justLow" rtl="1">
              <a:buClrTx/>
            </a:pPr>
            <a:r>
              <a:rPr lang="fa-IR" dirty="0" smtClean="0">
                <a:cs typeface="B Nazanin" pitchFamily="2" charset="-78"/>
              </a:rPr>
              <a:t>حفظ وزن متعادل</a:t>
            </a:r>
          </a:p>
          <a:p>
            <a:pPr marL="633222" indent="-514350" algn="justLow" rtl="1">
              <a:buClrTx/>
            </a:pPr>
            <a:r>
              <a:rPr lang="fa-IR" dirty="0" smtClean="0">
                <a:cs typeface="B Nazanin" pitchFamily="2" charset="-78"/>
              </a:rPr>
              <a:t>رعایت رژیم غذایی سالم </a:t>
            </a:r>
          </a:p>
          <a:p>
            <a:pPr marL="633222" indent="-514350" algn="justLow" rtl="1">
              <a:buClrTx/>
            </a:pPr>
            <a:r>
              <a:rPr lang="fa-IR" dirty="0" smtClean="0">
                <a:cs typeface="B Nazanin" pitchFamily="2" charset="-78"/>
              </a:rPr>
              <a:t>ورزش منظم</a:t>
            </a:r>
          </a:p>
          <a:p>
            <a:pPr marL="633222" indent="-514350" algn="justLow" rtl="1">
              <a:buClrTx/>
            </a:pPr>
            <a:r>
              <a:rPr lang="fa-IR" dirty="0" smtClean="0">
                <a:cs typeface="B Nazanin" pitchFamily="2" charset="-78"/>
              </a:rPr>
              <a:t> رعایت رژیم </a:t>
            </a:r>
            <a:r>
              <a:rPr lang="en-US" dirty="0" smtClean="0">
                <a:latin typeface="Times New Roman" pitchFamily="18" charset="0"/>
                <a:cs typeface="Times New Roman" pitchFamily="18" charset="0"/>
              </a:rPr>
              <a:t>DASH</a:t>
            </a:r>
            <a:r>
              <a:rPr lang="fa-IR" dirty="0" smtClean="0">
                <a:cs typeface="B Nazanin" pitchFamily="2" charset="-78"/>
              </a:rPr>
              <a:t> دارای مقادیرزیاد میوه وسبزیجات، مقادیرمتوسط لبنیات کم چرب و مقدار کم پروتئین های حیوانی است.</a:t>
            </a: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14282" y="2500306"/>
            <a:ext cx="2466975" cy="18478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a:t>
            </a:r>
            <a:r>
              <a:rPr lang="en-US" sz="3200" dirty="0" smtClean="0">
                <a:cs typeface="B Nazanin" pitchFamily="2" charset="-78"/>
              </a:rPr>
              <a:t> </a:t>
            </a:r>
            <a:r>
              <a:rPr lang="fa-IR" sz="3200" dirty="0" smtClean="0">
                <a:cs typeface="B Titr" pitchFamily="2" charset="-78"/>
              </a:rPr>
              <a:t>تدابیرپزشکی</a:t>
            </a:r>
            <a:r>
              <a:rPr lang="fa-IR" sz="3200" dirty="0" smtClean="0">
                <a:cs typeface="B Nazanin" pitchFamily="2" charset="-78"/>
              </a:rPr>
              <a:t> </a:t>
            </a:r>
            <a:endParaRPr lang="en-US" sz="3200" dirty="0">
              <a:cs typeface="B Titr" pitchFamily="2" charset="-78"/>
            </a:endParaRPr>
          </a:p>
        </p:txBody>
      </p:sp>
      <p:sp>
        <p:nvSpPr>
          <p:cNvPr id="3" name="Content Placeholder 2"/>
          <p:cNvSpPr>
            <a:spLocks noGrp="1"/>
          </p:cNvSpPr>
          <p:nvPr>
            <p:ph idx="1"/>
          </p:nvPr>
        </p:nvSpPr>
        <p:spPr/>
        <p:txBody>
          <a:bodyPr>
            <a:normAutofit/>
          </a:bodyPr>
          <a:lstStyle/>
          <a:p>
            <a:pPr algn="justLow" rtl="1">
              <a:buNone/>
            </a:pPr>
            <a:r>
              <a:rPr lang="fa-IR" dirty="0" smtClean="0">
                <a:latin typeface="Times New Roman" pitchFamily="18" charset="0"/>
                <a:cs typeface="B Nazanin" pitchFamily="2" charset="-78"/>
              </a:rPr>
              <a:t>     دربیماران دچار </a:t>
            </a:r>
            <a:r>
              <a:rPr lang="en-US" dirty="0" smtClean="0">
                <a:latin typeface="Times New Roman" pitchFamily="18" charset="0"/>
                <a:cs typeface="B Nazanin" pitchFamily="2" charset="-78"/>
              </a:rPr>
              <a:t>TIA</a:t>
            </a:r>
            <a:r>
              <a:rPr lang="fa-IR" dirty="0" smtClean="0">
                <a:latin typeface="Times New Roman" pitchFamily="18" charset="0"/>
                <a:cs typeface="B Nazanin" pitchFamily="2" charset="-78"/>
              </a:rPr>
              <a:t> یا سکته مغزی، رسیدگی پزشکی شامل پیشگری ثانویه می باشد. برای بیماران دچار فیبریلاسیون دهلیزی، وارفارین با دوز تنظیم شده تجویز می گردد. مگر این که داروی مذکور برای این بیماران منع مصرف داشته باشد .</a:t>
            </a:r>
            <a:endParaRPr lang="en-US" dirty="0" smtClean="0">
              <a:latin typeface="Times New Roman" pitchFamily="18" charset="0"/>
              <a:cs typeface="B Nazanin" pitchFamily="2" charset="-78"/>
            </a:endParaRPr>
          </a:p>
          <a:p>
            <a:pPr algn="justLow" rtl="1">
              <a:buNone/>
            </a:pPr>
            <a:r>
              <a:rPr lang="fa-IR" dirty="0" smtClean="0">
                <a:latin typeface="Times New Roman" pitchFamily="18" charset="0"/>
                <a:cs typeface="B Nazanin" pitchFamily="2" charset="-78"/>
              </a:rPr>
              <a:t>     درصورت منع استعمال ضد انعقاد ها، آسپرین بهترین انتخاب خواهد بود.</a:t>
            </a:r>
            <a:endParaRPr lang="en-US" dirty="0" smtClean="0">
              <a:latin typeface="Times New Roman" pitchFamily="18" charset="0"/>
              <a:cs typeface="B Nazanin" pitchFamily="2" charset="-78"/>
            </a:endParaRPr>
          </a:p>
          <a:p>
            <a:pPr algn="justLow" rtl="1">
              <a:buNone/>
            </a:pPr>
            <a:r>
              <a:rPr lang="fa-IR" dirty="0" smtClean="0">
                <a:latin typeface="Times New Roman" pitchFamily="18" charset="0"/>
                <a:cs typeface="B Nazanin" pitchFamily="2" charset="-78"/>
              </a:rPr>
              <a:t>  داروهای بازدارنده ی پلاکتی (آسپرین، دیپریدامول) </a:t>
            </a:r>
            <a:endParaRPr lang="en-US" dirty="0" smtClean="0">
              <a:latin typeface="Times New Roman" pitchFamily="18" charset="0"/>
              <a:cs typeface="B Nazanin" pitchFamily="2" charset="-78"/>
            </a:endParaRPr>
          </a:p>
          <a:p>
            <a:pPr algn="justLow" rtl="1">
              <a:buNone/>
            </a:pPr>
            <a:r>
              <a:rPr lang="fa-IR" dirty="0" smtClean="0">
                <a:latin typeface="Times New Roman" pitchFamily="18" charset="0"/>
                <a:cs typeface="B Nazanin" pitchFamily="2" charset="-78"/>
              </a:rPr>
              <a:t>داروهایی که با عنوان استاتین ها طبقه بندی می شود</a:t>
            </a:r>
            <a:r>
              <a:rPr lang="en-US" dirty="0" smtClean="0">
                <a:latin typeface="Times New Roman" pitchFamily="18" charset="0"/>
                <a:cs typeface="B Nazanin" pitchFamily="2" charset="-78"/>
              </a:rPr>
              <a:t>.</a:t>
            </a:r>
          </a:p>
          <a:p>
            <a:pPr marL="633222" lvl="0" indent="-514350" algn="r" rtl="1">
              <a:buClrTx/>
              <a:buFont typeface="+mj-lt"/>
              <a:buAutoNum type="arabicPeriod"/>
            </a:pP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1" y="5278228"/>
            <a:ext cx="1428760" cy="107019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en-US" sz="3200" dirty="0" smtClean="0">
                <a:cs typeface="B Titr" pitchFamily="2" charset="-78"/>
              </a:rPr>
              <a:t> </a:t>
            </a:r>
            <a:r>
              <a:rPr lang="fa-IR" sz="3200" dirty="0" smtClean="0">
                <a:cs typeface="B Titr" pitchFamily="2" charset="-78"/>
              </a:rPr>
              <a:t>درمان با عوامل حل کننده ی لخته:</a:t>
            </a:r>
            <a:endParaRPr lang="en-US" sz="3200" dirty="0" smtClean="0">
              <a:cs typeface="B Titr" pitchFamily="2" charset="-78"/>
            </a:endParaRPr>
          </a:p>
        </p:txBody>
      </p:sp>
      <p:sp>
        <p:nvSpPr>
          <p:cNvPr id="3" name="Content Placeholder 2"/>
          <p:cNvSpPr>
            <a:spLocks noGrp="1"/>
          </p:cNvSpPr>
          <p:nvPr>
            <p:ph idx="1"/>
          </p:nvPr>
        </p:nvSpPr>
        <p:spPr/>
        <p:txBody>
          <a:bodyPr/>
          <a:lstStyle/>
          <a:p>
            <a:pPr algn="justLow" rtl="1">
              <a:buNone/>
            </a:pPr>
            <a:endParaRPr lang="en-US" dirty="0" smtClean="0">
              <a:cs typeface="B Nazanin" pitchFamily="2" charset="-78"/>
            </a:endParaRPr>
          </a:p>
          <a:p>
            <a:pPr algn="justLow" rtl="1">
              <a:buNone/>
            </a:pPr>
            <a:r>
              <a:rPr lang="fa-IR" dirty="0" smtClean="0">
                <a:cs typeface="B Nazanin" pitchFamily="2" charset="-78"/>
              </a:rPr>
              <a:t>تزریق </a:t>
            </a:r>
            <a:r>
              <a:rPr lang="en-US" dirty="0" smtClean="0">
                <a:latin typeface="Times New Roman" pitchFamily="18" charset="0"/>
                <a:cs typeface="Times New Roman" pitchFamily="18" charset="0"/>
              </a:rPr>
              <a:t>t-pa</a:t>
            </a:r>
            <a:r>
              <a:rPr lang="fa-IR" dirty="0" smtClean="0">
                <a:latin typeface="Times New Roman" pitchFamily="18" charset="0"/>
                <a:cs typeface="Times New Roman" pitchFamily="18" charset="0"/>
              </a:rPr>
              <a:t> </a:t>
            </a:r>
            <a:r>
              <a:rPr lang="fa-IR" dirty="0" smtClean="0">
                <a:cs typeface="B Nazanin" pitchFamily="2" charset="-78"/>
              </a:rPr>
              <a:t>داخل وریدی باظرف مدت 60 دقیقه پس ازورود بیمار به بخش اورژانس صورت گیرد.</a:t>
            </a:r>
            <a:endParaRPr lang="en-US" dirty="0" smtClean="0">
              <a:cs typeface="B Nazanin" pitchFamily="2" charset="-78"/>
            </a:endParaRPr>
          </a:p>
          <a:p>
            <a:pPr algn="justLow" rtl="1">
              <a:buNone/>
            </a:pPr>
            <a:r>
              <a:rPr lang="fa-IR" dirty="0" smtClean="0">
                <a:cs typeface="B Nazanin" pitchFamily="2" charset="-78"/>
              </a:rPr>
              <a:t>روش جایگزین تزریق </a:t>
            </a:r>
            <a:r>
              <a:rPr lang="en-US" dirty="0" smtClean="0">
                <a:cs typeface="B Nazanin" pitchFamily="2" charset="-78"/>
              </a:rPr>
              <a:t>IV</a:t>
            </a:r>
            <a:r>
              <a:rPr lang="fa-IR" dirty="0" smtClean="0">
                <a:cs typeface="B Nazanin" pitchFamily="2" charset="-78"/>
              </a:rPr>
              <a:t>، آزادسازی </a:t>
            </a:r>
            <a:r>
              <a:rPr lang="en-US" dirty="0" smtClean="0">
                <a:cs typeface="B Nazanin" pitchFamily="2" charset="-78"/>
              </a:rPr>
              <a:t>t-PA</a:t>
            </a:r>
            <a:r>
              <a:rPr lang="fa-IR" dirty="0" smtClean="0">
                <a:cs typeface="B Nazanin" pitchFamily="2" charset="-78"/>
              </a:rPr>
              <a:t> به صورت داخل شریانی است. این روش غلظت بیشتری از دارو را به لخته می رساند، چهارچوب زمانی استفاده ازاین درمان را می توان تا شش ساعت تمدید کرد.</a:t>
            </a:r>
            <a:endParaRPr lang="en-US" dirty="0" smtClean="0">
              <a:cs typeface="B Nazanin" pitchFamily="2" charset="-78"/>
            </a:endParaRPr>
          </a:p>
          <a:p>
            <a:pPr marL="633222" lvl="0" indent="-514350" algn="r" rtl="1">
              <a:buClrTx/>
              <a:buFont typeface="+mj-lt"/>
              <a:buAutoNum type="arabicPeriod"/>
            </a:pP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1" y="4957172"/>
            <a:ext cx="1857388" cy="139124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سکته های همورلژیک:</a:t>
            </a:r>
            <a:endParaRPr lang="en-US" sz="3200" dirty="0" smtClean="0">
              <a:cs typeface="B Titr" pitchFamily="2" charset="-78"/>
            </a:endParaRPr>
          </a:p>
        </p:txBody>
      </p:sp>
      <p:sp>
        <p:nvSpPr>
          <p:cNvPr id="3" name="Content Placeholder 2"/>
          <p:cNvSpPr>
            <a:spLocks noGrp="1"/>
          </p:cNvSpPr>
          <p:nvPr>
            <p:ph idx="1"/>
          </p:nvPr>
        </p:nvSpPr>
        <p:spPr/>
        <p:txBody>
          <a:bodyPr/>
          <a:lstStyle/>
          <a:p>
            <a:pPr algn="r" rtl="1">
              <a:buNone/>
            </a:pPr>
            <a:endParaRPr lang="en-US" dirty="0" smtClean="0">
              <a:cs typeface="B Nazanin" pitchFamily="2" charset="-78"/>
            </a:endParaRPr>
          </a:p>
          <a:p>
            <a:pPr marL="633222" indent="-514350" algn="justLow" rtl="1">
              <a:buClrTx/>
              <a:buNone/>
            </a:pPr>
            <a:r>
              <a:rPr lang="fa-IR" dirty="0" smtClean="0">
                <a:cs typeface="B Nazanin" pitchFamily="2" charset="-78"/>
              </a:rPr>
              <a:t>      15 ال 20 درصد کل بیماران مغزی عروقی را به خود اختصاص داده و عمدتا به دلیل خونریزی های داخل جمجمه یا زیر عنکبوتیه ای ایجاد می شود</a:t>
            </a:r>
            <a:endParaRPr lang="en-US" dirty="0" smtClean="0">
              <a:cs typeface="B Nazanin" pitchFamily="2" charset="-78"/>
            </a:endParaRPr>
          </a:p>
          <a:p>
            <a:pPr marL="633222" lvl="0" indent="-514350" algn="r" rtl="1">
              <a:buClrTx/>
              <a:buFont typeface="+mj-lt"/>
              <a:buAutoNum type="arabicPeriod"/>
            </a:pP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0" y="4500570"/>
            <a:ext cx="2466975" cy="18478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خونریزی زیر عنکبوتیه:</a:t>
            </a:r>
            <a:endParaRPr lang="en-US" sz="3200" dirty="0" smtClean="0">
              <a:cs typeface="B Titr" pitchFamily="2" charset="-78"/>
            </a:endParaRPr>
          </a:p>
        </p:txBody>
      </p:sp>
      <p:sp>
        <p:nvSpPr>
          <p:cNvPr id="3" name="Content Placeholder 2"/>
          <p:cNvSpPr>
            <a:spLocks noGrp="1"/>
          </p:cNvSpPr>
          <p:nvPr>
            <p:ph idx="1"/>
          </p:nvPr>
        </p:nvSpPr>
        <p:spPr>
          <a:xfrm>
            <a:off x="1000100" y="1785926"/>
            <a:ext cx="7829576" cy="4625609"/>
          </a:xfrm>
        </p:spPr>
        <p:txBody>
          <a:bodyPr/>
          <a:lstStyle/>
          <a:p>
            <a:pPr marL="633222" indent="-514350" algn="justLow" rtl="1">
              <a:buClrTx/>
              <a:buNone/>
            </a:pPr>
            <a:r>
              <a:rPr lang="fa-IR" dirty="0" smtClean="0">
                <a:cs typeface="B Nazanin" pitchFamily="2" charset="-78"/>
              </a:rPr>
              <a:t>     </a:t>
            </a:r>
            <a:r>
              <a:rPr lang="fa-IR" dirty="0" smtClean="0">
                <a:latin typeface="Times New Roman" pitchFamily="18" charset="0"/>
                <a:cs typeface="B Nazanin" pitchFamily="2" charset="-78"/>
              </a:rPr>
              <a:t>ممکن است به دنبال </a:t>
            </a:r>
            <a:r>
              <a:rPr lang="en-US" dirty="0" smtClean="0">
                <a:latin typeface="Times New Roman" pitchFamily="18" charset="0"/>
                <a:cs typeface="B Nazanin" pitchFamily="2" charset="-78"/>
              </a:rPr>
              <a:t>AVM</a:t>
            </a:r>
            <a:r>
              <a:rPr lang="fa-IR" dirty="0" smtClean="0">
                <a:latin typeface="Times New Roman" pitchFamily="18" charset="0"/>
                <a:cs typeface="B Nazanin" pitchFamily="2" charset="-78"/>
              </a:rPr>
              <a:t> ها و آنوریسم های داخل جمجمه ای تروما یا فشار خون بالا بروز نماید. اما شایع ترین علت آن سوراخ شدن آنوریسم درناحیه حلقه ویلیس یا </a:t>
            </a:r>
            <a:r>
              <a:rPr lang="en-US" dirty="0" smtClean="0">
                <a:latin typeface="Times New Roman" pitchFamily="18" charset="0"/>
                <a:cs typeface="B Nazanin" pitchFamily="2" charset="-78"/>
              </a:rPr>
              <a:t>AVM</a:t>
            </a:r>
            <a:r>
              <a:rPr lang="fa-IR" dirty="0" smtClean="0">
                <a:latin typeface="Times New Roman" pitchFamily="18" charset="0"/>
                <a:cs typeface="B Nazanin" pitchFamily="2" charset="-78"/>
              </a:rPr>
              <a:t> های مادرزادی مغز می باشد.</a:t>
            </a:r>
            <a:endParaRPr lang="en-US" dirty="0" smtClean="0">
              <a:latin typeface="Times New Roman" pitchFamily="18" charset="0"/>
              <a:cs typeface="B Nazanin" pitchFamily="2" charset="-78"/>
            </a:endParaRPr>
          </a:p>
          <a:p>
            <a:pPr marL="633222" lvl="0" indent="-514350" algn="r" rtl="1">
              <a:buClrTx/>
              <a:buNone/>
            </a:pP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0" y="4500570"/>
            <a:ext cx="2466975" cy="18478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پیشگیری:</a:t>
            </a:r>
            <a:endParaRPr lang="en-US" sz="3200" dirty="0" smtClean="0">
              <a:cs typeface="B Titr" pitchFamily="2" charset="-78"/>
            </a:endParaRPr>
          </a:p>
        </p:txBody>
      </p:sp>
      <p:sp>
        <p:nvSpPr>
          <p:cNvPr id="3" name="Content Placeholder 2"/>
          <p:cNvSpPr>
            <a:spLocks noGrp="1"/>
          </p:cNvSpPr>
          <p:nvPr>
            <p:ph idx="1"/>
          </p:nvPr>
        </p:nvSpPr>
        <p:spPr/>
        <p:txBody>
          <a:bodyPr/>
          <a:lstStyle/>
          <a:p>
            <a:pPr algn="r" rtl="1">
              <a:buNone/>
            </a:pPr>
            <a:endParaRPr lang="en-US" dirty="0" smtClean="0">
              <a:cs typeface="B Nazanin" pitchFamily="2" charset="-78"/>
            </a:endParaRPr>
          </a:p>
          <a:p>
            <a:pPr algn="justLow" rtl="1">
              <a:buNone/>
            </a:pPr>
            <a:r>
              <a:rPr lang="fa-IR" dirty="0" smtClean="0">
                <a:cs typeface="B Nazanin" pitchFamily="2" charset="-78"/>
              </a:rPr>
              <a:t>کنترل فشار خون </a:t>
            </a:r>
            <a:endParaRPr lang="en-US" dirty="0" smtClean="0">
              <a:cs typeface="B Nazanin" pitchFamily="2" charset="-78"/>
            </a:endParaRPr>
          </a:p>
          <a:p>
            <a:pPr algn="justLow" rtl="1">
              <a:buNone/>
            </a:pPr>
            <a:r>
              <a:rPr lang="fa-IR" dirty="0" smtClean="0">
                <a:cs typeface="B Nazanin" pitchFamily="2" charset="-78"/>
              </a:rPr>
              <a:t>سن بالا – جنسیت مردان  و مصرف بیش اندازه الکل</a:t>
            </a:r>
            <a:endParaRPr lang="en-US" dirty="0" smtClean="0">
              <a:cs typeface="B Nazanin" pitchFamily="2" charset="-78"/>
            </a:endParaRPr>
          </a:p>
          <a:p>
            <a:pPr marL="633222" lvl="0" indent="-514350" algn="r" rtl="1">
              <a:buClrTx/>
              <a:buNone/>
            </a:pPr>
            <a:endParaRPr lang="en-US" dirty="0" smtClean="0">
              <a:cs typeface="B Nazanin" pitchFamily="2" charset="-78"/>
            </a:endParaRPr>
          </a:p>
          <a:p>
            <a:pPr algn="r" rtl="1">
              <a:buNone/>
            </a:pPr>
            <a:endParaRPr lang="en-US" dirty="0">
              <a:cs typeface="B Nazanin" pitchFamily="2" charset="-78"/>
            </a:endParaRPr>
          </a:p>
        </p:txBody>
      </p:sp>
      <p:pic>
        <p:nvPicPr>
          <p:cNvPr id="6" name="Picture 5" descr="images (14).jpg"/>
          <p:cNvPicPr>
            <a:picLocks noChangeAspect="1"/>
          </p:cNvPicPr>
          <p:nvPr/>
        </p:nvPicPr>
        <p:blipFill>
          <a:blip r:embed="rId2"/>
          <a:stretch>
            <a:fillRect/>
          </a:stretch>
        </p:blipFill>
        <p:spPr>
          <a:xfrm>
            <a:off x="285720" y="4500570"/>
            <a:ext cx="2466975" cy="18478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عوارض:</a:t>
            </a:r>
            <a:endParaRPr lang="en-US" sz="3200" dirty="0" smtClean="0">
              <a:cs typeface="B Titr" pitchFamily="2" charset="-78"/>
            </a:endParaRPr>
          </a:p>
        </p:txBody>
      </p:sp>
      <p:sp>
        <p:nvSpPr>
          <p:cNvPr id="3" name="Content Placeholder 2"/>
          <p:cNvSpPr>
            <a:spLocks noGrp="1"/>
          </p:cNvSpPr>
          <p:nvPr>
            <p:ph idx="1"/>
          </p:nvPr>
        </p:nvSpPr>
        <p:spPr/>
        <p:txBody>
          <a:bodyPr/>
          <a:lstStyle/>
          <a:p>
            <a:pPr marL="633222" lvl="0" indent="-514350" algn="just" rtl="1">
              <a:buClrTx/>
              <a:buFont typeface="+mj-lt"/>
              <a:buAutoNum type="arabicPeriod"/>
            </a:pPr>
            <a:r>
              <a:rPr lang="fa-IR" dirty="0" smtClean="0">
                <a:latin typeface="Times New Roman" pitchFamily="18" charset="0"/>
                <a:cs typeface="B Nazanin" pitchFamily="2" charset="-78"/>
              </a:rPr>
              <a:t>هایپوکسی مغزی وکاهش جریان خون</a:t>
            </a:r>
            <a:endParaRPr lang="en-US" dirty="0" smtClean="0">
              <a:latin typeface="Times New Roman" pitchFamily="18" charset="0"/>
              <a:cs typeface="B Nazanin" pitchFamily="2" charset="-78"/>
            </a:endParaRPr>
          </a:p>
          <a:p>
            <a:pPr marL="633222" lvl="0" indent="-514350" algn="just" rtl="1">
              <a:buClrTx/>
              <a:buFont typeface="+mj-lt"/>
              <a:buAutoNum type="arabicPeriod"/>
            </a:pPr>
            <a:r>
              <a:rPr lang="fa-IR" dirty="0" smtClean="0">
                <a:latin typeface="Times New Roman" pitchFamily="18" charset="0"/>
                <a:cs typeface="B Nazanin" pitchFamily="2" charset="-78"/>
              </a:rPr>
              <a:t>اسپاسم عروقی</a:t>
            </a:r>
          </a:p>
          <a:p>
            <a:pPr marL="633222" lvl="0" indent="-514350" algn="justLow" rtl="1">
              <a:buClrTx/>
              <a:buFont typeface="+mj-lt"/>
              <a:buAutoNum type="arabicPeriod"/>
            </a:pPr>
            <a:r>
              <a:rPr lang="fa-IR" dirty="0" smtClean="0">
                <a:latin typeface="Times New Roman" pitchFamily="18" charset="0"/>
                <a:cs typeface="B Nazanin" pitchFamily="2" charset="-78"/>
              </a:rPr>
              <a:t>افزایش </a:t>
            </a:r>
            <a:r>
              <a:rPr lang="en-US" dirty="0" smtClean="0">
                <a:latin typeface="Times New Roman" pitchFamily="18" charset="0"/>
                <a:cs typeface="B Nazanin" pitchFamily="2" charset="-78"/>
              </a:rPr>
              <a:t>ICP</a:t>
            </a:r>
          </a:p>
          <a:p>
            <a:pPr marL="633222" lvl="0" indent="-514350" algn="justLow" rtl="1">
              <a:buClrTx/>
              <a:buFont typeface="+mj-lt"/>
              <a:buAutoNum type="arabicPeriod"/>
            </a:pPr>
            <a:r>
              <a:rPr lang="fa-IR" dirty="0" smtClean="0">
                <a:latin typeface="Times New Roman" pitchFamily="18" charset="0"/>
                <a:cs typeface="B Nazanin" pitchFamily="2" charset="-78"/>
              </a:rPr>
              <a:t>افزایش فشار خون</a:t>
            </a:r>
            <a:endParaRPr lang="en-US" dirty="0" smtClean="0">
              <a:latin typeface="Times New Roman" pitchFamily="18" charset="0"/>
              <a:cs typeface="B Nazanin" pitchFamily="2" charset="-78"/>
            </a:endParaRPr>
          </a:p>
          <a:p>
            <a:pPr marL="633222" lvl="0" indent="-514350" algn="justLow" rtl="1">
              <a:buClrTx/>
              <a:buFont typeface="+mj-lt"/>
              <a:buAutoNum type="arabicPeriod"/>
            </a:pPr>
            <a:endParaRPr lang="en-US" dirty="0" smtClean="0">
              <a:cs typeface="B Nazanin" pitchFamily="2" charset="-78"/>
            </a:endParaRPr>
          </a:p>
          <a:p>
            <a:pPr marL="633222" lvl="0" indent="-514350" algn="r" rtl="1">
              <a:buClrTx/>
              <a:buNone/>
            </a:pP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0" y="4500570"/>
            <a:ext cx="2466975" cy="184785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r" rtl="1"/>
            <a:r>
              <a:rPr lang="fa-IR" sz="3200" dirty="0" smtClean="0">
                <a:cs typeface="B Titr" pitchFamily="2" charset="-78"/>
              </a:rPr>
              <a:t>اسپاسم عروقی </a:t>
            </a:r>
            <a:endParaRPr lang="en-US" sz="3200" dirty="0" smtClean="0">
              <a:cs typeface="B Titr" pitchFamily="2" charset="-78"/>
            </a:endParaRPr>
          </a:p>
        </p:txBody>
      </p:sp>
      <p:sp>
        <p:nvSpPr>
          <p:cNvPr id="3" name="Content Placeholder 2"/>
          <p:cNvSpPr>
            <a:spLocks noGrp="1"/>
          </p:cNvSpPr>
          <p:nvPr>
            <p:ph idx="1"/>
          </p:nvPr>
        </p:nvSpPr>
        <p:spPr/>
        <p:txBody>
          <a:bodyPr/>
          <a:lstStyle/>
          <a:p>
            <a:pPr algn="justLow" rtl="1">
              <a:buNone/>
            </a:pPr>
            <a:r>
              <a:rPr lang="fa-IR" dirty="0" smtClean="0">
                <a:cs typeface="B Nazanin" pitchFamily="2" charset="-78"/>
              </a:rPr>
              <a:t>یک اقدام دیگر برای وازواسپاسم که به نام درمان </a:t>
            </a:r>
            <a:r>
              <a:rPr lang="en-US" dirty="0" smtClean="0">
                <a:cs typeface="B Nazanin" pitchFamily="2" charset="-78"/>
              </a:rPr>
              <a:t>H</a:t>
            </a:r>
            <a:r>
              <a:rPr lang="fa-IR" dirty="0" smtClean="0">
                <a:cs typeface="B Nazanin" pitchFamily="2" charset="-78"/>
              </a:rPr>
              <a:t> سه گانه که سبب کاهش اثرات زیان آور ناشی از ایسکمی مغزی می گردد وعبارت است از:</a:t>
            </a:r>
            <a:endParaRPr lang="en-US" dirty="0" smtClean="0">
              <a:cs typeface="B Nazanin" pitchFamily="2" charset="-78"/>
            </a:endParaRPr>
          </a:p>
          <a:p>
            <a:pPr lvl="0" algn="justLow" rtl="1">
              <a:buNone/>
            </a:pPr>
            <a:r>
              <a:rPr lang="fa-IR" dirty="0" smtClean="0">
                <a:cs typeface="B Nazanin" pitchFamily="2" charset="-78"/>
              </a:rPr>
              <a:t>افزایش حجم مایعات</a:t>
            </a:r>
            <a:endParaRPr lang="en-US" dirty="0" smtClean="0">
              <a:cs typeface="B Nazanin" pitchFamily="2" charset="-78"/>
            </a:endParaRPr>
          </a:p>
          <a:p>
            <a:pPr lvl="0" algn="justLow" rtl="1">
              <a:buNone/>
            </a:pPr>
            <a:r>
              <a:rPr lang="fa-IR" dirty="0" smtClean="0">
                <a:cs typeface="B Nazanin" pitchFamily="2" charset="-78"/>
              </a:rPr>
              <a:t>افزایش فشارخون شریانی  به صورت القاشده</a:t>
            </a:r>
            <a:endParaRPr lang="en-US" dirty="0" smtClean="0">
              <a:cs typeface="B Nazanin" pitchFamily="2" charset="-78"/>
            </a:endParaRPr>
          </a:p>
          <a:p>
            <a:pPr lvl="0" algn="justLow" rtl="1">
              <a:buNone/>
            </a:pPr>
            <a:r>
              <a:rPr lang="fa-IR" dirty="0" smtClean="0">
                <a:cs typeface="B Nazanin" pitchFamily="2" charset="-78"/>
              </a:rPr>
              <a:t>عادی سازی فشار خون ورقیق کردن خون </a:t>
            </a:r>
            <a:endParaRPr lang="en-US" dirty="0" smtClean="0">
              <a:cs typeface="B Nazanin" pitchFamily="2" charset="-78"/>
            </a:endParaRPr>
          </a:p>
          <a:p>
            <a:pPr algn="justLow" rtl="1">
              <a:buNone/>
            </a:pPr>
            <a:endParaRPr lang="en-US" dirty="0" smtClean="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0" y="4500570"/>
            <a:ext cx="2466975" cy="184785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سکته قلبی</a:t>
            </a:r>
            <a:endParaRPr lang="en-US" sz="3200" dirty="0">
              <a:cs typeface="B Titr" pitchFamily="2" charset="-78"/>
            </a:endParaRPr>
          </a:p>
        </p:txBody>
      </p:sp>
      <p:sp>
        <p:nvSpPr>
          <p:cNvPr id="3" name="Content Placeholder 2"/>
          <p:cNvSpPr>
            <a:spLocks noGrp="1"/>
          </p:cNvSpPr>
          <p:nvPr>
            <p:ph idx="1"/>
          </p:nvPr>
        </p:nvSpPr>
        <p:spPr/>
        <p:txBody>
          <a:bodyPr/>
          <a:lstStyle/>
          <a:p>
            <a:pPr algn="r" rtl="1">
              <a:buNone/>
            </a:pPr>
            <a:endParaRPr lang="en-US" dirty="0" smtClean="0">
              <a:cs typeface="B Nazanin" pitchFamily="2" charset="-78"/>
            </a:endParaRPr>
          </a:p>
          <a:p>
            <a:pPr algn="r" rtl="1">
              <a:buNone/>
            </a:pPr>
            <a:endParaRPr lang="en-US" dirty="0">
              <a:cs typeface="B Nazanin" pitchFamily="2" charset="-78"/>
            </a:endParaRPr>
          </a:p>
        </p:txBody>
      </p:sp>
      <p:pic>
        <p:nvPicPr>
          <p:cNvPr id="4" name="Picture 3" descr="images (2).jpg"/>
          <p:cNvPicPr>
            <a:picLocks noChangeAspect="1"/>
          </p:cNvPicPr>
          <p:nvPr/>
        </p:nvPicPr>
        <p:blipFill>
          <a:blip r:embed="rId2"/>
          <a:stretch>
            <a:fillRect/>
          </a:stretch>
        </p:blipFill>
        <p:spPr>
          <a:xfrm>
            <a:off x="357158" y="1643050"/>
            <a:ext cx="4578077" cy="2843227"/>
          </a:xfrm>
          <a:prstGeom prst="rect">
            <a:avLst/>
          </a:prstGeom>
        </p:spPr>
      </p:pic>
      <p:pic>
        <p:nvPicPr>
          <p:cNvPr id="5" name="Picture 4" descr="002-1024x799.png"/>
          <p:cNvPicPr>
            <a:picLocks noChangeAspect="1"/>
          </p:cNvPicPr>
          <p:nvPr/>
        </p:nvPicPr>
        <p:blipFill>
          <a:blip r:embed="rId3"/>
          <a:stretch>
            <a:fillRect/>
          </a:stretch>
        </p:blipFill>
        <p:spPr>
          <a:xfrm>
            <a:off x="4286248" y="3540482"/>
            <a:ext cx="4251738" cy="281747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پاتوفیزیولوژی:</a:t>
            </a:r>
            <a:endParaRPr lang="en-US" sz="3200" dirty="0" smtClean="0">
              <a:cs typeface="B Titr" pitchFamily="2" charset="-78"/>
            </a:endParaRPr>
          </a:p>
        </p:txBody>
      </p:sp>
      <p:sp>
        <p:nvSpPr>
          <p:cNvPr id="3" name="Content Placeholder 2"/>
          <p:cNvSpPr>
            <a:spLocks noGrp="1"/>
          </p:cNvSpPr>
          <p:nvPr>
            <p:ph idx="1"/>
          </p:nvPr>
        </p:nvSpPr>
        <p:spPr/>
        <p:txBody>
          <a:bodyPr/>
          <a:lstStyle/>
          <a:p>
            <a:pPr algn="justLow" rtl="1">
              <a:buNone/>
            </a:pPr>
            <a:r>
              <a:rPr lang="fa-IR" dirty="0" smtClean="0">
                <a:cs typeface="B Nazanin" pitchFamily="2" charset="-78"/>
              </a:rPr>
              <a:t>    درآنژین ناپایدار، کاهش جریان خون سرخرگ کرونر اغلب ناشی ازپارگی یک پلاک آترواسکلروز</a:t>
            </a:r>
            <a:r>
              <a:rPr lang="en-US" dirty="0" smtClean="0">
                <a:cs typeface="B Nazanin" pitchFamily="2" charset="-78"/>
              </a:rPr>
              <a:t> </a:t>
            </a:r>
            <a:r>
              <a:rPr lang="fa-IR" dirty="0" smtClean="0">
                <a:cs typeface="B Nazanin" pitchFamily="2" charset="-78"/>
              </a:rPr>
              <a:t>بوده، یک لخته دربالای ضایعه کرونری تشکیل می</a:t>
            </a:r>
            <a:r>
              <a:rPr lang="en-US" dirty="0" smtClean="0">
                <a:cs typeface="B Nazanin" pitchFamily="2" charset="-78"/>
              </a:rPr>
              <a:t> </a:t>
            </a:r>
            <a:r>
              <a:rPr lang="fa-IR" dirty="0" smtClean="0">
                <a:cs typeface="B Nazanin" pitchFamily="2" charset="-78"/>
              </a:rPr>
              <a:t>شود؛ اما سرخرگ به صورت کامل مسدود نمی باشد.</a:t>
            </a:r>
            <a:endParaRPr lang="en-US" dirty="0" smtClean="0">
              <a:cs typeface="B Nazanin" pitchFamily="2" charset="-78"/>
            </a:endParaRPr>
          </a:p>
          <a:p>
            <a:pPr algn="r" rtl="1">
              <a:buNone/>
            </a:pPr>
            <a:endParaRPr lang="en-US" dirty="0" smtClean="0">
              <a:cs typeface="B Nazanin" pitchFamily="2" charset="-78"/>
            </a:endParaRPr>
          </a:p>
        </p:txBody>
      </p:sp>
      <p:pic>
        <p:nvPicPr>
          <p:cNvPr id="6" name="Picture 5" descr="images (7).jpg"/>
          <p:cNvPicPr>
            <a:picLocks noChangeAspect="1"/>
          </p:cNvPicPr>
          <p:nvPr/>
        </p:nvPicPr>
        <p:blipFill>
          <a:blip r:embed="rId2"/>
          <a:stretch>
            <a:fillRect/>
          </a:stretch>
        </p:blipFill>
        <p:spPr>
          <a:xfrm>
            <a:off x="357158" y="4000504"/>
            <a:ext cx="1971675" cy="23241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Titr" pitchFamily="2" charset="-78"/>
              </a:rPr>
              <a:t>اختلالات مغزی- عروقی</a:t>
            </a:r>
            <a:endParaRPr lang="en-US" dirty="0">
              <a:cs typeface="B Titr" pitchFamily="2" charset="-78"/>
            </a:endParaRPr>
          </a:p>
        </p:txBody>
      </p:sp>
      <p:sp>
        <p:nvSpPr>
          <p:cNvPr id="3" name="Content Placeholder 2"/>
          <p:cNvSpPr>
            <a:spLocks noGrp="1"/>
          </p:cNvSpPr>
          <p:nvPr>
            <p:ph idx="1"/>
          </p:nvPr>
        </p:nvSpPr>
        <p:spPr/>
        <p:txBody>
          <a:bodyPr/>
          <a:lstStyle/>
          <a:p>
            <a:pPr algn="justLow" rtl="1">
              <a:buNone/>
            </a:pPr>
            <a:r>
              <a:rPr lang="fa-IR" dirty="0" smtClean="0">
                <a:cs typeface="B Nazanin" pitchFamily="2" charset="-78"/>
              </a:rPr>
              <a:t>سکته مغزی اولین اختلال قلبی-عروقی درایالات متحده و در جهان می باشد. </a:t>
            </a:r>
            <a:endParaRPr lang="en-US" dirty="0" smtClean="0">
              <a:cs typeface="B Nazanin" pitchFamily="2" charset="-78"/>
            </a:endParaRPr>
          </a:p>
          <a:p>
            <a:pPr algn="justLow" rtl="1">
              <a:buNone/>
            </a:pPr>
            <a:r>
              <a:rPr lang="fa-IR" dirty="0" smtClean="0">
                <a:cs typeface="B Nazanin" pitchFamily="2" charset="-78"/>
              </a:rPr>
              <a:t>سکته مغزی بعد از بیماری قلبی و سرطان سومین علت مرگ در جهان است.</a:t>
            </a:r>
            <a:endParaRPr lang="en-US" dirty="0">
              <a:cs typeface="B Nazanin" pitchFamily="2" charset="-78"/>
            </a:endParaRPr>
          </a:p>
        </p:txBody>
      </p:sp>
      <p:pic>
        <p:nvPicPr>
          <p:cNvPr id="7" name="Picture 6" descr="images (14).jpg"/>
          <p:cNvPicPr>
            <a:picLocks noChangeAspect="1"/>
          </p:cNvPicPr>
          <p:nvPr/>
        </p:nvPicPr>
        <p:blipFill>
          <a:blip r:embed="rId2"/>
          <a:stretch>
            <a:fillRect/>
          </a:stretch>
        </p:blipFill>
        <p:spPr>
          <a:xfrm>
            <a:off x="285720" y="4286256"/>
            <a:ext cx="2753095" cy="206216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تظاهرات بالینی:</a:t>
            </a:r>
            <a:endParaRPr lang="en-US" sz="3200" dirty="0" smtClean="0">
              <a:cs typeface="B Titr" pitchFamily="2" charset="-78"/>
            </a:endParaRPr>
          </a:p>
        </p:txBody>
      </p:sp>
      <p:sp>
        <p:nvSpPr>
          <p:cNvPr id="3" name="Content Placeholder 2"/>
          <p:cNvSpPr>
            <a:spLocks noGrp="1"/>
          </p:cNvSpPr>
          <p:nvPr>
            <p:ph idx="1"/>
          </p:nvPr>
        </p:nvSpPr>
        <p:spPr/>
        <p:txBody>
          <a:bodyPr/>
          <a:lstStyle/>
          <a:p>
            <a:pPr algn="justLow" rtl="1">
              <a:buNone/>
            </a:pPr>
            <a:r>
              <a:rPr lang="fa-IR" dirty="0" smtClean="0">
                <a:cs typeface="B Nazanin" pitchFamily="2" charset="-78"/>
              </a:rPr>
              <a:t>     درد قفسه ی سینه، تنفس کوتاه، سوء هاضمه، تهوع، اضطراب را نمایان سازند؛ آنها ممکن است پوست سرد، رنگ پریده و مرطوب داشته باشند. سرعت ضربان قلب وتنفسشان ممکن اسن ازحد طبعی سریعتر که ناشی از تحریک شدن سیستم عصبی سمپاتیک بوده است. درمواردی علایم </a:t>
            </a:r>
            <a:r>
              <a:rPr lang="en-US" dirty="0" smtClean="0">
                <a:cs typeface="B Nazanin" pitchFamily="2" charset="-78"/>
              </a:rPr>
              <a:t>MI</a:t>
            </a:r>
            <a:r>
              <a:rPr lang="fa-IR" dirty="0" smtClean="0">
                <a:cs typeface="B Nazanin" pitchFamily="2" charset="-78"/>
              </a:rPr>
              <a:t> رانمی توان ازآنژین ناپایدار افتراق داد؛ از این رو اصطلاح </a:t>
            </a:r>
            <a:r>
              <a:rPr lang="en-US" dirty="0" smtClean="0">
                <a:cs typeface="B Nazanin" pitchFamily="2" charset="-78"/>
              </a:rPr>
              <a:t>ACS </a:t>
            </a:r>
            <a:r>
              <a:rPr lang="fa-IR" dirty="0" smtClean="0">
                <a:cs typeface="B Nazanin" pitchFamily="2" charset="-78"/>
              </a:rPr>
              <a:t>بسط داده شده است.</a:t>
            </a:r>
            <a:endParaRPr lang="en-US" dirty="0" smtClean="0">
              <a:cs typeface="B Nazanin" pitchFamily="2" charset="-78"/>
            </a:endParaRPr>
          </a:p>
          <a:p>
            <a:pPr algn="r" rtl="1">
              <a:buNone/>
            </a:pPr>
            <a:endParaRPr lang="en-US" dirty="0" smtClean="0">
              <a:cs typeface="B Nazanin" pitchFamily="2" charset="-78"/>
            </a:endParaRPr>
          </a:p>
        </p:txBody>
      </p:sp>
      <p:pic>
        <p:nvPicPr>
          <p:cNvPr id="5" name="Picture 4" descr="images (7).jpg"/>
          <p:cNvPicPr>
            <a:picLocks noChangeAspect="1"/>
          </p:cNvPicPr>
          <p:nvPr/>
        </p:nvPicPr>
        <p:blipFill>
          <a:blip r:embed="rId2"/>
          <a:stretch>
            <a:fillRect/>
          </a:stretch>
        </p:blipFill>
        <p:spPr>
          <a:xfrm>
            <a:off x="357158" y="4857760"/>
            <a:ext cx="1571636" cy="185255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الکتروکاردیوگرام:</a:t>
            </a:r>
            <a:endParaRPr lang="en-US" sz="3200" dirty="0" smtClean="0">
              <a:cs typeface="B Titr" pitchFamily="2" charset="-78"/>
            </a:endParaRPr>
          </a:p>
        </p:txBody>
      </p:sp>
      <p:sp>
        <p:nvSpPr>
          <p:cNvPr id="3" name="Content Placeholder 2"/>
          <p:cNvSpPr>
            <a:spLocks noGrp="1"/>
          </p:cNvSpPr>
          <p:nvPr>
            <p:ph idx="1"/>
          </p:nvPr>
        </p:nvSpPr>
        <p:spPr/>
        <p:txBody>
          <a:bodyPr/>
          <a:lstStyle/>
          <a:p>
            <a:pPr marL="633222" indent="-514350" algn="justLow" rtl="1">
              <a:buClrTx/>
              <a:buNone/>
            </a:pPr>
            <a:r>
              <a:rPr lang="fa-IR" dirty="0" smtClean="0">
                <a:latin typeface="Times New Roman" pitchFamily="18" charset="0"/>
                <a:cs typeface="B Nazanin" pitchFamily="2" charset="-78"/>
              </a:rPr>
              <a:t>      </a:t>
            </a:r>
            <a:r>
              <a:rPr lang="en-US" dirty="0" smtClean="0">
                <a:latin typeface="Times New Roman" pitchFamily="18" charset="0"/>
                <a:cs typeface="B Nazanin" pitchFamily="2" charset="-78"/>
              </a:rPr>
              <a:t>ECG</a:t>
            </a:r>
            <a:r>
              <a:rPr lang="fa-IR" dirty="0" smtClean="0">
                <a:latin typeface="Times New Roman" pitchFamily="18" charset="0"/>
                <a:cs typeface="B Nazanin" pitchFamily="2" charset="-78"/>
              </a:rPr>
              <a:t>  بایددرعرض10 دقیقه اززمان شروع گزارش درد بیمار و یا رسیدن وی به اورژانس گرفته شود.</a:t>
            </a:r>
            <a:endParaRPr lang="en-US" dirty="0" smtClean="0">
              <a:latin typeface="Times New Roman" pitchFamily="18" charset="0"/>
              <a:cs typeface="B Nazanin" pitchFamily="2" charset="-78"/>
            </a:endParaRPr>
          </a:p>
          <a:p>
            <a:pPr marL="633222" lvl="0" indent="-514350" algn="r" rtl="1">
              <a:buClrTx/>
              <a:buNone/>
            </a:pPr>
            <a:endParaRPr lang="en-US" dirty="0" smtClean="0">
              <a:latin typeface="Times New Roman" pitchFamily="18" charset="0"/>
              <a:cs typeface="B Nazanin" pitchFamily="2" charset="-78"/>
            </a:endParaRPr>
          </a:p>
          <a:p>
            <a:pPr algn="r" rtl="1">
              <a:buNone/>
            </a:pPr>
            <a:endParaRPr lang="en-US" dirty="0">
              <a:latin typeface="Times New Roman" pitchFamily="18" charset="0"/>
              <a:cs typeface="B Nazanin" pitchFamily="2" charset="-78"/>
            </a:endParaRPr>
          </a:p>
        </p:txBody>
      </p:sp>
      <p:pic>
        <p:nvPicPr>
          <p:cNvPr id="5" name="Picture 4" descr="images (7).jpg"/>
          <p:cNvPicPr>
            <a:picLocks noChangeAspect="1"/>
          </p:cNvPicPr>
          <p:nvPr/>
        </p:nvPicPr>
        <p:blipFill>
          <a:blip r:embed="rId2"/>
          <a:stretch>
            <a:fillRect/>
          </a:stretch>
        </p:blipFill>
        <p:spPr>
          <a:xfrm>
            <a:off x="357158" y="4000504"/>
            <a:ext cx="1971675" cy="23241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a:t>
            </a:r>
            <a:r>
              <a:rPr lang="en-US" sz="3200" dirty="0" smtClean="0">
                <a:latin typeface="Times New Roman" pitchFamily="18" charset="0"/>
                <a:cs typeface="Times New Roman" pitchFamily="18" charset="0"/>
              </a:rPr>
              <a:t>MI</a:t>
            </a:r>
            <a:r>
              <a:rPr lang="fa-IR" sz="3200" dirty="0" smtClean="0">
                <a:cs typeface="B Titr" pitchFamily="2" charset="-78"/>
              </a:rPr>
              <a:t>حاد بابالارفتن قطعه </a:t>
            </a:r>
            <a:r>
              <a:rPr lang="en-US" sz="3200" dirty="0" smtClean="0">
                <a:latin typeface="Times New Roman" pitchFamily="18" charset="0"/>
                <a:cs typeface="Times New Roman" pitchFamily="18" charset="0"/>
              </a:rPr>
              <a:t>ST</a:t>
            </a:r>
            <a:r>
              <a:rPr lang="fa-IR"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STEMI</a:t>
            </a:r>
            <a:r>
              <a:rPr lang="fa-IR"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Low" rtl="1">
              <a:buNone/>
            </a:pPr>
            <a:r>
              <a:rPr lang="en-US" dirty="0" smtClean="0">
                <a:latin typeface="Times New Roman" pitchFamily="18" charset="0"/>
                <a:cs typeface="B Nazanin" pitchFamily="2" charset="-78"/>
              </a:rPr>
              <a:t>ECG</a:t>
            </a:r>
            <a:r>
              <a:rPr lang="fa-IR" dirty="0" smtClean="0">
                <a:latin typeface="Times New Roman" pitchFamily="18" charset="0"/>
                <a:cs typeface="B Nazanin" pitchFamily="2" charset="-78"/>
              </a:rPr>
              <a:t> بیمار دارای شواهد </a:t>
            </a:r>
            <a:r>
              <a:rPr lang="en-US" dirty="0" smtClean="0">
                <a:latin typeface="Times New Roman" pitchFamily="18" charset="0"/>
                <a:cs typeface="B Nazanin" pitchFamily="2" charset="-78"/>
              </a:rPr>
              <a:t>MI</a:t>
            </a:r>
            <a:r>
              <a:rPr lang="fa-IR" dirty="0" smtClean="0">
                <a:latin typeface="Times New Roman" pitchFamily="18" charset="0"/>
                <a:cs typeface="B Nazanin" pitchFamily="2" charset="-78"/>
              </a:rPr>
              <a:t> حاد با تغییرات حداقل 2لید از12 لید می باشد. </a:t>
            </a:r>
            <a:endParaRPr lang="en-US" dirty="0" smtClean="0">
              <a:latin typeface="Times New Roman" pitchFamily="18" charset="0"/>
              <a:cs typeface="B Nazanin" pitchFamily="2" charset="-78"/>
            </a:endParaRPr>
          </a:p>
          <a:p>
            <a:pPr algn="justLow" rtl="1">
              <a:buNone/>
            </a:pPr>
            <a:r>
              <a:rPr lang="en-US" b="1" dirty="0" smtClean="0">
                <a:solidFill>
                  <a:schemeClr val="accent1">
                    <a:lumMod val="75000"/>
                  </a:schemeClr>
                </a:solidFill>
                <a:latin typeface="Times New Roman" pitchFamily="18" charset="0"/>
                <a:ea typeface="+mj-ea"/>
                <a:cs typeface="B Nazanin" pitchFamily="2" charset="-78"/>
              </a:rPr>
              <a:t>MI</a:t>
            </a:r>
            <a:r>
              <a:rPr lang="fa-IR" b="1" dirty="0" smtClean="0">
                <a:solidFill>
                  <a:schemeClr val="accent1">
                    <a:lumMod val="75000"/>
                  </a:schemeClr>
                </a:solidFill>
                <a:latin typeface="Times New Roman" pitchFamily="18" charset="0"/>
                <a:ea typeface="+mj-ea"/>
                <a:cs typeface="B Nazanin" pitchFamily="2" charset="-78"/>
              </a:rPr>
              <a:t> بدون بالارفتن  قطعه</a:t>
            </a:r>
            <a:r>
              <a:rPr lang="en-US" b="1" dirty="0" smtClean="0">
                <a:solidFill>
                  <a:schemeClr val="accent1">
                    <a:lumMod val="75000"/>
                  </a:schemeClr>
                </a:solidFill>
                <a:latin typeface="Times New Roman" pitchFamily="18" charset="0"/>
                <a:ea typeface="+mj-ea"/>
                <a:cs typeface="B Nazanin" pitchFamily="2" charset="-78"/>
              </a:rPr>
              <a:t>ST</a:t>
            </a:r>
            <a:r>
              <a:rPr lang="fa-IR" b="1" dirty="0" smtClean="0">
                <a:solidFill>
                  <a:schemeClr val="accent1">
                    <a:lumMod val="75000"/>
                  </a:schemeClr>
                </a:solidFill>
                <a:latin typeface="Times New Roman" pitchFamily="18" charset="0"/>
                <a:ea typeface="+mj-ea"/>
                <a:cs typeface="B Nazanin" pitchFamily="2" charset="-78"/>
              </a:rPr>
              <a:t> (</a:t>
            </a:r>
            <a:r>
              <a:rPr lang="en-US" b="1" dirty="0" smtClean="0">
                <a:solidFill>
                  <a:schemeClr val="accent1">
                    <a:lumMod val="75000"/>
                  </a:schemeClr>
                </a:solidFill>
                <a:latin typeface="Times New Roman" pitchFamily="18" charset="0"/>
                <a:ea typeface="+mj-ea"/>
                <a:cs typeface="B Nazanin" pitchFamily="2" charset="-78"/>
              </a:rPr>
              <a:t>NSTEMI</a:t>
            </a:r>
            <a:r>
              <a:rPr lang="fa-IR" b="1" dirty="0" smtClean="0">
                <a:solidFill>
                  <a:schemeClr val="accent1">
                    <a:lumMod val="75000"/>
                  </a:schemeClr>
                </a:solidFill>
                <a:latin typeface="Times New Roman" pitchFamily="18" charset="0"/>
                <a:ea typeface="+mj-ea"/>
                <a:cs typeface="B Nazanin" pitchFamily="2" charset="-78"/>
              </a:rPr>
              <a:t>)</a:t>
            </a:r>
            <a:r>
              <a:rPr lang="en-US" b="1" dirty="0" smtClean="0">
                <a:solidFill>
                  <a:schemeClr val="accent1">
                    <a:lumMod val="75000"/>
                  </a:schemeClr>
                </a:solidFill>
                <a:latin typeface="Times New Roman" pitchFamily="18" charset="0"/>
                <a:ea typeface="+mj-ea"/>
                <a:cs typeface="B Nazanin" pitchFamily="2" charset="-78"/>
              </a:rPr>
              <a:t> </a:t>
            </a:r>
            <a:r>
              <a:rPr lang="fa-IR" b="1" dirty="0" smtClean="0">
                <a:solidFill>
                  <a:schemeClr val="accent1">
                    <a:lumMod val="75000"/>
                  </a:schemeClr>
                </a:solidFill>
                <a:latin typeface="Times New Roman" pitchFamily="18" charset="0"/>
                <a:ea typeface="+mj-ea"/>
                <a:cs typeface="B Nazanin" pitchFamily="2" charset="-78"/>
              </a:rPr>
              <a:t>: </a:t>
            </a:r>
            <a:endParaRPr lang="en-US" b="1" dirty="0" smtClean="0">
              <a:solidFill>
                <a:schemeClr val="accent1">
                  <a:lumMod val="75000"/>
                </a:schemeClr>
              </a:solidFill>
              <a:latin typeface="Times New Roman" pitchFamily="18" charset="0"/>
              <a:ea typeface="+mj-ea"/>
              <a:cs typeface="B Nazanin" pitchFamily="2" charset="-78"/>
            </a:endParaRPr>
          </a:p>
          <a:p>
            <a:pPr algn="justLow" rtl="1">
              <a:buNone/>
            </a:pPr>
            <a:r>
              <a:rPr lang="fa-IR" dirty="0" smtClean="0">
                <a:latin typeface="Times New Roman" pitchFamily="18" charset="0"/>
                <a:cs typeface="B Nazanin" pitchFamily="2" charset="-78"/>
              </a:rPr>
              <a:t>با</a:t>
            </a:r>
            <a:r>
              <a:rPr lang="en-US" dirty="0" smtClean="0">
                <a:latin typeface="Times New Roman" pitchFamily="18" charset="0"/>
                <a:cs typeface="B Nazanin" pitchFamily="2" charset="-78"/>
              </a:rPr>
              <a:t> </a:t>
            </a:r>
            <a:r>
              <a:rPr lang="fa-IR" dirty="0" smtClean="0">
                <a:latin typeface="Times New Roman" pitchFamily="18" charset="0"/>
                <a:cs typeface="B Nazanin" pitchFamily="2" charset="-78"/>
              </a:rPr>
              <a:t>این شاخص های حیاتی قلب بیماربالااست درطول دوران بهبودی </a:t>
            </a:r>
            <a:r>
              <a:rPr lang="en-US" dirty="0" smtClean="0">
                <a:latin typeface="Times New Roman" pitchFamily="18" charset="0"/>
                <a:cs typeface="B Nazanin" pitchFamily="2" charset="-78"/>
              </a:rPr>
              <a:t>MI</a:t>
            </a:r>
            <a:r>
              <a:rPr lang="fa-IR" dirty="0" smtClean="0">
                <a:latin typeface="Times New Roman" pitchFamily="18" charset="0"/>
                <a:cs typeface="B Nazanin" pitchFamily="2" charset="-78"/>
              </a:rPr>
              <a:t> قطعه </a:t>
            </a:r>
            <a:r>
              <a:rPr lang="en-US" dirty="0" smtClean="0">
                <a:latin typeface="Times New Roman" pitchFamily="18" charset="0"/>
                <a:cs typeface="B Nazanin" pitchFamily="2" charset="-78"/>
              </a:rPr>
              <a:t>ST</a:t>
            </a:r>
            <a:r>
              <a:rPr lang="fa-IR" dirty="0" smtClean="0">
                <a:latin typeface="Times New Roman" pitchFamily="18" charset="0"/>
                <a:cs typeface="B Nazanin" pitchFamily="2" charset="-78"/>
              </a:rPr>
              <a:t> اغلب اولین شاخص است که به حالت طبیعی برمی گردد.</a:t>
            </a:r>
            <a:endParaRPr lang="en-US" dirty="0" smtClean="0">
              <a:latin typeface="Times New Roman" pitchFamily="18" charset="0"/>
              <a:cs typeface="B Nazanin" pitchFamily="2" charset="-78"/>
            </a:endParaRPr>
          </a:p>
          <a:p>
            <a:pPr algn="r" rtl="1">
              <a:buNone/>
            </a:pPr>
            <a:endParaRPr lang="en-US" dirty="0" smtClean="0">
              <a:cs typeface="B Nazanin" pitchFamily="2" charset="-78"/>
            </a:endParaRPr>
          </a:p>
        </p:txBody>
      </p:sp>
      <p:pic>
        <p:nvPicPr>
          <p:cNvPr id="5" name="Picture 4" descr="images (7).jpg"/>
          <p:cNvPicPr>
            <a:picLocks noChangeAspect="1"/>
          </p:cNvPicPr>
          <p:nvPr/>
        </p:nvPicPr>
        <p:blipFill>
          <a:blip r:embed="rId2"/>
          <a:stretch>
            <a:fillRect/>
          </a:stretch>
        </p:blipFill>
        <p:spPr>
          <a:xfrm>
            <a:off x="357159" y="4303632"/>
            <a:ext cx="1714512" cy="2020971"/>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آزمونهای آزمایشگاهی:</a:t>
            </a:r>
            <a:endParaRPr lang="en-US" sz="3200" dirty="0" smtClean="0">
              <a:cs typeface="B Titr" pitchFamily="2" charset="-78"/>
            </a:endParaRPr>
          </a:p>
        </p:txBody>
      </p:sp>
      <p:sp>
        <p:nvSpPr>
          <p:cNvPr id="3" name="Content Placeholder 2"/>
          <p:cNvSpPr>
            <a:spLocks noGrp="1"/>
          </p:cNvSpPr>
          <p:nvPr>
            <p:ph idx="1"/>
          </p:nvPr>
        </p:nvSpPr>
        <p:spPr/>
        <p:txBody>
          <a:bodyPr/>
          <a:lstStyle/>
          <a:p>
            <a:pPr algn="justLow" rtl="1">
              <a:buNone/>
            </a:pPr>
            <a:r>
              <a:rPr lang="fa-IR" dirty="0" smtClean="0">
                <a:cs typeface="B Nazanin" pitchFamily="2" charset="-78"/>
              </a:rPr>
              <a:t>آنزیم ها و شاخص های قلبی شامل:</a:t>
            </a:r>
            <a:endParaRPr lang="en-US" dirty="0" smtClean="0">
              <a:cs typeface="B Nazanin" pitchFamily="2" charset="-78"/>
            </a:endParaRPr>
          </a:p>
          <a:p>
            <a:pPr marL="633222" lvl="0" indent="-514350" algn="justLow" rtl="1">
              <a:buClrTx/>
              <a:buFont typeface="+mj-lt"/>
              <a:buAutoNum type="arabicPeriod"/>
            </a:pPr>
            <a:r>
              <a:rPr lang="fa-IR" dirty="0" smtClean="0">
                <a:cs typeface="B Nazanin" pitchFamily="2" charset="-78"/>
              </a:rPr>
              <a:t>تروپونین</a:t>
            </a:r>
            <a:endParaRPr lang="en-US" dirty="0" smtClean="0">
              <a:cs typeface="B Nazanin" pitchFamily="2" charset="-78"/>
            </a:endParaRPr>
          </a:p>
          <a:p>
            <a:pPr marL="633222" lvl="0" indent="-514350" algn="justLow" rtl="1">
              <a:buClrTx/>
              <a:buFont typeface="+mj-lt"/>
              <a:buAutoNum type="arabicPeriod"/>
            </a:pPr>
            <a:r>
              <a:rPr lang="fa-IR" dirty="0" smtClean="0">
                <a:cs typeface="B Nazanin" pitchFamily="2" charset="-78"/>
              </a:rPr>
              <a:t>کراتین کیناز</a:t>
            </a:r>
            <a:endParaRPr lang="en-US" dirty="0" smtClean="0">
              <a:cs typeface="B Nazanin" pitchFamily="2" charset="-78"/>
            </a:endParaRPr>
          </a:p>
          <a:p>
            <a:pPr marL="633222" lvl="0" indent="-514350" algn="justLow" rtl="1">
              <a:buClrTx/>
              <a:buFont typeface="+mj-lt"/>
              <a:buAutoNum type="arabicPeriod"/>
            </a:pPr>
            <a:r>
              <a:rPr lang="fa-IR" dirty="0" smtClean="0">
                <a:cs typeface="B Nazanin" pitchFamily="2" charset="-78"/>
              </a:rPr>
              <a:t>میوگلوبین</a:t>
            </a:r>
            <a:endParaRPr lang="en-US" dirty="0" smtClean="0">
              <a:cs typeface="B Nazanin" pitchFamily="2" charset="-78"/>
            </a:endParaRPr>
          </a:p>
          <a:p>
            <a:pPr marL="633222" lvl="0" indent="-514350" algn="justLow" rtl="1">
              <a:buClrTx/>
              <a:buNone/>
            </a:pPr>
            <a:endParaRPr lang="en-US" dirty="0" smtClean="0">
              <a:cs typeface="B Nazanin" pitchFamily="2" charset="-78"/>
            </a:endParaRPr>
          </a:p>
          <a:p>
            <a:pPr algn="r" rtl="1">
              <a:buNone/>
            </a:pPr>
            <a:endParaRPr lang="en-US" dirty="0" smtClean="0">
              <a:cs typeface="B Nazanin" pitchFamily="2" charset="-78"/>
            </a:endParaRPr>
          </a:p>
        </p:txBody>
      </p:sp>
      <p:pic>
        <p:nvPicPr>
          <p:cNvPr id="5" name="Picture 4" descr="images (7).jpg"/>
          <p:cNvPicPr>
            <a:picLocks noChangeAspect="1"/>
          </p:cNvPicPr>
          <p:nvPr/>
        </p:nvPicPr>
        <p:blipFill>
          <a:blip r:embed="rId2"/>
          <a:stretch>
            <a:fillRect/>
          </a:stretch>
        </p:blipFill>
        <p:spPr>
          <a:xfrm>
            <a:off x="357158" y="4000504"/>
            <a:ext cx="1971675" cy="23241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1-تروپونین: </a:t>
            </a:r>
            <a:endParaRPr lang="en-US" sz="3200" dirty="0" smtClean="0">
              <a:cs typeface="B Titr" pitchFamily="2" charset="-78"/>
            </a:endParaRPr>
          </a:p>
        </p:txBody>
      </p:sp>
      <p:sp>
        <p:nvSpPr>
          <p:cNvPr id="3" name="Content Placeholder 2"/>
          <p:cNvSpPr>
            <a:spLocks noGrp="1"/>
          </p:cNvSpPr>
          <p:nvPr>
            <p:ph idx="1"/>
          </p:nvPr>
        </p:nvSpPr>
        <p:spPr/>
        <p:txBody>
          <a:bodyPr>
            <a:normAutofit/>
          </a:bodyPr>
          <a:lstStyle/>
          <a:p>
            <a:pPr algn="justLow" rtl="1">
              <a:buNone/>
            </a:pPr>
            <a:r>
              <a:rPr lang="fa-IR" dirty="0" smtClean="0">
                <a:cs typeface="B Nazanin" pitchFamily="2" charset="-78"/>
              </a:rPr>
              <a:t>    پروتئینی است که درسلول های قلبی یافت می شود و فرآیند انقباض میوکاردی را تنظیم میکند. افزایش تروپونین رادرسطح سرم خون می تواند درطی چندین ساعت در</a:t>
            </a:r>
            <a:r>
              <a:rPr lang="en-US" dirty="0" smtClean="0">
                <a:cs typeface="B Nazanin" pitchFamily="2" charset="-78"/>
              </a:rPr>
              <a:t>MI</a:t>
            </a:r>
            <a:r>
              <a:rPr lang="fa-IR" dirty="0" smtClean="0">
                <a:cs typeface="B Nazanin" pitchFamily="2" charset="-78"/>
              </a:rPr>
              <a:t> حاد تشخیص داد. این افزایش به مدت طولانی حتی اغلب تاسه هفته باقی می ماند. بنابراین می توان آن رابرای تشخیص صدمه اخیر میوکارد به کار برد.</a:t>
            </a:r>
            <a:endParaRPr lang="en-US" dirty="0" smtClean="0">
              <a:cs typeface="B Nazanin" pitchFamily="2" charset="-78"/>
            </a:endParaRPr>
          </a:p>
          <a:p>
            <a:pPr algn="justLow" rtl="1">
              <a:buNone/>
            </a:pPr>
            <a:endParaRPr lang="en-US" dirty="0">
              <a:cs typeface="B Nazanin" pitchFamily="2" charset="-78"/>
            </a:endParaRPr>
          </a:p>
        </p:txBody>
      </p:sp>
      <p:pic>
        <p:nvPicPr>
          <p:cNvPr id="5" name="Picture 4" descr="images (7).jpg"/>
          <p:cNvPicPr>
            <a:picLocks noChangeAspect="1"/>
          </p:cNvPicPr>
          <p:nvPr/>
        </p:nvPicPr>
        <p:blipFill>
          <a:blip r:embed="rId2"/>
          <a:stretch>
            <a:fillRect/>
          </a:stretch>
        </p:blipFill>
        <p:spPr>
          <a:xfrm>
            <a:off x="785786" y="4786322"/>
            <a:ext cx="1357322" cy="159993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2-کراتین کینازو ایزوآنزیم : </a:t>
            </a:r>
            <a:endParaRPr lang="en-US" sz="3200" dirty="0" smtClean="0">
              <a:cs typeface="B Titr" pitchFamily="2" charset="-78"/>
            </a:endParaRPr>
          </a:p>
        </p:txBody>
      </p:sp>
      <p:sp>
        <p:nvSpPr>
          <p:cNvPr id="3" name="Content Placeholder 2"/>
          <p:cNvSpPr>
            <a:spLocks noGrp="1"/>
          </p:cNvSpPr>
          <p:nvPr>
            <p:ph idx="1"/>
          </p:nvPr>
        </p:nvSpPr>
        <p:spPr/>
        <p:txBody>
          <a:bodyPr/>
          <a:lstStyle/>
          <a:p>
            <a:pPr algn="justLow" rtl="1">
              <a:buNone/>
            </a:pPr>
            <a:endParaRPr lang="en-US" dirty="0" smtClean="0">
              <a:latin typeface="Times New Roman" pitchFamily="18" charset="0"/>
              <a:cs typeface="B Nazanin" pitchFamily="2" charset="-78"/>
            </a:endParaRPr>
          </a:p>
          <a:p>
            <a:pPr algn="justLow" rtl="1">
              <a:buNone/>
            </a:pPr>
            <a:r>
              <a:rPr lang="fa-IR" dirty="0" smtClean="0">
                <a:latin typeface="Times New Roman" pitchFamily="18" charset="0"/>
                <a:cs typeface="B Nazanin" pitchFamily="2" charset="-78"/>
              </a:rPr>
              <a:t>بعداز 24 ساعت به بالاترین حد دریک </a:t>
            </a:r>
            <a:r>
              <a:rPr lang="en-US" dirty="0" smtClean="0">
                <a:latin typeface="Times New Roman" pitchFamily="18" charset="0"/>
                <a:cs typeface="B Nazanin" pitchFamily="2" charset="-78"/>
              </a:rPr>
              <a:t>MI</a:t>
            </a:r>
            <a:r>
              <a:rPr lang="fa-IR" dirty="0" smtClean="0">
                <a:latin typeface="Times New Roman" pitchFamily="18" charset="0"/>
                <a:cs typeface="B Nazanin" pitchFamily="2" charset="-78"/>
              </a:rPr>
              <a:t> می رسد.</a:t>
            </a:r>
            <a:endParaRPr lang="en-US" dirty="0" smtClean="0">
              <a:latin typeface="Times New Roman" pitchFamily="18" charset="0"/>
              <a:cs typeface="B Nazanin" pitchFamily="2" charset="-78"/>
            </a:endParaRPr>
          </a:p>
          <a:p>
            <a:pPr algn="justLow" rtl="1">
              <a:buNone/>
            </a:pPr>
            <a:endParaRPr lang="en-US" dirty="0">
              <a:latin typeface="Times New Roman" pitchFamily="18" charset="0"/>
              <a:cs typeface="B Nazanin" pitchFamily="2" charset="-78"/>
            </a:endParaRPr>
          </a:p>
        </p:txBody>
      </p:sp>
      <p:pic>
        <p:nvPicPr>
          <p:cNvPr id="5" name="Picture 4" descr="images (7).jpg"/>
          <p:cNvPicPr>
            <a:picLocks noChangeAspect="1"/>
          </p:cNvPicPr>
          <p:nvPr/>
        </p:nvPicPr>
        <p:blipFill>
          <a:blip r:embed="rId2"/>
          <a:stretch>
            <a:fillRect/>
          </a:stretch>
        </p:blipFill>
        <p:spPr>
          <a:xfrm>
            <a:off x="357158" y="4000504"/>
            <a:ext cx="1971675" cy="23241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3-میوگلوبین:</a:t>
            </a:r>
            <a:endParaRPr lang="en-US" sz="3200" dirty="0" smtClean="0">
              <a:cs typeface="B Titr" pitchFamily="2" charset="-78"/>
            </a:endParaRPr>
          </a:p>
        </p:txBody>
      </p:sp>
      <p:sp>
        <p:nvSpPr>
          <p:cNvPr id="3" name="Content Placeholder 2"/>
          <p:cNvSpPr>
            <a:spLocks noGrp="1"/>
          </p:cNvSpPr>
          <p:nvPr>
            <p:ph idx="1"/>
          </p:nvPr>
        </p:nvSpPr>
        <p:spPr/>
        <p:txBody>
          <a:bodyPr/>
          <a:lstStyle/>
          <a:p>
            <a:pPr algn="justLow" rtl="1">
              <a:buNone/>
            </a:pPr>
            <a:r>
              <a:rPr lang="fa-IR" dirty="0" smtClean="0">
                <a:cs typeface="B Nazanin" pitchFamily="2" charset="-78"/>
              </a:rPr>
              <a:t>      سطح میوگلوبین یک تا سه ساعت بعداز انفارکتوس شروع به افزایش نموده وتا 12ساعت به حداکثر میزان علائم می رسد.</a:t>
            </a:r>
            <a:endParaRPr lang="en-US" dirty="0" smtClean="0">
              <a:cs typeface="B Nazanin" pitchFamily="2" charset="-78"/>
            </a:endParaRPr>
          </a:p>
          <a:p>
            <a:pPr algn="justLow" rtl="1">
              <a:buNone/>
            </a:pPr>
            <a:endParaRPr lang="en-US" dirty="0">
              <a:cs typeface="B Nazanin" pitchFamily="2" charset="-78"/>
            </a:endParaRPr>
          </a:p>
        </p:txBody>
      </p:sp>
      <p:pic>
        <p:nvPicPr>
          <p:cNvPr id="5" name="Picture 4" descr="images (7).jpg"/>
          <p:cNvPicPr>
            <a:picLocks noChangeAspect="1"/>
          </p:cNvPicPr>
          <p:nvPr/>
        </p:nvPicPr>
        <p:blipFill>
          <a:blip r:embed="rId2"/>
          <a:stretch>
            <a:fillRect/>
          </a:stretch>
        </p:blipFill>
        <p:spPr>
          <a:xfrm>
            <a:off x="357158" y="4000504"/>
            <a:ext cx="1971675" cy="23241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راهنمای درمان طبی انفارکتوس حاد میوکارد:</a:t>
            </a:r>
            <a:endParaRPr lang="en-US" sz="3200" dirty="0" smtClean="0">
              <a:cs typeface="B Titr" pitchFamily="2" charset="-78"/>
            </a:endParaRPr>
          </a:p>
        </p:txBody>
      </p:sp>
      <p:sp>
        <p:nvSpPr>
          <p:cNvPr id="3" name="Content Placeholder 2"/>
          <p:cNvSpPr>
            <a:spLocks noGrp="1"/>
          </p:cNvSpPr>
          <p:nvPr>
            <p:ph idx="1"/>
          </p:nvPr>
        </p:nvSpPr>
        <p:spPr/>
        <p:txBody>
          <a:bodyPr>
            <a:normAutofit fontScale="85000" lnSpcReduction="10000"/>
          </a:bodyPr>
          <a:lstStyle/>
          <a:p>
            <a:pPr lvl="0" algn="r" rtl="1">
              <a:buClrTx/>
              <a:buFont typeface="Arial" pitchFamily="34" charset="0"/>
              <a:buChar char="•"/>
            </a:pPr>
            <a:r>
              <a:rPr lang="fa-IR" dirty="0" smtClean="0">
                <a:latin typeface="Times New Roman" pitchFamily="18" charset="0"/>
                <a:cs typeface="B Nazanin" pitchFamily="2" charset="-78"/>
              </a:rPr>
              <a:t>اداره بیمار یا آسپرین تارسیدن به بیمارستان</a:t>
            </a:r>
            <a:endParaRPr lang="en-US" dirty="0" smtClean="0">
              <a:latin typeface="Times New Roman" pitchFamily="18" charset="0"/>
              <a:cs typeface="B Nazanin" pitchFamily="2" charset="-78"/>
            </a:endParaRPr>
          </a:p>
          <a:p>
            <a:pPr lvl="0" algn="r" rtl="1">
              <a:buClrTx/>
              <a:buFont typeface="Arial" pitchFamily="34" charset="0"/>
              <a:buChar char="•"/>
            </a:pPr>
            <a:r>
              <a:rPr lang="fa-IR" dirty="0" smtClean="0">
                <a:latin typeface="Times New Roman" pitchFamily="18" charset="0"/>
                <a:cs typeface="B Nazanin" pitchFamily="2" charset="-78"/>
              </a:rPr>
              <a:t>تجویزآسپرین برای بیمارهنگام ترخیص ازبیمارستان</a:t>
            </a:r>
            <a:endParaRPr lang="en-US" dirty="0" smtClean="0">
              <a:latin typeface="Times New Roman" pitchFamily="18" charset="0"/>
              <a:cs typeface="B Nazanin" pitchFamily="2" charset="-78"/>
            </a:endParaRPr>
          </a:p>
          <a:p>
            <a:pPr lvl="0" algn="r" rtl="1">
              <a:buClrTx/>
              <a:buFont typeface="Arial" pitchFamily="34" charset="0"/>
              <a:buChar char="•"/>
            </a:pPr>
            <a:r>
              <a:rPr lang="fa-IR" dirty="0" smtClean="0">
                <a:latin typeface="Times New Roman" pitchFamily="18" charset="0"/>
                <a:cs typeface="B Nazanin" pitchFamily="2" charset="-78"/>
              </a:rPr>
              <a:t>تجویز بازدارنده </a:t>
            </a:r>
            <a:r>
              <a:rPr lang="en-US" dirty="0" smtClean="0">
                <a:latin typeface="Times New Roman" pitchFamily="18" charset="0"/>
                <a:cs typeface="B Nazanin" pitchFamily="2" charset="-78"/>
              </a:rPr>
              <a:t>ACE</a:t>
            </a:r>
            <a:r>
              <a:rPr lang="fa-IR" dirty="0" smtClean="0">
                <a:latin typeface="Times New Roman" pitchFamily="18" charset="0"/>
                <a:cs typeface="B Nazanin" pitchFamily="2" charset="-78"/>
              </a:rPr>
              <a:t> یا</a:t>
            </a:r>
            <a:r>
              <a:rPr lang="en-US" dirty="0" smtClean="0">
                <a:latin typeface="Times New Roman" pitchFamily="18" charset="0"/>
                <a:cs typeface="B Nazanin" pitchFamily="2" charset="-78"/>
              </a:rPr>
              <a:t>ABB</a:t>
            </a:r>
            <a:r>
              <a:rPr lang="fa-IR" dirty="0" smtClean="0">
                <a:latin typeface="Times New Roman" pitchFamily="18" charset="0"/>
                <a:cs typeface="B Nazanin" pitchFamily="2" charset="-78"/>
              </a:rPr>
              <a:t> برای بیماران دچار اختلال درعملکرد سیستولی بطن چپ</a:t>
            </a:r>
            <a:endParaRPr lang="en-US" dirty="0" smtClean="0">
              <a:latin typeface="Times New Roman" pitchFamily="18" charset="0"/>
              <a:cs typeface="B Nazanin" pitchFamily="2" charset="-78"/>
            </a:endParaRPr>
          </a:p>
          <a:p>
            <a:pPr lvl="0" algn="r" rtl="1">
              <a:buClrTx/>
              <a:buFont typeface="Arial" pitchFamily="34" charset="0"/>
              <a:buChar char="•"/>
            </a:pPr>
            <a:r>
              <a:rPr lang="fa-IR" dirty="0" smtClean="0">
                <a:latin typeface="Times New Roman" pitchFamily="18" charset="0"/>
                <a:cs typeface="B Nazanin" pitchFamily="2" charset="-78"/>
              </a:rPr>
              <a:t>توصیه برای توقف سیگار دربالغین ودرصورت لزوم درخواست مشاوره</a:t>
            </a:r>
            <a:endParaRPr lang="en-US" dirty="0" smtClean="0">
              <a:latin typeface="Times New Roman" pitchFamily="18" charset="0"/>
              <a:cs typeface="B Nazanin" pitchFamily="2" charset="-78"/>
            </a:endParaRPr>
          </a:p>
          <a:p>
            <a:pPr lvl="0" algn="r" rtl="1">
              <a:buClrTx/>
              <a:buFont typeface="Arial" pitchFamily="34" charset="0"/>
              <a:buChar char="•"/>
            </a:pPr>
            <a:r>
              <a:rPr lang="fa-IR" dirty="0" smtClean="0">
                <a:latin typeface="Times New Roman" pitchFamily="18" charset="0"/>
                <a:cs typeface="B Nazanin" pitchFamily="2" charset="-78"/>
              </a:rPr>
              <a:t>تجویز بتابلوکر هنگام ترخیص ازبیمارستان</a:t>
            </a:r>
            <a:endParaRPr lang="en-US" dirty="0" smtClean="0">
              <a:latin typeface="Times New Roman" pitchFamily="18" charset="0"/>
              <a:cs typeface="B Nazanin" pitchFamily="2" charset="-78"/>
            </a:endParaRPr>
          </a:p>
          <a:p>
            <a:pPr lvl="0" algn="r" rtl="1">
              <a:buClrTx/>
              <a:buFont typeface="Arial" pitchFamily="34" charset="0"/>
              <a:buChar char="•"/>
            </a:pPr>
            <a:r>
              <a:rPr lang="fa-IR" dirty="0" smtClean="0">
                <a:latin typeface="Times New Roman" pitchFamily="18" charset="0"/>
                <a:cs typeface="B Nazanin" pitchFamily="2" charset="-78"/>
              </a:rPr>
              <a:t>ترمبولیتیک درمانی حداکثر تا30 دقیقه</a:t>
            </a:r>
            <a:endParaRPr lang="en-US" dirty="0" smtClean="0">
              <a:latin typeface="Times New Roman" pitchFamily="18" charset="0"/>
              <a:cs typeface="B Nazanin" pitchFamily="2" charset="-78"/>
            </a:endParaRPr>
          </a:p>
          <a:p>
            <a:pPr lvl="0" algn="r" rtl="1">
              <a:buClrTx/>
              <a:buFont typeface="Arial" pitchFamily="34" charset="0"/>
              <a:buChar char="•"/>
            </a:pPr>
            <a:r>
              <a:rPr lang="fa-IR" dirty="0" smtClean="0">
                <a:latin typeface="Times New Roman" pitchFamily="18" charset="0"/>
                <a:cs typeface="B Nazanin" pitchFamily="2" charset="-78"/>
              </a:rPr>
              <a:t>درمان به روش </a:t>
            </a:r>
            <a:r>
              <a:rPr lang="en-US" dirty="0" smtClean="0">
                <a:latin typeface="Times New Roman" pitchFamily="18" charset="0"/>
                <a:cs typeface="B Nazanin" pitchFamily="2" charset="-78"/>
              </a:rPr>
              <a:t>PCI</a:t>
            </a:r>
            <a:r>
              <a:rPr lang="fa-IR" dirty="0" smtClean="0">
                <a:latin typeface="Times New Roman" pitchFamily="18" charset="0"/>
                <a:cs typeface="B Nazanin" pitchFamily="2" charset="-78"/>
              </a:rPr>
              <a:t> حداکثرتا90دقیقه</a:t>
            </a:r>
            <a:endParaRPr lang="en-US" dirty="0" smtClean="0">
              <a:latin typeface="Times New Roman" pitchFamily="18" charset="0"/>
              <a:cs typeface="B Nazanin" pitchFamily="2" charset="-78"/>
            </a:endParaRPr>
          </a:p>
          <a:p>
            <a:pPr lvl="0" algn="r" rtl="1">
              <a:buClrTx/>
              <a:buFont typeface="Arial" pitchFamily="34" charset="0"/>
              <a:buChar char="•"/>
            </a:pPr>
            <a:r>
              <a:rPr lang="fa-IR" dirty="0" smtClean="0">
                <a:latin typeface="Times New Roman" pitchFamily="18" charset="0"/>
                <a:cs typeface="B Nazanin" pitchFamily="2" charset="-78"/>
              </a:rPr>
              <a:t>تجویزاستاتین هنگام ترخیص</a:t>
            </a:r>
          </a:p>
          <a:p>
            <a:pPr lvl="0" algn="r" rtl="1">
              <a:buClrTx/>
              <a:buFont typeface="Arial" pitchFamily="34" charset="0"/>
              <a:buChar char="•"/>
            </a:pPr>
            <a:endParaRPr lang="fa-IR" dirty="0" smtClean="0">
              <a:latin typeface="Times New Roman" pitchFamily="18" charset="0"/>
              <a:cs typeface="B Nazanin" pitchFamily="2" charset="-78"/>
            </a:endParaRPr>
          </a:p>
          <a:p>
            <a:pPr lvl="0" algn="r" rtl="1">
              <a:buClrTx/>
              <a:buNone/>
            </a:pPr>
            <a:r>
              <a:rPr lang="fa-IR" dirty="0" smtClean="0">
                <a:latin typeface="Times New Roman" pitchFamily="18" charset="0"/>
                <a:cs typeface="B Nazanin" pitchFamily="2" charset="-78"/>
              </a:rPr>
              <a:t>اززمان رساندن بیمار به اورژانس تاانجام رویه </a:t>
            </a:r>
            <a:r>
              <a:rPr lang="en-US" dirty="0" smtClean="0">
                <a:latin typeface="Times New Roman" pitchFamily="18" charset="0"/>
                <a:cs typeface="B Nazanin" pitchFamily="2" charset="-78"/>
              </a:rPr>
              <a:t>PCI</a:t>
            </a:r>
            <a:r>
              <a:rPr lang="fa-IR" dirty="0" smtClean="0">
                <a:latin typeface="Times New Roman" pitchFamily="18" charset="0"/>
                <a:cs typeface="B Nazanin" pitchFamily="2" charset="-78"/>
              </a:rPr>
              <a:t> باید کمتراز 60 دقیقه باشد.که به آن زمان درتابالون می گویند</a:t>
            </a:r>
            <a:endParaRPr lang="en-US" dirty="0" smtClean="0">
              <a:latin typeface="Times New Roman" pitchFamily="18" charset="0"/>
              <a:cs typeface="B Nazanin" pitchFamily="2" charset="-78"/>
            </a:endParaRPr>
          </a:p>
        </p:txBody>
      </p:sp>
      <p:pic>
        <p:nvPicPr>
          <p:cNvPr id="5" name="Picture 4" descr="images (7).jpg"/>
          <p:cNvPicPr>
            <a:picLocks noChangeAspect="1"/>
          </p:cNvPicPr>
          <p:nvPr/>
        </p:nvPicPr>
        <p:blipFill>
          <a:blip r:embed="rId2"/>
          <a:stretch>
            <a:fillRect/>
          </a:stretch>
        </p:blipFill>
        <p:spPr>
          <a:xfrm>
            <a:off x="642910" y="3857628"/>
            <a:ext cx="1685923" cy="1571636"/>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ترمبولیتیک ها: </a:t>
            </a:r>
            <a:endParaRPr lang="en-US" sz="3200" dirty="0" smtClean="0">
              <a:cs typeface="B Titr" pitchFamily="2" charset="-78"/>
            </a:endParaRPr>
          </a:p>
        </p:txBody>
      </p:sp>
      <p:sp>
        <p:nvSpPr>
          <p:cNvPr id="3" name="Content Placeholder 2"/>
          <p:cNvSpPr>
            <a:spLocks noGrp="1"/>
          </p:cNvSpPr>
          <p:nvPr>
            <p:ph idx="1"/>
          </p:nvPr>
        </p:nvSpPr>
        <p:spPr/>
        <p:txBody>
          <a:bodyPr/>
          <a:lstStyle/>
          <a:p>
            <a:pPr marL="633222" indent="-514350" algn="justLow" rtl="1">
              <a:buClrTx/>
              <a:buNone/>
            </a:pPr>
            <a:r>
              <a:rPr lang="fa-IR" dirty="0" smtClean="0">
                <a:cs typeface="B Nazanin" pitchFamily="2" charset="-78"/>
              </a:rPr>
              <a:t>        نباید زمانی که بیمار خونریزی میکند یادستوربند آوردن خونریزی دارد استفاده نمود . این داروها راباید درهمان 30 دقیقه ابتدای پذیرش بیمار دربیمارستان تجویزکرد به این زمان "زمان دربه سوزن" می گویند</a:t>
            </a:r>
            <a:endParaRPr lang="en-US" dirty="0" smtClean="0">
              <a:cs typeface="B Nazanin" pitchFamily="2" charset="-78"/>
            </a:endParaRPr>
          </a:p>
          <a:p>
            <a:pPr marL="633222" lvl="0" indent="-514350" algn="justLow" rtl="1">
              <a:buClrTx/>
              <a:buNone/>
            </a:pPr>
            <a:endParaRPr lang="en-US" dirty="0" smtClean="0">
              <a:cs typeface="B Nazanin" pitchFamily="2" charset="-78"/>
            </a:endParaRPr>
          </a:p>
          <a:p>
            <a:pPr algn="justLow" rtl="1">
              <a:buNone/>
            </a:pPr>
            <a:endParaRPr lang="en-US" dirty="0">
              <a:cs typeface="B Nazanin" pitchFamily="2" charset="-78"/>
            </a:endParaRPr>
          </a:p>
        </p:txBody>
      </p:sp>
      <p:pic>
        <p:nvPicPr>
          <p:cNvPr id="5" name="Picture 4" descr="images (7).jpg"/>
          <p:cNvPicPr>
            <a:picLocks noChangeAspect="1"/>
          </p:cNvPicPr>
          <p:nvPr/>
        </p:nvPicPr>
        <p:blipFill>
          <a:blip r:embed="rId2"/>
          <a:stretch>
            <a:fillRect/>
          </a:stretch>
        </p:blipFill>
        <p:spPr>
          <a:xfrm>
            <a:off x="357158" y="4000504"/>
            <a:ext cx="1971675" cy="23241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 تجویز درمان باترومبولیتک:</a:t>
            </a:r>
            <a:endParaRPr lang="en-US" sz="3200" dirty="0" smtClean="0">
              <a:cs typeface="B Titr" pitchFamily="2" charset="-78"/>
            </a:endParaRPr>
          </a:p>
        </p:txBody>
      </p:sp>
      <p:sp>
        <p:nvSpPr>
          <p:cNvPr id="3" name="Content Placeholder 2"/>
          <p:cNvSpPr>
            <a:spLocks noGrp="1"/>
          </p:cNvSpPr>
          <p:nvPr>
            <p:ph idx="1"/>
          </p:nvPr>
        </p:nvSpPr>
        <p:spPr/>
        <p:txBody>
          <a:bodyPr>
            <a:normAutofit fontScale="77500" lnSpcReduction="20000"/>
          </a:bodyPr>
          <a:lstStyle/>
          <a:p>
            <a:pPr algn="justLow" rtl="1">
              <a:buNone/>
            </a:pPr>
            <a:r>
              <a:rPr lang="fa-IR" b="1" dirty="0" smtClean="0">
                <a:cs typeface="B Nazanin" pitchFamily="2" charset="-78"/>
              </a:rPr>
              <a:t>موارد مصرف:</a:t>
            </a:r>
            <a:endParaRPr lang="en-US" b="1" dirty="0" smtClean="0">
              <a:cs typeface="B Nazanin" pitchFamily="2" charset="-78"/>
            </a:endParaRPr>
          </a:p>
          <a:p>
            <a:pPr lvl="0" algn="justLow" rtl="1">
              <a:buClrTx/>
            </a:pPr>
            <a:r>
              <a:rPr lang="fa-IR" dirty="0" smtClean="0">
                <a:cs typeface="B Nazanin" pitchFamily="2" charset="-78"/>
              </a:rPr>
              <a:t>درد قفسه سینه به مدت بیش از20دقیقه ،تسکین نیافته توسط نیتروگلسیرین</a:t>
            </a:r>
            <a:endParaRPr lang="en-US" dirty="0" smtClean="0">
              <a:cs typeface="B Nazanin" pitchFamily="2" charset="-78"/>
            </a:endParaRPr>
          </a:p>
          <a:p>
            <a:pPr lvl="0" algn="justLow" rtl="1">
              <a:buClrTx/>
            </a:pPr>
            <a:r>
              <a:rPr lang="fa-IR" dirty="0" smtClean="0">
                <a:cs typeface="B Nazanin" pitchFamily="2" charset="-78"/>
              </a:rPr>
              <a:t>بالارفتن قطعه </a:t>
            </a:r>
            <a:r>
              <a:rPr lang="en-US" dirty="0" smtClean="0">
                <a:cs typeface="B Nazanin" pitchFamily="2" charset="-78"/>
              </a:rPr>
              <a:t>ST</a:t>
            </a:r>
          </a:p>
          <a:p>
            <a:pPr lvl="0" algn="justLow" rtl="1">
              <a:buClrTx/>
            </a:pPr>
            <a:r>
              <a:rPr lang="fa-IR" dirty="0" smtClean="0">
                <a:cs typeface="B Nazanin" pitchFamily="2" charset="-78"/>
              </a:rPr>
              <a:t>شروع دردکمردرکمتراز6ساعت</a:t>
            </a:r>
          </a:p>
          <a:p>
            <a:pPr lvl="0" algn="justLow" rtl="1">
              <a:buClrTx/>
            </a:pPr>
            <a:endParaRPr lang="en-US" dirty="0" smtClean="0">
              <a:cs typeface="B Nazanin" pitchFamily="2" charset="-78"/>
            </a:endParaRPr>
          </a:p>
          <a:p>
            <a:pPr algn="justLow" rtl="1">
              <a:buNone/>
            </a:pPr>
            <a:r>
              <a:rPr lang="fa-IR" b="1" dirty="0" smtClean="0">
                <a:cs typeface="B Nazanin" pitchFamily="2" charset="-78"/>
              </a:rPr>
              <a:t>موارد منع مصرفی:</a:t>
            </a:r>
            <a:endParaRPr lang="en-US" b="1" dirty="0" smtClean="0">
              <a:cs typeface="B Nazanin" pitchFamily="2" charset="-78"/>
            </a:endParaRPr>
          </a:p>
          <a:p>
            <a:pPr algn="justLow" rtl="1">
              <a:buClrTx/>
            </a:pPr>
            <a:r>
              <a:rPr lang="fa-IR" dirty="0" smtClean="0">
                <a:cs typeface="B Nazanin" pitchFamily="2" charset="-78"/>
              </a:rPr>
              <a:t>خونریزی فعال</a:t>
            </a:r>
            <a:endParaRPr lang="en-US" dirty="0" smtClean="0">
              <a:cs typeface="B Nazanin" pitchFamily="2" charset="-78"/>
            </a:endParaRPr>
          </a:p>
          <a:p>
            <a:pPr algn="justLow" rtl="1">
              <a:buClrTx/>
            </a:pPr>
            <a:r>
              <a:rPr lang="fa-IR" dirty="0" smtClean="0">
                <a:cs typeface="B Nazanin" pitchFamily="2" charset="-78"/>
              </a:rPr>
              <a:t>اختلال خونریزی شناخته شده</a:t>
            </a:r>
            <a:endParaRPr lang="en-US" dirty="0" smtClean="0">
              <a:cs typeface="B Nazanin" pitchFamily="2" charset="-78"/>
            </a:endParaRPr>
          </a:p>
          <a:p>
            <a:pPr algn="justLow" rtl="1">
              <a:buClrTx/>
            </a:pPr>
            <a:r>
              <a:rPr lang="fa-IR" dirty="0" smtClean="0">
                <a:cs typeface="B Nazanin" pitchFamily="2" charset="-78"/>
              </a:rPr>
              <a:t>تاریخچه سکته خونریزی دهنده</a:t>
            </a:r>
            <a:endParaRPr lang="en-US" dirty="0" smtClean="0">
              <a:cs typeface="B Nazanin" pitchFamily="2" charset="-78"/>
            </a:endParaRPr>
          </a:p>
          <a:p>
            <a:pPr algn="justLow" rtl="1">
              <a:buClrTx/>
            </a:pPr>
            <a:r>
              <a:rPr lang="fa-IR" dirty="0" smtClean="0">
                <a:cs typeface="B Nazanin" pitchFamily="2" charset="-78"/>
              </a:rPr>
              <a:t>تاریخچه اختلال رگ داخل مغز</a:t>
            </a:r>
            <a:endParaRPr lang="en-US" dirty="0" smtClean="0">
              <a:cs typeface="B Nazanin" pitchFamily="2" charset="-78"/>
            </a:endParaRPr>
          </a:p>
          <a:p>
            <a:pPr algn="justLow" rtl="1">
              <a:buClrTx/>
            </a:pPr>
            <a:r>
              <a:rPr lang="fa-IR" dirty="0" smtClean="0">
                <a:cs typeface="B Nazanin" pitchFamily="2" charset="-78"/>
              </a:rPr>
              <a:t>جراحی بزرگ</a:t>
            </a:r>
            <a:endParaRPr lang="en-US" dirty="0" smtClean="0">
              <a:cs typeface="B Nazanin" pitchFamily="2" charset="-78"/>
            </a:endParaRPr>
          </a:p>
          <a:p>
            <a:pPr algn="justLow" rtl="1">
              <a:buClrTx/>
            </a:pPr>
            <a:r>
              <a:rPr lang="fa-IR" dirty="0" smtClean="0">
                <a:cs typeface="B Nazanin" pitchFamily="2" charset="-78"/>
              </a:rPr>
              <a:t>افزایش فشارخون کنترل نشده</a:t>
            </a:r>
            <a:endParaRPr lang="en-US" dirty="0" smtClean="0">
              <a:cs typeface="B Nazanin" pitchFamily="2" charset="-78"/>
            </a:endParaRPr>
          </a:p>
          <a:p>
            <a:pPr algn="justLow" rtl="1">
              <a:buClrTx/>
            </a:pPr>
            <a:r>
              <a:rPr lang="fa-IR" dirty="0" smtClean="0">
                <a:cs typeface="B Nazanin" pitchFamily="2" charset="-78"/>
              </a:rPr>
              <a:t>بارداری</a:t>
            </a:r>
            <a:endParaRPr lang="en-US" dirty="0" smtClean="0">
              <a:cs typeface="B Nazanin" pitchFamily="2" charset="-78"/>
            </a:endParaRPr>
          </a:p>
          <a:p>
            <a:pPr algn="justLow" rtl="1">
              <a:buNone/>
            </a:pPr>
            <a:endParaRPr lang="en-US" dirty="0">
              <a:cs typeface="B Nazanin" pitchFamily="2" charset="-78"/>
            </a:endParaRPr>
          </a:p>
        </p:txBody>
      </p:sp>
      <p:pic>
        <p:nvPicPr>
          <p:cNvPr id="5" name="Picture 4" descr="images (7).jpg"/>
          <p:cNvPicPr>
            <a:picLocks noChangeAspect="1"/>
          </p:cNvPicPr>
          <p:nvPr/>
        </p:nvPicPr>
        <p:blipFill>
          <a:blip r:embed="rId2"/>
          <a:stretch>
            <a:fillRect/>
          </a:stretch>
        </p:blipFill>
        <p:spPr>
          <a:xfrm>
            <a:off x="357158" y="4000504"/>
            <a:ext cx="1971675" cy="23241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سکته مغزی را میتوان به دونوع اصلی تقسیم بندی کرد:</a:t>
            </a:r>
            <a:endParaRPr lang="en-US" sz="3200" dirty="0">
              <a:cs typeface="B Titr" pitchFamily="2" charset="-78"/>
            </a:endParaRPr>
          </a:p>
        </p:txBody>
      </p:sp>
      <p:sp>
        <p:nvSpPr>
          <p:cNvPr id="3" name="Content Placeholder 2"/>
          <p:cNvSpPr>
            <a:spLocks noGrp="1"/>
          </p:cNvSpPr>
          <p:nvPr>
            <p:ph idx="1"/>
          </p:nvPr>
        </p:nvSpPr>
        <p:spPr/>
        <p:txBody>
          <a:bodyPr/>
          <a:lstStyle/>
          <a:p>
            <a:pPr algn="r" rtl="1">
              <a:buNone/>
            </a:pPr>
            <a:endParaRPr lang="en-US" dirty="0" smtClean="0">
              <a:cs typeface="B Nazanin" pitchFamily="2" charset="-78"/>
            </a:endParaRPr>
          </a:p>
          <a:p>
            <a:pPr marL="633222" lvl="0" indent="-514350" algn="r" rtl="1">
              <a:buClrTx/>
              <a:buFont typeface="+mj-lt"/>
              <a:buAutoNum type="arabicPeriod"/>
            </a:pPr>
            <a:r>
              <a:rPr lang="fa-IR" dirty="0" smtClean="0">
                <a:cs typeface="B Nazanin" pitchFamily="2" charset="-78"/>
              </a:rPr>
              <a:t>همولوژیک (13%) : تراوش یا نشت خون از داخل عروق به درون مغزو یا فضای زیر عنکبوتیه</a:t>
            </a:r>
            <a:endParaRPr lang="en-US" dirty="0" smtClean="0">
              <a:cs typeface="B Nazanin" pitchFamily="2" charset="-78"/>
            </a:endParaRPr>
          </a:p>
          <a:p>
            <a:pPr marL="633222" lvl="0" indent="-514350" algn="r" rtl="1">
              <a:buClrTx/>
              <a:buFont typeface="+mj-lt"/>
              <a:buAutoNum type="arabicPeriod"/>
            </a:pPr>
            <a:r>
              <a:rPr lang="fa-IR" dirty="0" smtClean="0">
                <a:cs typeface="B Nazanin" pitchFamily="2" charset="-78"/>
              </a:rPr>
              <a:t>ایسکمیک (87%)</a:t>
            </a:r>
            <a:r>
              <a:rPr lang="en-US" dirty="0" smtClean="0">
                <a:cs typeface="B Nazanin" pitchFamily="2" charset="-78"/>
              </a:rPr>
              <a:t> </a:t>
            </a:r>
            <a:r>
              <a:rPr lang="fa-IR" dirty="0" smtClean="0">
                <a:cs typeface="B Nazanin" pitchFamily="2" charset="-78"/>
              </a:rPr>
              <a:t>: انسداد عروقی و افت بارز پرفیوژن قند (</a:t>
            </a:r>
            <a:r>
              <a:rPr lang="en-US" dirty="0" err="1" smtClean="0">
                <a:cs typeface="B Nazanin" pitchFamily="2" charset="-78"/>
              </a:rPr>
              <a:t>cva</a:t>
            </a:r>
            <a:r>
              <a:rPr lang="fa-IR" dirty="0" smtClean="0">
                <a:cs typeface="B Nazanin" pitchFamily="2" charset="-78"/>
              </a:rPr>
              <a:t>) </a:t>
            </a:r>
            <a:endParaRPr lang="en-US" dirty="0" smtClean="0">
              <a:cs typeface="B Nazanin" pitchFamily="2" charset="-78"/>
            </a:endParaRPr>
          </a:p>
          <a:p>
            <a:pPr algn="r" rtl="1">
              <a:buNone/>
            </a:pPr>
            <a:endParaRPr lang="en-US" dirty="0" smtClean="0">
              <a:cs typeface="B Nazanin" pitchFamily="2" charset="-78"/>
            </a:endParaRPr>
          </a:p>
          <a:p>
            <a:pPr algn="r" rtl="1">
              <a:buNone/>
            </a:pPr>
            <a:endParaRPr lang="en-US" dirty="0">
              <a:cs typeface="B Nazanin" pitchFamily="2" charset="-78"/>
            </a:endParaRPr>
          </a:p>
        </p:txBody>
      </p:sp>
      <p:pic>
        <p:nvPicPr>
          <p:cNvPr id="6" name="Picture 5" descr="سکته-مغزی.jpg"/>
          <p:cNvPicPr>
            <a:picLocks noChangeAspect="1"/>
          </p:cNvPicPr>
          <p:nvPr/>
        </p:nvPicPr>
        <p:blipFill>
          <a:blip r:embed="rId2"/>
          <a:stretch>
            <a:fillRect/>
          </a:stretch>
        </p:blipFill>
        <p:spPr>
          <a:xfrm>
            <a:off x="500034" y="4091725"/>
            <a:ext cx="3143272" cy="2369544"/>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عوامل خطرزای غیرقابل تعدیل</a:t>
            </a:r>
            <a:endParaRPr lang="en-US" sz="3200" dirty="0" smtClean="0">
              <a:cs typeface="B Titr" pitchFamily="2" charset="-78"/>
            </a:endParaRPr>
          </a:p>
        </p:txBody>
      </p:sp>
      <p:sp>
        <p:nvSpPr>
          <p:cNvPr id="3" name="Content Placeholder 2"/>
          <p:cNvSpPr>
            <a:spLocks noGrp="1"/>
          </p:cNvSpPr>
          <p:nvPr>
            <p:ph idx="1"/>
          </p:nvPr>
        </p:nvSpPr>
        <p:spPr/>
        <p:txBody>
          <a:bodyPr>
            <a:normAutofit fontScale="77500" lnSpcReduction="20000"/>
          </a:bodyPr>
          <a:lstStyle/>
          <a:p>
            <a:pPr algn="r" rtl="1">
              <a:buNone/>
            </a:pPr>
            <a:endParaRPr lang="en-US"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سابقه خانوادگی </a:t>
            </a:r>
            <a:r>
              <a:rPr lang="en-US" sz="3300" dirty="0" smtClean="0">
                <a:cs typeface="B Nazanin" pitchFamily="2" charset="-78"/>
              </a:rPr>
              <a:t>CAD</a:t>
            </a:r>
          </a:p>
          <a:p>
            <a:pPr marL="527050" indent="-273050" algn="justLow" rtl="1">
              <a:buClrTx/>
              <a:buFont typeface="Arial" pitchFamily="34" charset="0"/>
              <a:buChar char="•"/>
            </a:pPr>
            <a:r>
              <a:rPr lang="fa-IR" sz="3300" dirty="0" smtClean="0">
                <a:cs typeface="B Nazanin" pitchFamily="2" charset="-78"/>
              </a:rPr>
              <a:t>افزایش سن</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جنس</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نژاد</a:t>
            </a:r>
            <a:endParaRPr lang="en-US" sz="3300" dirty="0" smtClean="0">
              <a:cs typeface="B Nazanin" pitchFamily="2" charset="-78"/>
            </a:endParaRPr>
          </a:p>
          <a:p>
            <a:pPr marL="527050" indent="-273050" algn="justLow" rtl="1">
              <a:buClrTx/>
              <a:buNone/>
            </a:pPr>
            <a:r>
              <a:rPr lang="fa-IR" sz="5800" b="1" dirty="0" smtClean="0">
                <a:solidFill>
                  <a:schemeClr val="accent1">
                    <a:lumMod val="75000"/>
                  </a:schemeClr>
                </a:solidFill>
                <a:latin typeface="+mj-lt"/>
                <a:ea typeface="+mj-ea"/>
                <a:cs typeface="B Titr" pitchFamily="2" charset="-78"/>
              </a:rPr>
              <a:t>عوامل خطرزای قابل تعدیل:</a:t>
            </a:r>
            <a:endParaRPr lang="en-US" sz="5800" b="1" dirty="0" smtClean="0">
              <a:solidFill>
                <a:schemeClr val="accent1">
                  <a:lumMod val="75000"/>
                </a:schemeClr>
              </a:solidFill>
              <a:latin typeface="+mj-lt"/>
              <a:ea typeface="+mj-ea"/>
              <a:cs typeface="B Titr" pitchFamily="2" charset="-78"/>
            </a:endParaRPr>
          </a:p>
          <a:p>
            <a:pPr marL="527050" indent="-273050" algn="justLow" rtl="1">
              <a:buClrTx/>
              <a:buFont typeface="Arial" pitchFamily="34" charset="0"/>
              <a:buChar char="•"/>
            </a:pPr>
            <a:r>
              <a:rPr lang="fa-IR" sz="3300" dirty="0" smtClean="0">
                <a:cs typeface="B Nazanin" pitchFamily="2" charset="-78"/>
              </a:rPr>
              <a:t>بالابودن سطح کلسترول خون</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مصرف سیگار و تنباکو</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پرفشاری خون</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دیابت شیرین</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سندروم متابولیک</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چاقی</a:t>
            </a:r>
            <a:endParaRPr lang="en-US" sz="3300" dirty="0" smtClean="0">
              <a:cs typeface="B Nazanin" pitchFamily="2" charset="-78"/>
            </a:endParaRPr>
          </a:p>
          <a:p>
            <a:pPr marL="527050" indent="-273050" algn="justLow" rtl="1">
              <a:buClrTx/>
              <a:buFont typeface="Arial" pitchFamily="34" charset="0"/>
              <a:buChar char="•"/>
            </a:pPr>
            <a:r>
              <a:rPr lang="fa-IR" sz="3300" dirty="0" smtClean="0">
                <a:cs typeface="B Nazanin" pitchFamily="2" charset="-78"/>
              </a:rPr>
              <a:t>بی حرکتی</a:t>
            </a:r>
          </a:p>
          <a:p>
            <a:pPr marL="527050" indent="-273050" algn="justLow" rtl="1">
              <a:buClrTx/>
              <a:buFont typeface="Arial" pitchFamily="34" charset="0"/>
              <a:buChar char="•"/>
            </a:pPr>
            <a:endParaRPr lang="en-US" sz="3300" dirty="0" smtClean="0">
              <a:cs typeface="B Nazanin" pitchFamily="2" charset="-78"/>
            </a:endParaRPr>
          </a:p>
          <a:p>
            <a:pPr marL="527050" indent="-273050" algn="justLow" rtl="1">
              <a:buClrTx/>
              <a:buNone/>
            </a:pPr>
            <a:endParaRPr lang="en-US" sz="3300" dirty="0" smtClean="0">
              <a:cs typeface="B Nazanin" pitchFamily="2" charset="-78"/>
            </a:endParaRPr>
          </a:p>
          <a:p>
            <a:pPr marL="633222" lvl="0" indent="-514350" algn="r" rtl="1">
              <a:buClrTx/>
              <a:buNone/>
            </a:pP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5).jpg"/>
          <p:cNvPicPr>
            <a:picLocks noChangeAspect="1"/>
          </p:cNvPicPr>
          <p:nvPr/>
        </p:nvPicPr>
        <p:blipFill>
          <a:blip r:embed="rId2"/>
          <a:stretch>
            <a:fillRect/>
          </a:stretch>
        </p:blipFill>
        <p:spPr>
          <a:xfrm>
            <a:off x="785786" y="2143116"/>
            <a:ext cx="2143125" cy="214312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400" dirty="0" smtClean="0">
                <a:latin typeface="Times New Roman" pitchFamily="18" charset="0"/>
                <a:cs typeface="B Nazanin" pitchFamily="2" charset="-78"/>
              </a:rPr>
              <a:t>سندروم حادکرونر (</a:t>
            </a:r>
            <a:r>
              <a:rPr lang="en-US" sz="3400" dirty="0" smtClean="0">
                <a:latin typeface="Times New Roman" pitchFamily="18" charset="0"/>
                <a:cs typeface="B Nazanin" pitchFamily="2" charset="-78"/>
              </a:rPr>
              <a:t>SCA</a:t>
            </a:r>
            <a:r>
              <a:rPr lang="fa-IR" sz="3400" dirty="0" smtClean="0">
                <a:latin typeface="Times New Roman" pitchFamily="18" charset="0"/>
                <a:cs typeface="B Nazanin" pitchFamily="2" charset="-78"/>
              </a:rPr>
              <a:t>) وانفارکتوس میوکارد(</a:t>
            </a:r>
            <a:r>
              <a:rPr lang="en-US" sz="3400" dirty="0" smtClean="0">
                <a:latin typeface="Times New Roman" pitchFamily="18" charset="0"/>
                <a:cs typeface="B Nazanin" pitchFamily="2" charset="-78"/>
              </a:rPr>
              <a:t>IM</a:t>
            </a:r>
            <a:r>
              <a:rPr lang="fa-IR" sz="3400" dirty="0" smtClean="0">
                <a:latin typeface="Times New Roman" pitchFamily="18" charset="0"/>
                <a:cs typeface="B Nazanin" pitchFamily="2" charset="-78"/>
              </a:rPr>
              <a:t>)</a:t>
            </a:r>
            <a:endParaRPr lang="en-US" sz="3400" dirty="0">
              <a:latin typeface="Times New Roman" pitchFamily="18" charset="0"/>
              <a:cs typeface="B Nazanin" pitchFamily="2" charset="-78"/>
            </a:endParaRPr>
          </a:p>
        </p:txBody>
      </p:sp>
      <p:sp>
        <p:nvSpPr>
          <p:cNvPr id="3" name="Content Placeholder 2"/>
          <p:cNvSpPr>
            <a:spLocks noGrp="1"/>
          </p:cNvSpPr>
          <p:nvPr>
            <p:ph idx="1"/>
          </p:nvPr>
        </p:nvSpPr>
        <p:spPr/>
        <p:txBody>
          <a:bodyPr/>
          <a:lstStyle/>
          <a:p>
            <a:pPr marL="527050" indent="-273050" algn="justLow" rtl="1">
              <a:buClrTx/>
              <a:buNone/>
            </a:pPr>
            <a:r>
              <a:rPr lang="fa-IR" dirty="0" smtClean="0">
                <a:cs typeface="B Nazanin" pitchFamily="2" charset="-78"/>
              </a:rPr>
              <a:t>شروع ناگهانی وحاد ایسکمی میوکارد است که درصورت عدم انجام سریع درمان مشخص ،منجر به مرگ میوکاردی (</a:t>
            </a:r>
            <a:r>
              <a:rPr lang="en-US" dirty="0" smtClean="0">
                <a:cs typeface="B Nazanin" pitchFamily="2" charset="-78"/>
              </a:rPr>
              <a:t>MI</a:t>
            </a:r>
            <a:r>
              <a:rPr lang="fa-IR" dirty="0" smtClean="0">
                <a:cs typeface="B Nazanin" pitchFamily="2" charset="-78"/>
              </a:rPr>
              <a:t>) می شود.</a:t>
            </a:r>
            <a:endParaRPr lang="en-US" dirty="0" smtClean="0">
              <a:cs typeface="B Nazanin" pitchFamily="2" charset="-78"/>
            </a:endParaRPr>
          </a:p>
          <a:p>
            <a:pPr marL="527050" indent="-273050" algn="justLow" rtl="1">
              <a:buClrTx/>
              <a:buNone/>
            </a:pPr>
            <a:r>
              <a:rPr lang="en-US" dirty="0" smtClean="0">
                <a:cs typeface="B Nazanin" pitchFamily="2" charset="-78"/>
              </a:rPr>
              <a:t>ACS</a:t>
            </a:r>
            <a:r>
              <a:rPr lang="fa-IR" dirty="0" smtClean="0">
                <a:cs typeface="B Nazanin" pitchFamily="2" charset="-78"/>
              </a:rPr>
              <a:t> شامل آنژین ناپایدار،</a:t>
            </a:r>
            <a:r>
              <a:rPr lang="en-US" dirty="0" smtClean="0">
                <a:cs typeface="B Nazanin" pitchFamily="2" charset="-78"/>
              </a:rPr>
              <a:t>MI</a:t>
            </a:r>
            <a:r>
              <a:rPr lang="fa-IR" dirty="0" smtClean="0">
                <a:cs typeface="B Nazanin" pitchFamily="2" charset="-78"/>
              </a:rPr>
              <a:t> بابالا نرفتن قطعه ای  </a:t>
            </a:r>
            <a:r>
              <a:rPr lang="en-US" dirty="0" smtClean="0">
                <a:cs typeface="B Nazanin" pitchFamily="2" charset="-78"/>
              </a:rPr>
              <a:t>ST</a:t>
            </a:r>
            <a:r>
              <a:rPr lang="fa-IR" dirty="0" smtClean="0">
                <a:cs typeface="B Nazanin" pitchFamily="2" charset="-78"/>
              </a:rPr>
              <a:t> (</a:t>
            </a:r>
            <a:r>
              <a:rPr lang="en-US" dirty="0" smtClean="0">
                <a:cs typeface="B Nazanin" pitchFamily="2" charset="-78"/>
              </a:rPr>
              <a:t>NSTEMI</a:t>
            </a:r>
            <a:r>
              <a:rPr lang="fa-IR" dirty="0" smtClean="0">
                <a:cs typeface="B Nazanin" pitchFamily="2" charset="-78"/>
              </a:rPr>
              <a:t>) </a:t>
            </a:r>
            <a:r>
              <a:rPr lang="en-US" dirty="0" smtClean="0">
                <a:cs typeface="B Nazanin" pitchFamily="2" charset="-78"/>
              </a:rPr>
              <a:t>MI</a:t>
            </a:r>
            <a:r>
              <a:rPr lang="fa-IR" dirty="0" smtClean="0">
                <a:cs typeface="B Nazanin" pitchFamily="2" charset="-78"/>
              </a:rPr>
              <a:t> بابالارفتن قطعه ای </a:t>
            </a:r>
            <a:r>
              <a:rPr lang="en-US" dirty="0" smtClean="0">
                <a:cs typeface="B Nazanin" pitchFamily="2" charset="-78"/>
              </a:rPr>
              <a:t>ST</a:t>
            </a:r>
            <a:r>
              <a:rPr lang="fa-IR" dirty="0" smtClean="0">
                <a:cs typeface="B Nazanin" pitchFamily="2" charset="-78"/>
              </a:rPr>
              <a:t> (</a:t>
            </a:r>
            <a:r>
              <a:rPr lang="en-US" dirty="0" smtClean="0">
                <a:cs typeface="B Nazanin" pitchFamily="2" charset="-78"/>
              </a:rPr>
              <a:t>STEMI</a:t>
            </a:r>
            <a:r>
              <a:rPr lang="fa-IR" dirty="0" smtClean="0">
                <a:cs typeface="B Nazanin" pitchFamily="2" charset="-78"/>
              </a:rPr>
              <a:t>) است</a:t>
            </a:r>
            <a:r>
              <a:rPr lang="en-US" dirty="0" smtClean="0">
                <a:cs typeface="B Nazanin" pitchFamily="2" charset="-78"/>
              </a:rPr>
              <a:t>.</a:t>
            </a:r>
          </a:p>
          <a:p>
            <a:pPr algn="r" rtl="1">
              <a:buNone/>
            </a:pPr>
            <a:endParaRPr lang="en-US" dirty="0" smtClean="0">
              <a:cs typeface="B Nazanin" pitchFamily="2" charset="-78"/>
            </a:endParaRPr>
          </a:p>
        </p:txBody>
      </p:sp>
      <p:pic>
        <p:nvPicPr>
          <p:cNvPr id="4" name="Picture 3" descr="images (5).jpg"/>
          <p:cNvPicPr>
            <a:picLocks noChangeAspect="1"/>
          </p:cNvPicPr>
          <p:nvPr/>
        </p:nvPicPr>
        <p:blipFill>
          <a:blip r:embed="rId2"/>
          <a:stretch>
            <a:fillRect/>
          </a:stretch>
        </p:blipFill>
        <p:spPr>
          <a:xfrm>
            <a:off x="500034" y="4429132"/>
            <a:ext cx="2143125" cy="21431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100" dirty="0" smtClean="0">
                <a:cs typeface="B Titr" pitchFamily="2" charset="-78"/>
              </a:rPr>
              <a:t>سکته های ایسکمیک به 5 نوع مختلف تقسیم می شوند:</a:t>
            </a:r>
            <a:endParaRPr lang="en-US" dirty="0">
              <a:cs typeface="B Titr" pitchFamily="2" charset="-78"/>
            </a:endParaRPr>
          </a:p>
        </p:txBody>
      </p:sp>
      <p:sp>
        <p:nvSpPr>
          <p:cNvPr id="3" name="Content Placeholder 2"/>
          <p:cNvSpPr>
            <a:spLocks noGrp="1"/>
          </p:cNvSpPr>
          <p:nvPr>
            <p:ph idx="1"/>
          </p:nvPr>
        </p:nvSpPr>
        <p:spPr/>
        <p:txBody>
          <a:bodyPr/>
          <a:lstStyle/>
          <a:p>
            <a:pPr marL="633222" lvl="0" indent="-514350" algn="r" rtl="1">
              <a:buClrTx/>
              <a:buFont typeface="+mj-lt"/>
              <a:buAutoNum type="arabicPeriod"/>
            </a:pPr>
            <a:r>
              <a:rPr lang="fa-IR" dirty="0" smtClean="0">
                <a:cs typeface="B Nazanin" pitchFamily="2" charset="-78"/>
              </a:rPr>
              <a:t>ترومبوتیک های شریان بزرگ  20%</a:t>
            </a:r>
            <a:endParaRPr lang="en-US" dirty="0" smtClean="0">
              <a:cs typeface="B Nazanin" pitchFamily="2" charset="-78"/>
            </a:endParaRPr>
          </a:p>
          <a:p>
            <a:pPr marL="633222" lvl="0" indent="-514350" algn="r" rtl="1">
              <a:buClrTx/>
              <a:buFont typeface="+mj-lt"/>
              <a:buAutoNum type="arabicPeriod"/>
            </a:pPr>
            <a:r>
              <a:rPr lang="fa-IR" dirty="0" smtClean="0">
                <a:cs typeface="B Nazanin" pitchFamily="2" charset="-78"/>
              </a:rPr>
              <a:t>ترمبوتیک های شریان کوچک نفوذکننده    25%</a:t>
            </a:r>
            <a:endParaRPr lang="en-US" dirty="0" smtClean="0">
              <a:cs typeface="B Nazanin" pitchFamily="2" charset="-78"/>
            </a:endParaRPr>
          </a:p>
          <a:p>
            <a:pPr marL="633222" lvl="0" indent="-514350" algn="r" rtl="1">
              <a:buClrTx/>
              <a:buFont typeface="+mj-lt"/>
              <a:buAutoNum type="arabicPeriod"/>
            </a:pPr>
            <a:r>
              <a:rPr lang="fa-IR" dirty="0" smtClean="0">
                <a:cs typeface="B Nazanin" pitchFamily="2" charset="-78"/>
              </a:rPr>
              <a:t>آمبولیک کاردیوتیک     20%</a:t>
            </a:r>
            <a:endParaRPr lang="en-US" dirty="0" smtClean="0">
              <a:cs typeface="B Nazanin" pitchFamily="2" charset="-78"/>
            </a:endParaRPr>
          </a:p>
          <a:p>
            <a:pPr marL="633222" lvl="0" indent="-514350" algn="r" rtl="1">
              <a:buClrTx/>
              <a:buFont typeface="+mj-lt"/>
              <a:buAutoNum type="arabicPeriod"/>
            </a:pPr>
            <a:r>
              <a:rPr lang="fa-IR" dirty="0" smtClean="0">
                <a:cs typeface="B Nazanin" pitchFamily="2" charset="-78"/>
              </a:rPr>
              <a:t>سکته های دار منشا نامعلوم    30%</a:t>
            </a:r>
            <a:endParaRPr lang="en-US" dirty="0" smtClean="0">
              <a:cs typeface="B Nazanin" pitchFamily="2" charset="-78"/>
            </a:endParaRPr>
          </a:p>
          <a:p>
            <a:pPr marL="633222" lvl="0" indent="-514350" algn="r" rtl="1">
              <a:buClrTx/>
              <a:buFont typeface="+mj-lt"/>
              <a:buAutoNum type="arabicPeriod"/>
            </a:pPr>
            <a:r>
              <a:rPr lang="fa-IR" dirty="0" smtClean="0">
                <a:cs typeface="B Nazanin" pitchFamily="2" charset="-78"/>
              </a:rPr>
              <a:t>سایرسکته ها  5%</a:t>
            </a:r>
            <a:endParaRPr lang="en-US" dirty="0" smtClean="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0" y="4315057"/>
            <a:ext cx="2714644" cy="203336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Titr" pitchFamily="2" charset="-78"/>
              </a:rPr>
              <a:t>سکته های ایسکمیک</a:t>
            </a:r>
            <a:endParaRPr lang="en-US" dirty="0">
              <a:cs typeface="B Titr" pitchFamily="2" charset="-78"/>
            </a:endParaRPr>
          </a:p>
        </p:txBody>
      </p:sp>
      <p:sp>
        <p:nvSpPr>
          <p:cNvPr id="3" name="Content Placeholder 2"/>
          <p:cNvSpPr>
            <a:spLocks noGrp="1"/>
          </p:cNvSpPr>
          <p:nvPr>
            <p:ph idx="1"/>
          </p:nvPr>
        </p:nvSpPr>
        <p:spPr>
          <a:xfrm>
            <a:off x="357158" y="1428736"/>
            <a:ext cx="8515352" cy="4625609"/>
          </a:xfrm>
        </p:spPr>
        <p:txBody>
          <a:bodyPr>
            <a:normAutofit/>
          </a:bodyPr>
          <a:lstStyle/>
          <a:p>
            <a:pPr marL="633222" indent="-514350" algn="justLow" rtl="1">
              <a:buClrTx/>
              <a:buFont typeface="+mj-lt"/>
              <a:buAutoNum type="arabicPeriod"/>
            </a:pPr>
            <a:r>
              <a:rPr lang="fa-IR" dirty="0" smtClean="0">
                <a:cs typeface="B Nazanin" pitchFamily="2" charset="-78"/>
              </a:rPr>
              <a:t>درسکته های ترمبوتیک شریان های کوچک نفوذ کننده معمولا یک رگ و یا بیشتر درگیر می شود. </a:t>
            </a:r>
            <a:endParaRPr lang="en-US" dirty="0" smtClean="0">
              <a:cs typeface="B Nazanin" pitchFamily="2" charset="-78"/>
            </a:endParaRPr>
          </a:p>
          <a:p>
            <a:pPr marL="633222" indent="-514350" algn="justLow" rtl="1">
              <a:buClrTx/>
              <a:buFont typeface="+mj-lt"/>
              <a:buAutoNum type="arabicPeriod"/>
            </a:pPr>
            <a:r>
              <a:rPr lang="fa-IR" dirty="0" smtClean="0">
                <a:cs typeface="B Nazanin" pitchFamily="2" charset="-78"/>
              </a:rPr>
              <a:t>سکته های ناشی از ترومبوز شریان های کوچک به نام سکته لاکونار معروفند.</a:t>
            </a:r>
            <a:endParaRPr lang="en-US" dirty="0" smtClean="0">
              <a:cs typeface="B Nazanin" pitchFamily="2" charset="-78"/>
            </a:endParaRPr>
          </a:p>
          <a:p>
            <a:pPr marL="633222" indent="-514350" algn="justLow" rtl="1">
              <a:buClrTx/>
              <a:buFont typeface="+mj-lt"/>
              <a:buAutoNum type="arabicPeriod"/>
            </a:pPr>
            <a:r>
              <a:rPr lang="fa-IR" dirty="0" smtClean="0">
                <a:cs typeface="B Nazanin" pitchFamily="2" charset="-78"/>
              </a:rPr>
              <a:t>سکته های ازنوع آمبولی کاردیوژنیک معمولاً با آریتمی های قلبی به خصوص فیبریلاسیون دهلیزی همراه است. سکته های مغزی آمبولیک می توانند به دنبال بیماری دریچه ای قلب وترمبوز دربطن چپ پدید آیند.</a:t>
            </a: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0" y="4929198"/>
            <a:ext cx="2071702" cy="155177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dirty="0" smtClean="0">
                <a:cs typeface="B Titr" pitchFamily="2" charset="-78"/>
              </a:rPr>
              <a:t>فرآیندهای کمک کننده به آسیب دیدگی سلول های مغری در اثر ایسکمی</a:t>
            </a:r>
            <a:endParaRPr lang="en-US" sz="2800" dirty="0">
              <a:cs typeface="B Titr" pitchFamily="2" charset="-78"/>
            </a:endParaRPr>
          </a:p>
        </p:txBody>
      </p:sp>
      <p:pic>
        <p:nvPicPr>
          <p:cNvPr id="33" name="Picture 32" descr="images (14).jpg"/>
          <p:cNvPicPr>
            <a:picLocks noChangeAspect="1"/>
          </p:cNvPicPr>
          <p:nvPr/>
        </p:nvPicPr>
        <p:blipFill>
          <a:blip r:embed="rId2"/>
          <a:stretch>
            <a:fillRect/>
          </a:stretch>
        </p:blipFill>
        <p:spPr>
          <a:xfrm>
            <a:off x="285721" y="4857760"/>
            <a:ext cx="1990108" cy="1490660"/>
          </a:xfrm>
          <a:prstGeom prst="rect">
            <a:avLst/>
          </a:prstGeom>
        </p:spPr>
      </p:pic>
      <p:grpSp>
        <p:nvGrpSpPr>
          <p:cNvPr id="53" name="Group 52"/>
          <p:cNvGrpSpPr/>
          <p:nvPr/>
        </p:nvGrpSpPr>
        <p:grpSpPr>
          <a:xfrm>
            <a:off x="2433637" y="1643050"/>
            <a:ext cx="4281503" cy="5000660"/>
            <a:chOff x="2433637" y="1643050"/>
            <a:chExt cx="4281503" cy="5000660"/>
          </a:xfrm>
        </p:grpSpPr>
        <p:grpSp>
          <p:nvGrpSpPr>
            <p:cNvPr id="4" name="Group 3"/>
            <p:cNvGrpSpPr/>
            <p:nvPr/>
          </p:nvGrpSpPr>
          <p:grpSpPr>
            <a:xfrm>
              <a:off x="2433637" y="1643050"/>
              <a:ext cx="4281503" cy="5000660"/>
              <a:chOff x="0" y="0"/>
              <a:chExt cx="4276725" cy="4714875"/>
            </a:xfrm>
          </p:grpSpPr>
          <p:cxnSp>
            <p:nvCxnSpPr>
              <p:cNvPr id="5" name="Straight Connector 4"/>
              <p:cNvCxnSpPr/>
              <p:nvPr/>
            </p:nvCxnSpPr>
            <p:spPr>
              <a:xfrm>
                <a:off x="3086100" y="2066925"/>
                <a:ext cx="0" cy="12382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3095625" y="2190750"/>
                <a:ext cx="438150" cy="0"/>
              </a:xfrm>
              <a:prstGeom prst="line">
                <a:avLst/>
              </a:prstGeom>
            </p:spPr>
            <p:style>
              <a:lnRef idx="1">
                <a:schemeClr val="dk1"/>
              </a:lnRef>
              <a:fillRef idx="0">
                <a:schemeClr val="dk1"/>
              </a:fillRef>
              <a:effectRef idx="0">
                <a:schemeClr val="dk1"/>
              </a:effectRef>
              <a:fontRef idx="minor">
                <a:schemeClr val="tx1"/>
              </a:fontRef>
            </p:style>
          </p:cxnSp>
          <p:grpSp>
            <p:nvGrpSpPr>
              <p:cNvPr id="7" name="Group 6"/>
              <p:cNvGrpSpPr/>
              <p:nvPr/>
            </p:nvGrpSpPr>
            <p:grpSpPr>
              <a:xfrm>
                <a:off x="0" y="0"/>
                <a:ext cx="4276725" cy="4714875"/>
                <a:chOff x="0" y="0"/>
                <a:chExt cx="4276725" cy="4714875"/>
              </a:xfrm>
            </p:grpSpPr>
            <p:sp>
              <p:nvSpPr>
                <p:cNvPr id="8" name="Rectangle 7"/>
                <p:cNvSpPr/>
                <p:nvPr/>
              </p:nvSpPr>
              <p:spPr>
                <a:xfrm>
                  <a:off x="1524000" y="0"/>
                  <a:ext cx="1133475" cy="4762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400" dirty="0">
                      <a:effectLst/>
                      <a:ea typeface="Calibri" panose="020F0502020204030204" pitchFamily="34" charset="0"/>
                      <a:cs typeface="B Nazanin" panose="00000400000000000000" pitchFamily="2" charset="-78"/>
                    </a:rPr>
                    <a:t>ا</a:t>
                  </a:r>
                  <a:r>
                    <a:rPr lang="fa-IR" sz="1600" dirty="0">
                      <a:effectLst/>
                      <a:ea typeface="Calibri" panose="020F0502020204030204" pitchFamily="34" charset="0"/>
                      <a:cs typeface="B Nazanin" panose="00000400000000000000" pitchFamily="2" charset="-78"/>
                    </a:rPr>
                    <a:t>یسکمی</a:t>
                  </a:r>
                  <a:endParaRPr lang="en-US" sz="1400" dirty="0">
                    <a:effectLst/>
                    <a:ea typeface="Calibri" panose="020F0502020204030204" pitchFamily="34" charset="0"/>
                    <a:cs typeface="Arial" panose="020B0604020202020204" pitchFamily="34" charset="0"/>
                  </a:endParaRPr>
                </a:p>
              </p:txBody>
            </p:sp>
            <p:sp>
              <p:nvSpPr>
                <p:cNvPr id="9" name="Rectangle 8"/>
                <p:cNvSpPr/>
                <p:nvPr/>
              </p:nvSpPr>
              <p:spPr>
                <a:xfrm>
                  <a:off x="1524000" y="762000"/>
                  <a:ext cx="1133475" cy="4762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400" dirty="0">
                      <a:effectLst/>
                      <a:ea typeface="Calibri" panose="020F0502020204030204" pitchFamily="34" charset="0"/>
                      <a:cs typeface="B Nazanin" panose="00000400000000000000" pitchFamily="2" charset="-78"/>
                    </a:rPr>
                    <a:t>عدم کفایت انرژی</a:t>
                  </a:r>
                  <a:endParaRPr lang="en-US" sz="1400" dirty="0">
                    <a:effectLst/>
                    <a:ea typeface="Calibri" panose="020F0502020204030204" pitchFamily="34" charset="0"/>
                    <a:cs typeface="Arial" panose="020B0604020202020204" pitchFamily="34" charset="0"/>
                  </a:endParaRPr>
                </a:p>
              </p:txBody>
            </p:sp>
            <p:sp>
              <p:nvSpPr>
                <p:cNvPr id="10" name="Rectangle 9"/>
                <p:cNvSpPr/>
                <p:nvPr/>
              </p:nvSpPr>
              <p:spPr>
                <a:xfrm>
                  <a:off x="2552700" y="1590675"/>
                  <a:ext cx="1133475" cy="4762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400" dirty="0">
                      <a:effectLst/>
                      <a:ea typeface="Calibri" panose="020F0502020204030204" pitchFamily="34" charset="0"/>
                      <a:cs typeface="B Nazanin" panose="00000400000000000000" pitchFamily="2" charset="-78"/>
                    </a:rPr>
                    <a:t>عدم تعادل یونی</a:t>
                  </a:r>
                  <a:endParaRPr lang="en-US" sz="1400" dirty="0">
                    <a:effectLst/>
                    <a:ea typeface="Calibri" panose="020F0502020204030204" pitchFamily="34" charset="0"/>
                    <a:cs typeface="Arial" panose="020B0604020202020204" pitchFamily="34" charset="0"/>
                  </a:endParaRPr>
                </a:p>
              </p:txBody>
            </p:sp>
            <p:sp>
              <p:nvSpPr>
                <p:cNvPr id="11" name="Rectangle 10"/>
                <p:cNvSpPr/>
                <p:nvPr/>
              </p:nvSpPr>
              <p:spPr>
                <a:xfrm>
                  <a:off x="609600" y="1581150"/>
                  <a:ext cx="1133475" cy="4762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600" dirty="0">
                      <a:effectLst/>
                      <a:ea typeface="Calibri" panose="020F0502020204030204" pitchFamily="34" charset="0"/>
                      <a:cs typeface="B Nazanin" panose="00000400000000000000" pitchFamily="2" charset="-78"/>
                    </a:rPr>
                    <a:t>اسیدوز</a:t>
                  </a:r>
                  <a:endParaRPr lang="en-US" sz="1600" dirty="0">
                    <a:effectLst/>
                    <a:ea typeface="Calibri" panose="020F0502020204030204" pitchFamily="34" charset="0"/>
                    <a:cs typeface="Arial" panose="020B0604020202020204" pitchFamily="34" charset="0"/>
                  </a:endParaRPr>
                </a:p>
              </p:txBody>
            </p:sp>
            <p:sp>
              <p:nvSpPr>
                <p:cNvPr id="12" name="Rectangle 11"/>
                <p:cNvSpPr/>
                <p:nvPr/>
              </p:nvSpPr>
              <p:spPr>
                <a:xfrm>
                  <a:off x="828675" y="2492148"/>
                  <a:ext cx="1133475" cy="673554"/>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400" dirty="0">
                      <a:effectLst/>
                      <a:ea typeface="Calibri" panose="020F0502020204030204" pitchFamily="34" charset="0"/>
                      <a:cs typeface="B Nazanin" panose="00000400000000000000" pitchFamily="2" charset="-78"/>
                    </a:rPr>
                    <a:t>افزایش کلسیم داخل سلولی</a:t>
                  </a:r>
                  <a:endParaRPr lang="en-US" sz="1400" dirty="0">
                    <a:effectLst/>
                    <a:ea typeface="Calibri" panose="020F0502020204030204" pitchFamily="34" charset="0"/>
                    <a:cs typeface="Arial" panose="020B0604020202020204" pitchFamily="34" charset="0"/>
                  </a:endParaRPr>
                </a:p>
              </p:txBody>
            </p:sp>
            <p:sp>
              <p:nvSpPr>
                <p:cNvPr id="13" name="Rectangle 12"/>
                <p:cNvSpPr/>
                <p:nvPr/>
              </p:nvSpPr>
              <p:spPr>
                <a:xfrm>
                  <a:off x="2867025" y="2362200"/>
                  <a:ext cx="1133475" cy="4762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400" dirty="0">
                      <a:effectLst/>
                      <a:ea typeface="Calibri" panose="020F0502020204030204" pitchFamily="34" charset="0"/>
                      <a:cs typeface="B Nazanin" panose="00000400000000000000" pitchFamily="2" charset="-78"/>
                    </a:rPr>
                    <a:t>دی پلاریزاسیون</a:t>
                  </a:r>
                  <a:endParaRPr lang="en-US" sz="1400" dirty="0">
                    <a:effectLst/>
                    <a:ea typeface="Calibri" panose="020F0502020204030204" pitchFamily="34" charset="0"/>
                    <a:cs typeface="Arial" panose="020B0604020202020204" pitchFamily="34" charset="0"/>
                  </a:endParaRPr>
                </a:p>
              </p:txBody>
            </p:sp>
            <p:sp>
              <p:nvSpPr>
                <p:cNvPr id="14" name="Rectangle 13"/>
                <p:cNvSpPr/>
                <p:nvPr/>
              </p:nvSpPr>
              <p:spPr>
                <a:xfrm>
                  <a:off x="0" y="3362325"/>
                  <a:ext cx="2552700" cy="561975"/>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200" dirty="0">
                      <a:effectLst/>
                      <a:ea typeface="Calibri" panose="020F0502020204030204" pitchFamily="34" charset="0"/>
                      <a:cs typeface="B Nazanin" panose="00000400000000000000" pitchFamily="2" charset="-78"/>
                    </a:rPr>
                    <a:t>تخریب </a:t>
                  </a:r>
                  <a:r>
                    <a:rPr lang="fa-IR" sz="1200" dirty="0" smtClean="0">
                      <a:effectLst/>
                      <a:ea typeface="Calibri" panose="020F0502020204030204" pitchFamily="34" charset="0"/>
                      <a:cs typeface="B Nazanin" panose="00000400000000000000" pitchFamily="2" charset="-78"/>
                    </a:rPr>
                    <a:t>پروتئینی </a:t>
                  </a:r>
                  <a:r>
                    <a:rPr lang="fa-IR" sz="1200" dirty="0">
                      <a:effectLst/>
                      <a:ea typeface="Calibri" panose="020F0502020204030204" pitchFamily="34" charset="0"/>
                      <a:cs typeface="B Nazanin" panose="00000400000000000000" pitchFamily="2" charset="-78"/>
                    </a:rPr>
                    <a:t>وصدمه به رادیکال آزاد درغشای سلولی- کاهش تولید پروتئین</a:t>
                  </a:r>
                  <a:endParaRPr lang="en-US" sz="1100" dirty="0">
                    <a:effectLst/>
                    <a:ea typeface="Calibri" panose="020F0502020204030204" pitchFamily="34" charset="0"/>
                    <a:cs typeface="Arial" panose="020B0604020202020204" pitchFamily="34" charset="0"/>
                  </a:endParaRPr>
                </a:p>
              </p:txBody>
            </p:sp>
            <p:sp>
              <p:nvSpPr>
                <p:cNvPr id="15" name="Rectangle 14"/>
                <p:cNvSpPr/>
                <p:nvPr/>
              </p:nvSpPr>
              <p:spPr>
                <a:xfrm>
                  <a:off x="3143250" y="3114675"/>
                  <a:ext cx="1133475" cy="4762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600" dirty="0">
                      <a:effectLst/>
                      <a:ea typeface="Calibri" panose="020F0502020204030204" pitchFamily="34" charset="0"/>
                      <a:cs typeface="B Nazanin" panose="00000400000000000000" pitchFamily="2" charset="-78"/>
                    </a:rPr>
                    <a:t>گلوتامات</a:t>
                  </a:r>
                  <a:endParaRPr lang="en-US" sz="1600" dirty="0">
                    <a:effectLst/>
                    <a:ea typeface="Calibri" panose="020F0502020204030204" pitchFamily="34" charset="0"/>
                    <a:cs typeface="Arial" panose="020B0604020202020204" pitchFamily="34" charset="0"/>
                  </a:endParaRPr>
                </a:p>
              </p:txBody>
            </p:sp>
            <p:sp>
              <p:nvSpPr>
                <p:cNvPr id="16" name="Rectangle 15"/>
                <p:cNvSpPr/>
                <p:nvPr/>
              </p:nvSpPr>
              <p:spPr>
                <a:xfrm>
                  <a:off x="1790700" y="4238625"/>
                  <a:ext cx="1133475" cy="476250"/>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a-IR" sz="1200" dirty="0">
                      <a:effectLst/>
                      <a:ea typeface="Calibri" panose="020F0502020204030204" pitchFamily="34" charset="0"/>
                      <a:cs typeface="B Nazanin" panose="00000400000000000000" pitchFamily="2" charset="-78"/>
                    </a:rPr>
                    <a:t>صدمه </a:t>
                  </a:r>
                  <a:r>
                    <a:rPr lang="fa-IR" sz="1200" dirty="0" smtClean="0">
                      <a:effectLst/>
                      <a:ea typeface="Calibri" panose="020F0502020204030204" pitchFamily="34" charset="0"/>
                      <a:cs typeface="B Nazanin" panose="00000400000000000000" pitchFamily="2" charset="-78"/>
                    </a:rPr>
                    <a:t>و مرگ </a:t>
                  </a:r>
                  <a:r>
                    <a:rPr lang="fa-IR" sz="1200" dirty="0">
                      <a:effectLst/>
                      <a:ea typeface="Calibri" panose="020F0502020204030204" pitchFamily="34" charset="0"/>
                      <a:cs typeface="B Nazanin" panose="00000400000000000000" pitchFamily="2" charset="-78"/>
                    </a:rPr>
                    <a:t>سلولی</a:t>
                  </a:r>
                  <a:endParaRPr lang="en-US" sz="1200" dirty="0">
                    <a:effectLst/>
                    <a:ea typeface="Calibri" panose="020F0502020204030204" pitchFamily="34" charset="0"/>
                    <a:cs typeface="Arial" panose="020B0604020202020204" pitchFamily="34" charset="0"/>
                  </a:endParaRPr>
                </a:p>
              </p:txBody>
            </p:sp>
            <p:cxnSp>
              <p:nvCxnSpPr>
                <p:cNvPr id="17" name="Straight Arrow Connector 16"/>
                <p:cNvCxnSpPr/>
                <p:nvPr/>
              </p:nvCxnSpPr>
              <p:spPr>
                <a:xfrm>
                  <a:off x="2066925" y="476250"/>
                  <a:ext cx="0" cy="2857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2066925" y="1238250"/>
                  <a:ext cx="0" cy="20955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1304925" y="1447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2066925" y="1447800"/>
                  <a:ext cx="1019175" cy="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1304925" y="1447800"/>
                  <a:ext cx="0" cy="1428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1743075" y="1695450"/>
                  <a:ext cx="809625" cy="9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H="1" flipV="1">
                  <a:off x="1743075" y="1885950"/>
                  <a:ext cx="866775" cy="9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flipH="1">
                  <a:off x="1352550" y="2190750"/>
                  <a:ext cx="1733550" cy="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1352550" y="2190750"/>
                  <a:ext cx="0" cy="3143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3543300" y="2181225"/>
                  <a:ext cx="0" cy="2190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12" idx="2"/>
                </p:cNvCxnSpPr>
                <p:nvPr/>
              </p:nvCxnSpPr>
              <p:spPr>
                <a:xfrm rot="16200000" flipH="1">
                  <a:off x="1299482" y="3261632"/>
                  <a:ext cx="196622" cy="47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3419475" y="2838450"/>
                  <a:ext cx="9525" cy="2762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V="1">
                  <a:off x="3876675" y="2838450"/>
                  <a:ext cx="0" cy="2762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2133600" y="3924300"/>
                  <a:ext cx="0" cy="3143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a:off x="3086100" y="1447800"/>
                  <a:ext cx="0" cy="1428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cxnSp>
          <p:nvCxnSpPr>
            <p:cNvPr id="40" name="Straight Connector 39"/>
            <p:cNvCxnSpPr/>
            <p:nvPr/>
          </p:nvCxnSpPr>
          <p:spPr>
            <a:xfrm rot="10800000">
              <a:off x="4429124" y="4500570"/>
              <a:ext cx="857256" cy="136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rot="10800000">
              <a:off x="4429124" y="4429132"/>
              <a:ext cx="857256" cy="1361"/>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rot="10800000">
              <a:off x="4429124" y="4929199"/>
              <a:ext cx="1071570" cy="170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rot="10800000">
              <a:off x="4429124" y="5000636"/>
              <a:ext cx="1071570" cy="1700"/>
            </a:xfrm>
            <a:prstGeom prst="line">
              <a:avLst/>
            </a:prstGeom>
            <a:ln>
              <a:prstDash val="dash"/>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تظاهرات بالینی</a:t>
            </a:r>
            <a:endParaRPr lang="en-US" sz="3200" dirty="0" smtClean="0">
              <a:cs typeface="B Titr" pitchFamily="2" charset="-78"/>
            </a:endParaRPr>
          </a:p>
        </p:txBody>
      </p:sp>
      <p:sp>
        <p:nvSpPr>
          <p:cNvPr id="3" name="Content Placeholder 2"/>
          <p:cNvSpPr>
            <a:spLocks noGrp="1"/>
          </p:cNvSpPr>
          <p:nvPr>
            <p:ph idx="1"/>
          </p:nvPr>
        </p:nvSpPr>
        <p:spPr/>
        <p:txBody>
          <a:bodyPr/>
          <a:lstStyle/>
          <a:p>
            <a:pPr marL="633222" indent="-514350" algn="r" rtl="1">
              <a:buClrTx/>
              <a:buFont typeface="+mj-lt"/>
              <a:buAutoNum type="arabicPeriod"/>
            </a:pPr>
            <a:r>
              <a:rPr lang="fa-IR" dirty="0" smtClean="0">
                <a:cs typeface="B Nazanin" pitchFamily="2" charset="-78"/>
              </a:rPr>
              <a:t>بی حسی یا ضعف عضلات درصورت دست و یاپا به ویژه دریک طرف بدن</a:t>
            </a:r>
            <a:endParaRPr lang="en-US" dirty="0" smtClean="0">
              <a:cs typeface="B Nazanin" pitchFamily="2" charset="-78"/>
            </a:endParaRPr>
          </a:p>
          <a:p>
            <a:pPr marL="633222" lvl="0" indent="-514350" algn="r" rtl="1">
              <a:buClr>
                <a:schemeClr val="tx1"/>
              </a:buClr>
              <a:buFont typeface="+mj-lt"/>
              <a:buAutoNum type="arabicPeriod"/>
            </a:pPr>
            <a:r>
              <a:rPr lang="fa-IR" dirty="0" smtClean="0">
                <a:cs typeface="B Nazanin" pitchFamily="2" charset="-78"/>
              </a:rPr>
              <a:t>کانفیوز یاتغییر دروضعیت ذهنی</a:t>
            </a:r>
            <a:endParaRPr lang="en-US" dirty="0" smtClean="0">
              <a:cs typeface="B Nazanin" pitchFamily="2" charset="-78"/>
            </a:endParaRPr>
          </a:p>
          <a:p>
            <a:pPr marL="633222" lvl="0" indent="-514350" algn="r" rtl="1">
              <a:buClr>
                <a:schemeClr val="tx1"/>
              </a:buClr>
              <a:buFont typeface="+mj-lt"/>
              <a:buAutoNum type="arabicPeriod"/>
            </a:pPr>
            <a:r>
              <a:rPr lang="fa-IR" dirty="0" smtClean="0">
                <a:cs typeface="B Nazanin" pitchFamily="2" charset="-78"/>
              </a:rPr>
              <a:t>اشکال درسخن گفتن</a:t>
            </a:r>
            <a:endParaRPr lang="en-US" dirty="0" smtClean="0">
              <a:cs typeface="B Nazanin" pitchFamily="2" charset="-78"/>
            </a:endParaRPr>
          </a:p>
          <a:p>
            <a:pPr marL="633222" lvl="0" indent="-514350" algn="r" rtl="1">
              <a:buClr>
                <a:schemeClr val="tx1"/>
              </a:buClr>
              <a:buFont typeface="+mj-lt"/>
              <a:buAutoNum type="arabicPeriod"/>
            </a:pPr>
            <a:r>
              <a:rPr lang="fa-IR" dirty="0" smtClean="0">
                <a:cs typeface="B Nazanin" pitchFamily="2" charset="-78"/>
              </a:rPr>
              <a:t>اختلالات بینایی</a:t>
            </a:r>
            <a:endParaRPr lang="en-US" dirty="0" smtClean="0">
              <a:cs typeface="B Nazanin" pitchFamily="2" charset="-78"/>
            </a:endParaRPr>
          </a:p>
          <a:p>
            <a:pPr marL="633222" lvl="0" indent="-514350" algn="r" rtl="1">
              <a:buClr>
                <a:schemeClr val="tx1"/>
              </a:buClr>
              <a:buFont typeface="+mj-lt"/>
              <a:buAutoNum type="arabicPeriod"/>
            </a:pPr>
            <a:r>
              <a:rPr lang="fa-IR" dirty="0" smtClean="0">
                <a:cs typeface="B Nazanin" pitchFamily="2" charset="-78"/>
              </a:rPr>
              <a:t>اشکال درراه رفتن</a:t>
            </a:r>
            <a:endParaRPr lang="en-US" dirty="0" smtClean="0">
              <a:cs typeface="B Nazanin" pitchFamily="2" charset="-78"/>
            </a:endParaRPr>
          </a:p>
          <a:p>
            <a:pPr marL="633222" lvl="0" indent="-514350" algn="r" rtl="1">
              <a:buClr>
                <a:schemeClr val="tx1"/>
              </a:buClr>
              <a:buFont typeface="+mj-lt"/>
              <a:buAutoNum type="arabicPeriod"/>
            </a:pPr>
            <a:r>
              <a:rPr lang="fa-IR" dirty="0" smtClean="0">
                <a:cs typeface="B Nazanin" pitchFamily="2" charset="-78"/>
              </a:rPr>
              <a:t>سردردهای شدید ناگهانی</a:t>
            </a:r>
            <a:endParaRPr lang="en-US" dirty="0" smtClean="0">
              <a:cs typeface="B Nazanin" pitchFamily="2" charset="-78"/>
            </a:endParaRPr>
          </a:p>
          <a:p>
            <a:pPr marL="633222" lvl="0" indent="-514350" algn="r" rtl="1">
              <a:buClrTx/>
              <a:buFont typeface="+mj-lt"/>
              <a:buAutoNum type="arabicPeriod"/>
            </a:pPr>
            <a:endParaRPr lang="en-US" dirty="0" smtClean="0">
              <a:cs typeface="B Nazanin" pitchFamily="2" charset="-78"/>
            </a:endParaRPr>
          </a:p>
          <a:p>
            <a:pPr algn="r" rtl="1">
              <a:buNone/>
            </a:pPr>
            <a:endParaRPr lang="en-US" dirty="0">
              <a:cs typeface="B Nazanin" pitchFamily="2" charset="-78"/>
            </a:endParaRPr>
          </a:p>
        </p:txBody>
      </p:sp>
      <p:pic>
        <p:nvPicPr>
          <p:cNvPr id="5" name="Picture 4" descr="images (14).jpg"/>
          <p:cNvPicPr>
            <a:picLocks noChangeAspect="1"/>
          </p:cNvPicPr>
          <p:nvPr/>
        </p:nvPicPr>
        <p:blipFill>
          <a:blip r:embed="rId2"/>
          <a:stretch>
            <a:fillRect/>
          </a:stretch>
        </p:blipFill>
        <p:spPr>
          <a:xfrm>
            <a:off x="285720" y="4357694"/>
            <a:ext cx="2466975" cy="18478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سکته درنیمکره چپ مغز:</a:t>
            </a:r>
            <a:endParaRPr lang="en-US" sz="3200" dirty="0" smtClean="0">
              <a:cs typeface="B Titr" pitchFamily="2" charset="-78"/>
            </a:endParaRPr>
          </a:p>
        </p:txBody>
      </p:sp>
      <p:sp>
        <p:nvSpPr>
          <p:cNvPr id="3" name="Content Placeholder 2"/>
          <p:cNvSpPr>
            <a:spLocks noGrp="1"/>
          </p:cNvSpPr>
          <p:nvPr>
            <p:ph idx="1"/>
          </p:nvPr>
        </p:nvSpPr>
        <p:spPr/>
        <p:txBody>
          <a:bodyPr/>
          <a:lstStyle/>
          <a:p>
            <a:pPr algn="r" rtl="1">
              <a:buNone/>
            </a:pP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ضعف یا فلج نیمه راست بدن</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اختلال در میدان بینایی راست</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زبان پریشی (بیانی، ادراکی یا عمومی)</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تغییردرتوانایی های عقلانی</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بروز رفتار احتیاط آمیز و کند</a:t>
            </a:r>
            <a:endParaRPr lang="en-US" dirty="0" smtClean="0">
              <a:cs typeface="B Nazanin" pitchFamily="2" charset="-78"/>
            </a:endParaRPr>
          </a:p>
          <a:p>
            <a:pPr algn="r" rtl="1">
              <a:buNone/>
            </a:pPr>
            <a:endParaRPr lang="en-US" dirty="0">
              <a:cs typeface="B Nazanin" pitchFamily="2" charset="-78"/>
            </a:endParaRPr>
          </a:p>
        </p:txBody>
      </p:sp>
      <p:pic>
        <p:nvPicPr>
          <p:cNvPr id="6" name="Picture 5" descr="images (13).jpg"/>
          <p:cNvPicPr>
            <a:picLocks noChangeAspect="1"/>
          </p:cNvPicPr>
          <p:nvPr/>
        </p:nvPicPr>
        <p:blipFill>
          <a:blip r:embed="rId2"/>
          <a:stretch>
            <a:fillRect/>
          </a:stretch>
        </p:blipFill>
        <p:spPr>
          <a:xfrm>
            <a:off x="428596" y="3214686"/>
            <a:ext cx="1943100" cy="23526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3200" dirty="0" smtClean="0">
                <a:cs typeface="B Titr" pitchFamily="2" charset="-78"/>
              </a:rPr>
              <a:t>سکته درنیمکره راست مغز:</a:t>
            </a:r>
            <a:endParaRPr lang="en-US" sz="3200" dirty="0" smtClean="0">
              <a:cs typeface="B Titr" pitchFamily="2" charset="-78"/>
            </a:endParaRPr>
          </a:p>
        </p:txBody>
      </p:sp>
      <p:sp>
        <p:nvSpPr>
          <p:cNvPr id="3" name="Content Placeholder 2"/>
          <p:cNvSpPr>
            <a:spLocks noGrp="1"/>
          </p:cNvSpPr>
          <p:nvPr>
            <p:ph idx="1"/>
          </p:nvPr>
        </p:nvSpPr>
        <p:spPr/>
        <p:txBody>
          <a:bodyPr/>
          <a:lstStyle/>
          <a:p>
            <a:pPr marL="633222" indent="-514350" algn="r" rtl="1">
              <a:buClrTx/>
              <a:buFont typeface="+mj-lt"/>
              <a:buAutoNum type="arabicPeriod"/>
            </a:pPr>
            <a:endParaRPr lang="fa-IR" dirty="0" smtClean="0">
              <a:cs typeface="B Nazanin" pitchFamily="2" charset="-78"/>
            </a:endParaRPr>
          </a:p>
          <a:p>
            <a:pPr marL="633222" indent="-514350" algn="r" rtl="1">
              <a:buClrTx/>
              <a:buFont typeface="+mj-lt"/>
              <a:buAutoNum type="arabicPeriod"/>
            </a:pPr>
            <a:r>
              <a:rPr lang="fa-IR" dirty="0" smtClean="0">
                <a:cs typeface="B Nazanin" pitchFamily="2" charset="-78"/>
              </a:rPr>
              <a:t>ضعف یا فلج نیمه چپ بدن</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اختلال در میدان بینایی چپ</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نقایص ادراکی-فضایی</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افزایش عدم تمرکز و دقت </a:t>
            </a:r>
            <a:endParaRPr lang="en-US" dirty="0" smtClean="0">
              <a:cs typeface="B Nazanin" pitchFamily="2" charset="-78"/>
            </a:endParaRPr>
          </a:p>
          <a:p>
            <a:pPr marL="633222" indent="-514350" algn="r" rtl="1">
              <a:buClrTx/>
              <a:buFont typeface="+mj-lt"/>
              <a:buAutoNum type="arabicPeriod"/>
            </a:pPr>
            <a:r>
              <a:rPr lang="fa-IR" dirty="0" smtClean="0">
                <a:cs typeface="B Nazanin" pitchFamily="2" charset="-78"/>
              </a:rPr>
              <a:t>انجام رفتارهای باانگیزه های ناگهانی وقوه ی داوری و تشخیص ضعیف، عدم آگاهی از نقایص ایجاد شده</a:t>
            </a:r>
            <a:endParaRPr lang="en-US" dirty="0" smtClean="0">
              <a:cs typeface="B Nazanin" pitchFamily="2" charset="-78"/>
            </a:endParaRPr>
          </a:p>
          <a:p>
            <a:pPr marL="633222" lvl="0" indent="-514350" algn="r" rtl="1">
              <a:buClrTx/>
              <a:buFont typeface="+mj-lt"/>
              <a:buAutoNum type="arabicPeriod"/>
            </a:pPr>
            <a:endParaRPr lang="en-US" dirty="0" smtClean="0">
              <a:cs typeface="B Nazanin" pitchFamily="2" charset="-78"/>
            </a:endParaRPr>
          </a:p>
          <a:p>
            <a:pPr algn="r" rtl="1">
              <a:buNone/>
            </a:pPr>
            <a:endParaRPr lang="en-US" dirty="0">
              <a:cs typeface="B Nazanin" pitchFamily="2" charset="-78"/>
            </a:endParaRPr>
          </a:p>
        </p:txBody>
      </p:sp>
      <p:pic>
        <p:nvPicPr>
          <p:cNvPr id="6" name="Picture 5" descr="images (13).jpg"/>
          <p:cNvPicPr>
            <a:picLocks noChangeAspect="1"/>
          </p:cNvPicPr>
          <p:nvPr/>
        </p:nvPicPr>
        <p:blipFill>
          <a:blip r:embed="rId2"/>
          <a:stretch>
            <a:fillRect/>
          </a:stretch>
        </p:blipFill>
        <p:spPr>
          <a:xfrm>
            <a:off x="500034" y="1714488"/>
            <a:ext cx="1943100" cy="235267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120</TotalTime>
  <Words>1258</Words>
  <Application>Microsoft Office PowerPoint</Application>
  <PresentationFormat>On-screen Show (4:3)</PresentationFormat>
  <Paragraphs>154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Module</vt:lpstr>
      <vt:lpstr>سکته های قلبی و مغزی  </vt:lpstr>
      <vt:lpstr>اختلالات مغزی- عروقی</vt:lpstr>
      <vt:lpstr>سکته مغزی را میتوان به دونوع اصلی تقسیم بندی کرد:</vt:lpstr>
      <vt:lpstr>سکته های ایسکمیک به 5 نوع مختلف تقسیم می شوند:</vt:lpstr>
      <vt:lpstr>سکته های ایسکمیک</vt:lpstr>
      <vt:lpstr>فرآیندهای کمک کننده به آسیب دیدگی سلول های مغری در اثر ایسکمی</vt:lpstr>
      <vt:lpstr>تظاهرات بالینی</vt:lpstr>
      <vt:lpstr>سکته درنیمکره چپ مغز:</vt:lpstr>
      <vt:lpstr>سکته درنیمکره راست مغز:</vt:lpstr>
      <vt:lpstr> پیشگیری از سکته های ایسکمیک :  </vt:lpstr>
      <vt:lpstr>  تدابیرپزشکی </vt:lpstr>
      <vt:lpstr> درمان با عوامل حل کننده ی لخته:</vt:lpstr>
      <vt:lpstr>سکته های همورلژیک:</vt:lpstr>
      <vt:lpstr> خونریزی زیر عنکبوتیه:</vt:lpstr>
      <vt:lpstr>پیشگیری:</vt:lpstr>
      <vt:lpstr> عوارض:</vt:lpstr>
      <vt:lpstr>اسپاسم عروقی </vt:lpstr>
      <vt:lpstr>سکته قلبی</vt:lpstr>
      <vt:lpstr> پاتوفیزیولوژی:</vt:lpstr>
      <vt:lpstr>تظاهرات بالینی:</vt:lpstr>
      <vt:lpstr> الکتروکاردیوگرام:</vt:lpstr>
      <vt:lpstr> MIحاد بابالارفتن قطعه ST (STEMI):</vt:lpstr>
      <vt:lpstr> آزمونهای آزمایشگاهی:</vt:lpstr>
      <vt:lpstr> 1-تروپونین: </vt:lpstr>
      <vt:lpstr> 2-کراتین کینازو ایزوآنزیم : </vt:lpstr>
      <vt:lpstr>3-میوگلوبین:</vt:lpstr>
      <vt:lpstr> راهنمای درمان طبی انفارکتوس حاد میوکارد:</vt:lpstr>
      <vt:lpstr> ترمبولیتیک ها: </vt:lpstr>
      <vt:lpstr> تجویز درمان باترومبولیتک:</vt:lpstr>
      <vt:lpstr>عوامل خطرزای غیرقابل تعدیل</vt:lpstr>
      <vt:lpstr>سندروم حادکرونر (SCA) وانفارکتوس میوکارد(IM)</vt:lpstr>
    </vt:vector>
  </TitlesOfParts>
  <Company>ZAsin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ZAsin</dc:creator>
  <cp:lastModifiedBy>a</cp:lastModifiedBy>
  <cp:revision>66</cp:revision>
  <dcterms:created xsi:type="dcterms:W3CDTF">2019-01-13T08:46:44Z</dcterms:created>
  <dcterms:modified xsi:type="dcterms:W3CDTF">2019-02-18T10:41:48Z</dcterms:modified>
</cp:coreProperties>
</file>