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commentAuthors" Target="commentAuthor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1T12:40:42.434" idx="2">
    <p:pos x="10" y="10"/>
    <p:text/>
    <p:extLst>
      <p:ext uri="{C676402C-5697-4E1C-873F-D02D1690AC5C}">
        <p15:threadingInfo xmlns:p15="http://schemas.microsoft.com/office/powerpoint/2012/main" timeZoneBias="-210"/>
      </p:ext>
    </p:extLst>
  </p:cm>
  <p:cm authorId="1" dt="2018-12-11T13:05:27.093" idx="4">
    <p:pos x="106" y="106"/>
    <p:text/>
    <p:extLst>
      <p:ext uri="{C676402C-5697-4E1C-873F-D02D1690AC5C}">
        <p15:threadingInfo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2-11T12:44:12.240" idx="3">
    <p:pos x="10" y="10"/>
    <p:text/>
    <p:extLst>
      <p:ext uri="{C676402C-5697-4E1C-873F-D02D1690AC5C}">
        <p15:threadingInfo xmlns:p15="http://schemas.microsoft.com/office/powerpoint/2012/main" timeZoneBias="-21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5E12-C2C5-E847-BAAC-BF32A4BDBC95}"/>
              </a:ext>
            </a:extLst>
          </p:cNvPr>
          <p:cNvSpPr>
            <a:spLocks noGrp="1"/>
          </p:cNvSpPr>
          <p:nvPr>
            <p:ph type="title"/>
          </p:nvPr>
        </p:nvSpPr>
        <p:spPr/>
        <p:txBody>
          <a:bodyPr/>
          <a:lstStyle/>
          <a:p>
            <a:r>
              <a:rPr lang="fa-IR"/>
              <a:t>اهمییت ارزیابی وضعیت تغذیه در بیماران بستری</a:t>
            </a:r>
            <a:endParaRPr lang="en-US"/>
          </a:p>
        </p:txBody>
      </p:sp>
      <p:sp>
        <p:nvSpPr>
          <p:cNvPr id="3" name="Subtitle 2">
            <a:extLst>
              <a:ext uri="{FF2B5EF4-FFF2-40B4-BE49-F238E27FC236}">
                <a16:creationId xmlns:a16="http://schemas.microsoft.com/office/drawing/2014/main" id="{338C6C73-51E5-864A-8748-FC99ACAA0301}"/>
              </a:ext>
            </a:extLst>
          </p:cNvPr>
          <p:cNvSpPr>
            <a:spLocks noGrp="1"/>
          </p:cNvSpPr>
          <p:nvPr>
            <p:ph idx="1"/>
          </p:nvPr>
        </p:nvSpPr>
        <p:spPr/>
        <p:txBody>
          <a:bodyPr/>
          <a:lstStyle/>
          <a:p>
            <a:r>
              <a:rPr lang="fa-IR">
                <a:solidFill>
                  <a:schemeClr val="accent2">
                    <a:lumMod val="75000"/>
                  </a:schemeClr>
                </a:solidFill>
              </a:rPr>
              <a:t>تغذیه سالم از ارکان اصلی پیشگیری و کاهش رو به جلوی روند بیماری ها محسوب میگردد</a:t>
            </a:r>
          </a:p>
          <a:p>
            <a:r>
              <a:rPr lang="fa-IR">
                <a:solidFill>
                  <a:schemeClr val="accent2">
                    <a:lumMod val="75000"/>
                  </a:schemeClr>
                </a:solidFill>
              </a:rPr>
              <a:t>پیروی از یک الگوی صحیح تغذیه ای میتواند تا ۸۰ درصد از موارد دیابت ۳۰ تا ۴۰ درصد از سرطان ها بخصوص سرطان دستگاه گوارش و تا ۵۰ درصد از بیماری های قلبی عروقی پیشگیری کند</a:t>
            </a:r>
          </a:p>
          <a:p>
            <a:r>
              <a:rPr lang="fa-IR">
                <a:solidFill>
                  <a:schemeClr val="accent2">
                    <a:lumMod val="75000"/>
                  </a:schemeClr>
                </a:solidFill>
              </a:rPr>
              <a:t>تغذیه و رژیم درمانی تقش مهمی در روند بهبود بیماری ها نیز ایفا میکنددر بسیاری از بیماری ها علیرغم تجویز دارو بهبود روند بیماری کند بوده و طولانی شدن این روند هزینه های گزافی بر سیستم درمانی کشور تحمیل میکند </a:t>
            </a:r>
          </a:p>
          <a:p>
            <a:r>
              <a:rPr lang="fa-IR">
                <a:solidFill>
                  <a:schemeClr val="accent2">
                    <a:lumMod val="75000"/>
                  </a:schemeClr>
                </a:solidFill>
              </a:rPr>
              <a:t>نقش رژیم درمانی همراه با دارو درمانی در بهبود بیماری ها امروزه برکسی پوشیده نیست واین مهم تنها با همکاری و تعامل بین تیم درمانی با کارشناس تغذیه به انجام خواهد رسید</a:t>
            </a:r>
          </a:p>
          <a:p>
            <a:endParaRPr lang="en-US">
              <a:solidFill>
                <a:schemeClr val="accent2">
                  <a:lumMod val="75000"/>
                </a:schemeClr>
              </a:solidFill>
            </a:endParaRPr>
          </a:p>
        </p:txBody>
      </p:sp>
    </p:spTree>
    <p:extLst>
      <p:ext uri="{BB962C8B-B14F-4D97-AF65-F5344CB8AC3E}">
        <p14:creationId xmlns:p14="http://schemas.microsoft.com/office/powerpoint/2010/main" val="263590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9D68-5D1F-DF4E-97BA-D41BF324FE99}"/>
              </a:ext>
            </a:extLst>
          </p:cNvPr>
          <p:cNvSpPr>
            <a:spLocks noGrp="1"/>
          </p:cNvSpPr>
          <p:nvPr>
            <p:ph type="title"/>
          </p:nvPr>
        </p:nvSpPr>
        <p:spPr/>
        <p:txBody>
          <a:bodyPr/>
          <a:lstStyle/>
          <a:p>
            <a:r>
              <a:rPr lang="fa-IR">
                <a:solidFill>
                  <a:schemeClr val="accent5"/>
                </a:solidFill>
              </a:rPr>
              <a:t>داده های انتروپومتریک</a:t>
            </a:r>
            <a:endParaRPr lang="en-US">
              <a:solidFill>
                <a:schemeClr val="accent5"/>
              </a:solidFill>
            </a:endParaRPr>
          </a:p>
        </p:txBody>
      </p:sp>
      <p:sp>
        <p:nvSpPr>
          <p:cNvPr id="3" name="Text Placeholder 2">
            <a:extLst>
              <a:ext uri="{FF2B5EF4-FFF2-40B4-BE49-F238E27FC236}">
                <a16:creationId xmlns:a16="http://schemas.microsoft.com/office/drawing/2014/main" id="{8870D9D9-A6E0-6C41-AD4A-9206AE497056}"/>
              </a:ext>
            </a:extLst>
          </p:cNvPr>
          <p:cNvSpPr>
            <a:spLocks noGrp="1"/>
          </p:cNvSpPr>
          <p:nvPr>
            <p:ph type="body" idx="1"/>
          </p:nvPr>
        </p:nvSpPr>
        <p:spPr/>
        <p:txBody>
          <a:bodyPr/>
          <a:lstStyle/>
          <a:p>
            <a:r>
              <a:rPr lang="fa-IR">
                <a:solidFill>
                  <a:schemeClr val="accent2"/>
                </a:solidFill>
              </a:rPr>
              <a:t>اندازه گیری های انتروپومتریک مانند اندازه گیری دور بازو قد وزن نمای توده بدنی اندازه گیری جربی زیرجلدی میتواند منعکس کننده دریافت رژیم غذایی بیمار باشد و براساس اطلاعات به دست امده حمایت های تغذیه ای مناسب صورت پذیرد </a:t>
            </a:r>
            <a:endParaRPr lang="en-US">
              <a:solidFill>
                <a:schemeClr val="accent2"/>
              </a:solidFill>
            </a:endParaRPr>
          </a:p>
        </p:txBody>
      </p:sp>
      <p:pic>
        <p:nvPicPr>
          <p:cNvPr id="4" name="Picture 4">
            <a:extLst>
              <a:ext uri="{FF2B5EF4-FFF2-40B4-BE49-F238E27FC236}">
                <a16:creationId xmlns:a16="http://schemas.microsoft.com/office/drawing/2014/main" id="{4DD25B44-B894-B440-9516-7C007467A257}"/>
              </a:ext>
            </a:extLst>
          </p:cNvPr>
          <p:cNvPicPr>
            <a:picLocks noChangeAspect="1"/>
          </p:cNvPicPr>
          <p:nvPr/>
        </p:nvPicPr>
        <p:blipFill>
          <a:blip r:embed="rId2"/>
          <a:stretch>
            <a:fillRect/>
          </a:stretch>
        </p:blipFill>
        <p:spPr>
          <a:xfrm>
            <a:off x="508000" y="216714"/>
            <a:ext cx="5361781" cy="3430547"/>
          </a:xfrm>
          <a:prstGeom prst="rect">
            <a:avLst/>
          </a:prstGeom>
        </p:spPr>
      </p:pic>
    </p:spTree>
    <p:extLst>
      <p:ext uri="{BB962C8B-B14F-4D97-AF65-F5344CB8AC3E}">
        <p14:creationId xmlns:p14="http://schemas.microsoft.com/office/powerpoint/2010/main" val="84302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1797-FC7B-6442-A024-27CEA87CFE61}"/>
              </a:ext>
            </a:extLst>
          </p:cNvPr>
          <p:cNvSpPr>
            <a:spLocks noGrp="1"/>
          </p:cNvSpPr>
          <p:nvPr>
            <p:ph type="title"/>
          </p:nvPr>
        </p:nvSpPr>
        <p:spPr>
          <a:xfrm>
            <a:off x="677336" y="357188"/>
            <a:ext cx="7276040" cy="2786062"/>
          </a:xfrm>
        </p:spPr>
        <p:txBody>
          <a:bodyPr>
            <a:normAutofit fontScale="90000"/>
          </a:bodyPr>
          <a:lstStyle/>
          <a:p>
            <a:r>
              <a:rPr lang="fa-IR">
                <a:solidFill>
                  <a:schemeClr val="accent5"/>
                </a:solidFill>
              </a:rPr>
              <a:t>نمونه مطالعات انجام شده درمورد اهمییت ارزیابی وضعیت تغذیه ای در بیماران بستری در ای سیو </a:t>
            </a:r>
            <a:br>
              <a:rPr lang="fa-IR">
                <a:solidFill>
                  <a:schemeClr val="accent5"/>
                </a:solidFill>
              </a:rPr>
            </a:br>
            <a:endParaRPr lang="en-US">
              <a:solidFill>
                <a:schemeClr val="accent5"/>
              </a:solidFill>
            </a:endParaRPr>
          </a:p>
        </p:txBody>
      </p:sp>
      <p:sp>
        <p:nvSpPr>
          <p:cNvPr id="5" name="Text Placeholder 4">
            <a:extLst>
              <a:ext uri="{FF2B5EF4-FFF2-40B4-BE49-F238E27FC236}">
                <a16:creationId xmlns:a16="http://schemas.microsoft.com/office/drawing/2014/main" id="{299754E5-4791-054E-BA02-B0D833EBABB7}"/>
              </a:ext>
            </a:extLst>
          </p:cNvPr>
          <p:cNvSpPr>
            <a:spLocks noGrp="1"/>
          </p:cNvSpPr>
          <p:nvPr>
            <p:ph type="body" idx="1"/>
          </p:nvPr>
        </p:nvSpPr>
        <p:spPr/>
        <p:txBody>
          <a:bodyPr>
            <a:normAutofit fontScale="62500" lnSpcReduction="20000"/>
          </a:bodyPr>
          <a:lstStyle/>
          <a:p>
            <a:r>
              <a:rPr lang="fa-IR">
                <a:solidFill>
                  <a:schemeClr val="accent2"/>
                </a:solidFill>
              </a:rPr>
              <a:t>مطالعه انجام شده در بیمارستان امل روی ۸۵ نفر بیمار بستری در ای سیو با میانگین سنی ۶۸ سال و بیماری های مختلف از جمله تروما سرطان جراحی باز شکم نارسایی پیشرفته اندام ها سپسیس و.... انجام شد.</a:t>
            </a:r>
          </a:p>
          <a:p>
            <a:r>
              <a:rPr lang="fa-IR">
                <a:solidFill>
                  <a:schemeClr val="accent2"/>
                </a:solidFill>
              </a:rPr>
              <a:t>متوسط زمان شروع تغذبه روده ای از روز سوم بستری بوده و از بین لین تعداد ۸۱ درصد بیماران مشاوره تغذیه شدند </a:t>
            </a:r>
          </a:p>
          <a:p>
            <a:r>
              <a:rPr lang="fa-IR">
                <a:solidFill>
                  <a:schemeClr val="accent2"/>
                </a:solidFill>
              </a:rPr>
              <a:t>که تنها ۲۲ نفر اوردرهای مشاوره تغذیه به طور کامل اجرا شده بود و از بین این بیماران تنها ۵ درصد بیماران انرژی مورد نیاز خود و ۱۲.۷ درصد از انهاپروتیین مورد نیاز خود را دریافت کرده بودند </a:t>
            </a:r>
          </a:p>
          <a:p>
            <a:r>
              <a:rPr lang="fa-IR">
                <a:solidFill>
                  <a:schemeClr val="accent2"/>
                </a:solidFill>
              </a:rPr>
              <a:t>گاواژ در این بیماران ب دو روش دستی و فرمولا بود و نتایج مربوط به انالیز گاواژ دستی از عدم کفایت انرژی و پروتیین لازم بیماران خبر داد </a:t>
            </a:r>
          </a:p>
          <a:p>
            <a:endParaRPr lang="en-US">
              <a:solidFill>
                <a:schemeClr val="accent2"/>
              </a:solidFill>
            </a:endParaRPr>
          </a:p>
        </p:txBody>
      </p:sp>
    </p:spTree>
    <p:extLst>
      <p:ext uri="{BB962C8B-B14F-4D97-AF65-F5344CB8AC3E}">
        <p14:creationId xmlns:p14="http://schemas.microsoft.com/office/powerpoint/2010/main" val="107651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C6E5-780E-CA4D-98DC-BF344D224D88}"/>
              </a:ext>
            </a:extLst>
          </p:cNvPr>
          <p:cNvSpPr>
            <a:spLocks noGrp="1"/>
          </p:cNvSpPr>
          <p:nvPr>
            <p:ph type="title"/>
          </p:nvPr>
        </p:nvSpPr>
        <p:spPr>
          <a:xfrm>
            <a:off x="677335" y="1931988"/>
            <a:ext cx="8596668" cy="270668"/>
          </a:xfrm>
        </p:spPr>
        <p:txBody>
          <a:bodyPr>
            <a:normAutofit fontScale="90000"/>
          </a:bodyPr>
          <a:lstStyle/>
          <a:p>
            <a:r>
              <a:rPr lang="fa-IR"/>
              <a:t>.</a:t>
            </a:r>
            <a:endParaRPr lang="en-US"/>
          </a:p>
        </p:txBody>
      </p:sp>
      <p:sp>
        <p:nvSpPr>
          <p:cNvPr id="3" name="Text Placeholder 2">
            <a:extLst>
              <a:ext uri="{FF2B5EF4-FFF2-40B4-BE49-F238E27FC236}">
                <a16:creationId xmlns:a16="http://schemas.microsoft.com/office/drawing/2014/main" id="{2E21EF1D-3D25-F043-939A-AE87896FE1BA}"/>
              </a:ext>
            </a:extLst>
          </p:cNvPr>
          <p:cNvSpPr>
            <a:spLocks noGrp="1"/>
          </p:cNvSpPr>
          <p:nvPr>
            <p:ph type="body" idx="1"/>
          </p:nvPr>
        </p:nvSpPr>
        <p:spPr/>
        <p:txBody>
          <a:bodyPr>
            <a:normAutofit fontScale="85000" lnSpcReduction="20000"/>
          </a:bodyPr>
          <a:lstStyle/>
          <a:p>
            <a:r>
              <a:rPr lang="fa-IR">
                <a:solidFill>
                  <a:schemeClr val="accent2"/>
                </a:solidFill>
              </a:rPr>
              <a:t>در این مطالعه بین پروتیین و انرژی دریافتی بیمار با انرژی و پروتیین مورد نیاز بیمار ارتباط معنادار یافت شدو نشان داد که در این بیماران شاخص های انتروپومتری و ازمایشگاهی و متوسط دور بازو  و چربی زیر پوست در ناحیه سه سر بازو اندازه عضله سه سر بازو  و اندازه ساق پا  به طور معنا دار کاهش یافته است</a:t>
            </a:r>
          </a:p>
          <a:p>
            <a:r>
              <a:rPr lang="fa-IR">
                <a:solidFill>
                  <a:schemeClr val="accent2"/>
                </a:solidFill>
              </a:rPr>
              <a:t>همچنین تغییرات ایجاد شده البومین و توتال پروتیین معنا دار نبوده است  درحالیکه که تغییرات تی ال سی و کراتینین معنا دار بوده است</a:t>
            </a:r>
          </a:p>
          <a:p>
            <a:r>
              <a:rPr lang="fa-IR">
                <a:solidFill>
                  <a:schemeClr val="accent2"/>
                </a:solidFill>
              </a:rPr>
              <a:t>و سوتغذیه در بیماران از بدو بستری نسبت به زمان ترخیص به صورت معنادار افزایش داشته است</a:t>
            </a:r>
          </a:p>
          <a:p>
            <a:endParaRPr lang="en-US">
              <a:solidFill>
                <a:schemeClr val="accent2"/>
              </a:solidFill>
            </a:endParaRPr>
          </a:p>
        </p:txBody>
      </p:sp>
      <p:pic>
        <p:nvPicPr>
          <p:cNvPr id="4" name="Picture 4">
            <a:extLst>
              <a:ext uri="{FF2B5EF4-FFF2-40B4-BE49-F238E27FC236}">
                <a16:creationId xmlns:a16="http://schemas.microsoft.com/office/drawing/2014/main" id="{87DDE8B7-9134-D940-BC35-26AEF727D0FD}"/>
              </a:ext>
            </a:extLst>
          </p:cNvPr>
          <p:cNvPicPr>
            <a:picLocks noChangeAspect="1"/>
          </p:cNvPicPr>
          <p:nvPr/>
        </p:nvPicPr>
        <p:blipFill>
          <a:blip r:embed="rId2"/>
          <a:stretch>
            <a:fillRect/>
          </a:stretch>
        </p:blipFill>
        <p:spPr>
          <a:xfrm>
            <a:off x="677335" y="681536"/>
            <a:ext cx="5100173" cy="3298031"/>
          </a:xfrm>
          <a:prstGeom prst="rect">
            <a:avLst/>
          </a:prstGeom>
        </p:spPr>
      </p:pic>
    </p:spTree>
    <p:extLst>
      <p:ext uri="{BB962C8B-B14F-4D97-AF65-F5344CB8AC3E}">
        <p14:creationId xmlns:p14="http://schemas.microsoft.com/office/powerpoint/2010/main" val="171754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8143FA-69A2-9241-B9DB-E7EBD3204E0F}"/>
              </a:ext>
            </a:extLst>
          </p:cNvPr>
          <p:cNvSpPr>
            <a:spLocks noGrp="1"/>
          </p:cNvSpPr>
          <p:nvPr>
            <p:ph type="body" idx="1"/>
          </p:nvPr>
        </p:nvSpPr>
        <p:spPr/>
        <p:txBody>
          <a:bodyPr/>
          <a:lstStyle/>
          <a:p>
            <a:r>
              <a:rPr lang="fa-IR">
                <a:solidFill>
                  <a:schemeClr val="accent2"/>
                </a:solidFill>
              </a:rPr>
              <a:t>سوتغذیه و پیشرفت ان از مهم ترین مشکلات بیماران بستری در ای سی یو می باشد</a:t>
            </a:r>
          </a:p>
          <a:p>
            <a:r>
              <a:rPr lang="fa-IR">
                <a:solidFill>
                  <a:schemeClr val="accent2"/>
                </a:solidFill>
              </a:rPr>
              <a:t>و مطالعات نشان داده است که حمایت تغذیه ای مناسب در جلوگیری از به وجود امدن مشکلات مرتبط با سوتغذیه تاثیرچشم گیری دارد و در کاهش بروز مرگ و میر نقش مهمی ایفا میکند  </a:t>
            </a:r>
            <a:endParaRPr lang="en-US">
              <a:solidFill>
                <a:schemeClr val="accent2"/>
              </a:solidFill>
            </a:endParaRPr>
          </a:p>
        </p:txBody>
      </p:sp>
      <p:pic>
        <p:nvPicPr>
          <p:cNvPr id="8" name="Picture 8">
            <a:extLst>
              <a:ext uri="{FF2B5EF4-FFF2-40B4-BE49-F238E27FC236}">
                <a16:creationId xmlns:a16="http://schemas.microsoft.com/office/drawing/2014/main" id="{084B4836-8355-0D4A-BF2F-90297ADF0A7F}"/>
              </a:ext>
            </a:extLst>
          </p:cNvPr>
          <p:cNvPicPr>
            <a:picLocks noChangeAspect="1"/>
          </p:cNvPicPr>
          <p:nvPr/>
        </p:nvPicPr>
        <p:blipFill>
          <a:blip r:embed="rId2"/>
          <a:stretch>
            <a:fillRect/>
          </a:stretch>
        </p:blipFill>
        <p:spPr>
          <a:xfrm>
            <a:off x="677333" y="491036"/>
            <a:ext cx="5418667" cy="3679032"/>
          </a:xfrm>
          <a:prstGeom prst="rect">
            <a:avLst/>
          </a:prstGeom>
        </p:spPr>
      </p:pic>
    </p:spTree>
    <p:extLst>
      <p:ext uri="{BB962C8B-B14F-4D97-AF65-F5344CB8AC3E}">
        <p14:creationId xmlns:p14="http://schemas.microsoft.com/office/powerpoint/2010/main" val="429041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62084D-41F8-5443-AB98-11A446168A8F}"/>
              </a:ext>
            </a:extLst>
          </p:cNvPr>
          <p:cNvSpPr>
            <a:spLocks noGrp="1"/>
          </p:cNvSpPr>
          <p:nvPr>
            <p:ph type="body" idx="1"/>
          </p:nvPr>
        </p:nvSpPr>
        <p:spPr/>
        <p:txBody>
          <a:bodyPr>
            <a:normAutofit fontScale="62500" lnSpcReduction="20000"/>
          </a:bodyPr>
          <a:lstStyle/>
          <a:p>
            <a:r>
              <a:rPr lang="fa-IR">
                <a:solidFill>
                  <a:schemeClr val="accent2"/>
                </a:solidFill>
              </a:rPr>
              <a:t>مطالعه دیگری در لندن توسط بخش تغذیه و رژیم درمانی انجام شد که نشان داد حمایت تغذیه ای در بیماران منجر به کاهش شیوع سوتغدیه و بهبود وزن گیری میشود </a:t>
            </a:r>
          </a:p>
          <a:p>
            <a:r>
              <a:rPr lang="fa-IR">
                <a:solidFill>
                  <a:schemeClr val="accent2"/>
                </a:solidFill>
              </a:rPr>
              <a:t>از مهم ترین فاکتور های تغذیه ای در بیماران تامین انرژی و پروتیین بیماران بستری در بخ ای سی یو میباشد </a:t>
            </a:r>
          </a:p>
          <a:p>
            <a:r>
              <a:rPr lang="fa-IR">
                <a:solidFill>
                  <a:schemeClr val="accent2"/>
                </a:solidFill>
              </a:rPr>
              <a:t>مطالعات نشان داد که حمایت تغذیه ای مطلوب ودریافت کالری مورد نیاز بیمار در بهبود وضعیت بالینی و جداشدن سریع تر بیمار ار ونتیلاتور اثرات مثبت چشمگیری داشته است </a:t>
            </a:r>
          </a:p>
          <a:p>
            <a:r>
              <a:rPr lang="fa-IR">
                <a:solidFill>
                  <a:schemeClr val="accent2"/>
                </a:solidFill>
              </a:rPr>
              <a:t>و به نظر میرسد که دریافت ناکافی انرژی و مواد مغذی در بیمار در شرایط اسنرس متابولیک دلیل اصلی پیشرفت سوتغذیه می باشد </a:t>
            </a:r>
          </a:p>
          <a:p>
            <a:endParaRPr lang="en-US">
              <a:solidFill>
                <a:schemeClr val="accent2"/>
              </a:solidFill>
            </a:endParaRPr>
          </a:p>
        </p:txBody>
      </p:sp>
      <p:sp>
        <p:nvSpPr>
          <p:cNvPr id="5" name="Title 4">
            <a:extLst>
              <a:ext uri="{FF2B5EF4-FFF2-40B4-BE49-F238E27FC236}">
                <a16:creationId xmlns:a16="http://schemas.microsoft.com/office/drawing/2014/main" id="{66F04A48-D50F-A144-9A39-A1944552C1BF}"/>
              </a:ext>
            </a:extLst>
          </p:cNvPr>
          <p:cNvSpPr>
            <a:spLocks noGrp="1"/>
          </p:cNvSpPr>
          <p:nvPr>
            <p:ph type="title"/>
          </p:nvPr>
        </p:nvSpPr>
        <p:spPr>
          <a:xfrm>
            <a:off x="677335" y="1931988"/>
            <a:ext cx="8596668" cy="282575"/>
          </a:xfrm>
        </p:spPr>
        <p:txBody>
          <a:bodyPr>
            <a:normAutofit fontScale="90000"/>
          </a:bodyPr>
          <a:lstStyle/>
          <a:p>
            <a:r>
              <a:rPr lang="fa-IR"/>
              <a:t>.</a:t>
            </a:r>
            <a:endParaRPr lang="en-US"/>
          </a:p>
        </p:txBody>
      </p:sp>
      <p:pic>
        <p:nvPicPr>
          <p:cNvPr id="6" name="Picture 6">
            <a:extLst>
              <a:ext uri="{FF2B5EF4-FFF2-40B4-BE49-F238E27FC236}">
                <a16:creationId xmlns:a16="http://schemas.microsoft.com/office/drawing/2014/main" id="{5226405E-0FCB-6945-9C55-0E356774568F}"/>
              </a:ext>
            </a:extLst>
          </p:cNvPr>
          <p:cNvPicPr>
            <a:picLocks noChangeAspect="1"/>
          </p:cNvPicPr>
          <p:nvPr/>
        </p:nvPicPr>
        <p:blipFill>
          <a:blip r:embed="rId2"/>
          <a:stretch>
            <a:fillRect/>
          </a:stretch>
        </p:blipFill>
        <p:spPr>
          <a:xfrm>
            <a:off x="750113" y="816638"/>
            <a:ext cx="6027594" cy="3371213"/>
          </a:xfrm>
          <a:prstGeom prst="rect">
            <a:avLst/>
          </a:prstGeom>
        </p:spPr>
      </p:pic>
    </p:spTree>
    <p:extLst>
      <p:ext uri="{BB962C8B-B14F-4D97-AF65-F5344CB8AC3E}">
        <p14:creationId xmlns:p14="http://schemas.microsoft.com/office/powerpoint/2010/main" val="11074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44B3-4AC9-3C4D-B7DC-8EC53B55A8F2}"/>
              </a:ext>
            </a:extLst>
          </p:cNvPr>
          <p:cNvSpPr>
            <a:spLocks noGrp="1"/>
          </p:cNvSpPr>
          <p:nvPr>
            <p:ph type="title"/>
          </p:nvPr>
        </p:nvSpPr>
        <p:spPr>
          <a:xfrm>
            <a:off x="677335" y="1931988"/>
            <a:ext cx="8596668" cy="818356"/>
          </a:xfrm>
        </p:spPr>
        <p:txBody>
          <a:bodyPr/>
          <a:lstStyle/>
          <a:p>
            <a:r>
              <a:rPr lang="fa-IR"/>
              <a:t>.</a:t>
            </a:r>
            <a:endParaRPr lang="en-US"/>
          </a:p>
        </p:txBody>
      </p:sp>
      <p:sp>
        <p:nvSpPr>
          <p:cNvPr id="3" name="Text Placeholder 2">
            <a:extLst>
              <a:ext uri="{FF2B5EF4-FFF2-40B4-BE49-F238E27FC236}">
                <a16:creationId xmlns:a16="http://schemas.microsoft.com/office/drawing/2014/main" id="{7CF2F170-EE5B-2D4A-9B36-E050D45D0382}"/>
              </a:ext>
            </a:extLst>
          </p:cNvPr>
          <p:cNvSpPr>
            <a:spLocks noGrp="1"/>
          </p:cNvSpPr>
          <p:nvPr>
            <p:ph type="body" idx="1"/>
          </p:nvPr>
        </p:nvSpPr>
        <p:spPr>
          <a:xfrm>
            <a:off x="677335" y="2940844"/>
            <a:ext cx="8596668" cy="3100518"/>
          </a:xfrm>
        </p:spPr>
        <p:txBody>
          <a:bodyPr/>
          <a:lstStyle/>
          <a:p>
            <a:r>
              <a:rPr lang="fa-IR">
                <a:solidFill>
                  <a:schemeClr val="accent2"/>
                </a:solidFill>
              </a:rPr>
              <a:t>مطالعه دیگری هم در سهر اصفهان در بیمارستان الزهرا انجام شد که نشان داد دریافت انرژی در ۶۱ درصد بیماران کمتر از میزان مورد نیاز انها بوده و تنها ۳۹ درصد بیماران انرژی کافی دریافت کرده اند</a:t>
            </a:r>
          </a:p>
          <a:p>
            <a:r>
              <a:rPr lang="fa-IR">
                <a:solidFill>
                  <a:schemeClr val="accent2"/>
                </a:solidFill>
              </a:rPr>
              <a:t>لذا سایر مطالعات انجام شده تفاوت معنادار بین انرژی و پروتیین دریافتی بیماران بستری در ای سیو  را نشان میدهد که میتواند باعت کاهش دریافت پروتیین و انرژی روند درمان را کند کرده و بر درمان اثرات متفی بگذارد </a:t>
            </a:r>
          </a:p>
          <a:p>
            <a:r>
              <a:rPr lang="fa-IR">
                <a:solidFill>
                  <a:schemeClr val="accent2"/>
                </a:solidFill>
              </a:rPr>
              <a:t>همچنین استفاده عمده از محلول های دست ساز که انرژی و پروتیین کافی را تامین نمیکردند و تجویز گاواژ برای همه بیماران با حجم یکسان  طبق برنامه روتین عدم ورخواست مشاوره تغذیه  عدم اجرای درست اوردرهای کارشناس تغذیه مرتبط دانست</a:t>
            </a:r>
            <a:endParaRPr lang="en-US">
              <a:solidFill>
                <a:schemeClr val="accent2"/>
              </a:solidFill>
            </a:endParaRPr>
          </a:p>
        </p:txBody>
      </p:sp>
    </p:spTree>
    <p:extLst>
      <p:ext uri="{BB962C8B-B14F-4D97-AF65-F5344CB8AC3E}">
        <p14:creationId xmlns:p14="http://schemas.microsoft.com/office/powerpoint/2010/main" val="389873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2BAA-EC44-6E44-AD00-D90B3F207FF0}"/>
              </a:ext>
            </a:extLst>
          </p:cNvPr>
          <p:cNvSpPr>
            <a:spLocks noGrp="1"/>
          </p:cNvSpPr>
          <p:nvPr>
            <p:ph type="title"/>
          </p:nvPr>
        </p:nvSpPr>
        <p:spPr>
          <a:xfrm>
            <a:off x="677335" y="1931988"/>
            <a:ext cx="8596668" cy="1306512"/>
          </a:xfrm>
        </p:spPr>
        <p:txBody>
          <a:bodyPr>
            <a:normAutofit/>
          </a:bodyPr>
          <a:lstStyle/>
          <a:p>
            <a:r>
              <a:rPr lang="fa-IR">
                <a:solidFill>
                  <a:schemeClr val="accent5"/>
                </a:solidFill>
              </a:rPr>
              <a:t>رابطه سطح کراتینین با سوتغذیه </a:t>
            </a:r>
            <a:endParaRPr lang="en-US">
              <a:solidFill>
                <a:schemeClr val="accent5"/>
              </a:solidFill>
            </a:endParaRPr>
          </a:p>
        </p:txBody>
      </p:sp>
      <p:sp>
        <p:nvSpPr>
          <p:cNvPr id="3" name="Text Placeholder 2">
            <a:extLst>
              <a:ext uri="{FF2B5EF4-FFF2-40B4-BE49-F238E27FC236}">
                <a16:creationId xmlns:a16="http://schemas.microsoft.com/office/drawing/2014/main" id="{C70EDB65-D026-EC4A-AEFE-C6D06ACE45A2}"/>
              </a:ext>
            </a:extLst>
          </p:cNvPr>
          <p:cNvSpPr>
            <a:spLocks noGrp="1"/>
          </p:cNvSpPr>
          <p:nvPr>
            <p:ph type="body" idx="1"/>
          </p:nvPr>
        </p:nvSpPr>
        <p:spPr/>
        <p:txBody>
          <a:bodyPr>
            <a:normAutofit fontScale="85000" lnSpcReduction="20000"/>
          </a:bodyPr>
          <a:lstStyle/>
          <a:p>
            <a:r>
              <a:rPr lang="fa-IR">
                <a:solidFill>
                  <a:schemeClr val="accent2"/>
                </a:solidFill>
              </a:rPr>
              <a:t>همچنین نتایج حاصل از مطالعات کاهش معنا دار سطح کراتینین خون نسبت به روز بستری را نشان داد و ارتباط منفی  معنادار بین سطح کرات خون با محیط وسط بازو  و اندازه عضله سه سر بازو و محیط ساق پا در زمان ترخیص دیده شد و ارتباط معنی دار بین سطح کرات خون با چربی زیر جلدی ناحیه سه سر بازو در زمان ترخیص دیده شد </a:t>
            </a:r>
          </a:p>
          <a:p>
            <a:r>
              <a:rPr lang="fa-IR">
                <a:solidFill>
                  <a:schemeClr val="accent2"/>
                </a:solidFill>
              </a:rPr>
              <a:t>به عبارت دیگر همراه با کاهش سطح کرات خون اندازه پارامتر های انتروپومتری و سوتغذیع مرتبط است .</a:t>
            </a:r>
          </a:p>
          <a:p>
            <a:r>
              <a:rPr lang="fa-IR">
                <a:solidFill>
                  <a:schemeClr val="accent2"/>
                </a:solidFill>
              </a:rPr>
              <a:t>کاهش سطح کرات با کاهش توده عضلات مرتبط بوده  و ارتباط نزدیکی با کاهش دریافت کالری و پروتیین دارد </a:t>
            </a:r>
          </a:p>
          <a:p>
            <a:endParaRPr lang="en-US">
              <a:solidFill>
                <a:schemeClr val="accent2"/>
              </a:solidFill>
            </a:endParaRPr>
          </a:p>
        </p:txBody>
      </p:sp>
    </p:spTree>
    <p:extLst>
      <p:ext uri="{BB962C8B-B14F-4D97-AF65-F5344CB8AC3E}">
        <p14:creationId xmlns:p14="http://schemas.microsoft.com/office/powerpoint/2010/main" val="1479892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E643-334A-3B43-AC6C-3094E61A0BA6}"/>
              </a:ext>
            </a:extLst>
          </p:cNvPr>
          <p:cNvSpPr>
            <a:spLocks noGrp="1"/>
          </p:cNvSpPr>
          <p:nvPr>
            <p:ph type="title"/>
          </p:nvPr>
        </p:nvSpPr>
        <p:spPr>
          <a:xfrm>
            <a:off x="677335" y="1931988"/>
            <a:ext cx="8596668" cy="1258887"/>
          </a:xfrm>
        </p:spPr>
        <p:txBody>
          <a:bodyPr>
            <a:normAutofit fontScale="90000"/>
          </a:bodyPr>
          <a:lstStyle/>
          <a:p>
            <a:r>
              <a:rPr lang="fa-IR">
                <a:solidFill>
                  <a:schemeClr val="accent5"/>
                </a:solidFill>
              </a:rPr>
              <a:t>رابطه سطح تی ال سی با داده های انتروپومتری</a:t>
            </a:r>
            <a:endParaRPr lang="en-US">
              <a:solidFill>
                <a:schemeClr val="accent5"/>
              </a:solidFill>
            </a:endParaRPr>
          </a:p>
        </p:txBody>
      </p:sp>
      <p:sp>
        <p:nvSpPr>
          <p:cNvPr id="3" name="Text Placeholder 2">
            <a:extLst>
              <a:ext uri="{FF2B5EF4-FFF2-40B4-BE49-F238E27FC236}">
                <a16:creationId xmlns:a16="http://schemas.microsoft.com/office/drawing/2014/main" id="{7BC9DB0F-46D1-EC42-94E0-927736DC3B60}"/>
              </a:ext>
            </a:extLst>
          </p:cNvPr>
          <p:cNvSpPr>
            <a:spLocks noGrp="1"/>
          </p:cNvSpPr>
          <p:nvPr>
            <p:ph type="body" idx="1"/>
          </p:nvPr>
        </p:nvSpPr>
        <p:spPr/>
        <p:txBody>
          <a:bodyPr>
            <a:normAutofit fontScale="85000" lnSpcReduction="10000"/>
          </a:bodyPr>
          <a:lstStyle/>
          <a:p>
            <a:r>
              <a:rPr lang="fa-IR">
                <a:solidFill>
                  <a:schemeClr val="accent2"/>
                </a:solidFill>
              </a:rPr>
              <a:t>مطالعات انجام شده کاهش تی ال سی خون در موقع ترخیص نسبت به بدو بستری را نشان داده است </a:t>
            </a:r>
          </a:p>
          <a:p>
            <a:r>
              <a:rPr lang="fa-IR">
                <a:solidFill>
                  <a:schemeClr val="accent2"/>
                </a:solidFill>
              </a:rPr>
              <a:t>هرچه سطح تی ال سی خون در موقع ترخیص کمتر بوده است میزان پیشرفت سوتغذیه دربیمار بیشتر و کاهش چربی زیر جلدی بیشتری در بیمار مشاهده شد</a:t>
            </a:r>
          </a:p>
          <a:p>
            <a:r>
              <a:rPr lang="fa-IR">
                <a:solidFill>
                  <a:schemeClr val="accent2"/>
                </a:solidFill>
              </a:rPr>
              <a:t>و کاهش سطح تی ال سی در زمان بستری با افزایش احتمال سوتغذیه بیمار رابطه مستقیم داشته است  </a:t>
            </a:r>
            <a:endParaRPr lang="en-US">
              <a:solidFill>
                <a:schemeClr val="accent2"/>
              </a:solidFill>
            </a:endParaRPr>
          </a:p>
        </p:txBody>
      </p:sp>
    </p:spTree>
    <p:extLst>
      <p:ext uri="{BB962C8B-B14F-4D97-AF65-F5344CB8AC3E}">
        <p14:creationId xmlns:p14="http://schemas.microsoft.com/office/powerpoint/2010/main" val="3446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AFA4-CE1E-9B45-B5F6-CFAD8B48ABF0}"/>
              </a:ext>
            </a:extLst>
          </p:cNvPr>
          <p:cNvSpPr>
            <a:spLocks noGrp="1"/>
          </p:cNvSpPr>
          <p:nvPr>
            <p:ph type="title"/>
          </p:nvPr>
        </p:nvSpPr>
        <p:spPr>
          <a:xfrm>
            <a:off x="677335" y="1931988"/>
            <a:ext cx="8596668" cy="1187450"/>
          </a:xfrm>
        </p:spPr>
        <p:txBody>
          <a:bodyPr/>
          <a:lstStyle/>
          <a:p>
            <a:r>
              <a:rPr lang="fa-IR">
                <a:solidFill>
                  <a:schemeClr val="accent5"/>
                </a:solidFill>
              </a:rPr>
              <a:t>سوتغذیه و تضعیف سیستم ایمنی </a:t>
            </a:r>
            <a:endParaRPr lang="en-US">
              <a:solidFill>
                <a:schemeClr val="accent5"/>
              </a:solidFill>
            </a:endParaRPr>
          </a:p>
        </p:txBody>
      </p:sp>
      <p:sp>
        <p:nvSpPr>
          <p:cNvPr id="3" name="Text Placeholder 2">
            <a:extLst>
              <a:ext uri="{FF2B5EF4-FFF2-40B4-BE49-F238E27FC236}">
                <a16:creationId xmlns:a16="http://schemas.microsoft.com/office/drawing/2014/main" id="{9E06AF75-345C-F649-9E14-911EA4BE59AD}"/>
              </a:ext>
            </a:extLst>
          </p:cNvPr>
          <p:cNvSpPr>
            <a:spLocks noGrp="1"/>
          </p:cNvSpPr>
          <p:nvPr>
            <p:ph type="body" idx="1"/>
          </p:nvPr>
        </p:nvSpPr>
        <p:spPr/>
        <p:txBody>
          <a:bodyPr>
            <a:normAutofit fontScale="85000" lnSpcReduction="10000"/>
          </a:bodyPr>
          <a:lstStyle/>
          <a:p>
            <a:r>
              <a:rPr lang="fa-IR">
                <a:solidFill>
                  <a:schemeClr val="accent2"/>
                </a:solidFill>
              </a:rPr>
              <a:t>در مطالعات انجام شده بین سوتغذیه و کاهش فعالیت سیستم ایمنی ارتباط معنا دار یافت شده است </a:t>
            </a:r>
          </a:p>
          <a:p>
            <a:r>
              <a:rPr lang="fa-IR">
                <a:solidFill>
                  <a:schemeClr val="accent2"/>
                </a:solidFill>
              </a:rPr>
              <a:t>تمامی این مطالعات حاکی از اهمییت بالای ارزیابی وضع تغذیه در بیماران به ویره بیماران بستری در بخش های مراقبت ویژه و ارتباط بالای خطر مرگ و میر به ویژه در سالمندان و بیماران با شرایط حاد بد سوتغذیه را بیان میدارد </a:t>
            </a:r>
          </a:p>
          <a:p>
            <a:r>
              <a:rPr lang="fa-IR">
                <a:solidFill>
                  <a:schemeClr val="accent2"/>
                </a:solidFill>
              </a:rPr>
              <a:t> </a:t>
            </a:r>
            <a:endParaRPr lang="en-US">
              <a:solidFill>
                <a:schemeClr val="accent2"/>
              </a:solidFill>
            </a:endParaRPr>
          </a:p>
        </p:txBody>
      </p:sp>
    </p:spTree>
    <p:extLst>
      <p:ext uri="{BB962C8B-B14F-4D97-AF65-F5344CB8AC3E}">
        <p14:creationId xmlns:p14="http://schemas.microsoft.com/office/powerpoint/2010/main" val="188432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071784B-B914-E240-97A9-A853B266D1B6}"/>
              </a:ext>
            </a:extLst>
          </p:cNvPr>
          <p:cNvPicPr>
            <a:picLocks noChangeAspect="1"/>
          </p:cNvPicPr>
          <p:nvPr/>
        </p:nvPicPr>
        <p:blipFill>
          <a:blip r:embed="rId2"/>
          <a:stretch>
            <a:fillRect/>
          </a:stretch>
        </p:blipFill>
        <p:spPr>
          <a:xfrm>
            <a:off x="1944605" y="493447"/>
            <a:ext cx="7531166" cy="5686267"/>
          </a:xfrm>
          <a:prstGeom prst="rect">
            <a:avLst/>
          </a:prstGeom>
        </p:spPr>
      </p:pic>
    </p:spTree>
    <p:extLst>
      <p:ext uri="{BB962C8B-B14F-4D97-AF65-F5344CB8AC3E}">
        <p14:creationId xmlns:p14="http://schemas.microsoft.com/office/powerpoint/2010/main" val="277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0010BE-2709-A647-9769-2D8FFF5B2D4B}"/>
              </a:ext>
            </a:extLst>
          </p:cNvPr>
          <p:cNvSpPr txBox="1"/>
          <p:nvPr/>
        </p:nvSpPr>
        <p:spPr>
          <a:xfrm>
            <a:off x="892969" y="1607344"/>
            <a:ext cx="8489156" cy="4801314"/>
          </a:xfrm>
          <a:prstGeom prst="rect">
            <a:avLst/>
          </a:prstGeom>
          <a:noFill/>
        </p:spPr>
        <p:txBody>
          <a:bodyPr wrap="square">
            <a:spAutoFit/>
          </a:bodyPr>
          <a:lstStyle/>
          <a:p>
            <a:r>
              <a:rPr lang="fa-IR">
                <a:solidFill>
                  <a:schemeClr val="accent2"/>
                </a:solidFill>
              </a:rPr>
              <a:t>از مشکلات بارز در بیمارستان ها به ویژه در بخش های مراقبت ویژه سوتغذیه در بیماران است که با افزایش خطر مرگ و میر در ارتباط است برای پیشگیری و درمان این مشکل تعامل با کارشناس تغذیه ضروری است.</a:t>
            </a:r>
          </a:p>
          <a:p>
            <a:r>
              <a:rPr lang="fa-IR">
                <a:solidFill>
                  <a:schemeClr val="accent2"/>
                </a:solidFill>
              </a:rPr>
              <a:t>مراقبت های تغذیه ای در بخش مراقبت ویژه با شرایط حاد و بحرانی نقش مهم و تعیین کننده در روند بهبودی و پیشگیری از پیشرفت بیماری دارد </a:t>
            </a:r>
          </a:p>
          <a:p>
            <a:r>
              <a:rPr lang="fa-IR">
                <a:solidFill>
                  <a:schemeClr val="accent2"/>
                </a:solidFill>
              </a:rPr>
              <a:t>نیازهای تغذیه ای بیماران در بخش مراقبت های ویژه بیشتر از سایر بیماران میباشد لذا در صورت عدم تامین کافی کالری سوتغذیه در این بیماران رخ خواهد داد براساس مطالعات انجام شده سوتغذیه و کاهش وزن به دلیل کمبود مواد مغذی و انرژی در بخش مراقبت های ویژه بیشتر از سایر بیماران است </a:t>
            </a:r>
          </a:p>
          <a:p>
            <a:r>
              <a:rPr lang="fa-IR">
                <a:solidFill>
                  <a:schemeClr val="accent2"/>
                </a:solidFill>
              </a:rPr>
              <a:t>با توجه به اینکه بیماران بستری در ای سی یو  با بیماری و شرایط متفاوت بستری میشوند جمعیت همگنی نبوده و در برخی موارد به دلیل عدم توانایی دریافت غذا از طریق اورال از روش های دیکر تغذیه میشوند </a:t>
            </a:r>
          </a:p>
          <a:p>
            <a:r>
              <a:rPr lang="fa-IR">
                <a:solidFill>
                  <a:schemeClr val="accent2"/>
                </a:solidFill>
              </a:rPr>
              <a:t>روش های دیگر تغذیه ای شامل </a:t>
            </a:r>
          </a:p>
          <a:p>
            <a:r>
              <a:rPr lang="fa-IR">
                <a:solidFill>
                  <a:schemeClr val="accent2"/>
                </a:solidFill>
              </a:rPr>
              <a:t>تغذیه روده ای EN</a:t>
            </a:r>
          </a:p>
          <a:p>
            <a:r>
              <a:rPr lang="fa-IR">
                <a:solidFill>
                  <a:schemeClr val="accent2"/>
                </a:solidFill>
              </a:rPr>
              <a:t>تغذیه وریدی PN</a:t>
            </a:r>
          </a:p>
          <a:p>
            <a:r>
              <a:rPr lang="fa-IR">
                <a:solidFill>
                  <a:schemeClr val="accent2"/>
                </a:solidFill>
              </a:rPr>
              <a:t>در تغذیه روده ای به دلیل فعال بودن سیستم گوارش نقش حیاتی در مراقبت پزشکی و بهبود کیفیت زندگی بیمار دارد   </a:t>
            </a:r>
          </a:p>
        </p:txBody>
      </p:sp>
      <p:sp>
        <p:nvSpPr>
          <p:cNvPr id="2" name="Title 1">
            <a:extLst>
              <a:ext uri="{FF2B5EF4-FFF2-40B4-BE49-F238E27FC236}">
                <a16:creationId xmlns:a16="http://schemas.microsoft.com/office/drawing/2014/main" id="{364291CC-C013-C549-AEA8-114B9440576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222968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717460-0551-6F4A-8C92-D2BE3F4A2447}"/>
              </a:ext>
            </a:extLst>
          </p:cNvPr>
          <p:cNvPicPr>
            <a:picLocks noChangeAspect="1"/>
          </p:cNvPicPr>
          <p:nvPr/>
        </p:nvPicPr>
        <p:blipFill>
          <a:blip r:embed="rId2"/>
          <a:stretch>
            <a:fillRect/>
          </a:stretch>
        </p:blipFill>
        <p:spPr>
          <a:xfrm>
            <a:off x="3396209" y="665014"/>
            <a:ext cx="5176291" cy="5799494"/>
          </a:xfrm>
          <a:prstGeom prst="rect">
            <a:avLst/>
          </a:prstGeom>
        </p:spPr>
      </p:pic>
    </p:spTree>
    <p:extLst>
      <p:ext uri="{BB962C8B-B14F-4D97-AF65-F5344CB8AC3E}">
        <p14:creationId xmlns:p14="http://schemas.microsoft.com/office/powerpoint/2010/main" val="2655717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3EEEF30-84A1-464F-9F12-96BF573D5679}"/>
              </a:ext>
            </a:extLst>
          </p:cNvPr>
          <p:cNvPicPr>
            <a:picLocks noChangeAspect="1"/>
          </p:cNvPicPr>
          <p:nvPr/>
        </p:nvPicPr>
        <p:blipFill>
          <a:blip r:embed="rId2"/>
          <a:stretch>
            <a:fillRect/>
          </a:stretch>
        </p:blipFill>
        <p:spPr>
          <a:xfrm>
            <a:off x="2214563" y="719666"/>
            <a:ext cx="5617147" cy="6364553"/>
          </a:xfrm>
          <a:prstGeom prst="rect">
            <a:avLst/>
          </a:prstGeom>
        </p:spPr>
      </p:pic>
    </p:spTree>
    <p:extLst>
      <p:ext uri="{BB962C8B-B14F-4D97-AF65-F5344CB8AC3E}">
        <p14:creationId xmlns:p14="http://schemas.microsoft.com/office/powerpoint/2010/main" val="131782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A564E1-32AB-3348-BCBA-0AC6F99DADF6}"/>
              </a:ext>
            </a:extLst>
          </p:cNvPr>
          <p:cNvSpPr>
            <a:spLocks noGrp="1"/>
          </p:cNvSpPr>
          <p:nvPr>
            <p:ph type="body" idx="1"/>
          </p:nvPr>
        </p:nvSpPr>
        <p:spPr>
          <a:xfrm>
            <a:off x="677335" y="4071939"/>
            <a:ext cx="8596668" cy="1714500"/>
          </a:xfrm>
        </p:spPr>
        <p:txBody>
          <a:bodyPr/>
          <a:lstStyle/>
          <a:p>
            <a:r>
              <a:rPr lang="fa-IR" b="1">
                <a:solidFill>
                  <a:schemeClr val="accent5">
                    <a:lumMod val="75000"/>
                  </a:schemeClr>
                </a:solidFill>
              </a:rPr>
              <a:t>گرد اورنده :</a:t>
            </a:r>
          </a:p>
          <a:p>
            <a:r>
              <a:rPr lang="fa-IR" b="1" i="1">
                <a:solidFill>
                  <a:schemeClr val="accent5">
                    <a:lumMod val="75000"/>
                  </a:schemeClr>
                </a:solidFill>
              </a:rPr>
              <a:t>زهرا مهدوی اصل کارشناس تغذیه و رژیم درمانی بیمارستان امام حسین گلپایگان</a:t>
            </a:r>
            <a:endParaRPr lang="en-US" b="1" i="1">
              <a:solidFill>
                <a:schemeClr val="accent5">
                  <a:lumMod val="75000"/>
                </a:schemeClr>
              </a:solidFill>
            </a:endParaRPr>
          </a:p>
        </p:txBody>
      </p:sp>
    </p:spTree>
    <p:extLst>
      <p:ext uri="{BB962C8B-B14F-4D97-AF65-F5344CB8AC3E}">
        <p14:creationId xmlns:p14="http://schemas.microsoft.com/office/powerpoint/2010/main" val="293541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A101-2815-734F-A2F8-32A4C5816F41}"/>
              </a:ext>
            </a:extLst>
          </p:cNvPr>
          <p:cNvSpPr>
            <a:spLocks noGrp="1"/>
          </p:cNvSpPr>
          <p:nvPr>
            <p:ph type="title"/>
          </p:nvPr>
        </p:nvSpPr>
        <p:spPr>
          <a:xfrm rot="10638260" flipV="1">
            <a:off x="711309" y="-403019"/>
            <a:ext cx="6743590" cy="3635422"/>
          </a:xfrm>
        </p:spPr>
        <p:txBody>
          <a:bodyPr/>
          <a:lstStyle/>
          <a:p>
            <a:r>
              <a:rPr lang="fa-IR">
                <a:solidFill>
                  <a:schemeClr val="accent5"/>
                </a:solidFill>
              </a:rPr>
              <a:t>عوارض سوتغذیه در بیماران بستری </a:t>
            </a:r>
            <a:br>
              <a:rPr lang="fa-IR">
                <a:solidFill>
                  <a:schemeClr val="accent5"/>
                </a:solidFill>
              </a:rPr>
            </a:br>
            <a:endParaRPr lang="en-US">
              <a:solidFill>
                <a:schemeClr val="accent5"/>
              </a:solidFill>
            </a:endParaRPr>
          </a:p>
        </p:txBody>
      </p:sp>
      <p:sp>
        <p:nvSpPr>
          <p:cNvPr id="3" name="Text Placeholder 2">
            <a:extLst>
              <a:ext uri="{FF2B5EF4-FFF2-40B4-BE49-F238E27FC236}">
                <a16:creationId xmlns:a16="http://schemas.microsoft.com/office/drawing/2014/main" id="{D69B6C89-B599-684E-9320-C4AB5A4897EC}"/>
              </a:ext>
            </a:extLst>
          </p:cNvPr>
          <p:cNvSpPr>
            <a:spLocks noGrp="1"/>
          </p:cNvSpPr>
          <p:nvPr>
            <p:ph type="body" idx="1"/>
          </p:nvPr>
        </p:nvSpPr>
        <p:spPr>
          <a:xfrm rot="10800000" flipV="1">
            <a:off x="677335" y="3714750"/>
            <a:ext cx="8596668" cy="1893094"/>
          </a:xfrm>
        </p:spPr>
        <p:txBody>
          <a:bodyPr>
            <a:normAutofit fontScale="92500" lnSpcReduction="10000"/>
          </a:bodyPr>
          <a:lstStyle/>
          <a:p>
            <a:r>
              <a:rPr lang="fa-IR">
                <a:solidFill>
                  <a:schemeClr val="accent2"/>
                </a:solidFill>
              </a:rPr>
              <a:t>تاخیر در بهبودی </a:t>
            </a:r>
          </a:p>
          <a:p>
            <a:r>
              <a:rPr lang="fa-IR">
                <a:solidFill>
                  <a:schemeClr val="accent2"/>
                </a:solidFill>
              </a:rPr>
              <a:t>افزایش شدت بیماری </a:t>
            </a:r>
          </a:p>
          <a:p>
            <a:r>
              <a:rPr lang="fa-IR">
                <a:solidFill>
                  <a:schemeClr val="accent2"/>
                </a:solidFill>
              </a:rPr>
              <a:t>افزایش ابتلا به عفونت </a:t>
            </a:r>
          </a:p>
          <a:p>
            <a:r>
              <a:rPr lang="fa-IR">
                <a:solidFill>
                  <a:schemeClr val="accent2"/>
                </a:solidFill>
              </a:rPr>
              <a:t>افزایش هزینه های بیمارستان</a:t>
            </a:r>
          </a:p>
          <a:p>
            <a:r>
              <a:rPr lang="fa-IR">
                <a:solidFill>
                  <a:schemeClr val="accent2"/>
                </a:solidFill>
              </a:rPr>
              <a:t>افزایش مرگ و میر به ویژه در سالمندان و بیماران با وضعیت حاد</a:t>
            </a:r>
          </a:p>
          <a:p>
            <a:endParaRPr lang="en-US">
              <a:solidFill>
                <a:schemeClr val="accent2"/>
              </a:solidFill>
            </a:endParaRPr>
          </a:p>
        </p:txBody>
      </p:sp>
    </p:spTree>
    <p:extLst>
      <p:ext uri="{BB962C8B-B14F-4D97-AF65-F5344CB8AC3E}">
        <p14:creationId xmlns:p14="http://schemas.microsoft.com/office/powerpoint/2010/main" val="97117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B530-6FFD-DE43-822B-05AFEEA64F93}"/>
              </a:ext>
            </a:extLst>
          </p:cNvPr>
          <p:cNvSpPr>
            <a:spLocks noGrp="1"/>
          </p:cNvSpPr>
          <p:nvPr>
            <p:ph type="title"/>
          </p:nvPr>
        </p:nvSpPr>
        <p:spPr>
          <a:xfrm>
            <a:off x="677335" y="1931988"/>
            <a:ext cx="8596668" cy="398564"/>
          </a:xfrm>
        </p:spPr>
        <p:txBody>
          <a:bodyPr>
            <a:normAutofit fontScale="90000"/>
          </a:bodyPr>
          <a:lstStyle/>
          <a:p>
            <a:r>
              <a:rPr lang="fa-IR">
                <a:solidFill>
                  <a:schemeClr val="accent5"/>
                </a:solidFill>
              </a:rPr>
              <a:t>فواید شروع به موقع مراقبت های تغذیه ای و کفایت دریافت مواد مغذی </a:t>
            </a:r>
            <a:br>
              <a:rPr lang="fa-IR">
                <a:solidFill>
                  <a:schemeClr val="accent5"/>
                </a:solidFill>
              </a:rPr>
            </a:br>
            <a:endParaRPr lang="en-US">
              <a:solidFill>
                <a:schemeClr val="accent5"/>
              </a:solidFill>
            </a:endParaRPr>
          </a:p>
        </p:txBody>
      </p:sp>
      <p:sp>
        <p:nvSpPr>
          <p:cNvPr id="3" name="Text Placeholder 2">
            <a:extLst>
              <a:ext uri="{FF2B5EF4-FFF2-40B4-BE49-F238E27FC236}">
                <a16:creationId xmlns:a16="http://schemas.microsoft.com/office/drawing/2014/main" id="{D8271B04-02C2-7742-9E3B-38AD0856CE3F}"/>
              </a:ext>
            </a:extLst>
          </p:cNvPr>
          <p:cNvSpPr>
            <a:spLocks noGrp="1"/>
          </p:cNvSpPr>
          <p:nvPr>
            <p:ph type="body" idx="1"/>
          </p:nvPr>
        </p:nvSpPr>
        <p:spPr/>
        <p:txBody>
          <a:bodyPr>
            <a:normAutofit lnSpcReduction="10000"/>
          </a:bodyPr>
          <a:lstStyle/>
          <a:p>
            <a:r>
              <a:rPr lang="fa-IR">
                <a:solidFill>
                  <a:schemeClr val="accent2"/>
                </a:solidFill>
              </a:rPr>
              <a:t>جداشدن سریع تر از ونتیلاتور </a:t>
            </a:r>
          </a:p>
          <a:p>
            <a:r>
              <a:rPr lang="fa-IR">
                <a:solidFill>
                  <a:schemeClr val="accent2"/>
                </a:solidFill>
              </a:rPr>
              <a:t>کاهش اقامت در بیمارستان </a:t>
            </a:r>
          </a:p>
          <a:p>
            <a:r>
              <a:rPr lang="fa-IR">
                <a:solidFill>
                  <a:schemeClr val="accent2"/>
                </a:solidFill>
              </a:rPr>
              <a:t>پیشگیری از عواقب سوتغذیه </a:t>
            </a:r>
          </a:p>
          <a:p>
            <a:r>
              <a:rPr lang="fa-IR">
                <a:solidFill>
                  <a:schemeClr val="accent2"/>
                </a:solidFill>
              </a:rPr>
              <a:t>کاهش هزینه های بیمارستانی </a:t>
            </a:r>
            <a:endParaRPr lang="en-US">
              <a:solidFill>
                <a:schemeClr val="accent2"/>
              </a:solidFill>
            </a:endParaRPr>
          </a:p>
        </p:txBody>
      </p:sp>
      <p:pic>
        <p:nvPicPr>
          <p:cNvPr id="6" name="Picture 6">
            <a:extLst>
              <a:ext uri="{FF2B5EF4-FFF2-40B4-BE49-F238E27FC236}">
                <a16:creationId xmlns:a16="http://schemas.microsoft.com/office/drawing/2014/main" id="{AA99AE43-D42D-B145-B52C-6E60CB04EBDB}"/>
              </a:ext>
            </a:extLst>
          </p:cNvPr>
          <p:cNvPicPr>
            <a:picLocks noChangeAspect="1"/>
          </p:cNvPicPr>
          <p:nvPr/>
        </p:nvPicPr>
        <p:blipFill>
          <a:blip r:embed="rId2"/>
          <a:stretch>
            <a:fillRect/>
          </a:stretch>
        </p:blipFill>
        <p:spPr>
          <a:xfrm>
            <a:off x="4234656" y="2225321"/>
            <a:ext cx="8128000" cy="4312356"/>
          </a:xfrm>
          <a:prstGeom prst="rect">
            <a:avLst/>
          </a:prstGeom>
        </p:spPr>
      </p:pic>
    </p:spTree>
    <p:extLst>
      <p:ext uri="{BB962C8B-B14F-4D97-AF65-F5344CB8AC3E}">
        <p14:creationId xmlns:p14="http://schemas.microsoft.com/office/powerpoint/2010/main" val="275234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DA17-B38C-194E-B19D-1E63F82DEB06}"/>
              </a:ext>
            </a:extLst>
          </p:cNvPr>
          <p:cNvSpPr>
            <a:spLocks noGrp="1"/>
          </p:cNvSpPr>
          <p:nvPr>
            <p:ph type="title"/>
          </p:nvPr>
        </p:nvSpPr>
        <p:spPr>
          <a:xfrm>
            <a:off x="677335" y="1494232"/>
            <a:ext cx="8596668" cy="541736"/>
          </a:xfrm>
        </p:spPr>
        <p:txBody>
          <a:bodyPr>
            <a:normAutofit fontScale="90000"/>
          </a:bodyPr>
          <a:lstStyle/>
          <a:p>
            <a:r>
              <a:rPr lang="fa-IR"/>
              <a:t>.</a:t>
            </a:r>
            <a:endParaRPr lang="en-US"/>
          </a:p>
        </p:txBody>
      </p:sp>
      <p:sp>
        <p:nvSpPr>
          <p:cNvPr id="3" name="Text Placeholder 2">
            <a:extLst>
              <a:ext uri="{FF2B5EF4-FFF2-40B4-BE49-F238E27FC236}">
                <a16:creationId xmlns:a16="http://schemas.microsoft.com/office/drawing/2014/main" id="{D79B6541-B3C2-D94B-B562-D802F2A51522}"/>
              </a:ext>
            </a:extLst>
          </p:cNvPr>
          <p:cNvSpPr>
            <a:spLocks noGrp="1"/>
          </p:cNvSpPr>
          <p:nvPr>
            <p:ph type="body" idx="1"/>
          </p:nvPr>
        </p:nvSpPr>
        <p:spPr>
          <a:xfrm>
            <a:off x="593991" y="3872178"/>
            <a:ext cx="8596668" cy="2983178"/>
          </a:xfrm>
        </p:spPr>
        <p:txBody>
          <a:bodyPr>
            <a:normAutofit/>
          </a:bodyPr>
          <a:lstStyle/>
          <a:p>
            <a:r>
              <a:rPr lang="fa-IR">
                <a:solidFill>
                  <a:schemeClr val="accent2"/>
                </a:solidFill>
              </a:rPr>
              <a:t>طبق مطالعات انجام شده در بیماران بستری در بخش ای سیو یو میزان کالری دریافتی و کالری مورد نیاز بیمار بستری تفاوت معنا دار وجود داشته است </a:t>
            </a:r>
          </a:p>
          <a:p>
            <a:r>
              <a:rPr lang="fa-IR">
                <a:solidFill>
                  <a:schemeClr val="accent2"/>
                </a:solidFill>
              </a:rPr>
              <a:t>یکی از مطالعات انجام شده توسط دکتر حجازی و تیم درمانی در شیراز افزایش قابل توجه شیوع سوتغذیه در بیماران بستری در ای سی یو بر اساس روش ارزیابی جامع ذهنی در هنگام ترخیص ۵۸.۶ درصد در مقایسه با زمان بستری ۲۸.۸ درصد  دیده شده بود</a:t>
            </a:r>
          </a:p>
          <a:p>
            <a:r>
              <a:rPr lang="fa-IR">
                <a:solidFill>
                  <a:schemeClr val="accent2"/>
                </a:solidFill>
              </a:rPr>
              <a:t>یکی از مطالعات  دیگر توسط ابراهیم فخر و همکارانش در اراک انجام شد که نشان دهنده افزایش سوتغذیه در بدو بستری از ۴۳.۵ درصد  به ۵۳.۹ درصد در زمان ترخیص بود </a:t>
            </a:r>
            <a:endParaRPr lang="en-US">
              <a:solidFill>
                <a:schemeClr val="accent2"/>
              </a:solidFill>
            </a:endParaRPr>
          </a:p>
        </p:txBody>
      </p:sp>
      <p:pic>
        <p:nvPicPr>
          <p:cNvPr id="4" name="Picture 4">
            <a:extLst>
              <a:ext uri="{FF2B5EF4-FFF2-40B4-BE49-F238E27FC236}">
                <a16:creationId xmlns:a16="http://schemas.microsoft.com/office/drawing/2014/main" id="{117C6EE4-6D46-4749-80AE-DF6035142026}"/>
              </a:ext>
            </a:extLst>
          </p:cNvPr>
          <p:cNvPicPr>
            <a:picLocks noChangeAspect="1"/>
          </p:cNvPicPr>
          <p:nvPr/>
        </p:nvPicPr>
        <p:blipFill>
          <a:blip r:embed="rId2"/>
          <a:stretch>
            <a:fillRect/>
          </a:stretch>
        </p:blipFill>
        <p:spPr>
          <a:xfrm>
            <a:off x="2524126" y="157423"/>
            <a:ext cx="5923000" cy="3509701"/>
          </a:xfrm>
          <a:prstGeom prst="rect">
            <a:avLst/>
          </a:prstGeom>
        </p:spPr>
      </p:pic>
    </p:spTree>
    <p:extLst>
      <p:ext uri="{BB962C8B-B14F-4D97-AF65-F5344CB8AC3E}">
        <p14:creationId xmlns:p14="http://schemas.microsoft.com/office/powerpoint/2010/main" val="40139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6069-AFA1-F44C-A77B-DC14729107BA}"/>
              </a:ext>
            </a:extLst>
          </p:cNvPr>
          <p:cNvSpPr>
            <a:spLocks noGrp="1"/>
          </p:cNvSpPr>
          <p:nvPr>
            <p:ph type="title"/>
          </p:nvPr>
        </p:nvSpPr>
        <p:spPr>
          <a:xfrm>
            <a:off x="677335" y="1931988"/>
            <a:ext cx="8596668" cy="854075"/>
          </a:xfrm>
        </p:spPr>
        <p:txBody>
          <a:bodyPr/>
          <a:lstStyle/>
          <a:p>
            <a:r>
              <a:rPr lang="fa-IR">
                <a:solidFill>
                  <a:schemeClr val="accent5"/>
                </a:solidFill>
              </a:rPr>
              <a:t>اولین قدم در پیشگیری از سوتغذیه </a:t>
            </a:r>
            <a:endParaRPr lang="en-US">
              <a:solidFill>
                <a:schemeClr val="accent5"/>
              </a:solidFill>
            </a:endParaRPr>
          </a:p>
        </p:txBody>
      </p:sp>
      <p:sp>
        <p:nvSpPr>
          <p:cNvPr id="3" name="Text Placeholder 2">
            <a:extLst>
              <a:ext uri="{FF2B5EF4-FFF2-40B4-BE49-F238E27FC236}">
                <a16:creationId xmlns:a16="http://schemas.microsoft.com/office/drawing/2014/main" id="{73311ADD-FFF2-BE47-A768-C913BAA5F9FC}"/>
              </a:ext>
            </a:extLst>
          </p:cNvPr>
          <p:cNvSpPr>
            <a:spLocks noGrp="1"/>
          </p:cNvSpPr>
          <p:nvPr>
            <p:ph type="body" idx="1"/>
          </p:nvPr>
        </p:nvSpPr>
        <p:spPr>
          <a:xfrm>
            <a:off x="1284553" y="3559969"/>
            <a:ext cx="8871478" cy="1892034"/>
          </a:xfrm>
        </p:spPr>
        <p:txBody>
          <a:bodyPr/>
          <a:lstStyle/>
          <a:p>
            <a:r>
              <a:rPr lang="fa-IR">
                <a:solidFill>
                  <a:schemeClr val="accent2"/>
                </a:solidFill>
              </a:rPr>
              <a:t>اولین قدم در پیشگیری از سوتغذیه ارزیابی وضعیت تغذیه می باشد که با استفاده از تکنیک های مناسب توسط کارشناس تغذیه انجام میشود</a:t>
            </a:r>
          </a:p>
          <a:p>
            <a:r>
              <a:rPr lang="fa-IR">
                <a:solidFill>
                  <a:schemeClr val="accent2"/>
                </a:solidFill>
              </a:rPr>
              <a:t>این ارزیابی از اهمیت زبادی برخوردار می باشد زیرا با تشخیص کمبود غذایی در مراحل اولیه و اصلاح رژیم غدایی از بروز و پیشرفت سوتغذیه جلوگیری میکند</a:t>
            </a:r>
          </a:p>
          <a:p>
            <a:endParaRPr lang="en-US">
              <a:solidFill>
                <a:schemeClr val="accent2"/>
              </a:solidFill>
            </a:endParaRPr>
          </a:p>
        </p:txBody>
      </p:sp>
      <p:pic>
        <p:nvPicPr>
          <p:cNvPr id="4" name="Picture 4">
            <a:extLst>
              <a:ext uri="{FF2B5EF4-FFF2-40B4-BE49-F238E27FC236}">
                <a16:creationId xmlns:a16="http://schemas.microsoft.com/office/drawing/2014/main" id="{040557A2-E11A-C14B-956A-9370B2212117}"/>
              </a:ext>
            </a:extLst>
          </p:cNvPr>
          <p:cNvPicPr>
            <a:picLocks noChangeAspect="1"/>
          </p:cNvPicPr>
          <p:nvPr/>
        </p:nvPicPr>
        <p:blipFill>
          <a:blip r:embed="rId2"/>
          <a:stretch>
            <a:fillRect/>
          </a:stretch>
        </p:blipFill>
        <p:spPr>
          <a:xfrm>
            <a:off x="816966" y="4965966"/>
            <a:ext cx="4536740" cy="1892034"/>
          </a:xfrm>
          <a:prstGeom prst="rect">
            <a:avLst/>
          </a:prstGeom>
        </p:spPr>
      </p:pic>
    </p:spTree>
    <p:extLst>
      <p:ext uri="{BB962C8B-B14F-4D97-AF65-F5344CB8AC3E}">
        <p14:creationId xmlns:p14="http://schemas.microsoft.com/office/powerpoint/2010/main" val="258391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2BA2-80E7-094D-B13B-31DD41D88F31}"/>
              </a:ext>
            </a:extLst>
          </p:cNvPr>
          <p:cNvSpPr>
            <a:spLocks noGrp="1"/>
          </p:cNvSpPr>
          <p:nvPr>
            <p:ph type="title"/>
          </p:nvPr>
        </p:nvSpPr>
        <p:spPr/>
        <p:txBody>
          <a:bodyPr/>
          <a:lstStyle/>
          <a:p>
            <a:r>
              <a:rPr lang="fa-IR">
                <a:solidFill>
                  <a:schemeClr val="accent5"/>
                </a:solidFill>
              </a:rPr>
              <a:t>مراحل ارزیابی وضع تغذیه در بیماران بستری</a:t>
            </a:r>
            <a:br>
              <a:rPr lang="fa-IR">
                <a:solidFill>
                  <a:schemeClr val="accent5"/>
                </a:solidFill>
              </a:rPr>
            </a:br>
            <a:endParaRPr lang="en-US">
              <a:solidFill>
                <a:schemeClr val="accent5"/>
              </a:solidFill>
            </a:endParaRPr>
          </a:p>
        </p:txBody>
      </p:sp>
      <p:sp>
        <p:nvSpPr>
          <p:cNvPr id="3" name="Text Placeholder 2">
            <a:extLst>
              <a:ext uri="{FF2B5EF4-FFF2-40B4-BE49-F238E27FC236}">
                <a16:creationId xmlns:a16="http://schemas.microsoft.com/office/drawing/2014/main" id="{8DFFFE0F-51FE-B241-96ED-7F1B22452E8F}"/>
              </a:ext>
            </a:extLst>
          </p:cNvPr>
          <p:cNvSpPr>
            <a:spLocks noGrp="1"/>
          </p:cNvSpPr>
          <p:nvPr>
            <p:ph type="body" idx="1"/>
          </p:nvPr>
        </p:nvSpPr>
        <p:spPr/>
        <p:txBody>
          <a:bodyPr>
            <a:normAutofit lnSpcReduction="10000"/>
          </a:bodyPr>
          <a:lstStyle/>
          <a:p>
            <a:r>
              <a:rPr lang="fa-IR">
                <a:solidFill>
                  <a:schemeClr val="accent2"/>
                </a:solidFill>
              </a:rPr>
              <a:t>داده های انتروپومتریک </a:t>
            </a:r>
          </a:p>
          <a:p>
            <a:r>
              <a:rPr lang="fa-IR">
                <a:solidFill>
                  <a:schemeClr val="accent2"/>
                </a:solidFill>
              </a:rPr>
              <a:t>ارزیابی بالینی   </a:t>
            </a:r>
          </a:p>
          <a:p>
            <a:r>
              <a:rPr lang="fa-IR">
                <a:solidFill>
                  <a:schemeClr val="accent2"/>
                </a:solidFill>
              </a:rPr>
              <a:t>ارزیابی مارکرهای بیوشیمیایی و ازمایشکاهی</a:t>
            </a:r>
          </a:p>
          <a:p>
            <a:r>
              <a:rPr lang="fa-IR">
                <a:solidFill>
                  <a:schemeClr val="accent2"/>
                </a:solidFill>
              </a:rPr>
              <a:t>ارزیابی رژیم غدایی دریافتی</a:t>
            </a:r>
          </a:p>
        </p:txBody>
      </p:sp>
      <p:pic>
        <p:nvPicPr>
          <p:cNvPr id="6" name="Picture 6">
            <a:extLst>
              <a:ext uri="{FF2B5EF4-FFF2-40B4-BE49-F238E27FC236}">
                <a16:creationId xmlns:a16="http://schemas.microsoft.com/office/drawing/2014/main" id="{0309CA99-4A82-0843-988A-719DEBE65595}"/>
              </a:ext>
            </a:extLst>
          </p:cNvPr>
          <p:cNvPicPr>
            <a:picLocks noChangeAspect="1"/>
          </p:cNvPicPr>
          <p:nvPr/>
        </p:nvPicPr>
        <p:blipFill>
          <a:blip r:embed="rId2"/>
          <a:stretch>
            <a:fillRect/>
          </a:stretch>
        </p:blipFill>
        <p:spPr>
          <a:xfrm>
            <a:off x="5713863" y="3667125"/>
            <a:ext cx="4585670" cy="2595460"/>
          </a:xfrm>
          <a:prstGeom prst="rect">
            <a:avLst/>
          </a:prstGeom>
        </p:spPr>
      </p:pic>
    </p:spTree>
    <p:extLst>
      <p:ext uri="{BB962C8B-B14F-4D97-AF65-F5344CB8AC3E}">
        <p14:creationId xmlns:p14="http://schemas.microsoft.com/office/powerpoint/2010/main" val="281900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81A2-3FCC-EB43-8D1C-9761CA26DA42}"/>
              </a:ext>
            </a:extLst>
          </p:cNvPr>
          <p:cNvSpPr>
            <a:spLocks noGrp="1"/>
          </p:cNvSpPr>
          <p:nvPr>
            <p:ph type="title"/>
          </p:nvPr>
        </p:nvSpPr>
        <p:spPr>
          <a:xfrm>
            <a:off x="677335" y="1931988"/>
            <a:ext cx="8596668" cy="1163637"/>
          </a:xfrm>
        </p:spPr>
        <p:txBody>
          <a:bodyPr/>
          <a:lstStyle/>
          <a:p>
            <a:r>
              <a:rPr lang="fa-IR">
                <a:solidFill>
                  <a:schemeClr val="accent5"/>
                </a:solidFill>
              </a:rPr>
              <a:t>ارزیابی بالینی</a:t>
            </a:r>
            <a:endParaRPr lang="en-US">
              <a:solidFill>
                <a:schemeClr val="accent5"/>
              </a:solidFill>
            </a:endParaRPr>
          </a:p>
        </p:txBody>
      </p:sp>
      <p:sp>
        <p:nvSpPr>
          <p:cNvPr id="3" name="Text Placeholder 2">
            <a:extLst>
              <a:ext uri="{FF2B5EF4-FFF2-40B4-BE49-F238E27FC236}">
                <a16:creationId xmlns:a16="http://schemas.microsoft.com/office/drawing/2014/main" id="{25DBEFCD-7856-7B47-B202-77E2947131D2}"/>
              </a:ext>
            </a:extLst>
          </p:cNvPr>
          <p:cNvSpPr>
            <a:spLocks noGrp="1"/>
          </p:cNvSpPr>
          <p:nvPr>
            <p:ph type="body" idx="1"/>
          </p:nvPr>
        </p:nvSpPr>
        <p:spPr/>
        <p:txBody>
          <a:bodyPr/>
          <a:lstStyle/>
          <a:p>
            <a:r>
              <a:rPr lang="fa-IR">
                <a:solidFill>
                  <a:schemeClr val="accent2"/>
                </a:solidFill>
              </a:rPr>
              <a:t>بررسی بیمار از نظر فیزیکی و تشخیص علائم اختصاصی و غیر اختصاصی که میتواند منعکس کننده سوتغذیه بیمار باشد</a:t>
            </a:r>
          </a:p>
        </p:txBody>
      </p:sp>
      <p:pic>
        <p:nvPicPr>
          <p:cNvPr id="4" name="Picture 4">
            <a:extLst>
              <a:ext uri="{FF2B5EF4-FFF2-40B4-BE49-F238E27FC236}">
                <a16:creationId xmlns:a16="http://schemas.microsoft.com/office/drawing/2014/main" id="{6739A229-2AED-BE47-A7EF-F6641D7BCA64}"/>
              </a:ext>
            </a:extLst>
          </p:cNvPr>
          <p:cNvPicPr>
            <a:picLocks noChangeAspect="1"/>
          </p:cNvPicPr>
          <p:nvPr/>
        </p:nvPicPr>
        <p:blipFill>
          <a:blip r:embed="rId2"/>
          <a:stretch>
            <a:fillRect/>
          </a:stretch>
        </p:blipFill>
        <p:spPr>
          <a:xfrm>
            <a:off x="4631532" y="1478544"/>
            <a:ext cx="5560220" cy="2510049"/>
          </a:xfrm>
          <a:prstGeom prst="rect">
            <a:avLst/>
          </a:prstGeom>
        </p:spPr>
      </p:pic>
    </p:spTree>
    <p:extLst>
      <p:ext uri="{BB962C8B-B14F-4D97-AF65-F5344CB8AC3E}">
        <p14:creationId xmlns:p14="http://schemas.microsoft.com/office/powerpoint/2010/main" val="113804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1B582F-F0AC-D845-9D6D-16E713747C6F}"/>
              </a:ext>
            </a:extLst>
          </p:cNvPr>
          <p:cNvSpPr>
            <a:spLocks noGrp="1"/>
          </p:cNvSpPr>
          <p:nvPr>
            <p:ph type="body" idx="1"/>
          </p:nvPr>
        </p:nvSpPr>
        <p:spPr>
          <a:xfrm>
            <a:off x="428625" y="4012407"/>
            <a:ext cx="10334625" cy="2559844"/>
          </a:xfrm>
        </p:spPr>
        <p:txBody>
          <a:bodyPr>
            <a:normAutofit/>
          </a:bodyPr>
          <a:lstStyle/>
          <a:p>
            <a:r>
              <a:rPr lang="fa-IR">
                <a:solidFill>
                  <a:schemeClr val="accent2"/>
                </a:solidFill>
              </a:rPr>
              <a:t>از روش های ارزیابی تغذیه ای شامل :</a:t>
            </a:r>
          </a:p>
          <a:p>
            <a:r>
              <a:rPr lang="fa-IR">
                <a:solidFill>
                  <a:schemeClr val="accent2"/>
                </a:solidFill>
              </a:rPr>
              <a:t>البومین  پره البومین  توتال پروتیین   ترانسفرین  گلبول های سفید  </a:t>
            </a:r>
          </a:p>
          <a:p>
            <a:r>
              <a:rPr lang="fa-IR">
                <a:solidFill>
                  <a:schemeClr val="accent2"/>
                </a:solidFill>
              </a:rPr>
              <a:t>TLC Hb Hct cr BUN    Mg P ca </a:t>
            </a:r>
          </a:p>
          <a:p>
            <a:r>
              <a:rPr lang="fa-IR">
                <a:solidFill>
                  <a:schemeClr val="accent2"/>
                </a:solidFill>
              </a:rPr>
              <a:t>که تحت تاثیر وضعیت تغذیه ای قرار دارند در نظر گرفته میشود</a:t>
            </a:r>
          </a:p>
          <a:p>
            <a:r>
              <a:rPr lang="fa-IR">
                <a:solidFill>
                  <a:schemeClr val="accent2"/>
                </a:solidFill>
              </a:rPr>
              <a:t>البته تغییرات مارکرهای شیمیایی با توجه به وضعیت و شرایط بیمار متغیر خواهد بود و به سن جنس بیماری های کلیوی اسنرس متابولیک التهاب و مشکلات هیدراسیون و دهیدراتاسیون بستگی دارند </a:t>
            </a:r>
          </a:p>
          <a:p>
            <a:endParaRPr lang="fa-IR">
              <a:solidFill>
                <a:schemeClr val="accent2"/>
              </a:solidFill>
            </a:endParaRPr>
          </a:p>
        </p:txBody>
      </p:sp>
      <p:sp>
        <p:nvSpPr>
          <p:cNvPr id="7" name="Title 6">
            <a:extLst>
              <a:ext uri="{FF2B5EF4-FFF2-40B4-BE49-F238E27FC236}">
                <a16:creationId xmlns:a16="http://schemas.microsoft.com/office/drawing/2014/main" id="{3EDD809E-6134-FA45-8435-961E67B69169}"/>
              </a:ext>
            </a:extLst>
          </p:cNvPr>
          <p:cNvSpPr>
            <a:spLocks noGrp="1"/>
          </p:cNvSpPr>
          <p:nvPr>
            <p:ph type="title"/>
          </p:nvPr>
        </p:nvSpPr>
        <p:spPr>
          <a:xfrm>
            <a:off x="677335" y="1931988"/>
            <a:ext cx="8596668" cy="1949450"/>
          </a:xfrm>
        </p:spPr>
        <p:txBody>
          <a:bodyPr>
            <a:normAutofit fontScale="90000"/>
          </a:bodyPr>
          <a:lstStyle/>
          <a:p>
            <a:r>
              <a:rPr lang="fa-IR">
                <a:solidFill>
                  <a:schemeClr val="accent5"/>
                </a:solidFill>
              </a:rPr>
              <a:t>ارزیابی شاخص های بیوشیمیایی و ازمایشگاهی</a:t>
            </a:r>
            <a:br>
              <a:rPr lang="fa-IR">
                <a:solidFill>
                  <a:schemeClr val="accent5"/>
                </a:solidFill>
              </a:rPr>
            </a:br>
            <a:endParaRPr lang="en-US">
              <a:solidFill>
                <a:schemeClr val="accent5"/>
              </a:solidFill>
            </a:endParaRPr>
          </a:p>
        </p:txBody>
      </p:sp>
      <p:pic>
        <p:nvPicPr>
          <p:cNvPr id="8" name="Picture 8">
            <a:extLst>
              <a:ext uri="{FF2B5EF4-FFF2-40B4-BE49-F238E27FC236}">
                <a16:creationId xmlns:a16="http://schemas.microsoft.com/office/drawing/2014/main" id="{91A7E5B7-12FA-AF46-A4E5-CC2C1AB643F2}"/>
              </a:ext>
            </a:extLst>
          </p:cNvPr>
          <p:cNvPicPr>
            <a:picLocks noChangeAspect="1"/>
          </p:cNvPicPr>
          <p:nvPr/>
        </p:nvPicPr>
        <p:blipFill>
          <a:blip r:embed="rId2"/>
          <a:stretch>
            <a:fillRect/>
          </a:stretch>
        </p:blipFill>
        <p:spPr>
          <a:xfrm>
            <a:off x="7182819" y="3071813"/>
            <a:ext cx="3916655" cy="1750219"/>
          </a:xfrm>
          <a:prstGeom prst="rect">
            <a:avLst/>
          </a:prstGeom>
        </p:spPr>
      </p:pic>
    </p:spTree>
    <p:extLst>
      <p:ext uri="{BB962C8B-B14F-4D97-AF65-F5344CB8AC3E}">
        <p14:creationId xmlns:p14="http://schemas.microsoft.com/office/powerpoint/2010/main" val="36317864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اهمییت ارزیابی وضعیت تغذیه در بیماران بستری</vt:lpstr>
      <vt:lpstr>PowerPoint Presentation</vt:lpstr>
      <vt:lpstr>عوارض سوتغذیه در بیماران بستری  </vt:lpstr>
      <vt:lpstr>فواید شروع به موقع مراقبت های تغذیه ای و کفایت دریافت مواد مغذی  </vt:lpstr>
      <vt:lpstr>.</vt:lpstr>
      <vt:lpstr>اولین قدم در پیشگیری از سوتغذیه </vt:lpstr>
      <vt:lpstr>مراحل ارزیابی وضع تغذیه در بیماران بستری </vt:lpstr>
      <vt:lpstr>ارزیابی بالینی</vt:lpstr>
      <vt:lpstr>ارزیابی شاخص های بیوشیمیایی و ازمایشگاهی </vt:lpstr>
      <vt:lpstr>داده های انتروپومتریک</vt:lpstr>
      <vt:lpstr>نمونه مطالعات انجام شده درمورد اهمییت ارزیابی وضعیت تغذیه ای در بیماران بستری در ای سیو  </vt:lpstr>
      <vt:lpstr>.</vt:lpstr>
      <vt:lpstr>PowerPoint Presentation</vt:lpstr>
      <vt:lpstr>.</vt:lpstr>
      <vt:lpstr>.</vt:lpstr>
      <vt:lpstr>رابطه سطح کراتینین با سوتغذیه </vt:lpstr>
      <vt:lpstr>رابطه سطح تی ال سی با داده های انتروپومتری</vt:lpstr>
      <vt:lpstr>سوتغذیه و تضعیف سیستم ایمنی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اهمییت ارزیابی وضعیت تغذیه در بیماران بستری</dc:title>
  <dc:creator>Unknown User</dc:creator>
  <cp:lastModifiedBy>Unknown User</cp:lastModifiedBy>
  <cp:revision>5</cp:revision>
  <dcterms:created xsi:type="dcterms:W3CDTF">2018-12-11T06:25:10Z</dcterms:created>
  <dcterms:modified xsi:type="dcterms:W3CDTF">2018-12-11T09:41:22Z</dcterms:modified>
</cp:coreProperties>
</file>