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4" r:id="rId7"/>
    <p:sldId id="265" r:id="rId8"/>
    <p:sldId id="263"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58DF12-5BC5-42AE-9261-018166A04BC9}"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6642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58DF12-5BC5-42AE-9261-018166A04BC9}"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4242099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58DF12-5BC5-42AE-9261-018166A04BC9}"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339444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58DF12-5BC5-42AE-9261-018166A04BC9}"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847722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58DF12-5BC5-42AE-9261-018166A04BC9}"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774768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58DF12-5BC5-42AE-9261-018166A04BC9}"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411610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58DF12-5BC5-42AE-9261-018166A04BC9}"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1751231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58DF12-5BC5-42AE-9261-018166A04BC9}"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166256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8DF12-5BC5-42AE-9261-018166A04BC9}"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3238879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58DF12-5BC5-42AE-9261-018166A04BC9}"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2462993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58DF12-5BC5-42AE-9261-018166A04BC9}"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0E0529-1CC5-4193-AF34-FABB2930D95B}" type="slidenum">
              <a:rPr lang="en-US" smtClean="0"/>
              <a:t>‹#›</a:t>
            </a:fld>
            <a:endParaRPr lang="en-US"/>
          </a:p>
        </p:txBody>
      </p:sp>
    </p:spTree>
    <p:extLst>
      <p:ext uri="{BB962C8B-B14F-4D97-AF65-F5344CB8AC3E}">
        <p14:creationId xmlns:p14="http://schemas.microsoft.com/office/powerpoint/2010/main" val="3561895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8DF12-5BC5-42AE-9261-018166A04BC9}" type="datetimeFigureOut">
              <a:rPr lang="en-US" smtClean="0"/>
              <a:t>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E0529-1CC5-4193-AF34-FABB2930D95B}" type="slidenum">
              <a:rPr lang="en-US" smtClean="0"/>
              <a:t>‹#›</a:t>
            </a:fld>
            <a:endParaRPr lang="en-US"/>
          </a:p>
        </p:txBody>
      </p:sp>
    </p:spTree>
    <p:extLst>
      <p:ext uri="{BB962C8B-B14F-4D97-AF65-F5344CB8AC3E}">
        <p14:creationId xmlns:p14="http://schemas.microsoft.com/office/powerpoint/2010/main" val="2107477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79844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923330"/>
          </a:xfrm>
          <a:prstGeom prst="rect">
            <a:avLst/>
          </a:prstGeom>
        </p:spPr>
        <p:txBody>
          <a:bodyPr>
            <a:spAutoFit/>
          </a:bodyPr>
          <a:lstStyle/>
          <a:p>
            <a:r>
              <a:rPr lang="fa-IR" dirty="0" smtClean="0"/>
              <a:t>رتينوپاتي نوزادان نارس به دليل اختلال رشد و نمو عروقي شبكيه بروز مي كند. اين بيماري مي تواند بدون نقص بينايي باشد يا به علت پيشرفته بودن و با تشكيل عروق جديد در شبكيه و نهايتا با جداشدگي شبكيه، منجر به نابينايي شو</a:t>
            </a:r>
            <a:r>
              <a:rPr lang="fa-IR" dirty="0"/>
              <a:t>د</a:t>
            </a:r>
            <a:endParaRPr lang="en-US" dirty="0"/>
          </a:p>
        </p:txBody>
      </p:sp>
    </p:spTree>
    <p:extLst>
      <p:ext uri="{BB962C8B-B14F-4D97-AF65-F5344CB8AC3E}">
        <p14:creationId xmlns:p14="http://schemas.microsoft.com/office/powerpoint/2010/main" val="390194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82341"/>
            <a:ext cx="6096000" cy="3693319"/>
          </a:xfrm>
          <a:prstGeom prst="rect">
            <a:avLst/>
          </a:prstGeom>
        </p:spPr>
        <p:txBody>
          <a:bodyPr>
            <a:spAutoFit/>
          </a:bodyPr>
          <a:lstStyle/>
          <a:p>
            <a:pPr algn="r"/>
            <a:r>
              <a:rPr lang="fa-IR" dirty="0" smtClean="0"/>
              <a:t>چگونگي بروز بيماري ساختارهای درونی چشم در </a:t>
            </a:r>
            <a:r>
              <a:rPr lang="fa-IR" dirty="0" smtClean="0">
                <a:solidFill>
                  <a:schemeClr val="accent2"/>
                </a:solidFill>
              </a:rPr>
              <a:t>دوره ای از رشد و نمو </a:t>
            </a:r>
            <a:r>
              <a:rPr lang="fa-IR" dirty="0" smtClean="0"/>
              <a:t>خود دارای رگ های جديد و </a:t>
            </a:r>
            <a:r>
              <a:rPr lang="fa-IR" dirty="0" smtClean="0">
                <a:solidFill>
                  <a:schemeClr val="accent2"/>
                </a:solidFill>
              </a:rPr>
              <a:t>سپس پس رفت </a:t>
            </a:r>
            <a:r>
              <a:rPr lang="fa-IR" dirty="0" smtClean="0"/>
              <a:t>آنها می شوند. در سه ماهه دوم بارداری فرايند رگ دهی شروع می شود و در سه ماهه سوم پس رفت عروقی كامل می شود؛ اين فرايند در سمت تمپورال شبكيه ديرتر كامل می شود. اما تولد نوزاد زودرس او را در محيط خارج رحمی قرار می دهد كه از نظر تكاملی و اختصاصا غلظت اكسيژن در دسترس، تفاوت اساسی دارد. نوزادان نارس به دليل عدم بلوغ كافي سيستم تنفسي، نيازمند دريافت اكسيژن هستند. بالا رفتن درجه  اشباع اكسيژن در خون اين نوزادان </a:t>
            </a:r>
            <a:r>
              <a:rPr lang="fa-IR" dirty="0" smtClean="0">
                <a:solidFill>
                  <a:srgbClr val="FF0000"/>
                </a:solidFill>
              </a:rPr>
              <a:t>فرآيند رگ سازي طبيعي ذكر شده را مهار مي كند. د</a:t>
            </a:r>
            <a:r>
              <a:rPr lang="fa-IR" dirty="0" smtClean="0"/>
              <a:t>ر پي ترخيص نوزاد از بخش مراقبت هاي ويژه  نوزادان و مرتفع شدن مشكلات تنفسي، دريافت اكسيژن كم  فعال مي شود. اين روند ً شده يا قطع مي شود. در اين شرايط رشد عروق در شبكيه مجددا رگ سازي آن چنان كه در بالا ذكر شد، پيش رفت و پس رفت نمی كند و در موارد شديد موجب جداشدگي شبكيه و در هم ريختن ساختار آن مي شود</a:t>
            </a:r>
            <a:endParaRPr lang="en-US" dirty="0"/>
          </a:p>
        </p:txBody>
      </p:sp>
    </p:spTree>
    <p:extLst>
      <p:ext uri="{BB962C8B-B14F-4D97-AF65-F5344CB8AC3E}">
        <p14:creationId xmlns:p14="http://schemas.microsoft.com/office/powerpoint/2010/main" val="521823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443841"/>
            <a:ext cx="6096000" cy="3970318"/>
          </a:xfrm>
          <a:prstGeom prst="rect">
            <a:avLst/>
          </a:prstGeom>
        </p:spPr>
        <p:txBody>
          <a:bodyPr>
            <a:spAutoFit/>
          </a:bodyPr>
          <a:lstStyle/>
          <a:p>
            <a:pPr algn="r"/>
            <a:r>
              <a:rPr lang="fa-IR" dirty="0" smtClean="0"/>
              <a:t> اپيدميولوژی و عوامل خطر رتينوپاتی نوزادان نارس، در تعداد زيادی از نوزادان نارس در دنيا بروز می يابد. </a:t>
            </a:r>
            <a:r>
              <a:rPr lang="fa-IR" dirty="0" smtClean="0">
                <a:solidFill>
                  <a:schemeClr val="accent2"/>
                </a:solidFill>
              </a:rPr>
              <a:t>هرچه سن بارداری و وزن كودک كمتر باشد، احتمال بروز و شدت رتينوپاتی نوزادان نارس بيشتر </a:t>
            </a:r>
            <a:r>
              <a:rPr lang="fa-IR" dirty="0" smtClean="0"/>
              <a:t>است.  3 هفته، 27 درصد و در نوزاد 34 هفته، 24 به عنوان مثال احتمال بروز اين بيماری در نوزاد  هفته بسيار كم 32 درصد است. طبق مطالعات انجام شده احتمال بروز اين بيماری در نوزاد  هفته از نوع متوسط بوده 28 است. علاوه بر اين، رتينوپاتی نوزادان نارس در  نوزادان بيش از  گرم)، ونتيلاسيون 1500 و معمولا نياز به اقدام درمانی ندارند. وزن كم هنگام تولد (كمتر از بيش از يک هفته، درمان با سورفكتانت، تزريق خون (با حجم زياد)، </a:t>
            </a:r>
            <a:r>
              <a:rPr lang="fa-IR" dirty="0" smtClean="0">
                <a:solidFill>
                  <a:schemeClr val="accent2"/>
                </a:solidFill>
              </a:rPr>
              <a:t>شدت بيماری های همراه، هايپرگليسمی و درمان با انسولين با احتمال بروز بالاتری از اين رتينوپاتی همراه هستند. عوامل ديگري مانند سپسيس، نوسان گازهای خونی، خونريزی داخل بطن مغزی، ديسپلازی های ريوی، عفونت های سيستميک قارچی و دريافت زودهنگام اريتروپويتين در نوزادان مبتلا به آنمی نيز در بروز رتينوپاتي نوزادان نارس تا حدی نقش دارند</a:t>
            </a:r>
            <a:endParaRPr lang="en-US" dirty="0">
              <a:solidFill>
                <a:schemeClr val="accent2"/>
              </a:solidFill>
            </a:endParaRPr>
          </a:p>
        </p:txBody>
      </p:sp>
    </p:spTree>
    <p:extLst>
      <p:ext uri="{BB962C8B-B14F-4D97-AF65-F5344CB8AC3E}">
        <p14:creationId xmlns:p14="http://schemas.microsoft.com/office/powerpoint/2010/main" val="378079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3760" y="2167822"/>
            <a:ext cx="6096000" cy="1477328"/>
          </a:xfrm>
          <a:prstGeom prst="rect">
            <a:avLst/>
          </a:prstGeom>
        </p:spPr>
        <p:txBody>
          <a:bodyPr>
            <a:spAutoFit/>
          </a:bodyPr>
          <a:lstStyle/>
          <a:p>
            <a:pPr algn="r"/>
            <a:r>
              <a:rPr lang="fa-IR" dirty="0" smtClean="0"/>
              <a:t>دسته بندي  از سه دسته معيار استفاده مي شود: </a:t>
            </a:r>
            <a:r>
              <a:rPr lang="en-US" dirty="0" smtClean="0"/>
              <a:t>ROP </a:t>
            </a:r>
            <a:r>
              <a:rPr lang="fa-IR" dirty="0" smtClean="0"/>
              <a:t>در طبقه بندي شدت ): منطقه  اي از شبكيه كه عروق غير طبيعي در آن ديده مي شود (شكل </a:t>
            </a:r>
            <a:r>
              <a:rPr lang="en-US" dirty="0" smtClean="0"/>
              <a:t>zone(  . </a:t>
            </a:r>
            <a:r>
              <a:rPr lang="fa-IR" dirty="0" smtClean="0"/>
              <a:t>منطقه1 .)1 .ميزان گسترش درگيري در زون های مربوطه كه بر حسب ساعت بيان مي شود (جدول 2 .)1 : به حالتي اطلاق مي شود كه عروق شبكيه (در فوندوس) متسع و </a:t>
            </a:r>
            <a:r>
              <a:rPr lang="en-US" dirty="0" smtClean="0"/>
              <a:t>Plus. </a:t>
            </a:r>
            <a:r>
              <a:rPr lang="fa-IR" dirty="0" smtClean="0"/>
              <a:t>وضعيت 3 .)2پرخون باشند (ش</a:t>
            </a:r>
            <a:endParaRPr lang="en-US" dirty="0"/>
          </a:p>
        </p:txBody>
      </p:sp>
    </p:spTree>
    <p:extLst>
      <p:ext uri="{BB962C8B-B14F-4D97-AF65-F5344CB8AC3E}">
        <p14:creationId xmlns:p14="http://schemas.microsoft.com/office/powerpoint/2010/main" val="77333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997839"/>
            <a:ext cx="6096000" cy="2308324"/>
          </a:xfrm>
          <a:prstGeom prst="rect">
            <a:avLst/>
          </a:prstGeom>
        </p:spPr>
        <p:txBody>
          <a:bodyPr>
            <a:spAutoFit/>
          </a:bodyPr>
          <a:lstStyle/>
          <a:p>
            <a:pPr algn="r"/>
            <a:r>
              <a:rPr lang="fa-IR" dirty="0" smtClean="0"/>
              <a:t> تشخیص برای تشخيص این بيماری، معاینه توسط چشم پزشک آموزش دیده در این حوزه یا فوق تخصص شبكيه بایستی انجام شود. جهت دیلاته کردن مردمک، بهتر است از ترکيب دارویی (ترکيب  دقيقه قبل از 30 غلظت های پایين فنيل افرین و سيكلوپنتولات) معاینه استفاده شود. همه این داروها احتمال عوارض سيستميک دارند که شایع ترین آنها برادیكاردی، تاکيكاردی و آریتمی های قلبی است. به همين دليل در طول معاینه نوزاد، بایستی مراقبت و احتياط لازم، انجام گيرد. در صورت ترجيح پزشک، ممكن است از قطره بی حس کننده نيز استفاده شود</a:t>
            </a:r>
            <a:endParaRPr lang="en-US" dirty="0"/>
          </a:p>
        </p:txBody>
      </p:sp>
    </p:spTree>
    <p:extLst>
      <p:ext uri="{BB962C8B-B14F-4D97-AF65-F5344CB8AC3E}">
        <p14:creationId xmlns:p14="http://schemas.microsoft.com/office/powerpoint/2010/main" val="1834175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136339"/>
            <a:ext cx="6096000" cy="2585323"/>
          </a:xfrm>
          <a:prstGeom prst="rect">
            <a:avLst/>
          </a:prstGeom>
        </p:spPr>
        <p:txBody>
          <a:bodyPr>
            <a:spAutoFit/>
          </a:bodyPr>
          <a:lstStyle/>
          <a:p>
            <a:pPr algn="r"/>
            <a:r>
              <a:rPr lang="fa-IR" dirty="0" smtClean="0"/>
              <a:t> درمان باید تا غير فعال شدن یا برطرف </a:t>
            </a:r>
            <a:r>
              <a:rPr lang="en-US" dirty="0" smtClean="0"/>
              <a:t>stage 2 </a:t>
            </a:r>
            <a:r>
              <a:rPr lang="fa-IR" dirty="0" smtClean="0"/>
              <a:t>و </a:t>
            </a:r>
            <a:r>
              <a:rPr lang="en-US" dirty="0" smtClean="0"/>
              <a:t>stage 1</a:t>
            </a:r>
            <a:r>
              <a:rPr lang="fa-IR" dirty="0" smtClean="0"/>
              <a:t>نوزادان در  براي جلوگيري </a:t>
            </a:r>
            <a:r>
              <a:rPr lang="en-US" dirty="0" smtClean="0"/>
              <a:t>stage 3</a:t>
            </a:r>
            <a:r>
              <a:rPr lang="fa-IR" dirty="0" smtClean="0"/>
              <a:t>شدن عروق غير طبيعي پيگيري شوند. در از تكثير عروق، از ليزر درماني </a:t>
            </a:r>
            <a:r>
              <a:rPr lang="fa-IR" dirty="0" smtClean="0">
                <a:solidFill>
                  <a:schemeClr val="accent2"/>
                </a:solidFill>
              </a:rPr>
              <a:t>یا تزریق داخل چشمی داروهای ضد رشد عروقی (مانند آواستين) استفاده مي شود. این وضعيت </a:t>
            </a:r>
            <a:r>
              <a:rPr lang="fa-IR" dirty="0" smtClean="0"/>
              <a:t>یک اورژانس چشم پزشكي است و شبكيه چنين نوزادی بایستي ظرف  ساعت تحت درمان قرار گيرد. مداخله  به هنگام (با انجام </a:t>
            </a:r>
            <a:r>
              <a:rPr lang="fa-IR" smtClean="0"/>
              <a:t>ليزر محيط </a:t>
            </a:r>
            <a:r>
              <a:rPr lang="fa-IR" dirty="0" smtClean="0"/>
              <a:t>شبكيه) رشد عروق و تأثيرات منفي آن بر ساختار شبكيه را  درصد موارد، 20 تا 15 مهار مي کند. علی رغم انجام ليزر درمانی در ، اعمال جراحي 5 و 4 جداشدگی شبكيه ایجاد می شود. در مراحل  و ویترکتومي توصيه مي شود. </a:t>
            </a:r>
            <a:endParaRPr lang="en-US" dirty="0"/>
          </a:p>
        </p:txBody>
      </p:sp>
    </p:spTree>
    <p:extLst>
      <p:ext uri="{BB962C8B-B14F-4D97-AF65-F5344CB8AC3E}">
        <p14:creationId xmlns:p14="http://schemas.microsoft.com/office/powerpoint/2010/main" val="476369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690336"/>
            <a:ext cx="6096000" cy="1477328"/>
          </a:xfrm>
          <a:prstGeom prst="rect">
            <a:avLst/>
          </a:prstGeom>
        </p:spPr>
        <p:txBody>
          <a:bodyPr>
            <a:spAutoFit/>
          </a:bodyPr>
          <a:lstStyle/>
          <a:p>
            <a:pPr algn="r"/>
            <a:r>
              <a:rPr lang="fa-IR" dirty="0" smtClean="0"/>
              <a:t> دسته بندي  از سه دسته معيار استفاده مي شود: </a:t>
            </a:r>
            <a:r>
              <a:rPr lang="en-US" dirty="0" smtClean="0"/>
              <a:t>ROP </a:t>
            </a:r>
            <a:r>
              <a:rPr lang="fa-IR" dirty="0" smtClean="0"/>
              <a:t>در طبقه بندي شدت ): منطقه  اي از شبكيه كه عروق غير طبيعي در آن ديده مي شود (شكل </a:t>
            </a:r>
            <a:r>
              <a:rPr lang="en-US" dirty="0" smtClean="0"/>
              <a:t>zone(  . </a:t>
            </a:r>
            <a:r>
              <a:rPr lang="fa-IR" dirty="0" smtClean="0"/>
              <a:t>منطقه1 .)1 .ميزان گسترش درگيري در زون های مربوطه كه بر حسب ساعت بيان مي شود (جدول 2 .)1 : به حالتي اطلاق مي شود كه عروق شبكيه (در فوندوس) متسع و </a:t>
            </a:r>
            <a:r>
              <a:rPr lang="en-US" dirty="0" smtClean="0"/>
              <a:t>Plus. </a:t>
            </a:r>
            <a:r>
              <a:rPr lang="fa-IR" dirty="0" smtClean="0"/>
              <a:t>وضعيت 3 .)2پرخون باشند (شكل </a:t>
            </a:r>
            <a:endParaRPr lang="en-US" dirty="0"/>
          </a:p>
        </p:txBody>
      </p:sp>
    </p:spTree>
    <p:extLst>
      <p:ext uri="{BB962C8B-B14F-4D97-AF65-F5344CB8AC3E}">
        <p14:creationId xmlns:p14="http://schemas.microsoft.com/office/powerpoint/2010/main" val="367785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136339"/>
            <a:ext cx="6096000" cy="2308324"/>
          </a:xfrm>
          <a:prstGeom prst="rect">
            <a:avLst/>
          </a:prstGeom>
        </p:spPr>
        <p:txBody>
          <a:bodyPr>
            <a:spAutoFit/>
          </a:bodyPr>
          <a:lstStyle/>
          <a:p>
            <a:pPr algn="r"/>
            <a:r>
              <a:rPr lang="fa-IR" dirty="0" smtClean="0"/>
              <a:t> پیگیري </a:t>
            </a:r>
            <a:r>
              <a:rPr lang="fa-IR" dirty="0" smtClean="0"/>
              <a:t>این </a:t>
            </a:r>
            <a:r>
              <a:rPr lang="fa-IR" dirty="0" smtClean="0"/>
              <a:t>نوزادان بسته به شدت علایم هر بار انجام مي شود. اگر رگ سازي شبكيه كامل شده باشد، نياز به </a:t>
            </a:r>
            <a:r>
              <a:rPr lang="fa-IR" dirty="0" smtClean="0"/>
              <a:t>۳سال </a:t>
            </a:r>
            <a:r>
              <a:rPr lang="fa-IR" dirty="0" smtClean="0"/>
              <a:t>و </a:t>
            </a:r>
            <a:r>
              <a:rPr lang="fa-IR" dirty="0" smtClean="0"/>
              <a:t>۶ </a:t>
            </a:r>
            <a:r>
              <a:rPr lang="fa-IR" dirty="0" smtClean="0"/>
              <a:t>ماه </a:t>
            </a:r>
            <a:r>
              <a:rPr lang="fa-IR" dirty="0" smtClean="0"/>
              <a:t>پيگيري </a:t>
            </a:r>
            <a:r>
              <a:rPr lang="fa-IR" dirty="0" smtClean="0"/>
              <a:t>هفتگي نيست. نوزادان نارس باید هر بعد از آن سالانه معاینه شوند. رتينوپاتي نوزادان نارس در حال تبدیل شدن به شایع ترین دليل نابينایي اطفال در كشورهاي در حال توسعه است. هرچه كشوري توسعه یافته تر باشد (و داراي بخش هاي مراقبت ویژه بيشتري باشد)، بایستي آمادگي بيشتري را جهت مواجهه با  را داشته باشد. این نكته قابل ذكر است كه این </a:t>
            </a:r>
            <a:r>
              <a:rPr lang="en-US" dirty="0" smtClean="0"/>
              <a:t>ROP</a:t>
            </a:r>
            <a:r>
              <a:rPr lang="fa-IR" dirty="0" smtClean="0"/>
              <a:t>موارد بيماري با تشخيص و درمان به موقع قابل پيشگيري و كنترل است</a:t>
            </a:r>
            <a:r>
              <a:rPr lang="fa-IR" dirty="0" smtClean="0"/>
              <a:t>.</a:t>
            </a:r>
            <a:endParaRPr lang="fa-IR" dirty="0" smtClean="0"/>
          </a:p>
        </p:txBody>
      </p:sp>
    </p:spTree>
    <p:extLst>
      <p:ext uri="{BB962C8B-B14F-4D97-AF65-F5344CB8AC3E}">
        <p14:creationId xmlns:p14="http://schemas.microsoft.com/office/powerpoint/2010/main" val="4202736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938</Words>
  <Application>Microsoft Office PowerPoint</Application>
  <PresentationFormat>Widescreen</PresentationFormat>
  <Paragraphs>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Moorche</dc:creator>
  <cp:lastModifiedBy>Moorche</cp:lastModifiedBy>
  <cp:revision>11</cp:revision>
  <dcterms:created xsi:type="dcterms:W3CDTF">2019-01-29T16:05:08Z</dcterms:created>
  <dcterms:modified xsi:type="dcterms:W3CDTF">2019-02-04T03:20:53Z</dcterms:modified>
</cp:coreProperties>
</file>