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259" r:id="rId2"/>
    <p:sldId id="337" r:id="rId3"/>
    <p:sldId id="260" r:id="rId4"/>
    <p:sldId id="276" r:id="rId5"/>
    <p:sldId id="261" r:id="rId6"/>
    <p:sldId id="277" r:id="rId7"/>
    <p:sldId id="278" r:id="rId8"/>
    <p:sldId id="279" r:id="rId9"/>
    <p:sldId id="265" r:id="rId10"/>
    <p:sldId id="280" r:id="rId11"/>
    <p:sldId id="281" r:id="rId12"/>
    <p:sldId id="282" r:id="rId13"/>
    <p:sldId id="283" r:id="rId14"/>
    <p:sldId id="269" r:id="rId15"/>
    <p:sldId id="270" r:id="rId16"/>
    <p:sldId id="271" r:id="rId17"/>
    <p:sldId id="272"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35" r:id="rId41"/>
    <p:sldId id="307" r:id="rId42"/>
    <p:sldId id="336"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33" r:id="rId64"/>
    <p:sldId id="334" r:id="rId65"/>
    <p:sldId id="284"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宋体" charset="-122"/>
        <a:cs typeface="+mn-cs"/>
      </a:defRPr>
    </a:lvl1pPr>
    <a:lvl2pPr marL="457200" algn="l" rtl="0" fontAlgn="base">
      <a:spcBef>
        <a:spcPct val="0"/>
      </a:spcBef>
      <a:spcAft>
        <a:spcPct val="0"/>
      </a:spcAft>
      <a:defRPr kern="1200">
        <a:solidFill>
          <a:schemeClr val="tx1"/>
        </a:solidFill>
        <a:latin typeface="Times New Roman" pitchFamily="18" charset="0"/>
        <a:ea typeface="宋体" charset="-122"/>
        <a:cs typeface="+mn-cs"/>
      </a:defRPr>
    </a:lvl2pPr>
    <a:lvl3pPr marL="914400" algn="l" rtl="0" fontAlgn="base">
      <a:spcBef>
        <a:spcPct val="0"/>
      </a:spcBef>
      <a:spcAft>
        <a:spcPct val="0"/>
      </a:spcAft>
      <a:defRPr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ern="1200">
        <a:solidFill>
          <a:schemeClr val="tx1"/>
        </a:solidFill>
        <a:latin typeface="Times New Roman" pitchFamily="18" charset="0"/>
        <a:ea typeface="宋体" charset="-122"/>
        <a:cs typeface="+mn-cs"/>
      </a:defRPr>
    </a:lvl5pPr>
    <a:lvl6pPr marL="2286000" algn="l" defTabSz="914400" rtl="0" eaLnBrk="1" latinLnBrk="0" hangingPunct="1">
      <a:defRPr kern="1200">
        <a:solidFill>
          <a:schemeClr val="tx1"/>
        </a:solidFill>
        <a:latin typeface="Times New Roman" pitchFamily="18" charset="0"/>
        <a:ea typeface="宋体" charset="-122"/>
        <a:cs typeface="+mn-cs"/>
      </a:defRPr>
    </a:lvl6pPr>
    <a:lvl7pPr marL="2743200" algn="l" defTabSz="914400" rtl="0" eaLnBrk="1" latinLnBrk="0" hangingPunct="1">
      <a:defRPr kern="1200">
        <a:solidFill>
          <a:schemeClr val="tx1"/>
        </a:solidFill>
        <a:latin typeface="Times New Roman" pitchFamily="18" charset="0"/>
        <a:ea typeface="宋体" charset="-122"/>
        <a:cs typeface="+mn-cs"/>
      </a:defRPr>
    </a:lvl7pPr>
    <a:lvl8pPr marL="3200400" algn="l" defTabSz="914400" rtl="0" eaLnBrk="1" latinLnBrk="0" hangingPunct="1">
      <a:defRPr kern="1200">
        <a:solidFill>
          <a:schemeClr val="tx1"/>
        </a:solidFill>
        <a:latin typeface="Times New Roman" pitchFamily="18" charset="0"/>
        <a:ea typeface="宋体" charset="-122"/>
        <a:cs typeface="+mn-cs"/>
      </a:defRPr>
    </a:lvl8pPr>
    <a:lvl9pPr marL="3657600" algn="l" defTabSz="914400" rtl="0" eaLnBrk="1" latinLnBrk="0" hangingPunct="1">
      <a:defRPr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00"/>
    <a:srgbClr val="006600"/>
    <a:srgbClr val="00FFFF"/>
    <a:srgbClr val="003399"/>
    <a:srgbClr val="0099FF"/>
    <a:srgbClr val="33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3" autoAdjust="0"/>
    <p:restoredTop sz="86341" autoAdjust="0"/>
  </p:normalViewPr>
  <p:slideViewPr>
    <p:cSldViewPr>
      <p:cViewPr varScale="1">
        <p:scale>
          <a:sx n="63" d="100"/>
          <a:sy n="63" d="100"/>
        </p:scale>
        <p:origin x="-1380"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3" name="Picture 21" descr="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101" name="Rectangle 29"/>
          <p:cNvSpPr>
            <a:spLocks noGrp="1" noChangeArrowheads="1"/>
          </p:cNvSpPr>
          <p:nvPr>
            <p:ph type="dt" sz="quarter" idx="2"/>
          </p:nvPr>
        </p:nvSpPr>
        <p:spPr/>
        <p:txBody>
          <a:bodyPr/>
          <a:lstStyle>
            <a:lvl1pPr>
              <a:defRPr/>
            </a:lvl1pPr>
          </a:lstStyle>
          <a:p>
            <a:endParaRPr lang="en-US" altLang="zh-CN"/>
          </a:p>
        </p:txBody>
      </p:sp>
      <p:sp>
        <p:nvSpPr>
          <p:cNvPr id="3102" name="Rectangle 30"/>
          <p:cNvSpPr>
            <a:spLocks noGrp="1" noChangeArrowheads="1"/>
          </p:cNvSpPr>
          <p:nvPr>
            <p:ph type="ftr" sz="quarter" idx="3"/>
          </p:nvPr>
        </p:nvSpPr>
        <p:spPr/>
        <p:txBody>
          <a:bodyPr/>
          <a:lstStyle>
            <a:lvl1pPr>
              <a:defRPr/>
            </a:lvl1pPr>
          </a:lstStyle>
          <a:p>
            <a:endParaRPr lang="en-US" altLang="zh-CN"/>
          </a:p>
        </p:txBody>
      </p:sp>
      <p:sp>
        <p:nvSpPr>
          <p:cNvPr id="3103" name="Rectangle 31"/>
          <p:cNvSpPr>
            <a:spLocks noGrp="1" noChangeArrowheads="1"/>
          </p:cNvSpPr>
          <p:nvPr>
            <p:ph type="sldNum" sz="quarter" idx="4"/>
          </p:nvPr>
        </p:nvSpPr>
        <p:spPr/>
        <p:txBody>
          <a:bodyPr/>
          <a:lstStyle>
            <a:lvl1pPr>
              <a:defRPr/>
            </a:lvl1pPr>
          </a:lstStyle>
          <a:p>
            <a:fld id="{F480BE94-1E9D-4854-AAE8-A1E351E2FDD2}" type="slidenum">
              <a:rPr lang="zh-CN" altLang="en-US"/>
              <a:pPr/>
              <a:t>‹#›</a:t>
            </a:fld>
            <a:endParaRPr lang="en-US" altLang="zh-CN"/>
          </a:p>
        </p:txBody>
      </p:sp>
      <p:sp>
        <p:nvSpPr>
          <p:cNvPr id="3104" name="Rectangle 32"/>
          <p:cNvSpPr>
            <a:spLocks noGrp="1" noChangeArrowheads="1"/>
          </p:cNvSpPr>
          <p:nvPr>
            <p:ph type="ctrTitle" sz="quarter"/>
          </p:nvPr>
        </p:nvSpPr>
        <p:spPr>
          <a:xfrm>
            <a:off x="685800" y="2130425"/>
            <a:ext cx="7772400" cy="1470025"/>
          </a:xfrm>
        </p:spPr>
        <p:txBody>
          <a:bodyPr/>
          <a:lstStyle>
            <a:lvl1pPr>
              <a:defRPr>
                <a:solidFill>
                  <a:srgbClr val="FFFFFF"/>
                </a:solidFill>
              </a:defRPr>
            </a:lvl1pPr>
          </a:lstStyle>
          <a:p>
            <a:r>
              <a:rPr lang="en-US" altLang="zh-CN" smtClean="0"/>
              <a:t>Click to edit Master title style</a:t>
            </a:r>
            <a:endParaRPr lang="zh-CN" altLang="en-US"/>
          </a:p>
        </p:txBody>
      </p:sp>
      <p:sp>
        <p:nvSpPr>
          <p:cNvPr id="3105" name="Rectangle 3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rgbClr val="00FFFF"/>
                </a:solidFill>
              </a:defRPr>
            </a:lvl1pPr>
          </a:lstStyle>
          <a:p>
            <a:r>
              <a:rPr lang="en-US" altLang="zh-CN" smtClean="0"/>
              <a:t>Click to edit Master subtitle style</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DD26C78-8FCE-41C1-9C90-8880A35378A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0B547C5-8301-4B7D-B8FC-789EE39A12EF}"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17CF45-9D58-4D49-9ADC-FE9860C66D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4844C66-EBD3-4651-873E-C315BFA6C2F8}"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7F0AA01-BBAB-4DD2-AC94-0A5FBB889115}"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E8E1D063-3BDF-4F85-B855-AF339E78E172}"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E0318E06-052C-4B8C-A875-3BA04D789737}"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B0424FB3-9838-4CF2-BE61-C3F8B8E862AE}"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A59B60BA-6074-4DF5-96DE-993D7D257261}"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0A924D95-5964-4439-B0C7-96B092D9E466}"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E139DE21-6108-42CF-964F-E0DDD05968D0}"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2070" name="Picture 22" descr="2"/>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2078" name="Rectangle 3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2079" name="Rectangle 3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2080" name="Rectangle 3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4EBB4F-B3AE-409C-92AC-4C4C6BB41255}" type="slidenum">
              <a:rPr lang="zh-CN" altLang="en-US"/>
              <a:pPr/>
              <a:t>‹#›</a:t>
            </a:fld>
            <a:endParaRPr lang="en-US" altLang="zh-CN"/>
          </a:p>
        </p:txBody>
      </p:sp>
      <p:sp>
        <p:nvSpPr>
          <p:cNvPr id="2081" name="Rectangle 3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82" name="Rectangle 3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rgbClr val="00FFFF"/>
          </a:solidFill>
          <a:latin typeface="+mj-lt"/>
          <a:ea typeface="+mj-ea"/>
          <a:cs typeface="+mj-cs"/>
        </a:defRPr>
      </a:lvl1pPr>
      <a:lvl2pPr algn="ctr" rtl="0" eaLnBrk="1" fontAlgn="base" hangingPunct="1">
        <a:spcBef>
          <a:spcPct val="0"/>
        </a:spcBef>
        <a:spcAft>
          <a:spcPct val="0"/>
        </a:spcAft>
        <a:defRPr sz="4400">
          <a:solidFill>
            <a:srgbClr val="00FFFF"/>
          </a:solidFill>
          <a:latin typeface="Times New Roman" pitchFamily="18" charset="0"/>
        </a:defRPr>
      </a:lvl2pPr>
      <a:lvl3pPr algn="ctr" rtl="0" eaLnBrk="1" fontAlgn="base" hangingPunct="1">
        <a:spcBef>
          <a:spcPct val="0"/>
        </a:spcBef>
        <a:spcAft>
          <a:spcPct val="0"/>
        </a:spcAft>
        <a:defRPr sz="4400">
          <a:solidFill>
            <a:srgbClr val="00FFFF"/>
          </a:solidFill>
          <a:latin typeface="Times New Roman" pitchFamily="18" charset="0"/>
        </a:defRPr>
      </a:lvl3pPr>
      <a:lvl4pPr algn="ctr" rtl="0" eaLnBrk="1" fontAlgn="base" hangingPunct="1">
        <a:spcBef>
          <a:spcPct val="0"/>
        </a:spcBef>
        <a:spcAft>
          <a:spcPct val="0"/>
        </a:spcAft>
        <a:defRPr sz="4400">
          <a:solidFill>
            <a:srgbClr val="00FFFF"/>
          </a:solidFill>
          <a:latin typeface="Times New Roman" pitchFamily="18" charset="0"/>
        </a:defRPr>
      </a:lvl4pPr>
      <a:lvl5pPr algn="ctr" rtl="0" eaLnBrk="1" fontAlgn="base" hangingPunct="1">
        <a:spcBef>
          <a:spcPct val="0"/>
        </a:spcBef>
        <a:spcAft>
          <a:spcPct val="0"/>
        </a:spcAft>
        <a:defRPr sz="4400">
          <a:solidFill>
            <a:srgbClr val="00FFFF"/>
          </a:solidFill>
          <a:latin typeface="Times New Roman" pitchFamily="18" charset="0"/>
        </a:defRPr>
      </a:lvl5pPr>
      <a:lvl6pPr marL="457200" algn="ctr" rtl="0" eaLnBrk="1" fontAlgn="base" hangingPunct="1">
        <a:spcBef>
          <a:spcPct val="0"/>
        </a:spcBef>
        <a:spcAft>
          <a:spcPct val="0"/>
        </a:spcAft>
        <a:defRPr sz="4400">
          <a:solidFill>
            <a:srgbClr val="00FFFF"/>
          </a:solidFill>
          <a:latin typeface="Times New Roman" pitchFamily="18" charset="0"/>
        </a:defRPr>
      </a:lvl6pPr>
      <a:lvl7pPr marL="914400" algn="ctr" rtl="0" eaLnBrk="1" fontAlgn="base" hangingPunct="1">
        <a:spcBef>
          <a:spcPct val="0"/>
        </a:spcBef>
        <a:spcAft>
          <a:spcPct val="0"/>
        </a:spcAft>
        <a:defRPr sz="4400">
          <a:solidFill>
            <a:srgbClr val="00FFFF"/>
          </a:solidFill>
          <a:latin typeface="Times New Roman" pitchFamily="18" charset="0"/>
        </a:defRPr>
      </a:lvl7pPr>
      <a:lvl8pPr marL="1371600" algn="ctr" rtl="0" eaLnBrk="1" fontAlgn="base" hangingPunct="1">
        <a:spcBef>
          <a:spcPct val="0"/>
        </a:spcBef>
        <a:spcAft>
          <a:spcPct val="0"/>
        </a:spcAft>
        <a:defRPr sz="4400">
          <a:solidFill>
            <a:srgbClr val="00FFFF"/>
          </a:solidFill>
          <a:latin typeface="Times New Roman" pitchFamily="18" charset="0"/>
        </a:defRPr>
      </a:lvl8pPr>
      <a:lvl9pPr marL="1828800" algn="ctr" rtl="0" eaLnBrk="1" fontAlgn="base" hangingPunct="1">
        <a:spcBef>
          <a:spcPct val="0"/>
        </a:spcBef>
        <a:spcAft>
          <a:spcPct val="0"/>
        </a:spcAft>
        <a:defRPr sz="4400">
          <a:solidFill>
            <a:srgbClr val="00FFFF"/>
          </a:solidFill>
          <a:latin typeface="Times New Roman" pitchFamily="18" charset="0"/>
        </a:defRPr>
      </a:lvl9pPr>
    </p:titleStyle>
    <p:bodyStyle>
      <a:lvl1pPr marL="342900" indent="-342900" algn="l" rtl="0" eaLnBrk="1" fontAlgn="base" hangingPunct="1">
        <a:spcBef>
          <a:spcPct val="20000"/>
        </a:spcBef>
        <a:spcAft>
          <a:spcPct val="0"/>
        </a:spcAft>
        <a:buClr>
          <a:srgbClr val="00FFFF"/>
        </a:buClr>
        <a:buSzPct val="90000"/>
        <a:buFont typeface="Wingdings" pitchFamily="2" charset="2"/>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DELL\Pictures\2134c56b83com_15_jp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rot="20490836">
            <a:off x="955965" y="822886"/>
            <a:ext cx="5297009" cy="1323439"/>
          </a:xfrm>
          <a:prstGeom prst="rect">
            <a:avLst/>
          </a:prstGeom>
        </p:spPr>
        <p:txBody>
          <a:bodyPr wrap="square">
            <a:spAutoFit/>
          </a:bodyPr>
          <a:lstStyle/>
          <a:p>
            <a:pPr algn="ctr" eaLnBrk="1" hangingPunct="1">
              <a:buFontTx/>
              <a:buNone/>
            </a:pPr>
            <a:r>
              <a:rPr lang="fa-IR" sz="8000" b="1" dirty="0" smtClean="0">
                <a:solidFill>
                  <a:schemeClr val="bg1"/>
                </a:solidFill>
                <a:cs typeface="_MRT_Khodkar" pitchFamily="2" charset="-78"/>
              </a:rPr>
              <a:t>به نام خالق یکتا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Company Logo</a:t>
            </a:r>
          </a:p>
        </p:txBody>
      </p:sp>
      <p:sp>
        <p:nvSpPr>
          <p:cNvPr id="74755" name="AutoShape 3"/>
          <p:cNvSpPr>
            <a:spLocks noChangeArrowheads="1"/>
          </p:cNvSpPr>
          <p:nvPr/>
        </p:nvSpPr>
        <p:spPr bwMode="ltGray">
          <a:xfrm>
            <a:off x="381000" y="-171400"/>
            <a:ext cx="6351240" cy="70294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74756" name="AutoShape 4"/>
          <p:cNvSpPr>
            <a:spLocks noChangeArrowheads="1"/>
          </p:cNvSpPr>
          <p:nvPr/>
        </p:nvSpPr>
        <p:spPr bwMode="blackWhite">
          <a:xfrm>
            <a:off x="838200" y="1988840"/>
            <a:ext cx="4038600" cy="1381472"/>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ltLang="zh-CN" b="1" dirty="0">
              <a:solidFill>
                <a:srgbClr val="FFFFFF"/>
              </a:solidFill>
              <a:ea typeface="宋体" charset="-122"/>
            </a:endParaRPr>
          </a:p>
        </p:txBody>
      </p:sp>
      <p:sp>
        <p:nvSpPr>
          <p:cNvPr id="11271" name="AutoShape 5"/>
          <p:cNvSpPr>
            <a:spLocks noChangeArrowheads="1"/>
          </p:cNvSpPr>
          <p:nvPr/>
        </p:nvSpPr>
        <p:spPr bwMode="blackWhite">
          <a:xfrm>
            <a:off x="838200" y="3352800"/>
            <a:ext cx="4038600" cy="1381472"/>
          </a:xfrm>
          <a:prstGeom prst="roundRect">
            <a:avLst>
              <a:gd name="adj" fmla="val 9106"/>
            </a:avLst>
          </a:prstGeom>
          <a:gradFill rotWithShape="1">
            <a:gsLst>
              <a:gs pos="0">
                <a:srgbClr val="699D5F"/>
              </a:gs>
              <a:gs pos="100000">
                <a:srgbClr val="96BB8F"/>
              </a:gs>
            </a:gsLst>
            <a:lin ang="5400000" scaled="1"/>
          </a:gradFill>
          <a:ln w="25400">
            <a:solidFill>
              <a:srgbClr val="FFFFFF"/>
            </a:solidFill>
            <a:round/>
            <a:headEnd/>
            <a:tailEnd/>
          </a:ln>
          <a:effectLst/>
        </p:spPr>
        <p:txBody>
          <a:bodyPr wrap="none" anchor="ctr"/>
          <a:lstStyle/>
          <a:p>
            <a:pPr algn="ctr" eaLnBrk="0" hangingPunct="0"/>
            <a:endParaRPr lang="en-US" altLang="zh-CN" b="1" dirty="0">
              <a:solidFill>
                <a:srgbClr val="FFFFFF"/>
              </a:solidFill>
              <a:ea typeface="宋体" charset="-122"/>
            </a:endParaRPr>
          </a:p>
        </p:txBody>
      </p:sp>
      <p:sp>
        <p:nvSpPr>
          <p:cNvPr id="74758" name="AutoShape 6"/>
          <p:cNvSpPr>
            <a:spLocks noChangeArrowheads="1"/>
          </p:cNvSpPr>
          <p:nvPr/>
        </p:nvSpPr>
        <p:spPr bwMode="blackWhite">
          <a:xfrm>
            <a:off x="838200" y="4639816"/>
            <a:ext cx="4038600" cy="1381472"/>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ltLang="zh-CN" b="1" dirty="0">
              <a:solidFill>
                <a:srgbClr val="FFFFFF"/>
              </a:solidFill>
              <a:ea typeface="宋体" charset="-122"/>
            </a:endParaRPr>
          </a:p>
        </p:txBody>
      </p:sp>
      <p:sp>
        <p:nvSpPr>
          <p:cNvPr id="74759" name="AutoShape 7"/>
          <p:cNvSpPr>
            <a:spLocks noChangeArrowheads="1"/>
          </p:cNvSpPr>
          <p:nvPr/>
        </p:nvSpPr>
        <p:spPr bwMode="auto">
          <a:xfrm>
            <a:off x="6372200" y="2349624"/>
            <a:ext cx="2952328" cy="1943472"/>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eaLnBrk="1" hangingPunct="1">
              <a:buFontTx/>
              <a:buNone/>
            </a:pPr>
            <a:r>
              <a:rPr lang="fa-IR" sz="3200" dirty="0" smtClean="0">
                <a:solidFill>
                  <a:srgbClr val="000000"/>
                </a:solidFill>
              </a:rPr>
              <a:t>مواردی که در خواست آزمایش باعث خطا می شود </a:t>
            </a:r>
          </a:p>
        </p:txBody>
      </p:sp>
      <p:sp>
        <p:nvSpPr>
          <p:cNvPr id="12" name="AutoShape 4"/>
          <p:cNvSpPr>
            <a:spLocks noChangeArrowheads="1"/>
          </p:cNvSpPr>
          <p:nvPr/>
        </p:nvSpPr>
        <p:spPr bwMode="blackWhite">
          <a:xfrm>
            <a:off x="827584" y="692696"/>
            <a:ext cx="4038600" cy="1381472"/>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ltLang="zh-CN" b="1" dirty="0">
              <a:solidFill>
                <a:srgbClr val="FFFFFF"/>
              </a:solidFill>
            </a:endParaRPr>
          </a:p>
        </p:txBody>
      </p:sp>
      <p:sp>
        <p:nvSpPr>
          <p:cNvPr id="13" name="TextBox 12"/>
          <p:cNvSpPr txBox="1"/>
          <p:nvPr/>
        </p:nvSpPr>
        <p:spPr>
          <a:xfrm>
            <a:off x="827584" y="692696"/>
            <a:ext cx="3960440" cy="1200329"/>
          </a:xfrm>
          <a:prstGeom prst="rect">
            <a:avLst/>
          </a:prstGeom>
          <a:noFill/>
        </p:spPr>
        <p:txBody>
          <a:bodyPr wrap="square" rtlCol="0">
            <a:spAutoFit/>
          </a:bodyPr>
          <a:lstStyle/>
          <a:p>
            <a:pPr algn="ctr" rtl="1"/>
            <a:r>
              <a:rPr lang="fa-IR" sz="2400" dirty="0" smtClean="0">
                <a:solidFill>
                  <a:srgbClr val="000000"/>
                </a:solidFill>
              </a:rPr>
              <a:t>خود پزشک نام آزمایش را اشتباه بنویسد مثلا به جای نوشتن رایت – ویدال درخواست شود</a:t>
            </a:r>
            <a:endParaRPr lang="en-US" sz="2400" dirty="0">
              <a:solidFill>
                <a:srgbClr val="000000"/>
              </a:solidFill>
            </a:endParaRPr>
          </a:p>
        </p:txBody>
      </p:sp>
      <p:sp>
        <p:nvSpPr>
          <p:cNvPr id="14" name="TextBox 13"/>
          <p:cNvSpPr txBox="1"/>
          <p:nvPr/>
        </p:nvSpPr>
        <p:spPr>
          <a:xfrm>
            <a:off x="827584" y="2492896"/>
            <a:ext cx="3960440" cy="523220"/>
          </a:xfrm>
          <a:prstGeom prst="rect">
            <a:avLst/>
          </a:prstGeom>
          <a:noFill/>
        </p:spPr>
        <p:txBody>
          <a:bodyPr wrap="square" rtlCol="0">
            <a:spAutoFit/>
          </a:bodyPr>
          <a:lstStyle/>
          <a:p>
            <a:pPr algn="ctr" rtl="1"/>
            <a:r>
              <a:rPr lang="fa-IR" sz="2800" dirty="0" smtClean="0">
                <a:solidFill>
                  <a:srgbClr val="000000"/>
                </a:solidFill>
              </a:rPr>
              <a:t>نام آزمایش خوانا نباشد</a:t>
            </a:r>
            <a:endParaRPr lang="en-US" sz="2800" dirty="0">
              <a:solidFill>
                <a:srgbClr val="000000"/>
              </a:solidFill>
            </a:endParaRPr>
          </a:p>
        </p:txBody>
      </p:sp>
      <p:sp>
        <p:nvSpPr>
          <p:cNvPr id="15" name="TextBox 14"/>
          <p:cNvSpPr txBox="1"/>
          <p:nvPr/>
        </p:nvSpPr>
        <p:spPr>
          <a:xfrm>
            <a:off x="899592" y="3789040"/>
            <a:ext cx="3960440" cy="461665"/>
          </a:xfrm>
          <a:prstGeom prst="rect">
            <a:avLst/>
          </a:prstGeom>
          <a:noFill/>
        </p:spPr>
        <p:txBody>
          <a:bodyPr wrap="square" rtlCol="0">
            <a:spAutoFit/>
          </a:bodyPr>
          <a:lstStyle/>
          <a:p>
            <a:pPr algn="ctr" rtl="1"/>
            <a:r>
              <a:rPr lang="fa-IR" sz="2400" dirty="0" smtClean="0">
                <a:solidFill>
                  <a:srgbClr val="000000"/>
                </a:solidFill>
              </a:rPr>
              <a:t>استفاده پزشک از مخفف های گنگ</a:t>
            </a:r>
            <a:endParaRPr lang="en-US" sz="2400" dirty="0">
              <a:solidFill>
                <a:srgbClr val="000000"/>
              </a:solidFill>
            </a:endParaRPr>
          </a:p>
        </p:txBody>
      </p:sp>
      <p:sp>
        <p:nvSpPr>
          <p:cNvPr id="16" name="TextBox 15"/>
          <p:cNvSpPr txBox="1"/>
          <p:nvPr/>
        </p:nvSpPr>
        <p:spPr>
          <a:xfrm>
            <a:off x="827584" y="4902259"/>
            <a:ext cx="3960440" cy="830997"/>
          </a:xfrm>
          <a:prstGeom prst="rect">
            <a:avLst/>
          </a:prstGeom>
          <a:noFill/>
        </p:spPr>
        <p:txBody>
          <a:bodyPr wrap="square" rtlCol="0">
            <a:spAutoFit/>
          </a:bodyPr>
          <a:lstStyle/>
          <a:p>
            <a:pPr algn="ctr" rtl="1"/>
            <a:r>
              <a:rPr lang="fa-IR" sz="2400" dirty="0" smtClean="0">
                <a:solidFill>
                  <a:srgbClr val="000000"/>
                </a:solidFill>
              </a:rPr>
              <a:t>درخواست آزمایش توسط پرستار یا منشی بخش از روی پرونده بیمار</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par>
                          <p:cTn id="11" fill="hold">
                            <p:stCondLst>
                              <p:cond delay="500"/>
                            </p:stCondLst>
                            <p:childTnLst>
                              <p:par>
                                <p:cTn id="12" presetID="8"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amond(in)">
                                      <p:cBhvr>
                                        <p:cTn id="14" dur="2000"/>
                                        <p:tgtEl>
                                          <p:spTgt spid="14"/>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74756"/>
                                        </p:tgtEl>
                                        <p:attrNameLst>
                                          <p:attrName>style.visibility</p:attrName>
                                        </p:attrNameLst>
                                      </p:cBhvr>
                                      <p:to>
                                        <p:strVal val="visible"/>
                                      </p:to>
                                    </p:set>
                                    <p:animEffect transition="in" filter="diamond(in)">
                                      <p:cBhvr>
                                        <p:cTn id="17" dur="2000"/>
                                        <p:tgtEl>
                                          <p:spTgt spid="74756"/>
                                        </p:tgtEl>
                                      </p:cBhvr>
                                    </p:animEffect>
                                  </p:childTnLst>
                                </p:cTn>
                              </p:par>
                            </p:childTnLst>
                          </p:cTn>
                        </p:par>
                        <p:par>
                          <p:cTn id="18" fill="hold">
                            <p:stCondLst>
                              <p:cond delay="25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ppt_w</p:attrName>
                                        </p:attrNameLst>
                                      </p:cBhvr>
                                      <p:tavLst>
                                        <p:tav tm="0">
                                          <p:val>
                                            <p:fltVal val="0"/>
                                          </p:val>
                                        </p:tav>
                                        <p:tav tm="100000">
                                          <p:val>
                                            <p:strVal val="#ppt_w"/>
                                          </p:val>
                                        </p:tav>
                                      </p:tavLst>
                                    </p:anim>
                                    <p:anim calcmode="lin" valueType="num">
                                      <p:cBhvr>
                                        <p:cTn id="28" dur="500" fill="hold"/>
                                        <p:tgtEl>
                                          <p:spTgt spid="11271"/>
                                        </p:tgtEl>
                                        <p:attrNameLst>
                                          <p:attrName>ppt_h</p:attrName>
                                        </p:attrNameLst>
                                      </p:cBhvr>
                                      <p:tavLst>
                                        <p:tav tm="0">
                                          <p:val>
                                            <p:fltVal val="0"/>
                                          </p:val>
                                        </p:tav>
                                        <p:tav tm="100000">
                                          <p:val>
                                            <p:strVal val="#ppt_h"/>
                                          </p:val>
                                        </p:tav>
                                      </p:tavLst>
                                    </p:anim>
                                    <p:anim calcmode="lin" valueType="num">
                                      <p:cBhvr>
                                        <p:cTn id="29" dur="500" fill="hold"/>
                                        <p:tgtEl>
                                          <p:spTgt spid="11271"/>
                                        </p:tgtEl>
                                        <p:attrNameLst>
                                          <p:attrName>style.rotation</p:attrName>
                                        </p:attrNameLst>
                                      </p:cBhvr>
                                      <p:tavLst>
                                        <p:tav tm="0">
                                          <p:val>
                                            <p:fltVal val="360"/>
                                          </p:val>
                                        </p:tav>
                                        <p:tav tm="100000">
                                          <p:val>
                                            <p:fltVal val="0"/>
                                          </p:val>
                                        </p:tav>
                                      </p:tavLst>
                                    </p:anim>
                                    <p:animEffect transition="in" filter="fade">
                                      <p:cBhvr>
                                        <p:cTn id="30" dur="500"/>
                                        <p:tgtEl>
                                          <p:spTgt spid="11271"/>
                                        </p:tgtEl>
                                      </p:cBhvr>
                                    </p:animEffect>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800" decel="100000"/>
                                        <p:tgtEl>
                                          <p:spTgt spid="16"/>
                                        </p:tgtEl>
                                      </p:cBhvr>
                                    </p:animEffect>
                                    <p:anim calcmode="lin" valueType="num">
                                      <p:cBhvr>
                                        <p:cTn id="35" dur="800" decel="100000" fill="hold"/>
                                        <p:tgtEl>
                                          <p:spTgt spid="16"/>
                                        </p:tgtEl>
                                        <p:attrNameLst>
                                          <p:attrName>style.rotation</p:attrName>
                                        </p:attrNameLst>
                                      </p:cBhvr>
                                      <p:tavLst>
                                        <p:tav tm="0">
                                          <p:val>
                                            <p:fltVal val="-90"/>
                                          </p:val>
                                        </p:tav>
                                        <p:tav tm="100000">
                                          <p:val>
                                            <p:fltVal val="0"/>
                                          </p:val>
                                        </p:tav>
                                      </p:tavLst>
                                    </p:anim>
                                    <p:anim calcmode="lin" valueType="num">
                                      <p:cBhvr>
                                        <p:cTn id="36" dur="800" decel="100000" fill="hold"/>
                                        <p:tgtEl>
                                          <p:spTgt spid="16"/>
                                        </p:tgtEl>
                                        <p:attrNameLst>
                                          <p:attrName>ppt_x</p:attrName>
                                        </p:attrNameLst>
                                      </p:cBhvr>
                                      <p:tavLst>
                                        <p:tav tm="0">
                                          <p:val>
                                            <p:strVal val="#ppt_x+0.4"/>
                                          </p:val>
                                        </p:tav>
                                        <p:tav tm="100000">
                                          <p:val>
                                            <p:strVal val="#ppt_x-0.05"/>
                                          </p:val>
                                        </p:tav>
                                      </p:tavLst>
                                    </p:anim>
                                    <p:anim calcmode="lin" valueType="num">
                                      <p:cBhvr>
                                        <p:cTn id="37" dur="800" decel="100000" fill="hold"/>
                                        <p:tgtEl>
                                          <p:spTgt spid="1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74758"/>
                                        </p:tgtEl>
                                        <p:attrNameLst>
                                          <p:attrName>style.visibility</p:attrName>
                                        </p:attrNameLst>
                                      </p:cBhvr>
                                      <p:to>
                                        <p:strVal val="visible"/>
                                      </p:to>
                                    </p:set>
                                    <p:animEffect transition="in" filter="fade">
                                      <p:cBhvr>
                                        <p:cTn id="42" dur="800" decel="100000"/>
                                        <p:tgtEl>
                                          <p:spTgt spid="74758"/>
                                        </p:tgtEl>
                                      </p:cBhvr>
                                    </p:animEffect>
                                    <p:anim calcmode="lin" valueType="num">
                                      <p:cBhvr>
                                        <p:cTn id="43" dur="800" decel="100000" fill="hold"/>
                                        <p:tgtEl>
                                          <p:spTgt spid="74758"/>
                                        </p:tgtEl>
                                        <p:attrNameLst>
                                          <p:attrName>style.rotation</p:attrName>
                                        </p:attrNameLst>
                                      </p:cBhvr>
                                      <p:tavLst>
                                        <p:tav tm="0">
                                          <p:val>
                                            <p:fltVal val="-90"/>
                                          </p:val>
                                        </p:tav>
                                        <p:tav tm="100000">
                                          <p:val>
                                            <p:fltVal val="0"/>
                                          </p:val>
                                        </p:tav>
                                      </p:tavLst>
                                    </p:anim>
                                    <p:anim calcmode="lin" valueType="num">
                                      <p:cBhvr>
                                        <p:cTn id="44" dur="800" decel="100000" fill="hold"/>
                                        <p:tgtEl>
                                          <p:spTgt spid="74758"/>
                                        </p:tgtEl>
                                        <p:attrNameLst>
                                          <p:attrName>ppt_x</p:attrName>
                                        </p:attrNameLst>
                                      </p:cBhvr>
                                      <p:tavLst>
                                        <p:tav tm="0">
                                          <p:val>
                                            <p:strVal val="#ppt_x+0.4"/>
                                          </p:val>
                                        </p:tav>
                                        <p:tav tm="100000">
                                          <p:val>
                                            <p:strVal val="#ppt_x-0.05"/>
                                          </p:val>
                                        </p:tav>
                                      </p:tavLst>
                                    </p:anim>
                                    <p:anim calcmode="lin" valueType="num">
                                      <p:cBhvr>
                                        <p:cTn id="45" dur="800" decel="100000" fill="hold"/>
                                        <p:tgtEl>
                                          <p:spTgt spid="7475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475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47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11271" grpId="0" animBg="1"/>
      <p:bldP spid="74758" grpId="0" animBg="1"/>
      <p:bldP spid="12"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جمع آوری نمونه و حمل ونقل </a:t>
            </a:r>
            <a:br>
              <a:rPr lang="fa-IR" dirty="0" smtClean="0"/>
            </a:br>
            <a:endParaRPr lang="en-US" dirty="0"/>
          </a:p>
        </p:txBody>
      </p:sp>
      <p:sp>
        <p:nvSpPr>
          <p:cNvPr id="3" name="Content Placeholder 2"/>
          <p:cNvSpPr>
            <a:spLocks noGrp="1"/>
          </p:cNvSpPr>
          <p:nvPr>
            <p:ph idx="1"/>
          </p:nvPr>
        </p:nvSpPr>
        <p:spPr/>
        <p:txBody>
          <a:bodyPr/>
          <a:lstStyle/>
          <a:p>
            <a:pPr algn="just" rtl="1">
              <a:buNone/>
            </a:pPr>
            <a:r>
              <a:rPr lang="fa-IR" dirty="0" smtClean="0">
                <a:solidFill>
                  <a:srgbClr val="000000"/>
                </a:solidFill>
              </a:rPr>
              <a:t>مواردی وجود دارد که نمونه در محل دیگر اخذ و به آزمایشگاه فرستاده می شود لذا رعایت روش های صحیح جهت انجام درست کار الزامی است </a:t>
            </a:r>
          </a:p>
          <a:p>
            <a:pPr algn="just" rtl="1">
              <a:buNone/>
            </a:pPr>
            <a:r>
              <a:rPr lang="fa-IR" dirty="0" smtClean="0">
                <a:solidFill>
                  <a:srgbClr val="000000"/>
                </a:solidFill>
              </a:rPr>
              <a:t>1- رعایت زنجیره سرد از زمان نمونه گیری تا حمل به آزمایشگاه </a:t>
            </a:r>
          </a:p>
          <a:p>
            <a:pPr algn="just" rtl="1">
              <a:buNone/>
            </a:pPr>
            <a:r>
              <a:rPr lang="fa-IR" dirty="0" smtClean="0">
                <a:solidFill>
                  <a:srgbClr val="000000"/>
                </a:solidFill>
              </a:rPr>
              <a:t>2- نگهداری و استفاده صحیح از محیط های انتقالی مثلا برای نمونه التور</a:t>
            </a:r>
          </a:p>
          <a:p>
            <a:pPr algn="just" rtl="1">
              <a:buNone/>
            </a:pPr>
            <a:r>
              <a:rPr lang="fa-IR" dirty="0" smtClean="0">
                <a:solidFill>
                  <a:srgbClr val="000000"/>
                </a:solidFill>
              </a:rPr>
              <a:t>3- ارسال به موقع و سریع نمونه ها به آزمایشگاه </a:t>
            </a:r>
            <a:endParaRPr lang="en-US" dirty="0" smtClean="0">
              <a:solidFill>
                <a:srgbClr val="000000"/>
              </a:solidFill>
            </a:endParaRPr>
          </a:p>
          <a:p>
            <a:pPr algn="just" rtl="1"/>
            <a:endParaRPr lang="en-US" dirty="0">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fa-IR" dirty="0" smtClean="0"/>
              <a:t>فرآیند های آنالیتیکال ( کنترل کیفی داخلی )</a:t>
            </a:r>
            <a:endParaRPr lang="en-US" altLang="zh-CN" dirty="0" smtClean="0">
              <a:ea typeface="宋体" charset="-122"/>
            </a:endParaRPr>
          </a:p>
        </p:txBody>
      </p:sp>
      <p:grpSp>
        <p:nvGrpSpPr>
          <p:cNvPr id="2" name="Group 32"/>
          <p:cNvGrpSpPr>
            <a:grpSpLocks/>
          </p:cNvGrpSpPr>
          <p:nvPr/>
        </p:nvGrpSpPr>
        <p:grpSpPr bwMode="auto">
          <a:xfrm>
            <a:off x="250826" y="1543051"/>
            <a:ext cx="8893174" cy="4705351"/>
            <a:chOff x="158" y="972"/>
            <a:chExt cx="5602" cy="2964"/>
          </a:xfrm>
        </p:grpSpPr>
        <p:sp>
          <p:nvSpPr>
            <p:cNvPr id="83971" name="AutoShape 3"/>
            <p:cNvSpPr>
              <a:spLocks noChangeArrowheads="1"/>
            </p:cNvSpPr>
            <p:nvPr/>
          </p:nvSpPr>
          <p:spPr bwMode="gray">
            <a:xfrm>
              <a:off x="1309" y="1452"/>
              <a:ext cx="3484" cy="1728"/>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charset="-122"/>
              </a:endParaRPr>
            </a:p>
          </p:txBody>
        </p:sp>
        <p:sp>
          <p:nvSpPr>
            <p:cNvPr id="83972" name="AutoShape 4"/>
            <p:cNvSpPr>
              <a:spLocks noChangeArrowheads="1"/>
            </p:cNvSpPr>
            <p:nvPr/>
          </p:nvSpPr>
          <p:spPr bwMode="gray">
            <a:xfrm>
              <a:off x="158" y="972"/>
              <a:ext cx="5602" cy="362"/>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eaLnBrk="1" hangingPunct="1">
                <a:buFontTx/>
                <a:buNone/>
              </a:pPr>
              <a:r>
                <a:rPr lang="fa-IR" sz="2400" dirty="0" smtClean="0">
                  <a:solidFill>
                    <a:srgbClr val="000000"/>
                  </a:solidFill>
                </a:rPr>
                <a:t>این قسمت از تضمین کیفیت مهم و بسیار گسترده و با آمار سروکار دارد</a:t>
              </a:r>
              <a:r>
                <a:rPr lang="en-US" sz="2400" dirty="0" smtClean="0">
                  <a:solidFill>
                    <a:srgbClr val="000000"/>
                  </a:solidFill>
                </a:rPr>
                <a:t>.</a:t>
              </a:r>
              <a:endParaRPr lang="fa-IR" sz="2400" dirty="0" smtClean="0">
                <a:solidFill>
                  <a:srgbClr val="000000"/>
                </a:solidFill>
              </a:endParaRPr>
            </a:p>
          </p:txBody>
        </p:sp>
        <p:sp>
          <p:nvSpPr>
            <p:cNvPr id="20488" name="Text Box 5"/>
            <p:cNvSpPr txBox="1">
              <a:spLocks noChangeArrowheads="1"/>
            </p:cNvSpPr>
            <p:nvPr/>
          </p:nvSpPr>
          <p:spPr bwMode="gray">
            <a:xfrm>
              <a:off x="2474" y="1836"/>
              <a:ext cx="1014" cy="252"/>
            </a:xfrm>
            <a:prstGeom prst="rect">
              <a:avLst/>
            </a:prstGeom>
            <a:noFill/>
            <a:ln w="9525" algn="ctr">
              <a:noFill/>
              <a:miter lim="800000"/>
              <a:headEnd/>
              <a:tailEnd/>
            </a:ln>
            <a:effectLst/>
          </p:spPr>
          <p:txBody>
            <a:bodyPr wrap="none">
              <a:spAutoFit/>
            </a:bodyPr>
            <a:lstStyle/>
            <a:p>
              <a:pPr algn="ctr" eaLnBrk="0" hangingPunct="0"/>
              <a:r>
                <a:rPr lang="fa-IR" sz="2000" dirty="0" smtClean="0">
                  <a:solidFill>
                    <a:srgbClr val="000000"/>
                  </a:solidFill>
                </a:rPr>
                <a:t>چهار مرحله دارد</a:t>
              </a:r>
              <a:endParaRPr lang="en-US" altLang="zh-CN" sz="2000" dirty="0">
                <a:solidFill>
                  <a:srgbClr val="000000"/>
                </a:solidFill>
                <a:ea typeface="宋体" charset="-122"/>
              </a:endParaRPr>
            </a:p>
          </p:txBody>
        </p:sp>
        <p:grpSp>
          <p:nvGrpSpPr>
            <p:cNvPr id="3" name="Group 6"/>
            <p:cNvGrpSpPr>
              <a:grpSpLocks/>
            </p:cNvGrpSpPr>
            <p:nvPr/>
          </p:nvGrpSpPr>
          <p:grpSpPr bwMode="auto">
            <a:xfrm>
              <a:off x="685" y="2632"/>
              <a:ext cx="995" cy="1304"/>
              <a:chOff x="576" y="2476"/>
              <a:chExt cx="995" cy="1304"/>
            </a:xfrm>
          </p:grpSpPr>
          <p:grpSp>
            <p:nvGrpSpPr>
              <p:cNvPr id="5" name="Group 8"/>
              <p:cNvGrpSpPr>
                <a:grpSpLocks/>
              </p:cNvGrpSpPr>
              <p:nvPr/>
            </p:nvGrpSpPr>
            <p:grpSpPr bwMode="auto">
              <a:xfrm>
                <a:off x="576" y="2476"/>
                <a:ext cx="936" cy="954"/>
                <a:chOff x="2016" y="1920"/>
                <a:chExt cx="1680" cy="1680"/>
              </a:xfrm>
            </p:grpSpPr>
            <p:sp>
              <p:nvSpPr>
                <p:cNvPr id="83977"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20514" name="Freeform 10"/>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en-US"/>
                </a:p>
              </p:txBody>
            </p:sp>
          </p:grpSp>
          <p:sp>
            <p:nvSpPr>
              <p:cNvPr id="20510" name="Oval 12"/>
              <p:cNvSpPr>
                <a:spLocks noChangeArrowheads="1"/>
              </p:cNvSpPr>
              <p:nvPr/>
            </p:nvSpPr>
            <p:spPr bwMode="gray">
              <a:xfrm>
                <a:off x="576"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a:effectLst/>
            </p:spPr>
            <p:txBody>
              <a:bodyPr wrap="none" anchor="ctr"/>
              <a:lstStyle/>
              <a:p>
                <a:pPr algn="ctr"/>
                <a:r>
                  <a:rPr lang="en-US" altLang="zh-CN" dirty="0" smtClean="0">
                    <a:solidFill>
                      <a:srgbClr val="000000"/>
                    </a:solidFill>
                    <a:ea typeface="宋体" charset="-122"/>
                  </a:rPr>
                  <a:t>1</a:t>
                </a:r>
                <a:endParaRPr lang="zh-CN" altLang="zh-CN" dirty="0">
                  <a:solidFill>
                    <a:srgbClr val="000000"/>
                  </a:solidFill>
                  <a:ea typeface="宋体" charset="-122"/>
                </a:endParaRPr>
              </a:p>
            </p:txBody>
          </p:sp>
        </p:grpSp>
        <p:grpSp>
          <p:nvGrpSpPr>
            <p:cNvPr id="6" name="Group 13"/>
            <p:cNvGrpSpPr>
              <a:grpSpLocks/>
            </p:cNvGrpSpPr>
            <p:nvPr/>
          </p:nvGrpSpPr>
          <p:grpSpPr bwMode="auto">
            <a:xfrm>
              <a:off x="1885" y="2632"/>
              <a:ext cx="1019" cy="1304"/>
              <a:chOff x="1776" y="2476"/>
              <a:chExt cx="1019" cy="1304"/>
            </a:xfrm>
          </p:grpSpPr>
          <p:grpSp>
            <p:nvGrpSpPr>
              <p:cNvPr id="7" name="Group 14"/>
              <p:cNvGrpSpPr>
                <a:grpSpLocks/>
              </p:cNvGrpSpPr>
              <p:nvPr/>
            </p:nvGrpSpPr>
            <p:grpSpPr bwMode="auto">
              <a:xfrm>
                <a:off x="1776" y="2476"/>
                <a:ext cx="960" cy="958"/>
                <a:chOff x="2016" y="1920"/>
                <a:chExt cx="1680" cy="1680"/>
              </a:xfrm>
            </p:grpSpPr>
            <p:sp>
              <p:nvSpPr>
                <p:cNvPr id="83983"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ea typeface="宋体" charset="-122"/>
                  </a:endParaRPr>
                </a:p>
              </p:txBody>
            </p:sp>
            <p:sp>
              <p:nvSpPr>
                <p:cNvPr id="83984" name="Freeform 16"/>
                <p:cNvSpPr>
                  <a:spLocks/>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grpSp>
          <p:sp>
            <p:nvSpPr>
              <p:cNvPr id="20506" name="Oval 18"/>
              <p:cNvSpPr>
                <a:spLocks noChangeArrowheads="1"/>
              </p:cNvSpPr>
              <p:nvPr/>
            </p:nvSpPr>
            <p:spPr bwMode="gray">
              <a:xfrm>
                <a:off x="1800"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a:effectLst/>
            </p:spPr>
            <p:txBody>
              <a:bodyPr wrap="none" anchor="ctr"/>
              <a:lstStyle/>
              <a:p>
                <a:pPr algn="ctr"/>
                <a:r>
                  <a:rPr lang="en-US" altLang="zh-CN" dirty="0" smtClean="0">
                    <a:solidFill>
                      <a:srgbClr val="000000"/>
                    </a:solidFill>
                    <a:ea typeface="宋体" charset="-122"/>
                  </a:rPr>
                  <a:t>2</a:t>
                </a:r>
                <a:endParaRPr lang="zh-CN" altLang="zh-CN" dirty="0">
                  <a:solidFill>
                    <a:srgbClr val="000000"/>
                  </a:solidFill>
                  <a:ea typeface="宋体" charset="-122"/>
                </a:endParaRPr>
              </a:p>
            </p:txBody>
          </p:sp>
        </p:grpSp>
        <p:grpSp>
          <p:nvGrpSpPr>
            <p:cNvPr id="8" name="Group 19"/>
            <p:cNvGrpSpPr>
              <a:grpSpLocks/>
            </p:cNvGrpSpPr>
            <p:nvPr/>
          </p:nvGrpSpPr>
          <p:grpSpPr bwMode="auto">
            <a:xfrm>
              <a:off x="3181" y="2604"/>
              <a:ext cx="1028" cy="1332"/>
              <a:chOff x="3072" y="2448"/>
              <a:chExt cx="1028" cy="1332"/>
            </a:xfrm>
          </p:grpSpPr>
          <p:grpSp>
            <p:nvGrpSpPr>
              <p:cNvPr id="9" name="Group 20"/>
              <p:cNvGrpSpPr>
                <a:grpSpLocks/>
              </p:cNvGrpSpPr>
              <p:nvPr/>
            </p:nvGrpSpPr>
            <p:grpSpPr bwMode="auto">
              <a:xfrm>
                <a:off x="3072" y="2448"/>
                <a:ext cx="960" cy="958"/>
                <a:chOff x="2016" y="1920"/>
                <a:chExt cx="1680" cy="1680"/>
              </a:xfrm>
            </p:grpSpPr>
            <p:sp>
              <p:nvSpPr>
                <p:cNvPr id="8398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ea typeface="宋体" charset="-122"/>
                  </a:endParaRPr>
                </a:p>
              </p:txBody>
            </p:sp>
            <p:sp>
              <p:nvSpPr>
                <p:cNvPr id="83990" name="Freeform 22"/>
                <p:cNvSpPr>
                  <a:spLocks/>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grpSp>
          <p:sp>
            <p:nvSpPr>
              <p:cNvPr id="20501" name="Oval 24"/>
              <p:cNvSpPr>
                <a:spLocks noChangeArrowheads="1"/>
              </p:cNvSpPr>
              <p:nvPr/>
            </p:nvSpPr>
            <p:spPr bwMode="gray">
              <a:xfrm>
                <a:off x="3105"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a:effectLst/>
            </p:spPr>
            <p:txBody>
              <a:bodyPr wrap="none" anchor="ctr"/>
              <a:lstStyle/>
              <a:p>
                <a:pPr algn="ctr"/>
                <a:r>
                  <a:rPr lang="en-US" altLang="zh-CN" dirty="0" smtClean="0">
                    <a:solidFill>
                      <a:srgbClr val="000000"/>
                    </a:solidFill>
                    <a:ea typeface="宋体" charset="-122"/>
                  </a:rPr>
                  <a:t>3</a:t>
                </a:r>
                <a:endParaRPr lang="zh-CN" altLang="zh-CN" dirty="0">
                  <a:solidFill>
                    <a:srgbClr val="000000"/>
                  </a:solidFill>
                  <a:ea typeface="宋体" charset="-122"/>
                </a:endParaRPr>
              </a:p>
            </p:txBody>
          </p:sp>
        </p:grpSp>
        <p:grpSp>
          <p:nvGrpSpPr>
            <p:cNvPr id="10" name="Group 25"/>
            <p:cNvGrpSpPr>
              <a:grpSpLocks/>
            </p:cNvGrpSpPr>
            <p:nvPr/>
          </p:nvGrpSpPr>
          <p:grpSpPr bwMode="auto">
            <a:xfrm>
              <a:off x="4381" y="2604"/>
              <a:ext cx="995" cy="1332"/>
              <a:chOff x="4272" y="2448"/>
              <a:chExt cx="995" cy="1332"/>
            </a:xfrm>
          </p:grpSpPr>
          <p:grpSp>
            <p:nvGrpSpPr>
              <p:cNvPr id="12" name="Group 27"/>
              <p:cNvGrpSpPr>
                <a:grpSpLocks/>
              </p:cNvGrpSpPr>
              <p:nvPr/>
            </p:nvGrpSpPr>
            <p:grpSpPr bwMode="auto">
              <a:xfrm>
                <a:off x="4272" y="2448"/>
                <a:ext cx="960" cy="965"/>
                <a:chOff x="2016" y="1920"/>
                <a:chExt cx="1680" cy="1680"/>
              </a:xfrm>
            </p:grpSpPr>
            <p:sp>
              <p:nvSpPr>
                <p:cNvPr id="83996" name="Oval 2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20498" name="Freeform 29"/>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en-US"/>
                </a:p>
              </p:txBody>
            </p:sp>
          </p:grpSp>
          <p:sp>
            <p:nvSpPr>
              <p:cNvPr id="20494" name="Oval 31"/>
              <p:cNvSpPr>
                <a:spLocks noChangeArrowheads="1"/>
              </p:cNvSpPr>
              <p:nvPr/>
            </p:nvSpPr>
            <p:spPr bwMode="gray">
              <a:xfrm>
                <a:off x="4272"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a:effectLst/>
            </p:spPr>
            <p:txBody>
              <a:bodyPr wrap="none" anchor="ctr"/>
              <a:lstStyle/>
              <a:p>
                <a:pPr algn="ctr"/>
                <a:r>
                  <a:rPr lang="en-US" altLang="zh-CN" dirty="0" smtClean="0">
                    <a:solidFill>
                      <a:srgbClr val="000000"/>
                    </a:solidFill>
                    <a:ea typeface="宋体" charset="-122"/>
                  </a:rPr>
                  <a:t>4</a:t>
                </a:r>
                <a:endParaRPr lang="zh-CN" altLang="zh-CN" dirty="0">
                  <a:solidFill>
                    <a:srgbClr val="000000"/>
                  </a:solidFill>
                  <a:ea typeface="宋体" charset="-122"/>
                </a:endParaRPr>
              </a:p>
            </p:txBody>
          </p:sp>
        </p:grpSp>
      </p:grpSp>
      <p:sp>
        <p:nvSpPr>
          <p:cNvPr id="35" name="Rectangle 34"/>
          <p:cNvSpPr/>
          <p:nvPr/>
        </p:nvSpPr>
        <p:spPr>
          <a:xfrm>
            <a:off x="971600" y="4365104"/>
            <a:ext cx="1656184" cy="1200329"/>
          </a:xfrm>
          <a:prstGeom prst="rect">
            <a:avLst/>
          </a:prstGeom>
        </p:spPr>
        <p:txBody>
          <a:bodyPr wrap="square">
            <a:spAutoFit/>
          </a:bodyPr>
          <a:lstStyle/>
          <a:p>
            <a:pPr algn="ctr" rtl="1"/>
            <a:r>
              <a:rPr lang="fa-IR" sz="2400" dirty="0" smtClean="0">
                <a:solidFill>
                  <a:srgbClr val="FFFFFF"/>
                </a:solidFill>
              </a:rPr>
              <a:t>اندازه گیری نمونه های کنتری </a:t>
            </a:r>
            <a:endParaRPr lang="en-US" sz="2400" dirty="0">
              <a:solidFill>
                <a:srgbClr val="FFFFFF"/>
              </a:solidFill>
            </a:endParaRPr>
          </a:p>
        </p:txBody>
      </p:sp>
      <p:sp>
        <p:nvSpPr>
          <p:cNvPr id="37" name="Rectangle 36"/>
          <p:cNvSpPr/>
          <p:nvPr/>
        </p:nvSpPr>
        <p:spPr>
          <a:xfrm>
            <a:off x="6948264" y="4293096"/>
            <a:ext cx="1512168" cy="1200329"/>
          </a:xfrm>
          <a:prstGeom prst="rect">
            <a:avLst/>
          </a:prstGeom>
        </p:spPr>
        <p:txBody>
          <a:bodyPr wrap="square">
            <a:spAutoFit/>
          </a:bodyPr>
          <a:lstStyle/>
          <a:p>
            <a:pPr algn="ctr" rtl="1"/>
            <a:r>
              <a:rPr lang="fa-IR" sz="2400" dirty="0">
                <a:solidFill>
                  <a:srgbClr val="000000"/>
                </a:solidFill>
              </a:rPr>
              <a:t>پیدا کردن خطا و رفع آن </a:t>
            </a:r>
            <a:endParaRPr lang="en-US" sz="2400" dirty="0">
              <a:solidFill>
                <a:srgbClr val="000000"/>
              </a:solidFill>
            </a:endParaRPr>
          </a:p>
        </p:txBody>
      </p:sp>
      <p:sp>
        <p:nvSpPr>
          <p:cNvPr id="38" name="Rectangle 37"/>
          <p:cNvSpPr/>
          <p:nvPr/>
        </p:nvSpPr>
        <p:spPr>
          <a:xfrm>
            <a:off x="2771800" y="4542219"/>
            <a:ext cx="1800200" cy="830997"/>
          </a:xfrm>
          <a:prstGeom prst="rect">
            <a:avLst/>
          </a:prstGeom>
        </p:spPr>
        <p:txBody>
          <a:bodyPr wrap="square">
            <a:spAutoFit/>
          </a:bodyPr>
          <a:lstStyle/>
          <a:p>
            <a:pPr algn="ctr" rtl="1"/>
            <a:r>
              <a:rPr lang="fa-IR" sz="2400" dirty="0" smtClean="0">
                <a:solidFill>
                  <a:srgbClr val="000000"/>
                </a:solidFill>
              </a:rPr>
              <a:t>نگهداری تجهیزات </a:t>
            </a:r>
            <a:endParaRPr lang="en-US" sz="2400" dirty="0">
              <a:solidFill>
                <a:srgbClr val="000000"/>
              </a:solidFill>
            </a:endParaRPr>
          </a:p>
        </p:txBody>
      </p:sp>
      <p:sp>
        <p:nvSpPr>
          <p:cNvPr id="39" name="Rectangle 38"/>
          <p:cNvSpPr/>
          <p:nvPr/>
        </p:nvSpPr>
        <p:spPr>
          <a:xfrm>
            <a:off x="5076056" y="4653136"/>
            <a:ext cx="1459054" cy="461665"/>
          </a:xfrm>
          <a:prstGeom prst="rect">
            <a:avLst/>
          </a:prstGeom>
        </p:spPr>
        <p:txBody>
          <a:bodyPr wrap="none">
            <a:spAutoFit/>
          </a:bodyPr>
          <a:lstStyle/>
          <a:p>
            <a:r>
              <a:rPr lang="fa-IR" sz="2400" dirty="0" smtClean="0">
                <a:solidFill>
                  <a:srgbClr val="000000"/>
                </a:solidFill>
              </a:rPr>
              <a:t>آنالیز آماری </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 calcmode="lin" valueType="num">
                                      <p:cBhvr>
                                        <p:cTn id="16" dur="500" fill="hold"/>
                                        <p:tgtEl>
                                          <p:spTgt spid="38"/>
                                        </p:tgtEl>
                                        <p:attrNameLst>
                                          <p:attrName>style.rotation</p:attrName>
                                        </p:attrNameLst>
                                      </p:cBhvr>
                                      <p:tavLst>
                                        <p:tav tm="0">
                                          <p:val>
                                            <p:fltVal val="360"/>
                                          </p:val>
                                        </p:tav>
                                        <p:tav tm="100000">
                                          <p:val>
                                            <p:fltVal val="0"/>
                                          </p:val>
                                        </p:tav>
                                      </p:tavLst>
                                    </p:anim>
                                    <p:animEffect transition="in" filter="fade">
                                      <p:cBhvr>
                                        <p:cTn id="17" dur="500"/>
                                        <p:tgtEl>
                                          <p:spTgt spid="3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style.rotation</p:attrName>
                                        </p:attrNameLst>
                                      </p:cBhvr>
                                      <p:tavLst>
                                        <p:tav tm="0">
                                          <p:val>
                                            <p:fltVal val="360"/>
                                          </p:val>
                                        </p:tav>
                                        <p:tav tm="100000">
                                          <p:val>
                                            <p:fltVal val="0"/>
                                          </p:val>
                                        </p:tav>
                                      </p:tavLst>
                                    </p:anim>
                                    <p:animEffect transition="in" filter="fade">
                                      <p:cBhvr>
                                        <p:cTn id="24" dur="500"/>
                                        <p:tgtEl>
                                          <p:spTgt spid="39"/>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 calcmode="lin" valueType="num">
                                      <p:cBhvr>
                                        <p:cTn id="30" dur="500" fill="hold"/>
                                        <p:tgtEl>
                                          <p:spTgt spid="37"/>
                                        </p:tgtEl>
                                        <p:attrNameLst>
                                          <p:attrName>style.rotation</p:attrName>
                                        </p:attrNameLst>
                                      </p:cBhvr>
                                      <p:tavLst>
                                        <p:tav tm="0">
                                          <p:val>
                                            <p:fltVal val="360"/>
                                          </p:val>
                                        </p:tav>
                                        <p:tav tm="100000">
                                          <p:val>
                                            <p:fltVal val="0"/>
                                          </p:val>
                                        </p:tav>
                                      </p:tavLst>
                                    </p:anim>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323527" y="910208"/>
            <a:ext cx="8820980" cy="6191200"/>
            <a:chOff x="912" y="1008"/>
            <a:chExt cx="4074" cy="2784"/>
          </a:xfrm>
        </p:grpSpPr>
        <p:sp>
          <p:nvSpPr>
            <p:cNvPr id="13318" name="Freeform 3"/>
            <p:cNvSpPr>
              <a:spLocks noEditPoints="1"/>
            </p:cNvSpPr>
            <p:nvPr/>
          </p:nvSpPr>
          <p:spPr bwMode="gray">
            <a:xfrm>
              <a:off x="912" y="1248"/>
              <a:ext cx="3744" cy="2544"/>
            </a:xfrm>
            <a:custGeom>
              <a:avLst/>
              <a:gdLst>
                <a:gd name="T0" fmla="*/ 1450 w 2820"/>
                <a:gd name="T1" fmla="*/ 44 h 2912"/>
                <a:gd name="T2" fmla="*/ 1091 w 2820"/>
                <a:gd name="T3" fmla="*/ 147 h 2912"/>
                <a:gd name="T4" fmla="*/ 789 w 2820"/>
                <a:gd name="T5" fmla="*/ 262 h 2912"/>
                <a:gd name="T6" fmla="*/ 539 w 2820"/>
                <a:gd name="T7" fmla="*/ 390 h 2912"/>
                <a:gd name="T8" fmla="*/ 337 w 2820"/>
                <a:gd name="T9" fmla="*/ 528 h 2912"/>
                <a:gd name="T10" fmla="*/ 186 w 2820"/>
                <a:gd name="T11" fmla="*/ 674 h 2912"/>
                <a:gd name="T12" fmla="*/ 80 w 2820"/>
                <a:gd name="T13" fmla="*/ 825 h 2912"/>
                <a:gd name="T14" fmla="*/ 19 w 2820"/>
                <a:gd name="T15" fmla="*/ 980 h 2912"/>
                <a:gd name="T16" fmla="*/ 0 w 2820"/>
                <a:gd name="T17" fmla="*/ 1136 h 2912"/>
                <a:gd name="T18" fmla="*/ 24 w 2820"/>
                <a:gd name="T19" fmla="*/ 1289 h 2912"/>
                <a:gd name="T20" fmla="*/ 85 w 2820"/>
                <a:gd name="T21" fmla="*/ 1441 h 2912"/>
                <a:gd name="T22" fmla="*/ 183 w 2820"/>
                <a:gd name="T23" fmla="*/ 1588 h 2912"/>
                <a:gd name="T24" fmla="*/ 316 w 2820"/>
                <a:gd name="T25" fmla="*/ 1728 h 2912"/>
                <a:gd name="T26" fmla="*/ 483 w 2820"/>
                <a:gd name="T27" fmla="*/ 1857 h 2912"/>
                <a:gd name="T28" fmla="*/ 680 w 2820"/>
                <a:gd name="T29" fmla="*/ 1976 h 2912"/>
                <a:gd name="T30" fmla="*/ 908 w 2820"/>
                <a:gd name="T31" fmla="*/ 2081 h 2912"/>
                <a:gd name="T32" fmla="*/ 1160 w 2820"/>
                <a:gd name="T33" fmla="*/ 2170 h 2912"/>
                <a:gd name="T34" fmla="*/ 1442 w 2820"/>
                <a:gd name="T35" fmla="*/ 2240 h 2912"/>
                <a:gd name="T36" fmla="*/ 1745 w 2820"/>
                <a:gd name="T37" fmla="*/ 2291 h 2912"/>
                <a:gd name="T38" fmla="*/ 2068 w 2820"/>
                <a:gd name="T39" fmla="*/ 2319 h 2912"/>
                <a:gd name="T40" fmla="*/ 2414 w 2820"/>
                <a:gd name="T41" fmla="*/ 2322 h 2912"/>
                <a:gd name="T42" fmla="*/ 2775 w 2820"/>
                <a:gd name="T43" fmla="*/ 2299 h 2912"/>
                <a:gd name="T44" fmla="*/ 3152 w 2820"/>
                <a:gd name="T45" fmla="*/ 2249 h 2912"/>
                <a:gd name="T46" fmla="*/ 3378 w 2820"/>
                <a:gd name="T47" fmla="*/ 2544 h 2912"/>
                <a:gd name="T48" fmla="*/ 2480 w 2820"/>
                <a:gd name="T49" fmla="*/ 1356 h 2912"/>
                <a:gd name="T50" fmla="*/ 2597 w 2820"/>
                <a:gd name="T51" fmla="*/ 1672 h 2912"/>
                <a:gd name="T52" fmla="*/ 2374 w 2820"/>
                <a:gd name="T53" fmla="*/ 1691 h 2912"/>
                <a:gd name="T54" fmla="*/ 2145 w 2820"/>
                <a:gd name="T55" fmla="*/ 1690 h 2912"/>
                <a:gd name="T56" fmla="*/ 1914 w 2820"/>
                <a:gd name="T57" fmla="*/ 1670 h 2912"/>
                <a:gd name="T58" fmla="*/ 1689 w 2820"/>
                <a:gd name="T59" fmla="*/ 1635 h 2912"/>
                <a:gd name="T60" fmla="*/ 1471 w 2820"/>
                <a:gd name="T61" fmla="*/ 1583 h 2912"/>
                <a:gd name="T62" fmla="*/ 1264 w 2820"/>
                <a:gd name="T63" fmla="*/ 1517 h 2912"/>
                <a:gd name="T64" fmla="*/ 1075 w 2820"/>
                <a:gd name="T65" fmla="*/ 1438 h 2912"/>
                <a:gd name="T66" fmla="*/ 908 w 2820"/>
                <a:gd name="T67" fmla="*/ 1347 h 2912"/>
                <a:gd name="T68" fmla="*/ 767 w 2820"/>
                <a:gd name="T69" fmla="*/ 1248 h 2912"/>
                <a:gd name="T70" fmla="*/ 656 w 2820"/>
                <a:gd name="T71" fmla="*/ 1139 h 2912"/>
                <a:gd name="T72" fmla="*/ 582 w 2820"/>
                <a:gd name="T73" fmla="*/ 1022 h 2912"/>
                <a:gd name="T74" fmla="*/ 544 w 2820"/>
                <a:gd name="T75" fmla="*/ 902 h 2912"/>
                <a:gd name="T76" fmla="*/ 552 w 2820"/>
                <a:gd name="T77" fmla="*/ 776 h 2912"/>
                <a:gd name="T78" fmla="*/ 611 w 2820"/>
                <a:gd name="T79" fmla="*/ 648 h 2912"/>
                <a:gd name="T80" fmla="*/ 722 w 2820"/>
                <a:gd name="T81" fmla="*/ 517 h 2912"/>
                <a:gd name="T82" fmla="*/ 890 w 2820"/>
                <a:gd name="T83" fmla="*/ 388 h 2912"/>
                <a:gd name="T84" fmla="*/ 1121 w 2820"/>
                <a:gd name="T85" fmla="*/ 260 h 2912"/>
                <a:gd name="T86" fmla="*/ 1421 w 2820"/>
                <a:gd name="T87" fmla="*/ 135 h 2912"/>
                <a:gd name="T88" fmla="*/ 1790 w 2820"/>
                <a:gd name="T89" fmla="*/ 14 h 2912"/>
                <a:gd name="T90" fmla="*/ 1652 w 2820"/>
                <a:gd name="T91" fmla="*/ 0 h 2912"/>
                <a:gd name="T92" fmla="*/ 3744 w 2820"/>
                <a:gd name="T93" fmla="*/ 1690 h 2912"/>
                <a:gd name="T94" fmla="*/ 3744 w 2820"/>
                <a:gd name="T95" fmla="*/ 1690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gs>
                <a:gs pos="100000">
                  <a:schemeClr val="accent1"/>
                </a:gs>
              </a:gsLst>
              <a:lin ang="5400000" scaled="1"/>
            </a:gradFill>
            <a:ln w="0">
              <a:noFill/>
              <a:prstDash val="solid"/>
              <a:round/>
              <a:headEnd/>
              <a:tailEnd/>
            </a:ln>
            <a:effectLst>
              <a:outerShdw dist="206741" dir="8249373" algn="ctr" rotWithShape="0">
                <a:srgbClr val="C1D1D3">
                  <a:alpha val="50000"/>
                </a:srgbClr>
              </a:outerShdw>
            </a:effectLst>
          </p:spPr>
          <p:txBody>
            <a:bodyPr/>
            <a:lstStyle/>
            <a:p>
              <a:endParaRPr lang="en-US"/>
            </a:p>
          </p:txBody>
        </p:sp>
        <p:sp>
          <p:nvSpPr>
            <p:cNvPr id="76804" name="Text Box 4"/>
            <p:cNvSpPr txBox="1">
              <a:spLocks noChangeArrowheads="1"/>
            </p:cNvSpPr>
            <p:nvPr/>
          </p:nvSpPr>
          <p:spPr bwMode="auto">
            <a:xfrm>
              <a:off x="3306" y="1849"/>
              <a:ext cx="1680"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buFontTx/>
                <a:buNone/>
              </a:pPr>
              <a:r>
                <a:rPr lang="fa-IR" sz="2800" dirty="0" smtClean="0">
                  <a:solidFill>
                    <a:srgbClr val="000000"/>
                  </a:solidFill>
                </a:rPr>
                <a:t>فرآیند پست آنالیتیکال نسبت به فرآیند پره آنالیتیکال مشکلات کمتری دارند مشکلاتی که ممکن در این بخش پیش بیایید</a:t>
              </a:r>
            </a:p>
          </p:txBody>
        </p:sp>
        <p:grpSp>
          <p:nvGrpSpPr>
            <p:cNvPr id="3" name="Group 33"/>
            <p:cNvGrpSpPr>
              <a:grpSpLocks/>
            </p:cNvGrpSpPr>
            <p:nvPr/>
          </p:nvGrpSpPr>
          <p:grpSpPr bwMode="auto">
            <a:xfrm>
              <a:off x="2076" y="2364"/>
              <a:ext cx="1140" cy="1298"/>
              <a:chOff x="2076" y="2364"/>
              <a:chExt cx="1140" cy="1298"/>
            </a:xfrm>
          </p:grpSpPr>
          <p:sp>
            <p:nvSpPr>
              <p:cNvPr id="13343" name="Oval 5"/>
              <p:cNvSpPr>
                <a:spLocks noChangeArrowheads="1"/>
              </p:cNvSpPr>
              <p:nvPr/>
            </p:nvSpPr>
            <p:spPr bwMode="gray">
              <a:xfrm rot="-723406">
                <a:off x="2185" y="3132"/>
                <a:ext cx="906" cy="420"/>
              </a:xfrm>
              <a:prstGeom prst="ellipse">
                <a:avLst/>
              </a:prstGeom>
              <a:solidFill>
                <a:srgbClr val="0F2145">
                  <a:alpha val="30196"/>
                </a:srgbClr>
              </a:solidFill>
              <a:ln w="9525">
                <a:noFill/>
                <a:round/>
                <a:headEnd/>
                <a:tailEnd/>
              </a:ln>
              <a:effectLst/>
            </p:spPr>
            <p:txBody>
              <a:bodyPr wrap="none" anchor="ctr"/>
              <a:lstStyle/>
              <a:p>
                <a:endParaRPr lang="zh-CN" altLang="en-US">
                  <a:ea typeface="宋体" charset="-122"/>
                </a:endParaRPr>
              </a:p>
            </p:txBody>
          </p:sp>
          <p:sp>
            <p:nvSpPr>
              <p:cNvPr id="13344" name="Oval 6"/>
              <p:cNvSpPr>
                <a:spLocks noChangeArrowheads="1"/>
              </p:cNvSpPr>
              <p:nvPr/>
            </p:nvSpPr>
            <p:spPr bwMode="gray">
              <a:xfrm>
                <a:off x="2142" y="2364"/>
                <a:ext cx="1074" cy="1075"/>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5" name="Oval 7"/>
              <p:cNvSpPr>
                <a:spLocks noChangeArrowheads="1"/>
              </p:cNvSpPr>
              <p:nvPr/>
            </p:nvSpPr>
            <p:spPr bwMode="gray">
              <a:xfrm>
                <a:off x="2155" y="2370"/>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6" name="Oval 8"/>
              <p:cNvSpPr>
                <a:spLocks noChangeArrowheads="1"/>
              </p:cNvSpPr>
              <p:nvPr/>
            </p:nvSpPr>
            <p:spPr bwMode="gray">
              <a:xfrm>
                <a:off x="2076" y="2380"/>
                <a:ext cx="1088" cy="1193"/>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7" name="Oval 9"/>
              <p:cNvSpPr>
                <a:spLocks noChangeArrowheads="1"/>
              </p:cNvSpPr>
              <p:nvPr/>
            </p:nvSpPr>
            <p:spPr bwMode="gray">
              <a:xfrm>
                <a:off x="2224" y="2408"/>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8" name="Text Box 10"/>
              <p:cNvSpPr txBox="1">
                <a:spLocks noChangeArrowheads="1"/>
              </p:cNvSpPr>
              <p:nvPr/>
            </p:nvSpPr>
            <p:spPr bwMode="gray">
              <a:xfrm>
                <a:off x="2109" y="2519"/>
                <a:ext cx="1097" cy="1143"/>
              </a:xfrm>
              <a:prstGeom prst="rect">
                <a:avLst/>
              </a:prstGeom>
              <a:noFill/>
              <a:ln w="9525" algn="ctr">
                <a:noFill/>
                <a:miter lim="800000"/>
                <a:headEnd/>
                <a:tailEnd/>
              </a:ln>
              <a:effectLst/>
            </p:spPr>
            <p:txBody>
              <a:bodyPr wrap="square">
                <a:spAutoFit/>
              </a:bodyPr>
              <a:lstStyle/>
              <a:p>
                <a:pPr algn="ctr"/>
                <a:r>
                  <a:rPr lang="fa-IR" sz="2800" dirty="0" smtClean="0">
                    <a:solidFill>
                      <a:srgbClr val="000000"/>
                    </a:solidFill>
                  </a:rPr>
                  <a:t>دادن جواب اشتباه بر اثر یکسان بودن اسم و فامیل بدون توجه به شماره پذیرش</a:t>
                </a:r>
                <a:endParaRPr lang="en-US" altLang="zh-CN" dirty="0">
                  <a:solidFill>
                    <a:srgbClr val="000000"/>
                  </a:solidFill>
                  <a:ea typeface="宋体" charset="-122"/>
                </a:endParaRPr>
              </a:p>
            </p:txBody>
          </p:sp>
        </p:grpSp>
        <p:grpSp>
          <p:nvGrpSpPr>
            <p:cNvPr id="4" name="Group 30"/>
            <p:cNvGrpSpPr>
              <a:grpSpLocks/>
            </p:cNvGrpSpPr>
            <p:nvPr/>
          </p:nvGrpSpPr>
          <p:grpSpPr bwMode="auto">
            <a:xfrm>
              <a:off x="945" y="2124"/>
              <a:ext cx="898" cy="1008"/>
              <a:chOff x="945" y="2124"/>
              <a:chExt cx="898" cy="1008"/>
            </a:xfrm>
          </p:grpSpPr>
          <p:sp>
            <p:nvSpPr>
              <p:cNvPr id="13336" name="Oval 11"/>
              <p:cNvSpPr>
                <a:spLocks noChangeArrowheads="1"/>
              </p:cNvSpPr>
              <p:nvPr/>
            </p:nvSpPr>
            <p:spPr bwMode="gray">
              <a:xfrm rot="-772996">
                <a:off x="1024" y="2748"/>
                <a:ext cx="714" cy="384"/>
              </a:xfrm>
              <a:prstGeom prst="ellipse">
                <a:avLst/>
              </a:prstGeom>
              <a:solidFill>
                <a:srgbClr val="0F2145">
                  <a:alpha val="30196"/>
                </a:srgbClr>
              </a:solidFill>
              <a:ln w="9525">
                <a:noFill/>
                <a:round/>
                <a:headEnd/>
                <a:tailEnd/>
              </a:ln>
              <a:effectLst/>
            </p:spPr>
            <p:txBody>
              <a:bodyPr wrap="none" anchor="ctr"/>
              <a:lstStyle/>
              <a:p>
                <a:endParaRPr lang="zh-CN" altLang="en-US">
                  <a:ea typeface="宋体" charset="-122"/>
                </a:endParaRPr>
              </a:p>
            </p:txBody>
          </p:sp>
          <p:grpSp>
            <p:nvGrpSpPr>
              <p:cNvPr id="5" name="Group 12"/>
              <p:cNvGrpSpPr>
                <a:grpSpLocks/>
              </p:cNvGrpSpPr>
              <p:nvPr/>
            </p:nvGrpSpPr>
            <p:grpSpPr bwMode="auto">
              <a:xfrm>
                <a:off x="945" y="2124"/>
                <a:ext cx="898" cy="908"/>
                <a:chOff x="701" y="2112"/>
                <a:chExt cx="875" cy="860"/>
              </a:xfrm>
            </p:grpSpPr>
            <p:sp>
              <p:nvSpPr>
                <p:cNvPr id="13338" name="Oval 13"/>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39" name="Oval 14"/>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0" name="Oval 15"/>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1" name="Oval 16"/>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42" name="Text Box 17"/>
                <p:cNvSpPr txBox="1">
                  <a:spLocks noChangeArrowheads="1"/>
                </p:cNvSpPr>
                <p:nvPr/>
              </p:nvSpPr>
              <p:spPr bwMode="gray">
                <a:xfrm>
                  <a:off x="701" y="2235"/>
                  <a:ext cx="875" cy="570"/>
                </a:xfrm>
                <a:prstGeom prst="rect">
                  <a:avLst/>
                </a:prstGeom>
                <a:noFill/>
                <a:ln w="9525" algn="ctr">
                  <a:noFill/>
                  <a:miter lim="800000"/>
                  <a:headEnd/>
                  <a:tailEnd/>
                </a:ln>
                <a:effectLst/>
              </p:spPr>
              <p:txBody>
                <a:bodyPr wrap="square">
                  <a:spAutoFit/>
                </a:bodyPr>
                <a:lstStyle/>
                <a:p>
                  <a:pPr algn="ctr"/>
                  <a:r>
                    <a:rPr lang="fa-IR" sz="2700" dirty="0" smtClean="0">
                      <a:solidFill>
                        <a:srgbClr val="000000"/>
                      </a:solidFill>
                    </a:rPr>
                    <a:t>تاخیر در تایپ و آماده کردن جواب</a:t>
                  </a:r>
                  <a:endParaRPr lang="en-US" altLang="zh-CN" sz="2700" dirty="0">
                    <a:solidFill>
                      <a:srgbClr val="000000"/>
                    </a:solidFill>
                    <a:ea typeface="宋体" charset="-122"/>
                  </a:endParaRPr>
                </a:p>
              </p:txBody>
            </p:sp>
          </p:grpSp>
        </p:grpSp>
        <p:grpSp>
          <p:nvGrpSpPr>
            <p:cNvPr id="6" name="Group 31"/>
            <p:cNvGrpSpPr>
              <a:grpSpLocks/>
            </p:cNvGrpSpPr>
            <p:nvPr/>
          </p:nvGrpSpPr>
          <p:grpSpPr bwMode="auto">
            <a:xfrm>
              <a:off x="939" y="1298"/>
              <a:ext cx="693" cy="718"/>
              <a:chOff x="939" y="1298"/>
              <a:chExt cx="693" cy="718"/>
            </a:xfrm>
          </p:grpSpPr>
          <p:sp>
            <p:nvSpPr>
              <p:cNvPr id="13330" name="Oval 18"/>
              <p:cNvSpPr>
                <a:spLocks noChangeArrowheads="1"/>
              </p:cNvSpPr>
              <p:nvPr/>
            </p:nvSpPr>
            <p:spPr bwMode="gray">
              <a:xfrm>
                <a:off x="939" y="1680"/>
                <a:ext cx="576" cy="336"/>
              </a:xfrm>
              <a:prstGeom prst="ellipse">
                <a:avLst/>
              </a:prstGeom>
              <a:solidFill>
                <a:srgbClr val="0F2145">
                  <a:alpha val="30196"/>
                </a:srgbClr>
              </a:solidFill>
              <a:ln w="9525">
                <a:noFill/>
                <a:round/>
                <a:headEnd/>
                <a:tailEnd/>
              </a:ln>
              <a:effectLst/>
            </p:spPr>
            <p:txBody>
              <a:bodyPr wrap="none" anchor="ctr"/>
              <a:lstStyle/>
              <a:p>
                <a:endParaRPr lang="zh-CN" altLang="en-US">
                  <a:ea typeface="宋体" charset="-122"/>
                </a:endParaRPr>
              </a:p>
            </p:txBody>
          </p:sp>
          <p:sp>
            <p:nvSpPr>
              <p:cNvPr id="13331" name="Oval 19"/>
              <p:cNvSpPr>
                <a:spLocks noChangeArrowheads="1"/>
              </p:cNvSpPr>
              <p:nvPr/>
            </p:nvSpPr>
            <p:spPr bwMode="gray">
              <a:xfrm>
                <a:off x="987" y="1298"/>
                <a:ext cx="645" cy="645"/>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32" name="Oval 20"/>
              <p:cNvSpPr>
                <a:spLocks noChangeArrowheads="1"/>
              </p:cNvSpPr>
              <p:nvPr/>
            </p:nvSpPr>
            <p:spPr bwMode="gray">
              <a:xfrm>
                <a:off x="995" y="1301"/>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33" name="Oval 21"/>
              <p:cNvSpPr>
                <a:spLocks noChangeArrowheads="1"/>
              </p:cNvSpPr>
              <p:nvPr/>
            </p:nvSpPr>
            <p:spPr bwMode="gray">
              <a:xfrm>
                <a:off x="1002" y="1308"/>
                <a:ext cx="599" cy="588"/>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34" name="Oval 22"/>
              <p:cNvSpPr>
                <a:spLocks noChangeArrowheads="1"/>
              </p:cNvSpPr>
              <p:nvPr/>
            </p:nvSpPr>
            <p:spPr bwMode="gray">
              <a:xfrm>
                <a:off x="1036" y="1324"/>
                <a:ext cx="534" cy="477"/>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35" name="Text Box 23"/>
              <p:cNvSpPr txBox="1">
                <a:spLocks noChangeArrowheads="1"/>
              </p:cNvSpPr>
              <p:nvPr/>
            </p:nvSpPr>
            <p:spPr bwMode="gray">
              <a:xfrm>
                <a:off x="1012" y="1428"/>
                <a:ext cx="584" cy="318"/>
              </a:xfrm>
              <a:prstGeom prst="rect">
                <a:avLst/>
              </a:prstGeom>
              <a:noFill/>
              <a:ln w="9525" algn="ctr">
                <a:noFill/>
                <a:miter lim="800000"/>
                <a:headEnd/>
                <a:tailEnd/>
              </a:ln>
              <a:effectLst/>
            </p:spPr>
            <p:txBody>
              <a:bodyPr wrap="square">
                <a:spAutoFit/>
              </a:bodyPr>
              <a:lstStyle/>
              <a:p>
                <a:pPr algn="ctr"/>
                <a:r>
                  <a:rPr lang="fa-IR" sz="2000" dirty="0" smtClean="0">
                    <a:solidFill>
                      <a:srgbClr val="000000"/>
                    </a:solidFill>
                  </a:rPr>
                  <a:t>خوانا نبودن جواب</a:t>
                </a:r>
                <a:endParaRPr lang="en-US" altLang="zh-CN" sz="2000" dirty="0">
                  <a:solidFill>
                    <a:srgbClr val="000000"/>
                  </a:solidFill>
                  <a:ea typeface="宋体" charset="-122"/>
                </a:endParaRPr>
              </a:p>
            </p:txBody>
          </p:sp>
        </p:grpSp>
        <p:grpSp>
          <p:nvGrpSpPr>
            <p:cNvPr id="7" name="Group 32"/>
            <p:cNvGrpSpPr>
              <a:grpSpLocks/>
            </p:cNvGrpSpPr>
            <p:nvPr/>
          </p:nvGrpSpPr>
          <p:grpSpPr bwMode="auto">
            <a:xfrm>
              <a:off x="1710" y="1008"/>
              <a:ext cx="507" cy="480"/>
              <a:chOff x="1710" y="1008"/>
              <a:chExt cx="507" cy="480"/>
            </a:xfrm>
          </p:grpSpPr>
          <p:sp>
            <p:nvSpPr>
              <p:cNvPr id="13324" name="Oval 24"/>
              <p:cNvSpPr>
                <a:spLocks noChangeArrowheads="1"/>
              </p:cNvSpPr>
              <p:nvPr/>
            </p:nvSpPr>
            <p:spPr bwMode="gray">
              <a:xfrm>
                <a:off x="1710" y="1344"/>
                <a:ext cx="432" cy="144"/>
              </a:xfrm>
              <a:prstGeom prst="ellipse">
                <a:avLst/>
              </a:prstGeom>
              <a:solidFill>
                <a:srgbClr val="0F2145">
                  <a:alpha val="30196"/>
                </a:srgbClr>
              </a:solidFill>
              <a:ln w="9525">
                <a:noFill/>
                <a:round/>
                <a:headEnd/>
                <a:tailEnd/>
              </a:ln>
              <a:effectLst/>
            </p:spPr>
            <p:txBody>
              <a:bodyPr wrap="none" anchor="ctr"/>
              <a:lstStyle/>
              <a:p>
                <a:endParaRPr lang="zh-CN" altLang="en-US">
                  <a:ea typeface="宋体" charset="-122"/>
                </a:endParaRPr>
              </a:p>
            </p:txBody>
          </p:sp>
          <p:sp>
            <p:nvSpPr>
              <p:cNvPr id="13325" name="Oval 25"/>
              <p:cNvSpPr>
                <a:spLocks noChangeArrowheads="1"/>
              </p:cNvSpPr>
              <p:nvPr/>
            </p:nvSpPr>
            <p:spPr bwMode="gray">
              <a:xfrm>
                <a:off x="1787" y="1008"/>
                <a:ext cx="430" cy="430"/>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26" name="Oval 26"/>
              <p:cNvSpPr>
                <a:spLocks noChangeArrowheads="1"/>
              </p:cNvSpPr>
              <p:nvPr/>
            </p:nvSpPr>
            <p:spPr bwMode="gray">
              <a:xfrm>
                <a:off x="1793" y="1010"/>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27" name="Oval 27"/>
              <p:cNvSpPr>
                <a:spLocks noChangeArrowheads="1"/>
              </p:cNvSpPr>
              <p:nvPr/>
            </p:nvSpPr>
            <p:spPr bwMode="gray">
              <a:xfrm>
                <a:off x="1797" y="1014"/>
                <a:ext cx="399" cy="392"/>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28" name="Oval 28"/>
              <p:cNvSpPr>
                <a:spLocks noChangeArrowheads="1"/>
              </p:cNvSpPr>
              <p:nvPr/>
            </p:nvSpPr>
            <p:spPr bwMode="gray">
              <a:xfrm>
                <a:off x="1820" y="1026"/>
                <a:ext cx="355" cy="317"/>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3329" name="Text Box 29"/>
              <p:cNvSpPr txBox="1">
                <a:spLocks noChangeArrowheads="1"/>
              </p:cNvSpPr>
              <p:nvPr/>
            </p:nvSpPr>
            <p:spPr bwMode="gray">
              <a:xfrm>
                <a:off x="1810" y="1072"/>
                <a:ext cx="398" cy="332"/>
              </a:xfrm>
              <a:prstGeom prst="rect">
                <a:avLst/>
              </a:prstGeom>
              <a:noFill/>
              <a:ln w="9525" algn="ctr">
                <a:noFill/>
                <a:miter lim="800000"/>
                <a:headEnd/>
                <a:tailEnd/>
              </a:ln>
              <a:effectLst/>
            </p:spPr>
            <p:txBody>
              <a:bodyPr wrap="square">
                <a:spAutoFit/>
              </a:bodyPr>
              <a:lstStyle/>
              <a:p>
                <a:pPr algn="ctr"/>
                <a:r>
                  <a:rPr lang="fa-IR" dirty="0" smtClean="0">
                    <a:solidFill>
                      <a:srgbClr val="000000"/>
                    </a:solidFill>
                  </a:rPr>
                  <a:t>گم شدن جواب</a:t>
                </a:r>
                <a:endParaRPr lang="en-US" altLang="zh-CN" sz="2400" dirty="0">
                  <a:solidFill>
                    <a:srgbClr val="000000"/>
                  </a:solidFill>
                  <a:ea typeface="宋体" charset="-122"/>
                </a:endParaRPr>
              </a:p>
            </p:txBody>
          </p:sp>
        </p:grpSp>
      </p:grpSp>
      <p:sp>
        <p:nvSpPr>
          <p:cNvPr id="38" name="Rectangle 2"/>
          <p:cNvSpPr>
            <a:spLocks noGrp="1" noChangeArrowheads="1"/>
          </p:cNvSpPr>
          <p:nvPr>
            <p:ph type="title"/>
          </p:nvPr>
        </p:nvSpPr>
        <p:spPr>
          <a:xfrm>
            <a:off x="5245224" y="0"/>
            <a:ext cx="3898776" cy="1143000"/>
          </a:xfrm>
        </p:spPr>
        <p:txBody>
          <a:bodyPr/>
          <a:lstStyle/>
          <a:p>
            <a:pPr eaLnBrk="1" hangingPunct="1"/>
            <a:r>
              <a:rPr lang="fa-IR" sz="3600" dirty="0" smtClean="0"/>
              <a:t>فرآیندهای پست آنالیتیکال </a:t>
            </a:r>
            <a:endParaRPr lang="en-US" sz="3600" dirty="0" smtClean="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QUALITY CONTEROL</a:t>
            </a:r>
          </a:p>
        </p:txBody>
      </p:sp>
      <p:sp>
        <p:nvSpPr>
          <p:cNvPr id="12291" name="Rectangle 3"/>
          <p:cNvSpPr>
            <a:spLocks noGrp="1" noChangeArrowheads="1"/>
          </p:cNvSpPr>
          <p:nvPr>
            <p:ph type="body" idx="1"/>
          </p:nvPr>
        </p:nvSpPr>
        <p:spPr/>
        <p:txBody>
          <a:bodyPr/>
          <a:lstStyle/>
          <a:p>
            <a:pPr algn="r" eaLnBrk="1" hangingPunct="1">
              <a:buFontTx/>
              <a:buNone/>
            </a:pPr>
            <a:r>
              <a:rPr lang="fa-IR" sz="2800" smtClean="0"/>
              <a:t>فرآیند کنترل کیفی دقت و تکرار پذیری نتایج آزمایشگاه را تضمین می کند برای انجام کنترل کیفی اولین قدم داشتن نمونه کنترل کیفی است که مقادیر آن معلوم باشد </a:t>
            </a:r>
          </a:p>
          <a:p>
            <a:pPr algn="r" eaLnBrk="1" hangingPunct="1">
              <a:buFontTx/>
              <a:buNone/>
            </a:pPr>
            <a:r>
              <a:rPr lang="fa-IR" sz="2800" smtClean="0"/>
              <a:t>یک نمونه کنترل کیفی تجارتی باید خصوصیات زیر را داشته باشد </a:t>
            </a:r>
          </a:p>
          <a:p>
            <a:pPr algn="r" eaLnBrk="1" hangingPunct="1">
              <a:buFontTx/>
              <a:buNone/>
            </a:pPr>
            <a:r>
              <a:rPr lang="fa-IR" sz="2800" smtClean="0"/>
              <a:t>1- شبیه نمونه بیمار باشد (خون – پلاسما – سرم )</a:t>
            </a:r>
          </a:p>
          <a:p>
            <a:pPr algn="r" eaLnBrk="1" hangingPunct="1">
              <a:buFontTx/>
              <a:buNone/>
            </a:pPr>
            <a:r>
              <a:rPr lang="fa-IR" sz="2800" smtClean="0"/>
              <a:t>2- پایدار بودن برای مدتها ی طولانی بدون نیاز به نگهدارنده</a:t>
            </a:r>
          </a:p>
          <a:p>
            <a:pPr algn="r" eaLnBrk="1" hangingPunct="1">
              <a:buFontTx/>
              <a:buNone/>
            </a:pPr>
            <a:r>
              <a:rPr lang="fa-IR" sz="2800" smtClean="0"/>
              <a:t>3- آلوده نبودن به عوامل بیماریزا  ( باکتری – ویروس )</a:t>
            </a:r>
          </a:p>
          <a:p>
            <a:pPr algn="r" eaLnBrk="1" hangingPunct="1">
              <a:buFontTx/>
              <a:buNone/>
            </a:pPr>
            <a:r>
              <a:rPr lang="fa-IR" sz="2800" smtClean="0"/>
              <a:t>4-غلظت های مشخص از هر آنالیت با میانگین وحدود بالاوپایین</a:t>
            </a:r>
          </a:p>
          <a:p>
            <a:pPr algn="r" eaLnBrk="1" hangingPunct="1">
              <a:buFontTx/>
              <a:buNone/>
            </a:pPr>
            <a:r>
              <a:rPr lang="fa-IR" sz="2800" smtClean="0"/>
              <a:t>5- تعداد زیاد از یک نمونه </a:t>
            </a: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p:nvPr>
        </p:nvSpPr>
        <p:spPr/>
        <p:txBody>
          <a:bodyPr/>
          <a:lstStyle/>
          <a:p>
            <a:pPr algn="r" eaLnBrk="1" hangingPunct="1">
              <a:buFontTx/>
              <a:buNone/>
            </a:pPr>
            <a:r>
              <a:rPr lang="fa-IR" smtClean="0"/>
              <a:t>6- بسته بندی مناسب برای توزیع و نگهداری آسان </a:t>
            </a:r>
          </a:p>
          <a:p>
            <a:pPr algn="r" eaLnBrk="1" hangingPunct="1">
              <a:buFontTx/>
              <a:buNone/>
            </a:pPr>
            <a:r>
              <a:rPr lang="fa-IR" smtClean="0"/>
              <a:t>7- ارزان بودن نمونه کنترل </a:t>
            </a:r>
          </a:p>
          <a:p>
            <a:pPr algn="r" eaLnBrk="1" hangingPunct="1">
              <a:buFontTx/>
              <a:buNone/>
            </a:pPr>
            <a:r>
              <a:rPr lang="fa-IR" smtClean="0"/>
              <a:t>ابتدا کنترل کیفی در بیوشیمی بحث می شود </a:t>
            </a:r>
            <a:endParaRPr lang="en-US" smtClean="0"/>
          </a:p>
          <a:p>
            <a:pPr algn="r" eaLnBrk="1" hangingPunct="1">
              <a:buFontTx/>
              <a:buNone/>
            </a:pPr>
            <a:r>
              <a:rPr lang="fa-IR" smtClean="0"/>
              <a:t>کنترل کیفی به دو صورت داخلی و خارجی انجام می شود </a:t>
            </a:r>
          </a:p>
          <a:p>
            <a:pPr algn="r" eaLnBrk="1" hangingPunct="1">
              <a:buFontTx/>
              <a:buNone/>
            </a:pPr>
            <a:r>
              <a:rPr lang="fa-IR" smtClean="0"/>
              <a:t>کنترل کیفی داخلی :</a:t>
            </a:r>
          </a:p>
          <a:p>
            <a:pPr algn="r" eaLnBrk="1" hangingPunct="1">
              <a:buFontTx/>
              <a:buNone/>
            </a:pPr>
            <a:r>
              <a:rPr lang="fa-IR" smtClean="0"/>
              <a:t>در کنترل کیفی داخلی نیاز به سرم کنترل می باشد </a:t>
            </a:r>
          </a:p>
          <a:p>
            <a:pPr algn="r" eaLnBrk="1" hangingPunct="1">
              <a:buFontTx/>
              <a:buNone/>
            </a:pPr>
            <a:r>
              <a:rPr lang="fa-IR" smtClean="0"/>
              <a:t>دو نوع سرم کنترل وجوددارد 1- تجارتی 2- سرم پولد</a:t>
            </a:r>
          </a:p>
          <a:p>
            <a:pPr algn="r" eaLnBrk="1" hangingPunct="1">
              <a:buFontTx/>
              <a:buNone/>
            </a:pPr>
            <a:r>
              <a:rPr lang="fa-IR" smtClean="0"/>
              <a:t>شرکت های تجارتی سرم کنترل را در سه سطح متفاوت می -سازند </a:t>
            </a:r>
            <a:endParaRPr lang="en-US" smtClean="0"/>
          </a:p>
          <a:p>
            <a:pPr algn="r" eaLnBrk="1" hangingPunct="1">
              <a:buFontTx/>
              <a:buNone/>
            </a:pPr>
            <a:r>
              <a:rPr lang="fa-IR" smtClean="0"/>
              <a:t>1- نرمال   2- مقادیر بالا    3- مقادیر پایین </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p:nvPr>
        </p:nvSpPr>
        <p:spPr/>
        <p:txBody>
          <a:bodyPr/>
          <a:lstStyle/>
          <a:p>
            <a:pPr algn="r" eaLnBrk="1" hangingPunct="1">
              <a:buFontTx/>
              <a:buNone/>
            </a:pPr>
            <a:r>
              <a:rPr lang="fa-IR" smtClean="0"/>
              <a:t>شرایط خاص برای آزمایشات مختلف</a:t>
            </a:r>
          </a:p>
          <a:p>
            <a:pPr algn="r" eaLnBrk="1" hangingPunct="1">
              <a:buFontTx/>
              <a:buNone/>
            </a:pPr>
            <a:r>
              <a:rPr lang="fa-IR" smtClean="0"/>
              <a:t>گلوکز</a:t>
            </a:r>
          </a:p>
          <a:p>
            <a:pPr algn="r" eaLnBrk="1" hangingPunct="1">
              <a:buFontTx/>
              <a:buNone/>
            </a:pPr>
            <a:r>
              <a:rPr lang="fa-IR" sz="2800" smtClean="0"/>
              <a:t>بیمار حتما باید ناشتا باشد </a:t>
            </a:r>
          </a:p>
          <a:p>
            <a:pPr algn="r" eaLnBrk="1" hangingPunct="1">
              <a:buFontTx/>
              <a:buNone/>
            </a:pPr>
            <a:r>
              <a:rPr lang="fa-IR" sz="2800" smtClean="0"/>
              <a:t>نمونه وریدی برای همه گروه سنی ترجیح دارد مگر در نوزاد اگر مشکل دارد خونگیری از پاشنه پا</a:t>
            </a:r>
          </a:p>
          <a:p>
            <a:pPr algn="r" eaLnBrk="1" hangingPunct="1">
              <a:buFontTx/>
              <a:buNone/>
            </a:pPr>
            <a:r>
              <a:rPr lang="fa-IR" sz="2800" smtClean="0"/>
              <a:t>  نمونه سرم یا پلاسما ( ضد انعقاد هپارین )    </a:t>
            </a:r>
          </a:p>
          <a:p>
            <a:pPr algn="r" eaLnBrk="1" hangingPunct="1">
              <a:buFontTx/>
              <a:buNone/>
            </a:pPr>
            <a:r>
              <a:rPr lang="fa-IR" sz="2800" smtClean="0"/>
              <a:t>      </a:t>
            </a:r>
            <a:r>
              <a:rPr lang="en-US" sz="2800" smtClean="0"/>
              <a:t>                                                                    </a:t>
            </a:r>
            <a:r>
              <a:rPr lang="fa-IR" sz="2800" smtClean="0"/>
              <a:t>                                                                                                                                                                                                                                       </a:t>
            </a:r>
            <a:r>
              <a:rPr lang="en-US" sz="2800" smtClean="0"/>
              <a:t> </a:t>
            </a:r>
            <a:r>
              <a:rPr lang="fa-IR" sz="2800" smtClean="0"/>
              <a:t>    </a:t>
            </a:r>
            <a:endParaRPr lang="fa-I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p:nvPr>
        </p:nvSpPr>
        <p:spPr/>
        <p:txBody>
          <a:bodyPr/>
          <a:lstStyle/>
          <a:p>
            <a:pPr algn="r" eaLnBrk="1" hangingPunct="1">
              <a:buFontTx/>
              <a:buNone/>
            </a:pPr>
            <a:r>
              <a:rPr lang="fa-IR" smtClean="0"/>
              <a:t>شرایط خاص برای آزمایشات مختلف</a:t>
            </a:r>
          </a:p>
          <a:p>
            <a:pPr algn="r" eaLnBrk="1" hangingPunct="1">
              <a:buFontTx/>
              <a:buNone/>
            </a:pPr>
            <a:r>
              <a:rPr lang="fa-IR" smtClean="0"/>
              <a:t>گلوکز</a:t>
            </a:r>
          </a:p>
          <a:p>
            <a:pPr algn="r" eaLnBrk="1" hangingPunct="1">
              <a:buFontTx/>
              <a:buNone/>
            </a:pPr>
            <a:r>
              <a:rPr lang="fa-IR" smtClean="0"/>
              <a:t>بیمار حتما باید ناشتا باشد </a:t>
            </a:r>
          </a:p>
          <a:p>
            <a:pPr algn="r" eaLnBrk="1" hangingPunct="1">
              <a:buFontTx/>
              <a:buNone/>
            </a:pPr>
            <a:r>
              <a:rPr lang="fa-IR" smtClean="0"/>
              <a:t>نمونه وریدی برای همه گروه سنی ترجیح دارد مگر در نوزاد اگر مشکل دارد خونگیری از پاشنه پا  </a:t>
            </a:r>
          </a:p>
          <a:p>
            <a:pPr algn="r" eaLnBrk="1" hangingPunct="1">
              <a:buFontTx/>
              <a:buNone/>
            </a:pPr>
            <a:r>
              <a:rPr lang="fa-IR" sz="2800" smtClean="0"/>
              <a:t>نمونه سرم یا پلاسما ( هپارین  )</a:t>
            </a:r>
          </a:p>
          <a:p>
            <a:pPr algn="r" eaLnBrk="1" hangingPunct="1">
              <a:buFontTx/>
              <a:buNone/>
            </a:pPr>
            <a:r>
              <a:rPr lang="fa-IR" sz="2800" smtClean="0"/>
              <a:t>اگر محل نمونه گیری با آزمایشگاه فاصله داشته باشد و در عرض 30  دقیقه سرم را نتوان جدا کرد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p:nvPr>
        </p:nvSpPr>
        <p:spPr/>
        <p:txBody>
          <a:bodyPr/>
          <a:lstStyle/>
          <a:p>
            <a:pPr algn="r">
              <a:buFontTx/>
              <a:buNone/>
            </a:pPr>
            <a:r>
              <a:rPr lang="fa-IR" sz="4400" smtClean="0"/>
              <a:t>كلسترول </a:t>
            </a:r>
          </a:p>
          <a:p>
            <a:pPr algn="r">
              <a:buFontTx/>
              <a:buNone/>
            </a:pPr>
            <a:r>
              <a:rPr lang="fa-IR" sz="2800" smtClean="0"/>
              <a:t>بيمار الزاما ناشتا باشد </a:t>
            </a:r>
          </a:p>
          <a:p>
            <a:pPr algn="r">
              <a:buFontTx/>
              <a:buNone/>
            </a:pPr>
            <a:r>
              <a:rPr lang="en-US" sz="2800" smtClean="0"/>
              <a:t>         (  EDTA         </a:t>
            </a:r>
            <a:r>
              <a:rPr lang="fa-IR" sz="2800" smtClean="0"/>
              <a:t>   نمونه سرم يا پلاسما ( هپارين</a:t>
            </a:r>
            <a:r>
              <a:rPr lang="en-US" sz="2800" smtClean="0"/>
              <a:t> </a:t>
            </a:r>
            <a:r>
              <a:rPr lang="fa-IR" sz="2800" smtClean="0"/>
              <a:t>  </a:t>
            </a:r>
            <a:endParaRPr lang="en-US" sz="2800" smtClean="0"/>
          </a:p>
          <a:p>
            <a:pPr algn="r">
              <a:buFontTx/>
              <a:buNone/>
            </a:pPr>
            <a:r>
              <a:rPr lang="fa-IR" sz="2800" smtClean="0"/>
              <a:t>تا 500 ميلي گرم با كيت پارس آزمون خطي است</a:t>
            </a:r>
            <a:endParaRPr lang="en-US" sz="2800" smtClean="0"/>
          </a:p>
          <a:p>
            <a:pPr algn="r">
              <a:buFontTx/>
              <a:buNone/>
            </a:pPr>
            <a:r>
              <a:rPr lang="fa-IR" sz="2800" smtClean="0"/>
              <a:t>براي مدت كوتاه در يخچال و زمان بيشتر در فريز قابل نگهداري است</a:t>
            </a:r>
            <a:endParaRPr lang="en-US" sz="2800" smtClean="0"/>
          </a:p>
          <a:p>
            <a:pPr algn="r">
              <a:buFontTx/>
              <a:buNone/>
            </a:pPr>
            <a:endParaRPr lang="en-US" sz="2800" smtClean="0"/>
          </a:p>
          <a:p>
            <a:pPr algn="r">
              <a:buFontTx/>
              <a:buNone/>
            </a:pPr>
            <a:endParaRPr lang="en-US" sz="2800" smtClean="0"/>
          </a:p>
          <a:p>
            <a:pPr algn="r">
              <a:buFontTx/>
              <a:buNone/>
            </a:pPr>
            <a:endParaRPr lang="en-US" sz="2800" smtClean="0"/>
          </a:p>
          <a:p>
            <a:pPr algn="r">
              <a:buFontTx/>
              <a:buNone/>
            </a:pPr>
            <a:endParaRPr lang="en-US" sz="2800" smtClean="0"/>
          </a:p>
          <a:p>
            <a:pPr algn="r">
              <a:buFontTx/>
              <a:buNone/>
            </a:pPr>
            <a:endParaRPr lang="en-US" sz="2800" smtClean="0"/>
          </a:p>
          <a:p>
            <a:pPr algn="r">
              <a:buFontTx/>
              <a:buNone/>
            </a:pPr>
            <a:endParaRPr lang="fa-IR"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p:nvPr>
        </p:nvSpPr>
        <p:spPr/>
        <p:txBody>
          <a:bodyPr/>
          <a:lstStyle/>
          <a:p>
            <a:pPr algn="r">
              <a:buFontTx/>
              <a:buNone/>
            </a:pPr>
            <a:r>
              <a:rPr lang="fa-IR" sz="4400" smtClean="0"/>
              <a:t>تري گلسريد </a:t>
            </a:r>
          </a:p>
          <a:p>
            <a:pPr algn="r">
              <a:buFontTx/>
              <a:buNone/>
            </a:pPr>
            <a:r>
              <a:rPr lang="en-US" sz="2800" smtClean="0"/>
              <a:t>  </a:t>
            </a:r>
            <a:r>
              <a:rPr lang="fa-IR" sz="2800" smtClean="0"/>
              <a:t> حداقل 14 ساعت ناشتا باشد)</a:t>
            </a:r>
            <a:r>
              <a:rPr lang="en-US" sz="2800" smtClean="0"/>
              <a:t>) </a:t>
            </a:r>
            <a:r>
              <a:rPr lang="fa-IR" sz="2800" smtClean="0"/>
              <a:t>بيمار الزاما ناشتا باشد </a:t>
            </a:r>
          </a:p>
          <a:p>
            <a:pPr algn="r">
              <a:buFontTx/>
              <a:buNone/>
            </a:pPr>
            <a:r>
              <a:rPr lang="fa-IR" sz="2800" smtClean="0"/>
              <a:t>بهتر است بيما ر 3 هفته رژيم غذايي ثابت و از سه روز قبل الكل مصرف نكرده باشد 24 ساعت قبل از انجام نمونه گيري ورزش سنگين انجام نداده باشد</a:t>
            </a:r>
          </a:p>
          <a:p>
            <a:pPr algn="r">
              <a:buFontTx/>
              <a:buNone/>
            </a:pPr>
            <a:r>
              <a:rPr lang="en-US" sz="2800" smtClean="0"/>
              <a:t>(EDTA</a:t>
            </a:r>
            <a:r>
              <a:rPr lang="fa-IR" sz="2800" smtClean="0"/>
              <a:t>نمونه : سرم – پلاسما ( هپارين    </a:t>
            </a:r>
            <a:r>
              <a:rPr lang="en-US" sz="2800" smtClean="0"/>
              <a:t> </a:t>
            </a:r>
            <a:r>
              <a:rPr lang="fa-IR" sz="2800" smtClean="0"/>
              <a:t> </a:t>
            </a:r>
          </a:p>
          <a:p>
            <a:pPr algn="r">
              <a:buFontTx/>
              <a:buNone/>
            </a:pPr>
            <a:r>
              <a:rPr lang="fa-IR" sz="2800" smtClean="0"/>
              <a:t>تا 700 ميلي گرم در دسي ليتر با كيت پارس آزمون خطي است </a:t>
            </a:r>
          </a:p>
          <a:p>
            <a:pPr algn="r">
              <a:buFontTx/>
              <a:buNone/>
            </a:pPr>
            <a:r>
              <a:rPr lang="fa-IR" sz="2800" smtClean="0"/>
              <a:t>سرم قابل نگهداري در يخچال مي باشد</a:t>
            </a:r>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p:txBody>
          <a:bodyPr/>
          <a:lstStyle/>
          <a:p>
            <a:endParaRPr lang="fa-IR" dirty="0" smtClean="0"/>
          </a:p>
          <a:p>
            <a:endParaRPr lang="fa-IR" dirty="0"/>
          </a:p>
          <a:p>
            <a:pPr algn="ctr"/>
            <a:r>
              <a:rPr lang="fa-IR" dirty="0" smtClean="0">
                <a:solidFill>
                  <a:schemeClr val="bg2"/>
                </a:solidFill>
              </a:rPr>
              <a:t>موضوع:برنامه ارزیابی خارجی کیفیت و روش های جایگزین</a:t>
            </a:r>
            <a:endParaRPr lang="en-US" dirty="0" smtClean="0">
              <a:solidFill>
                <a:schemeClr val="bg2"/>
              </a:solidFill>
            </a:endParaRPr>
          </a:p>
          <a:p>
            <a:endParaRPr lang="en-US" dirty="0"/>
          </a:p>
          <a:p>
            <a:endParaRPr lang="en-US" dirty="0" smtClean="0"/>
          </a:p>
          <a:p>
            <a:pPr algn="ctr"/>
            <a:r>
              <a:rPr lang="fa-IR" dirty="0" smtClean="0">
                <a:solidFill>
                  <a:schemeClr val="bg2"/>
                </a:solidFill>
              </a:rPr>
              <a:t>تهیه کنندگان :طیبه عراقی و ساره منتظری</a:t>
            </a:r>
            <a:endParaRPr lang="en-US" dirty="0" smtClean="0">
              <a:solidFill>
                <a:schemeClr val="bg2"/>
              </a:solidFill>
            </a:endParaRPr>
          </a:p>
        </p:txBody>
      </p:sp>
    </p:spTree>
    <p:extLst>
      <p:ext uri="{BB962C8B-B14F-4D97-AF65-F5344CB8AC3E}">
        <p14:creationId xmlns:p14="http://schemas.microsoft.com/office/powerpoint/2010/main" val="53544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p:nvPr>
        </p:nvSpPr>
        <p:spPr/>
        <p:txBody>
          <a:bodyPr/>
          <a:lstStyle/>
          <a:p>
            <a:pPr algn="r">
              <a:buFontTx/>
              <a:buNone/>
            </a:pPr>
            <a:r>
              <a:rPr lang="fa-IR" sz="4400" smtClean="0"/>
              <a:t>اسيد اوريك</a:t>
            </a:r>
          </a:p>
          <a:p>
            <a:pPr algn="r">
              <a:buFontTx/>
              <a:buNone/>
            </a:pPr>
            <a:r>
              <a:rPr lang="fa-IR" sz="2800" smtClean="0"/>
              <a:t>بيمار ناشتا باشد </a:t>
            </a:r>
          </a:p>
          <a:p>
            <a:pPr algn="r">
              <a:buFontTx/>
              <a:buNone/>
            </a:pPr>
            <a:r>
              <a:rPr lang="en-US" sz="2800" smtClean="0"/>
              <a:t>(EDTA</a:t>
            </a:r>
            <a:r>
              <a:rPr lang="fa-IR" sz="2800" smtClean="0"/>
              <a:t>نمونه : سرم – پلاسما ( هپارين</a:t>
            </a:r>
            <a:r>
              <a:rPr lang="en-US" sz="2800" smtClean="0"/>
              <a:t>              </a:t>
            </a:r>
            <a:endParaRPr lang="fa-IR" sz="2800" smtClean="0"/>
          </a:p>
          <a:p>
            <a:pPr algn="r">
              <a:buFontTx/>
              <a:buNone/>
            </a:pPr>
            <a:r>
              <a:rPr lang="fa-IR" sz="2800" smtClean="0"/>
              <a:t>سه روز يخچال 3 ماه فريز پايدار است </a:t>
            </a:r>
          </a:p>
          <a:p>
            <a:pPr algn="r">
              <a:buFontTx/>
              <a:buNone/>
            </a:pPr>
            <a:r>
              <a:rPr lang="fa-IR" sz="2800" smtClean="0"/>
              <a:t>تا 20 ميلي گرم  در دسي ليتر خطي است </a:t>
            </a:r>
          </a:p>
          <a:p>
            <a:pPr algn="r">
              <a:buFontTx/>
              <a:buNone/>
            </a:pPr>
            <a:r>
              <a:rPr lang="fa-IR" sz="2800" smtClean="0"/>
              <a:t>براي اسيد اوريك ادرار : جمع آوري ادرار 24 ساعته با اضافه كردن </a:t>
            </a:r>
          </a:p>
          <a:p>
            <a:pPr algn="r">
              <a:buFontTx/>
              <a:buNone/>
            </a:pPr>
            <a:r>
              <a:rPr lang="fa-IR" sz="2800" smtClean="0"/>
              <a:t>10 ميلي ليتر سود 12.5 مول در ليتر به ظرف ادرار جهت جلوگيري </a:t>
            </a:r>
          </a:p>
          <a:p>
            <a:pPr algn="r">
              <a:buFontTx/>
              <a:buNone/>
            </a:pPr>
            <a:r>
              <a:rPr lang="fa-IR" sz="2800" smtClean="0"/>
              <a:t>از رسوب – نمونه ادرار در يخچال قرار نگيرد و قبل ازبرداشت از </a:t>
            </a:r>
          </a:p>
          <a:p>
            <a:pPr algn="r">
              <a:buFontTx/>
              <a:buNone/>
            </a:pPr>
            <a:r>
              <a:rPr lang="fa-IR" sz="2800" smtClean="0"/>
              <a:t>ظرف 24 ساعته كاملا مخلوط شود </a:t>
            </a:r>
          </a:p>
          <a:p>
            <a:pPr algn="r">
              <a:buFontTx/>
              <a:buNone/>
            </a:pPr>
            <a:endParaRPr lang="fa-IR" sz="2800" smtClean="0"/>
          </a:p>
          <a:p>
            <a:pPr algn="r">
              <a:buFontTx/>
              <a:buNone/>
            </a:pPr>
            <a:endParaRPr lang="fa-IR" sz="2800" smtClean="0"/>
          </a:p>
          <a:p>
            <a:pPr algn="r">
              <a:buFontTx/>
              <a:buNone/>
            </a:pPr>
            <a:endParaRPr lang="fa-IR"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p:nvPr>
        </p:nvSpPr>
        <p:spPr/>
        <p:txBody>
          <a:bodyPr/>
          <a:lstStyle/>
          <a:p>
            <a:pPr algn="r">
              <a:buFontTx/>
              <a:buNone/>
            </a:pPr>
            <a:r>
              <a:rPr lang="fa-IR" sz="4400" smtClean="0"/>
              <a:t>كراتي نين </a:t>
            </a:r>
          </a:p>
          <a:p>
            <a:pPr algn="r">
              <a:buFontTx/>
              <a:buNone/>
            </a:pPr>
            <a:r>
              <a:rPr lang="fa-IR" sz="2800" smtClean="0"/>
              <a:t>جزء آزمايشاتي كه الزاما يا ترجيحا ناشتا باشد نيست</a:t>
            </a:r>
          </a:p>
          <a:p>
            <a:pPr algn="r">
              <a:buFontTx/>
              <a:buNone/>
            </a:pPr>
            <a:r>
              <a:rPr lang="fa-IR" sz="2800" smtClean="0"/>
              <a:t>نمونه : سرم يا پلاسما (هپارين)</a:t>
            </a:r>
          </a:p>
          <a:p>
            <a:pPr algn="r">
              <a:buFontTx/>
              <a:buNone/>
            </a:pPr>
            <a:r>
              <a:rPr lang="fa-IR" sz="2800" smtClean="0"/>
              <a:t>هموليز باعث رد نمونه مي شود </a:t>
            </a:r>
          </a:p>
          <a:p>
            <a:pPr algn="r">
              <a:buFontTx/>
              <a:buNone/>
            </a:pPr>
            <a:r>
              <a:rPr lang="fa-IR" sz="2800" smtClean="0"/>
              <a:t>تا 6 ميلي گرم در دسي ليتر خطي است </a:t>
            </a:r>
          </a:p>
          <a:p>
            <a:pPr algn="r">
              <a:buFontTx/>
              <a:buNone/>
            </a:pPr>
            <a:r>
              <a:rPr lang="fa-IR" sz="2800" smtClean="0"/>
              <a:t>محلول روزانه درست شود </a:t>
            </a:r>
          </a:p>
          <a:p>
            <a:pPr algn="r">
              <a:buFontTx/>
              <a:buNone/>
            </a:pPr>
            <a:r>
              <a:rPr lang="fa-IR" sz="2800" smtClean="0"/>
              <a:t>براي كراتينين ادرار نمونه 1/50 رقيق شود </a:t>
            </a:r>
          </a:p>
          <a:p>
            <a:pPr algn="r">
              <a:buFontTx/>
              <a:buNone/>
            </a:pPr>
            <a:r>
              <a:rPr lang="fa-IR" sz="2800" smtClean="0"/>
              <a:t> نياز به نگهدارنده نيست </a:t>
            </a:r>
            <a:r>
              <a:rPr lang="en-US" sz="2800" smtClean="0"/>
              <a:t>   </a:t>
            </a:r>
            <a:r>
              <a:rPr lang="fa-IR" sz="2800" smtClean="0"/>
              <a:t> جمع آوري ادرار 24 ساعته</a:t>
            </a:r>
          </a:p>
          <a:p>
            <a:pPr algn="r">
              <a:buFontTx/>
              <a:buNone/>
            </a:pPr>
            <a:r>
              <a:rPr lang="fa-IR" sz="2800" smtClean="0"/>
              <a:t>ظرف ادارار در زمان جمع آوري در يخچال نگهداري شود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p:nvPr>
        </p:nvSpPr>
        <p:spPr/>
        <p:txBody>
          <a:bodyPr/>
          <a:lstStyle/>
          <a:p>
            <a:pPr algn="r">
              <a:buFontTx/>
              <a:buNone/>
            </a:pPr>
            <a:r>
              <a:rPr lang="en-US" sz="4400" smtClean="0"/>
              <a:t>LDL-HDL CHOLESTROL</a:t>
            </a:r>
            <a:endParaRPr lang="fa-IR" sz="4400" smtClean="0"/>
          </a:p>
          <a:p>
            <a:pPr algn="r">
              <a:buFontTx/>
              <a:buNone/>
            </a:pPr>
            <a:r>
              <a:rPr lang="fa-IR" sz="2800" smtClean="0"/>
              <a:t>ناشتا بودن بیمار الزامی است </a:t>
            </a:r>
          </a:p>
          <a:p>
            <a:pPr algn="r">
              <a:buFontTx/>
              <a:buNone/>
            </a:pPr>
            <a:r>
              <a:rPr lang="fa-IR" sz="2800" smtClean="0"/>
              <a:t>نمونه : سرم – پلاسما</a:t>
            </a:r>
          </a:p>
          <a:p>
            <a:pPr algn="r">
              <a:buFontTx/>
              <a:buNone/>
            </a:pPr>
            <a:r>
              <a:rPr lang="fa-IR" sz="2800" smtClean="0"/>
              <a:t>جهت حصول بهترین نتیجه بیمار باید به مدت 3 هفته یک رژیم</a:t>
            </a:r>
          </a:p>
          <a:p>
            <a:pPr algn="r">
              <a:buFontTx/>
              <a:buNone/>
            </a:pPr>
            <a:r>
              <a:rPr lang="fa-IR" sz="2800" smtClean="0"/>
              <a:t>غذایی و وزن  ثابت داشته باشد </a:t>
            </a:r>
          </a:p>
          <a:p>
            <a:pPr algn="r">
              <a:buFontTx/>
              <a:buNone/>
            </a:pPr>
            <a:r>
              <a:rPr lang="fa-IR" sz="2800" smtClean="0"/>
              <a:t>حداقل 10 ساعت ناشتا باشد</a:t>
            </a:r>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p:txBody>
          <a:bodyPr/>
          <a:lstStyle/>
          <a:p>
            <a:pPr algn="r">
              <a:buFontTx/>
              <a:buNone/>
            </a:pPr>
            <a:r>
              <a:rPr lang="en-US" sz="4400" smtClean="0"/>
              <a:t>ALT-AST</a:t>
            </a:r>
            <a:endParaRPr lang="fa-IR" sz="4400" smtClean="0"/>
          </a:p>
          <a:p>
            <a:pPr algn="r">
              <a:buFontTx/>
              <a:buNone/>
            </a:pPr>
            <a:r>
              <a:rPr lang="fa-IR" sz="2800" smtClean="0"/>
              <a:t>ناشتایی لازم نیست</a:t>
            </a:r>
          </a:p>
          <a:p>
            <a:pPr algn="r">
              <a:buFontTx/>
              <a:buNone/>
            </a:pPr>
            <a:r>
              <a:rPr lang="fa-IR" sz="2800" smtClean="0"/>
              <a:t>نمونه : سرم  - پلاسما ( با هپارین)</a:t>
            </a:r>
          </a:p>
          <a:p>
            <a:pPr algn="r">
              <a:buFontTx/>
              <a:buNone/>
            </a:pPr>
            <a:r>
              <a:rPr lang="fa-IR" sz="2800" smtClean="0"/>
              <a:t>فعالیت شدید بدنی سبب افزایش   این دو آنزیم می شود و باید اجتناب کرد</a:t>
            </a:r>
          </a:p>
          <a:p>
            <a:pPr algn="r">
              <a:buFontTx/>
              <a:buNone/>
            </a:pPr>
            <a:r>
              <a:rPr lang="fa-IR" sz="2800" smtClean="0"/>
              <a:t>در نمونه خون کامل این دوآنزیم تا 12 ساعت پایدار است  </a:t>
            </a:r>
          </a:p>
          <a:p>
            <a:pPr algn="r">
              <a:buFontTx/>
              <a:buNone/>
            </a:pPr>
            <a:r>
              <a:rPr lang="fa-IR" sz="2800" smtClean="0"/>
              <a:t>زمان بیشتر باعث آزاد سازی این دو آنزیم از گلبول قرمز می شود </a:t>
            </a:r>
          </a:p>
          <a:p>
            <a:pPr algn="r">
              <a:buFontTx/>
              <a:buNone/>
            </a:pPr>
            <a:r>
              <a:rPr lang="fa-IR" sz="2800" smtClean="0"/>
              <a:t>در یخچال تاسه هفته پایداراست فریز باعث کاهش فعالیت می شود</a:t>
            </a:r>
          </a:p>
          <a:p>
            <a:pPr algn="r">
              <a:buFontTx/>
              <a:buNone/>
            </a:pPr>
            <a:r>
              <a:rPr lang="fa-IR" sz="2800" smtClean="0"/>
              <a:t>لیز شدید باعث رد نمونه می شود </a:t>
            </a:r>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4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p:nvPr>
        </p:nvSpPr>
        <p:spPr/>
        <p:txBody>
          <a:bodyPr/>
          <a:lstStyle/>
          <a:p>
            <a:pPr algn="r">
              <a:buFontTx/>
              <a:buNone/>
            </a:pPr>
            <a:r>
              <a:rPr lang="en-US" sz="4400" smtClean="0"/>
              <a:t>ALP</a:t>
            </a:r>
            <a:endParaRPr lang="fa-IR" sz="4400" smtClean="0"/>
          </a:p>
          <a:p>
            <a:pPr algn="r">
              <a:buFontTx/>
              <a:buNone/>
            </a:pPr>
            <a:r>
              <a:rPr lang="fa-IR" sz="2800" smtClean="0"/>
              <a:t>الزاما بیمار باید ناشتا باشد</a:t>
            </a:r>
          </a:p>
          <a:p>
            <a:pPr algn="r">
              <a:buFontTx/>
              <a:buNone/>
            </a:pPr>
            <a:r>
              <a:rPr lang="fa-IR" sz="2800" smtClean="0"/>
              <a:t>هرچه زودتر آزمایش انجام شود چون حتی در یخچال در عرض 4 ساعت 10- 5 درصد فعالیت آن افزایش می یابد </a:t>
            </a:r>
          </a:p>
          <a:p>
            <a:pPr algn="r">
              <a:buFontTx/>
              <a:buNone/>
            </a:pPr>
            <a:r>
              <a:rPr lang="fa-IR" sz="2800" smtClean="0"/>
              <a:t>همولیز باعث رد نمونه می شود </a:t>
            </a:r>
          </a:p>
          <a:p>
            <a:pPr algn="r">
              <a:buFontTx/>
              <a:buNone/>
            </a:pPr>
            <a:r>
              <a:rPr lang="fa-IR" sz="2800" smtClean="0"/>
              <a:t> در صورت استفاده  از  روش تک محلول آماده سازی محلول بر حسب نیاز روزانه باشد   </a:t>
            </a:r>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p:txBody>
          <a:bodyPr/>
          <a:lstStyle/>
          <a:p>
            <a:pPr algn="r">
              <a:buFontTx/>
              <a:buNone/>
            </a:pPr>
            <a:r>
              <a:rPr lang="fa-IR" sz="4400" smtClean="0"/>
              <a:t>آهن سرم</a:t>
            </a:r>
          </a:p>
          <a:p>
            <a:pPr algn="r">
              <a:buFontTx/>
              <a:buNone/>
            </a:pPr>
            <a:r>
              <a:rPr lang="fa-IR" sz="2800" smtClean="0"/>
              <a:t>بیمار الزاما باید ناشتا باشد</a:t>
            </a:r>
          </a:p>
          <a:p>
            <a:pPr algn="r">
              <a:buFontTx/>
              <a:buNone/>
            </a:pPr>
            <a:r>
              <a:rPr lang="fa-IR" smtClean="0"/>
              <a:t>به علت تاثیر ریتم شبانه روزی آهن نمونه گیری در صبح </a:t>
            </a:r>
          </a:p>
          <a:p>
            <a:pPr algn="r">
              <a:buFontTx/>
              <a:buNone/>
            </a:pPr>
            <a:r>
              <a:rPr lang="fa-IR" smtClean="0"/>
              <a:t>انجام شود </a:t>
            </a:r>
          </a:p>
          <a:p>
            <a:pPr algn="r">
              <a:buFontTx/>
              <a:buNone/>
            </a:pPr>
            <a:r>
              <a:rPr lang="fa-IR" smtClean="0"/>
              <a:t>تا 7 روز در یخچال پایدار است </a:t>
            </a:r>
          </a:p>
          <a:p>
            <a:pPr algn="r">
              <a:buFontTx/>
              <a:buNone/>
            </a:pPr>
            <a:r>
              <a:rPr lang="fa-IR" smtClean="0"/>
              <a:t>همولیز باعث رد نمونه می شود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p:nvPr>
        </p:nvSpPr>
        <p:spPr/>
        <p:txBody>
          <a:bodyPr/>
          <a:lstStyle/>
          <a:p>
            <a:pPr algn="r">
              <a:buFontTx/>
              <a:buNone/>
            </a:pPr>
            <a:r>
              <a:rPr lang="fa-IR" sz="4400" smtClean="0"/>
              <a:t>کلسیم </a:t>
            </a:r>
          </a:p>
          <a:p>
            <a:pPr algn="r">
              <a:buFontTx/>
              <a:buNone/>
            </a:pPr>
            <a:r>
              <a:rPr lang="fa-IR" smtClean="0"/>
              <a:t>بیمار ترجیحا ناشتا باشد </a:t>
            </a:r>
          </a:p>
          <a:p>
            <a:pPr algn="r">
              <a:buFontTx/>
              <a:buNone/>
            </a:pPr>
            <a:r>
              <a:rPr lang="fa-IR" smtClean="0"/>
              <a:t>نمونه :سرم </a:t>
            </a:r>
          </a:p>
          <a:p>
            <a:pPr algn="r">
              <a:buFontTx/>
              <a:buNone/>
            </a:pPr>
            <a:r>
              <a:rPr lang="fa-IR" smtClean="0"/>
              <a:t>پایداری کلسیم در یخچال تا 3 هفته ودر فریز تا 8 ماه است</a:t>
            </a:r>
          </a:p>
          <a:p>
            <a:pPr algn="r">
              <a:buFontTx/>
              <a:buNone/>
            </a:pPr>
            <a:r>
              <a:rPr lang="fa-IR" smtClean="0"/>
              <a:t>تا 16 میلی گرم در دسی لیتر خطی است </a:t>
            </a:r>
          </a:p>
          <a:p>
            <a:pPr algn="r">
              <a:buFontTx/>
              <a:buNone/>
            </a:pPr>
            <a:r>
              <a:rPr lang="fa-IR" smtClean="0"/>
              <a:t>برای کلسیم ادرار بهتر است ادرار 24 ساعته جمع آوری شود </a:t>
            </a:r>
          </a:p>
          <a:p>
            <a:pPr algn="r">
              <a:buFontTx/>
              <a:buNone/>
            </a:pPr>
            <a:r>
              <a:rPr lang="fa-IR" smtClean="0"/>
              <a:t>ظرف پلاستیکی یا شیشه ای تمیز</a:t>
            </a:r>
          </a:p>
          <a:p>
            <a:pPr algn="r">
              <a:buFontTx/>
              <a:buNone/>
            </a:pPr>
            <a:r>
              <a:rPr lang="en-US" smtClean="0"/>
              <a:t>  </a:t>
            </a:r>
            <a:r>
              <a:rPr lang="fa-IR" smtClean="0"/>
              <a:t>  ادرار 24 ساعته باید 5 باشد اگر بالاتر بود با اسید </a:t>
            </a:r>
            <a:r>
              <a:rPr lang="en-US" smtClean="0"/>
              <a:t>PH </a:t>
            </a:r>
            <a:r>
              <a:rPr lang="fa-IR" smtClean="0"/>
              <a:t> </a:t>
            </a:r>
          </a:p>
          <a:p>
            <a:pPr algn="r">
              <a:buFontTx/>
              <a:buNone/>
            </a:pPr>
            <a:r>
              <a:rPr lang="fa-IR" smtClean="0"/>
              <a:t>کلریدریک 0.1 نرمال به 5 برسد سپس کاملا مخلوط و نمونه </a:t>
            </a:r>
          </a:p>
          <a:p>
            <a:pPr algn="r">
              <a:buFontTx/>
              <a:buNone/>
            </a:pPr>
            <a:r>
              <a:rPr lang="fa-IR" smtClean="0"/>
              <a:t>از آنگرفته شود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p:txBody>
          <a:bodyPr/>
          <a:lstStyle/>
          <a:p>
            <a:pPr algn="r">
              <a:buFontTx/>
              <a:buNone/>
            </a:pPr>
            <a:r>
              <a:rPr lang="fa-IR" sz="4400" smtClean="0"/>
              <a:t>فسفر</a:t>
            </a:r>
          </a:p>
          <a:p>
            <a:pPr algn="r">
              <a:buFontTx/>
              <a:buNone/>
            </a:pPr>
            <a:r>
              <a:rPr lang="fa-IR" smtClean="0"/>
              <a:t>ترجیحا بیمار ناشتا باشد </a:t>
            </a:r>
          </a:p>
          <a:p>
            <a:pPr algn="r">
              <a:buFontTx/>
              <a:buNone/>
            </a:pPr>
            <a:r>
              <a:rPr lang="fa-IR" smtClean="0"/>
              <a:t>نمونه : سرم – پلاسما (هپارین)</a:t>
            </a:r>
          </a:p>
          <a:p>
            <a:pPr algn="r">
              <a:buFontTx/>
              <a:buNone/>
            </a:pPr>
            <a:r>
              <a:rPr lang="fa-IR" smtClean="0"/>
              <a:t>در اولین فرصت سرم یا پلاسما جدا شود </a:t>
            </a:r>
          </a:p>
          <a:p>
            <a:pPr algn="r">
              <a:buFontTx/>
              <a:buNone/>
            </a:pPr>
            <a:r>
              <a:rPr lang="fa-IR" smtClean="0"/>
              <a:t>تا 30 میلی گرم در دسی لیتر خطی است </a:t>
            </a:r>
          </a:p>
          <a:p>
            <a:pPr algn="r">
              <a:buFontTx/>
              <a:buNone/>
            </a:pPr>
            <a:r>
              <a:rPr lang="fa-IR" smtClean="0"/>
              <a:t>تا 7 روز در یخچال پایدار است </a:t>
            </a:r>
          </a:p>
          <a:p>
            <a:pPr algn="r">
              <a:buFontTx/>
              <a:buNone/>
            </a:pPr>
            <a:r>
              <a:rPr lang="fa-IR" smtClean="0"/>
              <a:t>همولیز باعث رد نمونه می شود </a:t>
            </a:r>
          </a:p>
          <a:p>
            <a:pPr algn="r">
              <a:buFontTx/>
              <a:buNone/>
            </a:pPr>
            <a:r>
              <a:rPr lang="fa-IR" smtClean="0"/>
              <a:t>برای جمع آوری ادرار 24 ساعته برای فسفر به ظرف 10 سی سی اسید کلرید ریک 10 گرم در صد اضافه شود</a:t>
            </a:r>
          </a:p>
          <a:p>
            <a:pPr algn="r">
              <a:buFontTx/>
              <a:buNone/>
            </a:pPr>
            <a:r>
              <a:rPr lang="fa-IR" smtClean="0"/>
              <a:t>در زمان انجام آزمایش فسفر ادرار نمونه 1/10 رقیق شود </a:t>
            </a:r>
          </a:p>
          <a:p>
            <a:pPr algn="r">
              <a:buFontTx/>
              <a:buNone/>
            </a:pPr>
            <a:endParaRPr lang="fa-I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p:txBody>
          <a:bodyPr/>
          <a:lstStyle/>
          <a:p>
            <a:pPr algn="r">
              <a:buFontTx/>
              <a:buNone/>
            </a:pPr>
            <a:r>
              <a:rPr lang="en-US" smtClean="0"/>
              <a:t>Hb A1C </a:t>
            </a:r>
            <a:endParaRPr lang="fa-IR" smtClean="0"/>
          </a:p>
          <a:p>
            <a:pPr algn="r">
              <a:buFontTx/>
              <a:buNone/>
            </a:pPr>
            <a:r>
              <a:rPr lang="fa-IR" smtClean="0"/>
              <a:t>در بیماران مبتلا به دیابت نوع اول آزمایش هر سه ماه و در نوع دوم هنگام تشخیص وهر 6 ماه در خواست می شود </a:t>
            </a:r>
          </a:p>
          <a:p>
            <a:pPr algn="r">
              <a:buFontTx/>
              <a:buNone/>
            </a:pPr>
            <a:r>
              <a:rPr lang="fa-IR" smtClean="0"/>
              <a:t>نمونه : خون کامل </a:t>
            </a:r>
          </a:p>
          <a:p>
            <a:pPr algn="r">
              <a:buFontTx/>
              <a:buNone/>
            </a:pPr>
            <a:r>
              <a:rPr lang="fa-IR" smtClean="0"/>
              <a:t>تا هفت روز در یخچال پایدار است نباید فریز شود</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p:nvPr>
        </p:nvSpPr>
        <p:spPr/>
        <p:txBody>
          <a:bodyPr/>
          <a:lstStyle/>
          <a:p>
            <a:pPr algn="r">
              <a:buFontTx/>
              <a:buNone/>
            </a:pPr>
            <a:r>
              <a:rPr lang="en-US" smtClean="0"/>
              <a:t>LDH</a:t>
            </a:r>
            <a:endParaRPr lang="fa-IR" smtClean="0"/>
          </a:p>
          <a:p>
            <a:pPr algn="r">
              <a:buFontTx/>
              <a:buNone/>
            </a:pPr>
            <a:r>
              <a:rPr lang="fa-IR" smtClean="0"/>
              <a:t>نمونه سرم – پلاسما ( هپارین )</a:t>
            </a:r>
          </a:p>
          <a:p>
            <a:pPr algn="r">
              <a:buFontTx/>
              <a:buNone/>
            </a:pPr>
            <a:r>
              <a:rPr lang="fa-IR" smtClean="0"/>
              <a:t>در دمای اتاق 3-2 روز پایدار است </a:t>
            </a:r>
          </a:p>
          <a:p>
            <a:pPr algn="r">
              <a:buFontTx/>
              <a:buNone/>
            </a:pPr>
            <a:r>
              <a:rPr lang="fa-IR" smtClean="0"/>
              <a:t>نباید منجمد شود </a:t>
            </a:r>
          </a:p>
          <a:p>
            <a:pPr algn="r">
              <a:buFontTx/>
              <a:buNone/>
            </a:pPr>
            <a:r>
              <a:rPr lang="fa-IR" smtClean="0"/>
              <a:t>همولیز باعث رد نمونه می شود </a:t>
            </a:r>
          </a:p>
          <a:p>
            <a:pPr algn="r">
              <a:buFontTx/>
              <a:buNone/>
            </a:pPr>
            <a:r>
              <a:rPr lang="fa-IR" smtClean="0"/>
              <a:t>اگر از روش تک محلوله استفاده می شود بهتر است روزانه محلول درست شود گرچه کیت پارس آزمون گفته محلول مخلوط شده یک ودو تا 5 روز پایدار است</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24544" y="2276872"/>
            <a:ext cx="6400800" cy="864096"/>
          </a:xfrm>
        </p:spPr>
        <p:txBody>
          <a:bodyPr/>
          <a:lstStyle/>
          <a:p>
            <a:pPr eaLnBrk="1" hangingPunct="1"/>
            <a:r>
              <a:rPr lang="fa-IR" sz="4800" dirty="0" smtClean="0">
                <a:solidFill>
                  <a:srgbClr val="000000"/>
                </a:solidFill>
              </a:rPr>
              <a:t>مدیریت کنترل کیفی</a:t>
            </a:r>
            <a:r>
              <a:rPr lang="fa-IR" dirty="0" smtClean="0">
                <a:solidFill>
                  <a:srgbClr val="000000"/>
                </a:solidFill>
              </a:rPr>
              <a:t> </a:t>
            </a:r>
            <a:endParaRPr lang="en-US" dirty="0" smtClean="0">
              <a:solidFill>
                <a:srgbClr val="000000"/>
              </a:solidFill>
            </a:endParaRPr>
          </a:p>
        </p:txBody>
      </p:sp>
      <p:sp>
        <p:nvSpPr>
          <p:cNvPr id="4" name="Rounded Rectangle 3"/>
          <p:cNvSpPr/>
          <p:nvPr/>
        </p:nvSpPr>
        <p:spPr bwMode="auto">
          <a:xfrm>
            <a:off x="539552" y="908720"/>
            <a:ext cx="8280920" cy="93610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400" dirty="0" smtClean="0">
                <a:solidFill>
                  <a:srgbClr val="000000"/>
                </a:solidFill>
              </a:rPr>
              <a:t>QUALITY MANAGEMENT</a:t>
            </a:r>
            <a:endParaRPr kumimoji="0" lang="en-US" sz="44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2" presetClass="entr" presetSubtype="4" fill="hold" grpId="1"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1"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p:nvPr>
        </p:nvSpPr>
        <p:spPr/>
        <p:txBody>
          <a:bodyPr/>
          <a:lstStyle/>
          <a:p>
            <a:pPr algn="r">
              <a:buFontTx/>
              <a:buNone/>
            </a:pPr>
            <a:r>
              <a:rPr lang="fa-IR" sz="4400" smtClean="0"/>
              <a:t>لیتیوم</a:t>
            </a:r>
            <a:r>
              <a:rPr lang="fa-IR" smtClean="0"/>
              <a:t> </a:t>
            </a:r>
          </a:p>
          <a:p>
            <a:pPr algn="r">
              <a:buFontTx/>
              <a:buNone/>
            </a:pPr>
            <a:r>
              <a:rPr lang="fa-IR" smtClean="0"/>
              <a:t>نمونه باید 12 ساعت از مصرف آخرین دوز دارو گرفته شود</a:t>
            </a:r>
          </a:p>
          <a:p>
            <a:pPr algn="r">
              <a:buFontTx/>
              <a:buNone/>
            </a:pPr>
            <a:r>
              <a:rPr lang="fa-IR" smtClean="0"/>
              <a:t>سرم در یخچال هم قابل نگهداری است </a:t>
            </a:r>
          </a:p>
          <a:p>
            <a:pPr algn="r">
              <a:buFontTx/>
              <a:buNone/>
            </a:pPr>
            <a:r>
              <a:rPr lang="fa-IR" smtClean="0"/>
              <a:t>پلاسمای حاوی هپارین لیتیوم و لیز باعث رد نمونه می شود</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p:nvPr>
        </p:nvSpPr>
        <p:spPr/>
        <p:txBody>
          <a:bodyPr/>
          <a:lstStyle/>
          <a:p>
            <a:pPr algn="r">
              <a:buFontTx/>
              <a:buNone/>
            </a:pPr>
            <a:r>
              <a:rPr lang="fa-IR" sz="4400" smtClean="0"/>
              <a:t>میکرو آلبومین ادرار</a:t>
            </a:r>
          </a:p>
          <a:p>
            <a:pPr algn="r">
              <a:buFontTx/>
              <a:buNone/>
            </a:pPr>
            <a:r>
              <a:rPr lang="fa-IR" sz="2800" smtClean="0"/>
              <a:t>ترجیحا ادرار 24 ساعته جمع آوری شود </a:t>
            </a:r>
          </a:p>
          <a:p>
            <a:pPr algn="r">
              <a:buFontTx/>
              <a:buNone/>
            </a:pPr>
            <a:r>
              <a:rPr lang="fa-IR" sz="2800" smtClean="0"/>
              <a:t>نمونه قابل نگهداری در یخچال و فریز است </a:t>
            </a:r>
          </a:p>
          <a:p>
            <a:pPr algn="r">
              <a:buFontTx/>
              <a:buNone/>
            </a:pPr>
            <a:r>
              <a:rPr lang="fa-IR" sz="2800" smtClean="0"/>
              <a:t>نمونه های بالاتر از 150 میلی گرم با اضافه کردن اسید کدر می شود</a:t>
            </a:r>
          </a:p>
          <a:p>
            <a:pPr algn="r">
              <a:buFontTx/>
              <a:buNone/>
            </a:pPr>
            <a:r>
              <a:rPr lang="fa-IR" sz="2800" smtClean="0"/>
              <a:t>جواب حقیقی موقعی بدست می آید که به میزان خطی بودن تست توجه </a:t>
            </a:r>
          </a:p>
          <a:p>
            <a:pPr algn="r">
              <a:buFontTx/>
              <a:buNone/>
            </a:pPr>
            <a:r>
              <a:rPr lang="fa-IR" smtClean="0"/>
              <a:t>ودر مقادیر بالا نمونه رقیق و تکرار شود</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p:nvPr>
        </p:nvSpPr>
        <p:spPr/>
        <p:txBody>
          <a:bodyPr/>
          <a:lstStyle/>
          <a:p>
            <a:pPr algn="r">
              <a:buFontTx/>
              <a:buNone/>
            </a:pPr>
            <a:r>
              <a:rPr lang="fa-IR" sz="4400" smtClean="0"/>
              <a:t>آمیلاز </a:t>
            </a:r>
          </a:p>
          <a:p>
            <a:pPr algn="r">
              <a:buFontTx/>
              <a:buNone/>
            </a:pPr>
            <a:r>
              <a:rPr lang="fa-IR" sz="2800" smtClean="0"/>
              <a:t>بیمار ترجیحا ناشتا باشد</a:t>
            </a:r>
          </a:p>
          <a:p>
            <a:pPr algn="r">
              <a:buFontTx/>
              <a:buNone/>
            </a:pPr>
            <a:r>
              <a:rPr lang="fa-IR" sz="2800" smtClean="0"/>
              <a:t>نمونه : سرم – پلاسما ( هپارین )</a:t>
            </a:r>
          </a:p>
          <a:p>
            <a:pPr algn="r">
              <a:buFontTx/>
              <a:buNone/>
            </a:pPr>
            <a:r>
              <a:rPr lang="fa-IR" sz="2800" smtClean="0"/>
              <a:t>برای آمیلاز ادراری از 10 شب تا 6 صبح ناشتا باشد </a:t>
            </a:r>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a:p>
            <a:pPr algn="r"/>
            <a:endParaRPr lang="fa-I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p:nvPr>
        </p:nvSpPr>
        <p:spPr/>
        <p:txBody>
          <a:bodyPr/>
          <a:lstStyle/>
          <a:p>
            <a:pPr algn="r">
              <a:buFontTx/>
              <a:buNone/>
            </a:pPr>
            <a:r>
              <a:rPr lang="fa-IR" sz="4400" smtClean="0"/>
              <a:t>بیلی روبین </a:t>
            </a:r>
          </a:p>
          <a:p>
            <a:pPr algn="r">
              <a:buFontTx/>
              <a:buNone/>
            </a:pPr>
            <a:r>
              <a:rPr lang="fa-IR" sz="2800" smtClean="0"/>
              <a:t>نمونه : سرم – در نوزادان می شود از پاشنه پا هم نمونه گرفت ولی باید مواظب که آب میان بافتی وارد خون نشود یا همولیز صورت نگیرد</a:t>
            </a:r>
          </a:p>
          <a:p>
            <a:pPr algn="r">
              <a:buFontTx/>
              <a:buNone/>
            </a:pPr>
            <a:r>
              <a:rPr lang="fa-IR" sz="2800" smtClean="0"/>
              <a:t>همولیز باعث رد شدن نمونه می شود </a:t>
            </a:r>
          </a:p>
          <a:p>
            <a:pPr algn="r">
              <a:buFontTx/>
              <a:buNone/>
            </a:pPr>
            <a:r>
              <a:rPr lang="fa-IR" sz="2800" smtClean="0"/>
              <a:t>نمونه خون یا سرم تا موقع آزمایش در تاریکی نگهداری شود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p:nvPr>
        </p:nvSpPr>
        <p:spPr/>
        <p:txBody>
          <a:bodyPr/>
          <a:lstStyle/>
          <a:p>
            <a:pPr algn="r">
              <a:buFontTx/>
              <a:buNone/>
            </a:pPr>
            <a:r>
              <a:rPr lang="fa-IR" sz="4400" smtClean="0"/>
              <a:t>نكات مهم در كار با سمپلر</a:t>
            </a:r>
          </a:p>
          <a:p>
            <a:pPr algn="r">
              <a:buFontTx/>
              <a:buNone/>
            </a:pPr>
            <a:r>
              <a:rPr lang="fa-IR" sz="2800" smtClean="0"/>
              <a:t>1-اطمينان از اتصال كامل نوك سمپلربه سمپلر</a:t>
            </a:r>
          </a:p>
          <a:p>
            <a:pPr algn="r">
              <a:buFontTx/>
              <a:buNone/>
            </a:pPr>
            <a:r>
              <a:rPr lang="fa-IR" sz="2800" smtClean="0"/>
              <a:t>2-عمود نگهداشتن سمپلر</a:t>
            </a:r>
          </a:p>
          <a:p>
            <a:pPr algn="r">
              <a:buFontTx/>
              <a:buNone/>
            </a:pPr>
            <a:r>
              <a:rPr lang="fa-IR" sz="2800" smtClean="0"/>
              <a:t>3-تخليه محلول با تماس نوك سمپلربه جداره ظرف تحت زاويه 10 تا 40 درجه</a:t>
            </a:r>
          </a:p>
          <a:p>
            <a:pPr algn="r">
              <a:buFontTx/>
              <a:buNone/>
            </a:pPr>
            <a:r>
              <a:rPr lang="fa-IR" sz="2800" smtClean="0"/>
              <a:t>4-رها كردن آرام دكمه در زمان پر يا خالي كردن محتويات نوك سمپلر</a:t>
            </a:r>
          </a:p>
          <a:p>
            <a:pPr algn="r">
              <a:buFontTx/>
              <a:buNone/>
            </a:pPr>
            <a:r>
              <a:rPr lang="fa-IR" sz="2800" smtClean="0"/>
              <a:t>5- كشيدن كناره هاي خارجي نوك سمپلر پس از انجام مكش به جداره هاي فوقاني لوله به منظور حذف قطرات خارجي نوك سمپلر يا در صورت نياز خشك كردن قطرات باقي مانده در بخش خارجي آن به كمك پارچه اي بدون پرز                                                                                                                                                                                                                                                                                                                                                                                                                                                                                                                                                                                                                                                                                                                                                                                                                                                                                                                                                                                                                                                                                                                                                                                                                                                                                                                                                                                                                                                                                                                                                                                                                                                                                                                                                                                                                                                                                                                                                                                                                                                                                                                                                                                                                                                                                                                                                                                                                                                                                                                                                                                                                                                                                                                                                                                                                                                                                                                                                                                                                                                                                                                                                                                                                                                                                                                                                                                                                                                                                                                                                                                                                                                                                                                                                                                                                                                                                                                                                                                                                                                                                                                                                                                                                                                                                                                                                                                                                                                                                                                                                                                                                                                                                                                                                                                                                                                                                                                                                                                                                                                                                                                                                                                                                                                                                                                                                                                                                                                                                                                                                                                                                                                                                                                                                                                                                                                                                                                                                                                                                                                                                                                                                                                                                                                                                                                                                                                                                                                                                                                                                                                                                                                                                                                                                                                                                                                                                                                                                                                                                                                                                                                                                                                                                                                                                                                                                                                                                                                                                                                                                                                                                                                                                                                                                                                                                                                                                                                                                                                                                                                                                                                                                                                                                                                                                                                                                                                                                                                                                                                                                                                                                                                                                                                                                                                                                                                                                                                                                                                                                                                                                                                                                                                                                                                                                                                                                                                                                                                                                                                                                                                                                                                                                                                                                                                                                                                                                                                                                                                                                                                                                                                                                                                                                   </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p:nvPr>
        </p:nvSpPr>
        <p:spPr/>
        <p:txBody>
          <a:bodyPr/>
          <a:lstStyle/>
          <a:p>
            <a:pPr algn="r">
              <a:buFontTx/>
              <a:buNone/>
            </a:pPr>
            <a:r>
              <a:rPr lang="fa-IR" smtClean="0"/>
              <a:t>6- هنگام تخليه محلول پس از توقف اول بايد كمي تامل و سپس دكمه را تا توقف دوم پائين آورد</a:t>
            </a:r>
          </a:p>
          <a:p>
            <a:pPr algn="r">
              <a:buFontTx/>
              <a:buNone/>
            </a:pPr>
            <a:r>
              <a:rPr lang="fa-IR" smtClean="0"/>
              <a:t>7- حجم هاي كمتر از 10 ميكروليتر بهتر است فقط يك بار برداشت انجام و اطراف سمپلر تميز و در محلول موجود شسته شود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p:nvPr>
        </p:nvSpPr>
        <p:spPr/>
        <p:txBody>
          <a:bodyPr/>
          <a:lstStyle/>
          <a:p>
            <a:pPr algn="r">
              <a:buFontTx/>
              <a:buNone/>
            </a:pPr>
            <a:r>
              <a:rPr lang="fa-IR" sz="4400" smtClean="0"/>
              <a:t>كنترل كيفيت سمپلر</a:t>
            </a:r>
          </a:p>
          <a:p>
            <a:pPr algn="r">
              <a:buFontTx/>
              <a:buNone/>
            </a:pPr>
            <a:r>
              <a:rPr lang="fa-IR" sz="2800" smtClean="0"/>
              <a:t>به دو روش توزين و رنگ سنجي انجام مي شود </a:t>
            </a:r>
          </a:p>
          <a:p>
            <a:pPr algn="r">
              <a:buFontTx/>
              <a:buNone/>
            </a:pPr>
            <a:r>
              <a:rPr lang="fa-IR" sz="2800" smtClean="0"/>
              <a:t>بررسي دقت وصحت سمپلر بهتر است 4-3 بار در سال انجام شود</a:t>
            </a:r>
          </a:p>
          <a:p>
            <a:pPr algn="r">
              <a:buFontTx/>
              <a:buNone/>
            </a:pPr>
            <a:r>
              <a:rPr lang="fa-IR" sz="2800" smtClean="0"/>
              <a:t>در روش رنگ سنجی از رنگ سبز خوراکی یاپارانیتروفنل استفاده  می شود </a:t>
            </a:r>
          </a:p>
          <a:p>
            <a:pPr algn="r">
              <a:buFontTx/>
              <a:buNone/>
            </a:pPr>
            <a:r>
              <a:rPr lang="fa-IR" sz="2800" smtClean="0"/>
              <a:t>درکتاب کنترل کیفیت در آزمایشگاه پزشکی دقیقا روش ساخت محلولها برای بررسی دقت و صحت آمده است </a:t>
            </a:r>
          </a:p>
          <a:p>
            <a:pPr algn="r">
              <a:buFontTx/>
              <a:buNone/>
            </a:pPr>
            <a:r>
              <a:rPr lang="fa-IR" sz="2800" smtClean="0"/>
              <a:t>سمپلر ها به سه گروه تقسیم شده اند     </a:t>
            </a:r>
          </a:p>
          <a:p>
            <a:pPr algn="r">
              <a:buFontTx/>
              <a:buNone/>
            </a:pPr>
            <a:r>
              <a:rPr lang="fa-IR" sz="2800" smtClean="0"/>
              <a:t>الف 1000-100 </a:t>
            </a:r>
          </a:p>
          <a:p>
            <a:pPr algn="r">
              <a:buFontTx/>
              <a:buNone/>
            </a:pPr>
            <a:r>
              <a:rPr lang="fa-IR" sz="2800" smtClean="0"/>
              <a:t>ب- 100-10  </a:t>
            </a:r>
          </a:p>
          <a:p>
            <a:pPr algn="r">
              <a:buFontTx/>
              <a:buNone/>
            </a:pPr>
            <a:r>
              <a:rPr lang="fa-IR" sz="2800" smtClean="0"/>
              <a:t>ج- کمتر از 10</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buFontTx/>
              <a:buNone/>
            </a:pPr>
            <a:endParaRPr lang="fa-IR" smtClean="0"/>
          </a:p>
          <a:p>
            <a:pPr>
              <a:buFontTx/>
              <a:buNone/>
            </a:pPr>
            <a:endParaRPr lang="fa-IR" smtClean="0"/>
          </a:p>
          <a:p>
            <a:pP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p:nvPr>
        </p:nvSpPr>
        <p:spPr/>
        <p:txBody>
          <a:bodyPr/>
          <a:lstStyle/>
          <a:p>
            <a:pPr algn="r">
              <a:buFontTx/>
              <a:buNone/>
            </a:pPr>
            <a:r>
              <a:rPr lang="fa-IR" smtClean="0"/>
              <a:t>برای هر گروه غلظت محلول برای دقت و صحت مشخص </a:t>
            </a:r>
            <a:endParaRPr lang="en-US" smtClean="0"/>
          </a:p>
          <a:p>
            <a:pPr algn="r">
              <a:buFontTx/>
              <a:buNone/>
            </a:pPr>
            <a:r>
              <a:rPr lang="fa-IR" smtClean="0"/>
              <a:t>شده است</a:t>
            </a:r>
          </a:p>
          <a:p>
            <a:pPr algn="r">
              <a:buFontTx/>
              <a:buNone/>
            </a:pPr>
            <a:r>
              <a:rPr lang="fa-IR" smtClean="0"/>
              <a:t>برای هر سمپلر میزان محلول رقیق کننده مشخص شده است </a:t>
            </a:r>
          </a:p>
          <a:p>
            <a:pPr algn="r">
              <a:buFontTx/>
              <a:buNone/>
            </a:pPr>
            <a:r>
              <a:rPr lang="fa-IR" smtClean="0"/>
              <a:t>با هر سمپلر از محلول مربوطه 10 بار برداشته ود ر محلول </a:t>
            </a:r>
            <a:r>
              <a:rPr lang="en-US" smtClean="0"/>
              <a:t>  </a:t>
            </a:r>
            <a:r>
              <a:rPr lang="fa-IR" smtClean="0"/>
              <a:t>رقیق کننده خودش می ریزیم کاملا مخلوط و با اسکپتوفتومتر یا فتومتر می خوانیم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457200" y="274638"/>
          <a:ext cx="8229600" cy="4618022"/>
        </p:xfrm>
        <a:graphic>
          <a:graphicData uri="http://schemas.openxmlformats.org/drawingml/2006/table">
            <a:tbl>
              <a:tblPr rtl="1" firstRow="1" bandRow="1">
                <a:tableStyleId>{21E4AEA4-8DFA-4A89-87EB-49C32662AFE0}</a:tableStyleId>
              </a:tblPr>
              <a:tblGrid>
                <a:gridCol w="2057400"/>
                <a:gridCol w="2057400"/>
                <a:gridCol w="2057400"/>
                <a:gridCol w="2057400"/>
              </a:tblGrid>
              <a:tr h="1011222">
                <a:tc>
                  <a:txBody>
                    <a:bodyPr/>
                    <a:lstStyle/>
                    <a:p>
                      <a:pPr rtl="1"/>
                      <a:r>
                        <a:rPr lang="fa-IR" dirty="0" smtClean="0"/>
                        <a:t>گروه سمپلر</a:t>
                      </a:r>
                      <a:endParaRPr lang="fa-IR" dirty="0"/>
                    </a:p>
                  </a:txBody>
                  <a:tcPr/>
                </a:tc>
                <a:tc>
                  <a:txBody>
                    <a:bodyPr/>
                    <a:lstStyle/>
                    <a:p>
                      <a:pPr rtl="1"/>
                      <a:r>
                        <a:rPr lang="fa-IR" dirty="0" smtClean="0"/>
                        <a:t>حجم سمپلر بر حسب میکرولیتر</a:t>
                      </a:r>
                      <a:endParaRPr lang="fa-IR" dirty="0"/>
                    </a:p>
                  </a:txBody>
                  <a:tcPr/>
                </a:tc>
                <a:tc>
                  <a:txBody>
                    <a:bodyPr/>
                    <a:lstStyle/>
                    <a:p>
                      <a:pPr rtl="1"/>
                      <a:r>
                        <a:rPr lang="fa-IR" dirty="0" smtClean="0"/>
                        <a:t>حجم آب مقطر یا سود 0.01 نرمال بر حسب میلی لیتر</a:t>
                      </a:r>
                      <a:endParaRPr lang="fa-IR" dirty="0"/>
                    </a:p>
                  </a:txBody>
                  <a:tcPr/>
                </a:tc>
                <a:tc>
                  <a:txBody>
                    <a:bodyPr/>
                    <a:lstStyle/>
                    <a:p>
                      <a:pPr rtl="1"/>
                      <a:r>
                        <a:rPr lang="fa-IR" dirty="0" smtClean="0"/>
                        <a:t>حجم رنگ برداشتی توسط سمپلر</a:t>
                      </a:r>
                      <a:endParaRPr lang="fa-IR" dirty="0"/>
                    </a:p>
                  </a:txBody>
                  <a:tcPr/>
                </a:tc>
              </a:tr>
              <a:tr h="370840">
                <a:tc>
                  <a:txBody>
                    <a:bodyPr/>
                    <a:lstStyle/>
                    <a:p>
                      <a:pPr rtl="1"/>
                      <a:r>
                        <a:rPr lang="fa-IR" dirty="0" smtClean="0"/>
                        <a:t>گروه پ</a:t>
                      </a:r>
                      <a:endParaRPr lang="fa-IR" dirty="0"/>
                    </a:p>
                  </a:txBody>
                  <a:tcPr/>
                </a:tc>
                <a:tc>
                  <a:txBody>
                    <a:bodyPr/>
                    <a:lstStyle/>
                    <a:p>
                      <a:pPr rtl="1"/>
                      <a:r>
                        <a:rPr lang="fa-IR" dirty="0" smtClean="0"/>
                        <a:t>5</a:t>
                      </a:r>
                      <a:endParaRPr lang="fa-IR" dirty="0"/>
                    </a:p>
                  </a:txBody>
                  <a:tcPr/>
                </a:tc>
                <a:tc>
                  <a:txBody>
                    <a:bodyPr/>
                    <a:lstStyle/>
                    <a:p>
                      <a:pPr rtl="1"/>
                      <a:r>
                        <a:rPr lang="fa-IR" dirty="0" smtClean="0"/>
                        <a:t>5</a:t>
                      </a:r>
                      <a:endParaRPr lang="fa-IR" dirty="0"/>
                    </a:p>
                  </a:txBody>
                  <a:tcPr/>
                </a:tc>
                <a:tc>
                  <a:txBody>
                    <a:bodyPr/>
                    <a:lstStyle/>
                    <a:p>
                      <a:pPr rtl="1"/>
                      <a:r>
                        <a:rPr lang="fa-IR" dirty="0" smtClean="0"/>
                        <a:t>5</a:t>
                      </a:r>
                      <a:endParaRPr lang="fa-IR" dirty="0"/>
                    </a:p>
                  </a:txBody>
                  <a:tcPr/>
                </a:tc>
              </a:tr>
              <a:tr h="370840">
                <a:tc>
                  <a:txBody>
                    <a:bodyPr/>
                    <a:lstStyle/>
                    <a:p>
                      <a:pPr rtl="1"/>
                      <a:r>
                        <a:rPr lang="fa-IR" dirty="0" smtClean="0"/>
                        <a:t>گروه ب</a:t>
                      </a:r>
                      <a:endParaRPr lang="fa-IR" dirty="0"/>
                    </a:p>
                  </a:txBody>
                  <a:tcPr/>
                </a:tc>
                <a:tc>
                  <a:txBody>
                    <a:bodyPr/>
                    <a:lstStyle/>
                    <a:p>
                      <a:pPr rtl="1"/>
                      <a:r>
                        <a:rPr lang="fa-IR" dirty="0" smtClean="0"/>
                        <a:t>10</a:t>
                      </a:r>
                      <a:endParaRPr lang="fa-IR" dirty="0"/>
                    </a:p>
                  </a:txBody>
                  <a:tcPr/>
                </a:tc>
                <a:tc>
                  <a:txBody>
                    <a:bodyPr/>
                    <a:lstStyle/>
                    <a:p>
                      <a:pPr rtl="1"/>
                      <a:r>
                        <a:rPr lang="fa-IR" dirty="0" smtClean="0"/>
                        <a:t>1</a:t>
                      </a:r>
                      <a:endParaRPr lang="fa-IR" dirty="0"/>
                    </a:p>
                  </a:txBody>
                  <a:tcPr/>
                </a:tc>
                <a:tc>
                  <a:txBody>
                    <a:bodyPr/>
                    <a:lstStyle/>
                    <a:p>
                      <a:pPr rtl="1"/>
                      <a:r>
                        <a:rPr lang="fa-IR" dirty="0" smtClean="0"/>
                        <a:t>10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ب</a:t>
                      </a:r>
                    </a:p>
                  </a:txBody>
                  <a:tcPr/>
                </a:tc>
                <a:tc>
                  <a:txBody>
                    <a:bodyPr/>
                    <a:lstStyle/>
                    <a:p>
                      <a:pPr rtl="1"/>
                      <a:r>
                        <a:rPr lang="fa-IR" dirty="0" smtClean="0"/>
                        <a:t>20</a:t>
                      </a:r>
                      <a:endParaRPr lang="fa-IR" dirty="0"/>
                    </a:p>
                  </a:txBody>
                  <a:tcPr/>
                </a:tc>
                <a:tc>
                  <a:txBody>
                    <a:bodyPr/>
                    <a:lstStyle/>
                    <a:p>
                      <a:pPr rtl="1"/>
                      <a:r>
                        <a:rPr lang="fa-IR" dirty="0" smtClean="0"/>
                        <a:t>2</a:t>
                      </a:r>
                      <a:endParaRPr lang="fa-IR" dirty="0"/>
                    </a:p>
                  </a:txBody>
                  <a:tcPr/>
                </a:tc>
                <a:tc>
                  <a:txBody>
                    <a:bodyPr/>
                    <a:lstStyle/>
                    <a:p>
                      <a:pPr rtl="1"/>
                      <a:r>
                        <a:rPr lang="fa-IR" dirty="0" smtClean="0"/>
                        <a:t>20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ب</a:t>
                      </a:r>
                    </a:p>
                  </a:txBody>
                  <a:tcPr/>
                </a:tc>
                <a:tc>
                  <a:txBody>
                    <a:bodyPr/>
                    <a:lstStyle/>
                    <a:p>
                      <a:pPr rtl="1"/>
                      <a:r>
                        <a:rPr lang="fa-IR" dirty="0" smtClean="0"/>
                        <a:t>25</a:t>
                      </a:r>
                      <a:endParaRPr lang="fa-IR" dirty="0"/>
                    </a:p>
                  </a:txBody>
                  <a:tcPr/>
                </a:tc>
                <a:tc>
                  <a:txBody>
                    <a:bodyPr/>
                    <a:lstStyle/>
                    <a:p>
                      <a:pPr rtl="1"/>
                      <a:r>
                        <a:rPr lang="fa-IR" dirty="0" smtClean="0"/>
                        <a:t>2.5</a:t>
                      </a:r>
                      <a:endParaRPr lang="fa-IR" dirty="0"/>
                    </a:p>
                  </a:txBody>
                  <a:tcPr/>
                </a:tc>
                <a:tc>
                  <a:txBody>
                    <a:bodyPr/>
                    <a:lstStyle/>
                    <a:p>
                      <a:pPr rtl="1"/>
                      <a:r>
                        <a:rPr lang="fa-IR" dirty="0" smtClean="0"/>
                        <a:t>25</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ب</a:t>
                      </a:r>
                    </a:p>
                  </a:txBody>
                  <a:tcPr/>
                </a:tc>
                <a:tc>
                  <a:txBody>
                    <a:bodyPr/>
                    <a:lstStyle/>
                    <a:p>
                      <a:pPr rtl="1"/>
                      <a:r>
                        <a:rPr lang="fa-IR" dirty="0" smtClean="0"/>
                        <a:t>50</a:t>
                      </a:r>
                      <a:endParaRPr lang="fa-IR" dirty="0"/>
                    </a:p>
                  </a:txBody>
                  <a:tcPr/>
                </a:tc>
                <a:tc>
                  <a:txBody>
                    <a:bodyPr/>
                    <a:lstStyle/>
                    <a:p>
                      <a:pPr rtl="1"/>
                      <a:r>
                        <a:rPr lang="fa-IR" dirty="0" smtClean="0"/>
                        <a:t>5</a:t>
                      </a:r>
                      <a:endParaRPr lang="fa-IR" dirty="0"/>
                    </a:p>
                  </a:txBody>
                  <a:tcPr/>
                </a:tc>
                <a:tc>
                  <a:txBody>
                    <a:bodyPr/>
                    <a:lstStyle/>
                    <a:p>
                      <a:pPr rtl="1"/>
                      <a:r>
                        <a:rPr lang="fa-IR" dirty="0" smtClean="0"/>
                        <a:t>50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ب</a:t>
                      </a:r>
                    </a:p>
                  </a:txBody>
                  <a:tcPr/>
                </a:tc>
                <a:tc>
                  <a:txBody>
                    <a:bodyPr/>
                    <a:lstStyle/>
                    <a:p>
                      <a:pPr rtl="1"/>
                      <a:r>
                        <a:rPr lang="fa-IR" dirty="0" smtClean="0"/>
                        <a:t>100</a:t>
                      </a:r>
                      <a:endParaRPr lang="fa-IR" dirty="0"/>
                    </a:p>
                  </a:txBody>
                  <a:tcPr/>
                </a:tc>
                <a:tc>
                  <a:txBody>
                    <a:bodyPr/>
                    <a:lstStyle/>
                    <a:p>
                      <a:pPr rtl="1"/>
                      <a:r>
                        <a:rPr lang="fa-IR" dirty="0" smtClean="0"/>
                        <a:t>10</a:t>
                      </a:r>
                      <a:endParaRPr lang="fa-IR" dirty="0"/>
                    </a:p>
                  </a:txBody>
                  <a:tcPr/>
                </a:tc>
                <a:tc>
                  <a:txBody>
                    <a:bodyPr/>
                    <a:lstStyle/>
                    <a:p>
                      <a:pPr rtl="1"/>
                      <a:r>
                        <a:rPr lang="fa-IR" dirty="0" smtClean="0"/>
                        <a:t>100</a:t>
                      </a:r>
                      <a:endParaRPr lang="fa-IR" dirty="0"/>
                    </a:p>
                  </a:txBody>
                  <a:tcPr/>
                </a:tc>
              </a:tr>
              <a:tr h="370840">
                <a:tc>
                  <a:txBody>
                    <a:bodyPr/>
                    <a:lstStyle/>
                    <a:p>
                      <a:pPr rtl="1"/>
                      <a:r>
                        <a:rPr lang="fa-IR" dirty="0" smtClean="0"/>
                        <a:t>گروه الف</a:t>
                      </a:r>
                      <a:endParaRPr lang="fa-IR" dirty="0"/>
                    </a:p>
                  </a:txBody>
                  <a:tcPr/>
                </a:tc>
                <a:tc>
                  <a:txBody>
                    <a:bodyPr/>
                    <a:lstStyle/>
                    <a:p>
                      <a:pPr rtl="1"/>
                      <a:r>
                        <a:rPr lang="fa-IR" dirty="0" smtClean="0"/>
                        <a:t>200</a:t>
                      </a:r>
                      <a:endParaRPr lang="fa-IR" dirty="0"/>
                    </a:p>
                  </a:txBody>
                  <a:tcPr/>
                </a:tc>
                <a:tc>
                  <a:txBody>
                    <a:bodyPr/>
                    <a:lstStyle/>
                    <a:p>
                      <a:pPr rtl="1"/>
                      <a:r>
                        <a:rPr lang="fa-IR" dirty="0" smtClean="0"/>
                        <a:t>2</a:t>
                      </a:r>
                      <a:endParaRPr lang="fa-IR" dirty="0"/>
                    </a:p>
                  </a:txBody>
                  <a:tcPr/>
                </a:tc>
                <a:tc>
                  <a:txBody>
                    <a:bodyPr/>
                    <a:lstStyle/>
                    <a:p>
                      <a:pPr rtl="1"/>
                      <a:r>
                        <a:rPr lang="fa-IR" dirty="0" smtClean="0"/>
                        <a:t>200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الف</a:t>
                      </a:r>
                    </a:p>
                  </a:txBody>
                  <a:tcPr/>
                </a:tc>
                <a:tc>
                  <a:txBody>
                    <a:bodyPr/>
                    <a:lstStyle/>
                    <a:p>
                      <a:pPr rtl="1"/>
                      <a:r>
                        <a:rPr lang="fa-IR" dirty="0" smtClean="0"/>
                        <a:t>500</a:t>
                      </a:r>
                      <a:endParaRPr lang="fa-IR" dirty="0"/>
                    </a:p>
                  </a:txBody>
                  <a:tcPr/>
                </a:tc>
                <a:tc>
                  <a:txBody>
                    <a:bodyPr/>
                    <a:lstStyle/>
                    <a:p>
                      <a:pPr rtl="1"/>
                      <a:r>
                        <a:rPr lang="fa-IR" dirty="0" smtClean="0"/>
                        <a:t>5</a:t>
                      </a:r>
                      <a:endParaRPr lang="fa-IR" dirty="0"/>
                    </a:p>
                  </a:txBody>
                  <a:tcPr/>
                </a:tc>
                <a:tc>
                  <a:txBody>
                    <a:bodyPr/>
                    <a:lstStyle/>
                    <a:p>
                      <a:pPr rtl="1"/>
                      <a:r>
                        <a:rPr lang="fa-IR" dirty="0" smtClean="0"/>
                        <a:t>500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گروه الف</a:t>
                      </a:r>
                    </a:p>
                    <a:p>
                      <a:pPr rtl="1"/>
                      <a:endParaRPr lang="fa-IR" dirty="0"/>
                    </a:p>
                  </a:txBody>
                  <a:tcPr/>
                </a:tc>
                <a:tc>
                  <a:txBody>
                    <a:bodyPr/>
                    <a:lstStyle/>
                    <a:p>
                      <a:pPr rtl="1"/>
                      <a:r>
                        <a:rPr lang="fa-IR" dirty="0" smtClean="0"/>
                        <a:t>1000</a:t>
                      </a:r>
                      <a:endParaRPr lang="fa-IR" dirty="0"/>
                    </a:p>
                  </a:txBody>
                  <a:tcPr/>
                </a:tc>
                <a:tc>
                  <a:txBody>
                    <a:bodyPr/>
                    <a:lstStyle/>
                    <a:p>
                      <a:pPr rtl="1"/>
                      <a:r>
                        <a:rPr lang="fa-IR" dirty="0" smtClean="0"/>
                        <a:t>10</a:t>
                      </a:r>
                      <a:endParaRPr lang="fa-IR" dirty="0"/>
                    </a:p>
                  </a:txBody>
                  <a:tcPr/>
                </a:tc>
                <a:tc>
                  <a:txBody>
                    <a:bodyPr/>
                    <a:lstStyle/>
                    <a:p>
                      <a:pPr rtl="1"/>
                      <a:r>
                        <a:rPr lang="fa-IR" dirty="0" smtClean="0"/>
                        <a:t>1000</a:t>
                      </a:r>
                      <a:endParaRPr lang="fa-IR"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457199" y="274638"/>
          <a:ext cx="8229601" cy="5090160"/>
        </p:xfrm>
        <a:graphic>
          <a:graphicData uri="http://schemas.openxmlformats.org/drawingml/2006/table">
            <a:tbl>
              <a:tblPr rtl="1" firstRow="1" bandRow="1">
                <a:tableStyleId>{21E4AEA4-8DFA-4A89-87EB-49C32662AFE0}</a:tableStyleId>
              </a:tblPr>
              <a:tblGrid>
                <a:gridCol w="1757379"/>
                <a:gridCol w="2357422"/>
                <a:gridCol w="2057400"/>
                <a:gridCol w="2057400"/>
              </a:tblGrid>
              <a:tr h="370840">
                <a:tc>
                  <a:txBody>
                    <a:bodyPr/>
                    <a:lstStyle/>
                    <a:p>
                      <a:pPr rtl="1"/>
                      <a:endParaRPr lang="fa-IR" dirty="0"/>
                    </a:p>
                  </a:txBody>
                  <a:tcPr/>
                </a:tc>
                <a:tc>
                  <a:txBody>
                    <a:bodyPr/>
                    <a:lstStyle/>
                    <a:p>
                      <a:pPr rtl="1"/>
                      <a:r>
                        <a:rPr lang="fa-IR" dirty="0" smtClean="0"/>
                        <a:t>مجذور اختلاف میانگین و هر جذب</a:t>
                      </a:r>
                      <a:endParaRPr lang="fa-IR" dirty="0"/>
                    </a:p>
                  </a:txBody>
                  <a:tcPr/>
                </a:tc>
                <a:tc>
                  <a:txBody>
                    <a:bodyPr/>
                    <a:lstStyle/>
                    <a:p>
                      <a:pPr rtl="1"/>
                      <a:r>
                        <a:rPr lang="fa-IR" dirty="0" smtClean="0"/>
                        <a:t>اختلاف میانگین و هر جذب</a:t>
                      </a:r>
                      <a:endParaRPr lang="fa-IR" dirty="0"/>
                    </a:p>
                  </a:txBody>
                  <a:tcPr/>
                </a:tc>
                <a:tc>
                  <a:txBody>
                    <a:bodyPr/>
                    <a:lstStyle/>
                    <a:p>
                      <a:pPr rtl="1"/>
                      <a:r>
                        <a:rPr lang="en-US" dirty="0" smtClean="0"/>
                        <a:t>OD</a:t>
                      </a:r>
                      <a:endParaRPr lang="fa-IR" dirty="0"/>
                    </a:p>
                  </a:txBody>
                  <a:tcPr/>
                </a:tc>
              </a:tr>
              <a:tr h="370840">
                <a:tc>
                  <a:txBody>
                    <a:bodyPr/>
                    <a:lstStyle/>
                    <a:p>
                      <a:pPr rtl="1"/>
                      <a:endParaRPr lang="fa-IR"/>
                    </a:p>
                  </a:txBody>
                  <a:tcPr/>
                </a:tc>
                <a:tc>
                  <a:txBody>
                    <a:bodyPr/>
                    <a:lstStyle/>
                    <a:p>
                      <a:pPr rtl="1"/>
                      <a:r>
                        <a:rPr lang="en-US" dirty="0" smtClean="0"/>
                        <a:t>0.000208</a:t>
                      </a:r>
                      <a:endParaRPr lang="fa-IR" dirty="0"/>
                    </a:p>
                  </a:txBody>
                  <a:tcPr/>
                </a:tc>
                <a:tc>
                  <a:txBody>
                    <a:bodyPr/>
                    <a:lstStyle/>
                    <a:p>
                      <a:pPr rtl="1"/>
                      <a:r>
                        <a:rPr lang="en-US" dirty="0" smtClean="0"/>
                        <a:t>0.01443</a:t>
                      </a:r>
                      <a:endParaRPr lang="fa-IR" dirty="0"/>
                    </a:p>
                  </a:txBody>
                  <a:tcPr/>
                </a:tc>
                <a:tc>
                  <a:txBody>
                    <a:bodyPr/>
                    <a:lstStyle/>
                    <a:p>
                      <a:pPr rtl="1"/>
                      <a:r>
                        <a:rPr lang="en-US" dirty="0" smtClean="0"/>
                        <a:t>0.5878</a:t>
                      </a:r>
                      <a:endParaRPr lang="fa-IR" dirty="0"/>
                    </a:p>
                  </a:txBody>
                  <a:tcPr/>
                </a:tc>
              </a:tr>
              <a:tr h="370840">
                <a:tc>
                  <a:txBody>
                    <a:bodyPr/>
                    <a:lstStyle/>
                    <a:p>
                      <a:pPr rtl="1"/>
                      <a:endParaRPr lang="fa-IR"/>
                    </a:p>
                  </a:txBody>
                  <a:tcPr/>
                </a:tc>
                <a:tc>
                  <a:txBody>
                    <a:bodyPr/>
                    <a:lstStyle/>
                    <a:p>
                      <a:pPr rtl="1"/>
                      <a:r>
                        <a:rPr lang="en-US" dirty="0" smtClean="0"/>
                        <a:t>0.002812</a:t>
                      </a:r>
                      <a:endParaRPr lang="fa-IR" dirty="0"/>
                    </a:p>
                  </a:txBody>
                  <a:tcPr/>
                </a:tc>
                <a:tc>
                  <a:txBody>
                    <a:bodyPr/>
                    <a:lstStyle/>
                    <a:p>
                      <a:pPr rtl="1"/>
                      <a:r>
                        <a:rPr lang="en-US" dirty="0" smtClean="0"/>
                        <a:t>-0.05303</a:t>
                      </a:r>
                      <a:endParaRPr lang="fa-IR" dirty="0"/>
                    </a:p>
                  </a:txBody>
                  <a:tcPr/>
                </a:tc>
                <a:tc>
                  <a:txBody>
                    <a:bodyPr/>
                    <a:lstStyle/>
                    <a:p>
                      <a:pPr rtl="1"/>
                      <a:r>
                        <a:rPr lang="en-US" dirty="0" smtClean="0"/>
                        <a:t>0.5492</a:t>
                      </a:r>
                      <a:endParaRPr lang="fa-IR" dirty="0"/>
                    </a:p>
                  </a:txBody>
                  <a:tcPr/>
                </a:tc>
              </a:tr>
              <a:tr h="370840">
                <a:tc>
                  <a:txBody>
                    <a:bodyPr/>
                    <a:lstStyle/>
                    <a:p>
                      <a:pPr rtl="1"/>
                      <a:endParaRPr lang="fa-IR"/>
                    </a:p>
                  </a:txBody>
                  <a:tcPr/>
                </a:tc>
                <a:tc>
                  <a:txBody>
                    <a:bodyPr/>
                    <a:lstStyle/>
                    <a:p>
                      <a:pPr rtl="1"/>
                      <a:r>
                        <a:rPr lang="en-US" dirty="0" smtClean="0"/>
                        <a:t>0.001179</a:t>
                      </a:r>
                      <a:endParaRPr lang="fa-IR" dirty="0"/>
                    </a:p>
                  </a:txBody>
                  <a:tcPr/>
                </a:tc>
                <a:tc>
                  <a:txBody>
                    <a:bodyPr/>
                    <a:lstStyle/>
                    <a:p>
                      <a:pPr rtl="1"/>
                      <a:r>
                        <a:rPr lang="en-US" dirty="0" smtClean="0"/>
                        <a:t>0.03433</a:t>
                      </a:r>
                      <a:endParaRPr lang="fa-IR" dirty="0"/>
                    </a:p>
                  </a:txBody>
                  <a:tcPr/>
                </a:tc>
                <a:tc>
                  <a:txBody>
                    <a:bodyPr/>
                    <a:lstStyle/>
                    <a:p>
                      <a:pPr rtl="1"/>
                      <a:r>
                        <a:rPr lang="en-US" dirty="0" smtClean="0"/>
                        <a:t>0.5679</a:t>
                      </a:r>
                      <a:endParaRPr lang="fa-IR" dirty="0"/>
                    </a:p>
                  </a:txBody>
                  <a:tcPr/>
                </a:tc>
              </a:tr>
              <a:tr h="370840">
                <a:tc>
                  <a:txBody>
                    <a:bodyPr/>
                    <a:lstStyle/>
                    <a:p>
                      <a:pPr rtl="1"/>
                      <a:endParaRPr lang="fa-IR"/>
                    </a:p>
                  </a:txBody>
                  <a:tcPr/>
                </a:tc>
                <a:tc>
                  <a:txBody>
                    <a:bodyPr/>
                    <a:lstStyle/>
                    <a:p>
                      <a:pPr rtl="1"/>
                      <a:r>
                        <a:rPr lang="en-US" dirty="0" smtClean="0"/>
                        <a:t>0.002812</a:t>
                      </a:r>
                      <a:endParaRPr lang="fa-IR" dirty="0"/>
                    </a:p>
                  </a:txBody>
                  <a:tcPr/>
                </a:tc>
                <a:tc>
                  <a:txBody>
                    <a:bodyPr/>
                    <a:lstStyle/>
                    <a:p>
                      <a:pPr rtl="1"/>
                      <a:r>
                        <a:rPr lang="en-US" dirty="0" smtClean="0"/>
                        <a:t>-0.05303</a:t>
                      </a:r>
                      <a:endParaRPr lang="fa-IR" dirty="0"/>
                    </a:p>
                  </a:txBody>
                  <a:tcPr/>
                </a:tc>
                <a:tc>
                  <a:txBody>
                    <a:bodyPr/>
                    <a:lstStyle/>
                    <a:p>
                      <a:pPr rtl="1"/>
                      <a:r>
                        <a:rPr lang="en-US" dirty="0" smtClean="0"/>
                        <a:t>0.5492</a:t>
                      </a:r>
                      <a:endParaRPr lang="fa-IR" dirty="0"/>
                    </a:p>
                  </a:txBody>
                  <a:tcPr/>
                </a:tc>
              </a:tr>
              <a:tr h="370840">
                <a:tc>
                  <a:txBody>
                    <a:bodyPr/>
                    <a:lstStyle/>
                    <a:p>
                      <a:pPr rtl="1"/>
                      <a:endParaRPr lang="fa-IR"/>
                    </a:p>
                  </a:txBody>
                  <a:tcPr/>
                </a:tc>
                <a:tc>
                  <a:txBody>
                    <a:bodyPr/>
                    <a:lstStyle/>
                    <a:p>
                      <a:pPr rtl="1"/>
                      <a:r>
                        <a:rPr lang="en-US" dirty="0" smtClean="0"/>
                        <a:t>0.002676</a:t>
                      </a:r>
                      <a:endParaRPr lang="fa-IR" dirty="0"/>
                    </a:p>
                  </a:txBody>
                  <a:tcPr/>
                </a:tc>
                <a:tc>
                  <a:txBody>
                    <a:bodyPr/>
                    <a:lstStyle/>
                    <a:p>
                      <a:pPr rtl="1"/>
                      <a:r>
                        <a:rPr lang="en-US" dirty="0" smtClean="0"/>
                        <a:t>-0.05173</a:t>
                      </a:r>
                      <a:endParaRPr lang="fa-IR" dirty="0"/>
                    </a:p>
                  </a:txBody>
                  <a:tcPr/>
                </a:tc>
                <a:tc>
                  <a:txBody>
                    <a:bodyPr/>
                    <a:lstStyle/>
                    <a:p>
                      <a:pPr rtl="1"/>
                      <a:r>
                        <a:rPr lang="en-US" dirty="0" smtClean="0"/>
                        <a:t>0.5505</a:t>
                      </a:r>
                      <a:endParaRPr lang="fa-IR" dirty="0"/>
                    </a:p>
                  </a:txBody>
                  <a:tcPr/>
                </a:tc>
              </a:tr>
              <a:tr h="370840">
                <a:tc>
                  <a:txBody>
                    <a:bodyPr/>
                    <a:lstStyle/>
                    <a:p>
                      <a:pPr rtl="1"/>
                      <a:endParaRPr lang="fa-IR"/>
                    </a:p>
                  </a:txBody>
                  <a:tcPr/>
                </a:tc>
                <a:tc>
                  <a:txBody>
                    <a:bodyPr/>
                    <a:lstStyle/>
                    <a:p>
                      <a:pPr rtl="1"/>
                      <a:r>
                        <a:rPr lang="en-US" dirty="0" smtClean="0"/>
                        <a:t>0.00208</a:t>
                      </a:r>
                      <a:endParaRPr lang="fa-IR" dirty="0"/>
                    </a:p>
                  </a:txBody>
                  <a:tcPr/>
                </a:tc>
                <a:tc>
                  <a:txBody>
                    <a:bodyPr/>
                    <a:lstStyle/>
                    <a:p>
                      <a:pPr rtl="1"/>
                      <a:r>
                        <a:rPr lang="en-US" dirty="0" smtClean="0"/>
                        <a:t>0.01443</a:t>
                      </a:r>
                      <a:endParaRPr lang="fa-IR" dirty="0"/>
                    </a:p>
                  </a:txBody>
                  <a:tcPr/>
                </a:tc>
                <a:tc>
                  <a:txBody>
                    <a:bodyPr/>
                    <a:lstStyle/>
                    <a:p>
                      <a:pPr rtl="1"/>
                      <a:r>
                        <a:rPr lang="en-US" dirty="0" smtClean="0"/>
                        <a:t>0.5878</a:t>
                      </a:r>
                      <a:endParaRPr lang="fa-IR" dirty="0"/>
                    </a:p>
                  </a:txBody>
                  <a:tcPr/>
                </a:tc>
              </a:tr>
              <a:tr h="370840">
                <a:tc>
                  <a:txBody>
                    <a:bodyPr/>
                    <a:lstStyle/>
                    <a:p>
                      <a:pPr rtl="1"/>
                      <a:endParaRPr lang="fa-IR"/>
                    </a:p>
                  </a:txBody>
                  <a:tcPr/>
                </a:tc>
                <a:tc>
                  <a:txBody>
                    <a:bodyPr/>
                    <a:lstStyle/>
                    <a:p>
                      <a:pPr rtl="1"/>
                      <a:r>
                        <a:rPr lang="en-US" dirty="0" smtClean="0"/>
                        <a:t>0.002887</a:t>
                      </a:r>
                      <a:endParaRPr lang="fa-IR" dirty="0"/>
                    </a:p>
                  </a:txBody>
                  <a:tcPr/>
                </a:tc>
                <a:tc>
                  <a:txBody>
                    <a:bodyPr/>
                    <a:lstStyle/>
                    <a:p>
                      <a:pPr rtl="1"/>
                      <a:r>
                        <a:rPr lang="en-US" dirty="0" smtClean="0"/>
                        <a:t>-0.05373</a:t>
                      </a:r>
                      <a:endParaRPr lang="fa-IR" dirty="0"/>
                    </a:p>
                  </a:txBody>
                  <a:tcPr/>
                </a:tc>
                <a:tc>
                  <a:txBody>
                    <a:bodyPr/>
                    <a:lstStyle/>
                    <a:p>
                      <a:pPr rtl="1"/>
                      <a:r>
                        <a:rPr lang="en-US" dirty="0" smtClean="0"/>
                        <a:t>0.5485</a:t>
                      </a:r>
                      <a:endParaRPr lang="fa-IR" dirty="0"/>
                    </a:p>
                  </a:txBody>
                  <a:tcPr/>
                </a:tc>
              </a:tr>
              <a:tr h="370840">
                <a:tc>
                  <a:txBody>
                    <a:bodyPr/>
                    <a:lstStyle/>
                    <a:p>
                      <a:pPr rtl="1"/>
                      <a:r>
                        <a:rPr lang="en-US" smtClean="0"/>
                        <a:t>SD=0.00979</a:t>
                      </a:r>
                      <a:endParaRPr lang="fa-IR" dirty="0"/>
                    </a:p>
                  </a:txBody>
                  <a:tcPr/>
                </a:tc>
                <a:tc>
                  <a:txBody>
                    <a:bodyPr/>
                    <a:lstStyle/>
                    <a:p>
                      <a:pPr rtl="1"/>
                      <a:r>
                        <a:rPr lang="en-US" dirty="0" smtClean="0"/>
                        <a:t>0.001144</a:t>
                      </a:r>
                      <a:endParaRPr lang="fa-IR" dirty="0"/>
                    </a:p>
                  </a:txBody>
                  <a:tcPr/>
                </a:tc>
                <a:tc>
                  <a:txBody>
                    <a:bodyPr/>
                    <a:lstStyle/>
                    <a:p>
                      <a:pPr rtl="1"/>
                      <a:r>
                        <a:rPr lang="en-US" dirty="0" smtClean="0"/>
                        <a:t>0.03383</a:t>
                      </a:r>
                      <a:endParaRPr lang="fa-IR" dirty="0"/>
                    </a:p>
                  </a:txBody>
                  <a:tcPr/>
                </a:tc>
                <a:tc>
                  <a:txBody>
                    <a:bodyPr/>
                    <a:lstStyle/>
                    <a:p>
                      <a:pPr rtl="1"/>
                      <a:r>
                        <a:rPr lang="en-US" dirty="0" smtClean="0"/>
                        <a:t>0.5684</a:t>
                      </a:r>
                      <a:endParaRPr lang="fa-IR" dirty="0"/>
                    </a:p>
                  </a:txBody>
                  <a:tcPr/>
                </a:tc>
              </a:tr>
              <a:tr h="370840">
                <a:tc>
                  <a:txBody>
                    <a:bodyPr/>
                    <a:lstStyle/>
                    <a:p>
                      <a:pPr rtl="1"/>
                      <a:r>
                        <a:rPr lang="en-US" dirty="0" smtClean="0"/>
                        <a:t>CV=1.7</a:t>
                      </a:r>
                      <a:endParaRPr lang="fa-IR" dirty="0"/>
                    </a:p>
                  </a:txBody>
                  <a:tcPr/>
                </a:tc>
                <a:tc>
                  <a:txBody>
                    <a:bodyPr/>
                    <a:lstStyle/>
                    <a:p>
                      <a:pPr rtl="1"/>
                      <a:r>
                        <a:rPr lang="en-US" dirty="0" smtClean="0"/>
                        <a:t>0.002823</a:t>
                      </a:r>
                      <a:endParaRPr lang="fa-IR" dirty="0"/>
                    </a:p>
                  </a:txBody>
                  <a:tcPr/>
                </a:tc>
                <a:tc>
                  <a:txBody>
                    <a:bodyPr/>
                    <a:lstStyle/>
                    <a:p>
                      <a:pPr rtl="1"/>
                      <a:r>
                        <a:rPr lang="en-US" dirty="0" smtClean="0"/>
                        <a:t>-0..05313</a:t>
                      </a:r>
                      <a:endParaRPr lang="fa-IR" dirty="0"/>
                    </a:p>
                  </a:txBody>
                  <a:tcPr/>
                </a:tc>
                <a:tc>
                  <a:txBody>
                    <a:bodyPr/>
                    <a:lstStyle/>
                    <a:p>
                      <a:pPr rtl="1"/>
                      <a:r>
                        <a:rPr lang="en-US" dirty="0" smtClean="0"/>
                        <a:t>0.5491</a:t>
                      </a:r>
                      <a:endParaRPr lang="fa-IR" dirty="0"/>
                    </a:p>
                  </a:txBody>
                  <a:tcPr/>
                </a:tc>
              </a:tr>
              <a:tr h="370840">
                <a:tc>
                  <a:txBody>
                    <a:bodyPr/>
                    <a:lstStyle/>
                    <a:p>
                      <a:pPr rtl="1"/>
                      <a:r>
                        <a:rPr lang="en-US" dirty="0" smtClean="0"/>
                        <a:t>BIAS=2.19</a:t>
                      </a:r>
                      <a:endParaRPr lang="fa-IR" dirty="0"/>
                    </a:p>
                  </a:txBody>
                  <a:tcPr/>
                </a:tc>
                <a:tc>
                  <a:txBody>
                    <a:bodyPr/>
                    <a:lstStyle/>
                    <a:p>
                      <a:pPr rtl="1"/>
                      <a:r>
                        <a:rPr lang="en-US" dirty="0" smtClean="0"/>
                        <a:t>0.002728</a:t>
                      </a:r>
                      <a:endParaRPr lang="fa-IR" dirty="0"/>
                    </a:p>
                  </a:txBody>
                  <a:tcPr/>
                </a:tc>
                <a:tc>
                  <a:txBody>
                    <a:bodyPr/>
                    <a:lstStyle/>
                    <a:p>
                      <a:pPr rtl="1"/>
                      <a:r>
                        <a:rPr lang="en-US" dirty="0" smtClean="0"/>
                        <a:t>-0.05223</a:t>
                      </a:r>
                      <a:endParaRPr lang="fa-IR" dirty="0"/>
                    </a:p>
                  </a:txBody>
                  <a:tcPr/>
                </a:tc>
                <a:tc>
                  <a:txBody>
                    <a:bodyPr/>
                    <a:lstStyle/>
                    <a:p>
                      <a:pPr rtl="1"/>
                      <a:r>
                        <a:rPr lang="en-US" dirty="0" smtClean="0"/>
                        <a:t>0.5500</a:t>
                      </a:r>
                      <a:endParaRPr lang="fa-IR" dirty="0"/>
                    </a:p>
                  </a:txBody>
                  <a:tcPr/>
                </a:tc>
              </a:tr>
              <a:tr h="370840">
                <a:tc>
                  <a:txBody>
                    <a:bodyPr/>
                    <a:lstStyle/>
                    <a:p>
                      <a:pPr rtl="1"/>
                      <a:endParaRPr lang="fa-IR" dirty="0"/>
                    </a:p>
                  </a:txBody>
                  <a:tcPr/>
                </a:tc>
                <a:tc>
                  <a:txBody>
                    <a:bodyPr/>
                    <a:lstStyle/>
                    <a:p>
                      <a:pPr rtl="1"/>
                      <a:r>
                        <a:rPr lang="en-US" dirty="0" smtClean="0"/>
                        <a:t>0.002164</a:t>
                      </a:r>
                      <a:r>
                        <a:rPr lang="fa-IR" dirty="0" smtClean="0"/>
                        <a:t> =جمع</a:t>
                      </a:r>
                      <a:r>
                        <a:rPr lang="fa-IR" baseline="0" dirty="0" smtClean="0"/>
                        <a:t> ستون</a:t>
                      </a:r>
                      <a:endParaRPr lang="fa-IR" dirty="0"/>
                    </a:p>
                  </a:txBody>
                  <a:tcPr/>
                </a:tc>
                <a:tc>
                  <a:txBody>
                    <a:bodyPr/>
                    <a:lstStyle/>
                    <a:p>
                      <a:pPr rtl="1"/>
                      <a:endParaRPr lang="fa-IR" dirty="0"/>
                    </a:p>
                  </a:txBody>
                  <a:tcPr/>
                </a:tc>
                <a:tc>
                  <a:txBody>
                    <a:bodyPr/>
                    <a:lstStyle/>
                    <a:p>
                      <a:pPr rtl="1"/>
                      <a:r>
                        <a:rPr lang="en-US" dirty="0" smtClean="0"/>
                        <a:t>0.56084</a:t>
                      </a:r>
                      <a:r>
                        <a:rPr lang="fa-IR" dirty="0" smtClean="0"/>
                        <a:t>  میانگین</a:t>
                      </a:r>
                      <a:endParaRPr lang="fa-IR" dirty="0"/>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5"/>
          <p:cNvSpPr>
            <a:spLocks noGrp="1"/>
          </p:cNvSpPr>
          <p:nvPr>
            <p:ph type="ftr"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Company Logo</a:t>
            </a:r>
          </a:p>
        </p:txBody>
      </p:sp>
      <p:sp>
        <p:nvSpPr>
          <p:cNvPr id="15364" name="Rectangle 2"/>
          <p:cNvSpPr>
            <a:spLocks noGrp="1" noChangeArrowheads="1"/>
          </p:cNvSpPr>
          <p:nvPr>
            <p:ph type="title"/>
          </p:nvPr>
        </p:nvSpPr>
        <p:spPr/>
        <p:txBody>
          <a:bodyPr/>
          <a:lstStyle/>
          <a:p>
            <a:r>
              <a:rPr lang="fa-IR" sz="3600" dirty="0" smtClean="0">
                <a:solidFill>
                  <a:srgbClr val="FFFFFF"/>
                </a:solidFill>
              </a:rPr>
              <a:t>داده های آزمایشگاهی به پزشکان کمک می کند در :</a:t>
            </a:r>
            <a:br>
              <a:rPr lang="fa-IR" sz="3600" dirty="0" smtClean="0">
                <a:solidFill>
                  <a:srgbClr val="FFFFFF"/>
                </a:solidFill>
              </a:rPr>
            </a:br>
            <a:endParaRPr lang="en-US" altLang="zh-CN" sz="2000" dirty="0" smtClean="0">
              <a:solidFill>
                <a:srgbClr val="FFFFFF"/>
              </a:solidFill>
              <a:ea typeface="宋体" charset="-122"/>
            </a:endParaRPr>
          </a:p>
        </p:txBody>
      </p:sp>
      <p:grpSp>
        <p:nvGrpSpPr>
          <p:cNvPr id="2" name="Group 47"/>
          <p:cNvGrpSpPr>
            <a:grpSpLocks/>
          </p:cNvGrpSpPr>
          <p:nvPr/>
        </p:nvGrpSpPr>
        <p:grpSpPr bwMode="auto">
          <a:xfrm>
            <a:off x="1068213" y="1484784"/>
            <a:ext cx="2163763" cy="3165475"/>
            <a:chOff x="720" y="1296"/>
            <a:chExt cx="1363" cy="1994"/>
          </a:xfrm>
        </p:grpSpPr>
        <p:sp>
          <p:nvSpPr>
            <p:cNvPr id="15395" name="AutoShape 4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zh-CN" altLang="en-US">
                <a:ea typeface="宋体" charset="-122"/>
              </a:endParaRPr>
            </a:p>
          </p:txBody>
        </p:sp>
        <p:sp>
          <p:nvSpPr>
            <p:cNvPr id="15396" name="AutoShape 4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zh-CN" altLang="en-US">
                <a:ea typeface="宋体" charset="-122"/>
              </a:endParaRPr>
            </a:p>
          </p:txBody>
        </p:sp>
        <p:sp>
          <p:nvSpPr>
            <p:cNvPr id="15397" name="AutoShape 5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a:effectLst/>
          </p:spPr>
          <p:txBody>
            <a:bodyPr wrap="none" anchor="ctr"/>
            <a:lstStyle/>
            <a:p>
              <a:endParaRPr lang="zh-CN" altLang="en-US">
                <a:ea typeface="宋体" charset="-122"/>
              </a:endParaRPr>
            </a:p>
          </p:txBody>
        </p:sp>
        <p:sp>
          <p:nvSpPr>
            <p:cNvPr id="15398" name="AutoShape 5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a:effectLst/>
          </p:spPr>
          <p:txBody>
            <a:bodyPr wrap="none" anchor="ctr"/>
            <a:lstStyle/>
            <a:p>
              <a:endParaRPr lang="zh-CN" altLang="en-US">
                <a:ea typeface="宋体" charset="-122"/>
              </a:endParaRPr>
            </a:p>
          </p:txBody>
        </p:sp>
        <p:grpSp>
          <p:nvGrpSpPr>
            <p:cNvPr id="3" name="Group 54"/>
            <p:cNvGrpSpPr>
              <a:grpSpLocks/>
            </p:cNvGrpSpPr>
            <p:nvPr/>
          </p:nvGrpSpPr>
          <p:grpSpPr bwMode="auto">
            <a:xfrm>
              <a:off x="1189" y="1296"/>
              <a:ext cx="405" cy="405"/>
              <a:chOff x="1289" y="582"/>
              <a:chExt cx="668" cy="668"/>
            </a:xfrm>
          </p:grpSpPr>
          <p:sp>
            <p:nvSpPr>
              <p:cNvPr id="15404" name="Oval 55"/>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ea typeface="宋体" charset="-122"/>
                </a:endParaRPr>
              </a:p>
            </p:txBody>
          </p:sp>
          <p:sp>
            <p:nvSpPr>
              <p:cNvPr id="15405" name="Oval 5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406"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407" name="Oval 5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408" name="Oval 5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grpSp>
        <p:sp>
          <p:nvSpPr>
            <p:cNvPr id="15402" name="Text Box 60"/>
            <p:cNvSpPr txBox="1">
              <a:spLocks noChangeArrowheads="1"/>
            </p:cNvSpPr>
            <p:nvPr/>
          </p:nvSpPr>
          <p:spPr bwMode="gray">
            <a:xfrm>
              <a:off x="1276" y="1354"/>
              <a:ext cx="223" cy="288"/>
            </a:xfrm>
            <a:prstGeom prst="rect">
              <a:avLst/>
            </a:prstGeom>
            <a:noFill/>
            <a:ln w="9525" algn="ctr">
              <a:noFill/>
              <a:miter lim="800000"/>
              <a:headEnd/>
              <a:tailEnd/>
            </a:ln>
            <a:effectLst/>
          </p:spPr>
          <p:txBody>
            <a:bodyPr wrap="none">
              <a:spAutoFit/>
            </a:bodyPr>
            <a:lstStyle/>
            <a:p>
              <a:pPr algn="ctr"/>
              <a:r>
                <a:rPr lang="en-US" altLang="zh-CN" sz="2400">
                  <a:solidFill>
                    <a:srgbClr val="000000"/>
                  </a:solidFill>
                  <a:ea typeface="宋体" charset="-122"/>
                </a:rPr>
                <a:t>1</a:t>
              </a:r>
              <a:endParaRPr lang="en-US" altLang="zh-CN">
                <a:ea typeface="宋体" charset="-122"/>
              </a:endParaRPr>
            </a:p>
          </p:txBody>
        </p:sp>
        <p:sp>
          <p:nvSpPr>
            <p:cNvPr id="15403" name="Text Box 61"/>
            <p:cNvSpPr txBox="1">
              <a:spLocks noChangeArrowheads="1"/>
            </p:cNvSpPr>
            <p:nvPr/>
          </p:nvSpPr>
          <p:spPr bwMode="gray">
            <a:xfrm>
              <a:off x="768" y="1776"/>
              <a:ext cx="1296" cy="233"/>
            </a:xfrm>
            <a:prstGeom prst="rect">
              <a:avLst/>
            </a:prstGeom>
            <a:noFill/>
            <a:ln w="9525" algn="ctr">
              <a:noFill/>
              <a:miter lim="800000"/>
              <a:headEnd/>
              <a:tailEnd/>
            </a:ln>
            <a:effectLst/>
          </p:spPr>
          <p:txBody>
            <a:bodyPr>
              <a:spAutoFit/>
            </a:bodyPr>
            <a:lstStyle/>
            <a:p>
              <a:endParaRPr lang="en-US" altLang="zh-CN">
                <a:ea typeface="宋体" charset="-122"/>
              </a:endParaRPr>
            </a:p>
          </p:txBody>
        </p:sp>
      </p:grpSp>
      <p:grpSp>
        <p:nvGrpSpPr>
          <p:cNvPr id="4" name="Group 62"/>
          <p:cNvGrpSpPr>
            <a:grpSpLocks/>
          </p:cNvGrpSpPr>
          <p:nvPr/>
        </p:nvGrpSpPr>
        <p:grpSpPr bwMode="auto">
          <a:xfrm>
            <a:off x="3430413" y="1484784"/>
            <a:ext cx="2163763" cy="3165475"/>
            <a:chOff x="2208" y="1296"/>
            <a:chExt cx="1363" cy="1994"/>
          </a:xfrm>
        </p:grpSpPr>
        <p:sp>
          <p:nvSpPr>
            <p:cNvPr id="15382" name="AutoShape 6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zh-CN" altLang="en-US">
                <a:ea typeface="宋体" charset="-122"/>
              </a:endParaRPr>
            </a:p>
          </p:txBody>
        </p:sp>
        <p:sp>
          <p:nvSpPr>
            <p:cNvPr id="15383" name="AutoShape 6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zh-CN" altLang="en-US">
                <a:ea typeface="宋体" charset="-122"/>
              </a:endParaRPr>
            </a:p>
          </p:txBody>
        </p:sp>
        <p:sp>
          <p:nvSpPr>
            <p:cNvPr id="15384" name="AutoShape 6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a:effectLst/>
          </p:spPr>
          <p:txBody>
            <a:bodyPr wrap="none" anchor="ctr"/>
            <a:lstStyle/>
            <a:p>
              <a:endParaRPr lang="zh-CN" altLang="en-US">
                <a:ea typeface="宋体" charset="-122"/>
              </a:endParaRPr>
            </a:p>
          </p:txBody>
        </p:sp>
        <p:sp>
          <p:nvSpPr>
            <p:cNvPr id="15385" name="AutoShape 6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a:effectLst/>
          </p:spPr>
          <p:txBody>
            <a:bodyPr wrap="none" anchor="ctr"/>
            <a:lstStyle/>
            <a:p>
              <a:endParaRPr lang="zh-CN" altLang="en-US">
                <a:ea typeface="宋体" charset="-122"/>
              </a:endParaRPr>
            </a:p>
          </p:txBody>
        </p:sp>
        <p:sp>
          <p:nvSpPr>
            <p:cNvPr id="15386" name="Oval 67"/>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endParaRPr lang="zh-CN" altLang="en-US">
                <a:ea typeface="宋体" charset="-122"/>
              </a:endParaRPr>
            </a:p>
          </p:txBody>
        </p:sp>
        <p:sp>
          <p:nvSpPr>
            <p:cNvPr id="15387" name="Oval 6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88" name="Oval 6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89" name="Oval 7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90" name="Oval 7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91" name="Text Box 72"/>
            <p:cNvSpPr txBox="1">
              <a:spLocks noChangeArrowheads="1"/>
            </p:cNvSpPr>
            <p:nvPr/>
          </p:nvSpPr>
          <p:spPr bwMode="gray">
            <a:xfrm>
              <a:off x="2764" y="1354"/>
              <a:ext cx="223" cy="288"/>
            </a:xfrm>
            <a:prstGeom prst="rect">
              <a:avLst/>
            </a:prstGeom>
            <a:noFill/>
            <a:ln w="9525" algn="ctr">
              <a:noFill/>
              <a:miter lim="800000"/>
              <a:headEnd/>
              <a:tailEnd/>
            </a:ln>
            <a:effectLst/>
          </p:spPr>
          <p:txBody>
            <a:bodyPr wrap="none">
              <a:spAutoFit/>
            </a:bodyPr>
            <a:lstStyle/>
            <a:p>
              <a:pPr algn="ctr"/>
              <a:r>
                <a:rPr lang="en-US" altLang="zh-CN" sz="2400">
                  <a:solidFill>
                    <a:srgbClr val="000000"/>
                  </a:solidFill>
                  <a:ea typeface="宋体" charset="-122"/>
                </a:rPr>
                <a:t>2</a:t>
              </a:r>
              <a:endParaRPr lang="en-US" altLang="zh-CN">
                <a:ea typeface="宋体" charset="-122"/>
              </a:endParaRPr>
            </a:p>
          </p:txBody>
        </p:sp>
        <p:sp>
          <p:nvSpPr>
            <p:cNvPr id="15392" name="Text Box 73"/>
            <p:cNvSpPr txBox="1">
              <a:spLocks noChangeArrowheads="1"/>
            </p:cNvSpPr>
            <p:nvPr/>
          </p:nvSpPr>
          <p:spPr bwMode="gray">
            <a:xfrm>
              <a:off x="2256" y="1776"/>
              <a:ext cx="1296" cy="233"/>
            </a:xfrm>
            <a:prstGeom prst="rect">
              <a:avLst/>
            </a:prstGeom>
            <a:noFill/>
            <a:ln w="9525" algn="ctr">
              <a:noFill/>
              <a:miter lim="800000"/>
              <a:headEnd/>
              <a:tailEnd/>
            </a:ln>
            <a:effectLst/>
          </p:spPr>
          <p:txBody>
            <a:bodyPr>
              <a:spAutoFit/>
            </a:bodyPr>
            <a:lstStyle/>
            <a:p>
              <a:endParaRPr lang="en-US" altLang="zh-CN">
                <a:ea typeface="宋体" charset="-122"/>
              </a:endParaRPr>
            </a:p>
          </p:txBody>
        </p:sp>
      </p:grpSp>
      <p:grpSp>
        <p:nvGrpSpPr>
          <p:cNvPr id="5" name="Group 76"/>
          <p:cNvGrpSpPr>
            <a:grpSpLocks/>
          </p:cNvGrpSpPr>
          <p:nvPr/>
        </p:nvGrpSpPr>
        <p:grpSpPr bwMode="auto">
          <a:xfrm>
            <a:off x="5792613" y="1484784"/>
            <a:ext cx="2163763" cy="3165475"/>
            <a:chOff x="3696" y="1296"/>
            <a:chExt cx="1363" cy="1994"/>
          </a:xfrm>
        </p:grpSpPr>
        <p:sp>
          <p:nvSpPr>
            <p:cNvPr id="15368" name="AutoShape 7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zh-CN" altLang="en-US">
                <a:ea typeface="宋体" charset="-122"/>
              </a:endParaRPr>
            </a:p>
          </p:txBody>
        </p:sp>
        <p:sp>
          <p:nvSpPr>
            <p:cNvPr id="15369" name="AutoShape 7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zh-CN" altLang="en-US">
                <a:ea typeface="宋体" charset="-122"/>
              </a:endParaRPr>
            </a:p>
          </p:txBody>
        </p:sp>
        <p:sp>
          <p:nvSpPr>
            <p:cNvPr id="15370" name="AutoShape 7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a:effectLst/>
          </p:spPr>
          <p:txBody>
            <a:bodyPr wrap="none" anchor="ctr"/>
            <a:lstStyle/>
            <a:p>
              <a:endParaRPr lang="zh-CN" altLang="en-US">
                <a:ea typeface="宋体" charset="-122"/>
              </a:endParaRPr>
            </a:p>
          </p:txBody>
        </p:sp>
        <p:sp>
          <p:nvSpPr>
            <p:cNvPr id="15371" name="AutoShape 8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a:effectLst/>
          </p:spPr>
          <p:txBody>
            <a:bodyPr wrap="none" anchor="ctr"/>
            <a:lstStyle/>
            <a:p>
              <a:endParaRPr lang="zh-CN" altLang="en-US">
                <a:ea typeface="宋体" charset="-122"/>
              </a:endParaRPr>
            </a:p>
          </p:txBody>
        </p:sp>
        <p:grpSp>
          <p:nvGrpSpPr>
            <p:cNvPr id="6" name="Group 81"/>
            <p:cNvGrpSpPr>
              <a:grpSpLocks/>
            </p:cNvGrpSpPr>
            <p:nvPr/>
          </p:nvGrpSpPr>
          <p:grpSpPr bwMode="auto">
            <a:xfrm>
              <a:off x="4165" y="1296"/>
              <a:ext cx="405" cy="405"/>
              <a:chOff x="1289" y="582"/>
              <a:chExt cx="668" cy="668"/>
            </a:xfrm>
          </p:grpSpPr>
          <p:sp>
            <p:nvSpPr>
              <p:cNvPr id="15377" name="Oval 82"/>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ea typeface="宋体" charset="-122"/>
                </a:endParaRPr>
              </a:p>
            </p:txBody>
          </p:sp>
          <p:sp>
            <p:nvSpPr>
              <p:cNvPr id="15378"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79"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80"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ea typeface="宋体" charset="-122"/>
                </a:endParaRPr>
              </a:p>
            </p:txBody>
          </p:sp>
          <p:sp>
            <p:nvSpPr>
              <p:cNvPr id="15381"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ea typeface="宋体" charset="-122"/>
                </a:endParaRPr>
              </a:p>
            </p:txBody>
          </p:sp>
        </p:grpSp>
        <p:sp>
          <p:nvSpPr>
            <p:cNvPr id="15373" name="Text Box 87"/>
            <p:cNvSpPr txBox="1">
              <a:spLocks noChangeArrowheads="1"/>
            </p:cNvSpPr>
            <p:nvPr/>
          </p:nvSpPr>
          <p:spPr bwMode="gray">
            <a:xfrm>
              <a:off x="4252" y="1354"/>
              <a:ext cx="223" cy="288"/>
            </a:xfrm>
            <a:prstGeom prst="rect">
              <a:avLst/>
            </a:prstGeom>
            <a:noFill/>
            <a:ln w="9525" algn="ctr">
              <a:noFill/>
              <a:miter lim="800000"/>
              <a:headEnd/>
              <a:tailEnd/>
            </a:ln>
            <a:effectLst/>
          </p:spPr>
          <p:txBody>
            <a:bodyPr wrap="none">
              <a:spAutoFit/>
            </a:bodyPr>
            <a:lstStyle/>
            <a:p>
              <a:pPr algn="ctr"/>
              <a:r>
                <a:rPr lang="en-US" altLang="zh-CN" sz="2400">
                  <a:solidFill>
                    <a:srgbClr val="000000"/>
                  </a:solidFill>
                  <a:ea typeface="宋体" charset="-122"/>
                </a:rPr>
                <a:t>3</a:t>
              </a:r>
              <a:endParaRPr lang="en-US" altLang="zh-CN">
                <a:ea typeface="宋体" charset="-122"/>
              </a:endParaRPr>
            </a:p>
          </p:txBody>
        </p:sp>
        <p:sp>
          <p:nvSpPr>
            <p:cNvPr id="15374" name="Text Box 88"/>
            <p:cNvSpPr txBox="1">
              <a:spLocks noChangeArrowheads="1"/>
            </p:cNvSpPr>
            <p:nvPr/>
          </p:nvSpPr>
          <p:spPr bwMode="gray">
            <a:xfrm>
              <a:off x="3744" y="1776"/>
              <a:ext cx="1296" cy="233"/>
            </a:xfrm>
            <a:prstGeom prst="rect">
              <a:avLst/>
            </a:prstGeom>
            <a:noFill/>
            <a:ln w="9525" algn="ctr">
              <a:noFill/>
              <a:miter lim="800000"/>
              <a:headEnd/>
              <a:tailEnd/>
            </a:ln>
            <a:effectLst/>
          </p:spPr>
          <p:txBody>
            <a:bodyPr>
              <a:spAutoFit/>
            </a:bodyPr>
            <a:lstStyle/>
            <a:p>
              <a:endParaRPr lang="en-US" altLang="zh-CN">
                <a:ea typeface="宋体" charset="-122"/>
              </a:endParaRPr>
            </a:p>
          </p:txBody>
        </p:sp>
      </p:grpSp>
      <p:sp>
        <p:nvSpPr>
          <p:cNvPr id="49" name="Rectangle 48"/>
          <p:cNvSpPr/>
          <p:nvPr/>
        </p:nvSpPr>
        <p:spPr>
          <a:xfrm>
            <a:off x="1187624" y="2204864"/>
            <a:ext cx="1944216" cy="2062103"/>
          </a:xfrm>
          <a:prstGeom prst="rect">
            <a:avLst/>
          </a:prstGeom>
        </p:spPr>
        <p:txBody>
          <a:bodyPr wrap="square">
            <a:spAutoFit/>
          </a:bodyPr>
          <a:lstStyle/>
          <a:p>
            <a:pPr algn="ctr" eaLnBrk="1" hangingPunct="1">
              <a:buFontTx/>
              <a:buNone/>
            </a:pPr>
            <a:r>
              <a:rPr lang="fa-IR" sz="3200" dirty="0" smtClean="0">
                <a:solidFill>
                  <a:srgbClr val="000000"/>
                </a:solidFill>
              </a:rPr>
              <a:t>تست های غربالگری برای یافتن بیماری </a:t>
            </a:r>
          </a:p>
        </p:txBody>
      </p:sp>
      <p:sp>
        <p:nvSpPr>
          <p:cNvPr id="50" name="Rectangle 49"/>
          <p:cNvSpPr/>
          <p:nvPr/>
        </p:nvSpPr>
        <p:spPr>
          <a:xfrm>
            <a:off x="3563888" y="2708920"/>
            <a:ext cx="1892759" cy="1077218"/>
          </a:xfrm>
          <a:prstGeom prst="rect">
            <a:avLst/>
          </a:prstGeom>
        </p:spPr>
        <p:txBody>
          <a:bodyPr wrap="square">
            <a:spAutoFit/>
          </a:bodyPr>
          <a:lstStyle/>
          <a:p>
            <a:pPr algn="ctr" eaLnBrk="1" hangingPunct="1">
              <a:buFontTx/>
              <a:buNone/>
            </a:pPr>
            <a:r>
              <a:rPr lang="fa-IR" sz="3200" dirty="0" smtClean="0">
                <a:solidFill>
                  <a:srgbClr val="000000"/>
                </a:solidFill>
              </a:rPr>
              <a:t>تشخیص </a:t>
            </a:r>
            <a:r>
              <a:rPr lang="fa-IR" sz="3200" dirty="0">
                <a:solidFill>
                  <a:srgbClr val="000000"/>
                </a:solidFill>
              </a:rPr>
              <a:t>بیماری </a:t>
            </a:r>
          </a:p>
        </p:txBody>
      </p:sp>
      <p:sp>
        <p:nvSpPr>
          <p:cNvPr id="51" name="Rectangle 50"/>
          <p:cNvSpPr/>
          <p:nvPr/>
        </p:nvSpPr>
        <p:spPr>
          <a:xfrm>
            <a:off x="6084168" y="2708920"/>
            <a:ext cx="1578781" cy="1077218"/>
          </a:xfrm>
          <a:prstGeom prst="rect">
            <a:avLst/>
          </a:prstGeom>
        </p:spPr>
        <p:txBody>
          <a:bodyPr wrap="square">
            <a:spAutoFit/>
          </a:bodyPr>
          <a:lstStyle/>
          <a:p>
            <a:pPr algn="ctr" eaLnBrk="1" hangingPunct="1">
              <a:buFontTx/>
              <a:buNone/>
            </a:pPr>
            <a:r>
              <a:rPr lang="fa-IR" sz="3200" dirty="0" smtClean="0">
                <a:solidFill>
                  <a:srgbClr val="000000"/>
                </a:solidFill>
              </a:rPr>
              <a:t>پیگیری </a:t>
            </a:r>
            <a:r>
              <a:rPr lang="fa-IR" sz="3200" dirty="0">
                <a:solidFill>
                  <a:srgbClr val="000000"/>
                </a:solidFill>
              </a:rPr>
              <a:t>درمان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500"/>
                                        <p:tgtEl>
                                          <p:spTgt spid="5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p:nvPr>
        </p:nvSpPr>
        <p:spPr/>
        <p:txBody>
          <a:bodyPr/>
          <a:lstStyle/>
          <a:p>
            <a:endParaRPr lang="en-US" smtClean="0"/>
          </a:p>
        </p:txBody>
      </p:sp>
      <p:pic>
        <p:nvPicPr>
          <p:cNvPr id="38915" name="Picture 2" descr="C:\Users\DELL\Desktop\SP_A06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p:nvPr>
        </p:nvSpPr>
        <p:spPr/>
        <p:txBody>
          <a:bodyPr/>
          <a:lstStyle/>
          <a:p>
            <a:pPr algn="r">
              <a:buFontTx/>
              <a:buNone/>
            </a:pPr>
            <a:r>
              <a:rPr lang="fa-IR" sz="4400" smtClean="0"/>
              <a:t>حداکثر میزان قابل قبول عدم دقت </a:t>
            </a:r>
          </a:p>
          <a:p>
            <a:pPr algn="r">
              <a:buFontTx/>
              <a:buNone/>
            </a:pPr>
            <a:r>
              <a:rPr lang="en-US" smtClean="0"/>
              <a:t> </a:t>
            </a:r>
            <a:r>
              <a:rPr lang="fa-IR" smtClean="0"/>
              <a:t>  تا 2% حداکثر میزان قابل قبول برای عدم صحت</a:t>
            </a:r>
            <a:r>
              <a:rPr lang="en-US" smtClean="0"/>
              <a:t>(CV)</a:t>
            </a:r>
            <a:endParaRPr lang="fa-IR" smtClean="0"/>
          </a:p>
          <a:p>
            <a:pPr algn="r">
              <a:buFontTx/>
              <a:buNone/>
            </a:pPr>
            <a:r>
              <a:rPr lang="fa-IR" smtClean="0"/>
              <a:t>  تا 3 % می باشد</a:t>
            </a:r>
            <a:r>
              <a:rPr lang="en-US" smtClean="0"/>
              <a:t>(BIAS )</a:t>
            </a:r>
            <a:endParaRPr lang="fa-IR" smtClean="0"/>
          </a:p>
          <a:p>
            <a:pPr algn="r">
              <a:buFontTx/>
              <a:buNone/>
            </a:pPr>
            <a:r>
              <a:rPr lang="fa-IR" smtClean="0"/>
              <a:t>اگر سمپلر دقت داشته باشد ولی صحت نداشته باشد </a:t>
            </a:r>
          </a:p>
          <a:p>
            <a:pPr algn="r">
              <a:buFontTx/>
              <a:buNone/>
            </a:pPr>
            <a:r>
              <a:rPr lang="fa-IR" smtClean="0"/>
              <a:t>با استفاده از بروشور آن وتغییر تنظیم می توان به صحت </a:t>
            </a:r>
          </a:p>
          <a:p>
            <a:pPr algn="r">
              <a:buFontTx/>
              <a:buNone/>
            </a:pPr>
            <a:r>
              <a:rPr lang="fa-IR" smtClean="0"/>
              <a:t>مورد قبول رسید ولی اگر دقت نداشته باشد باید به شرکت مربوطه ارسال و با تعویض قطعات اصلاح شود</a:t>
            </a:r>
          </a:p>
          <a:p>
            <a:pPr algn="r">
              <a:buFontTx/>
              <a:buNone/>
            </a:pPr>
            <a:endParaRPr lang="fa-IR" smtClean="0"/>
          </a:p>
          <a:p>
            <a:pPr algn="r">
              <a:buFontTx/>
              <a:buNone/>
            </a:pPr>
            <a:endParaRPr lang="fa-IR" smtClean="0"/>
          </a:p>
          <a:p>
            <a:pPr algn="r">
              <a:buFontTx/>
              <a:buNone/>
            </a:pPr>
            <a:endParaRPr lang="fa-IR" smtClean="0"/>
          </a:p>
          <a:p>
            <a:pPr algn="r">
              <a:buFontTx/>
              <a:buNone/>
            </a:pPr>
            <a:r>
              <a:rPr lang="fa-IR"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p:nvPr>
        </p:nvSpPr>
        <p:spPr/>
        <p:txBody>
          <a:bodyPr/>
          <a:lstStyle/>
          <a:p>
            <a:endParaRPr lang="en-US" smtClean="0"/>
          </a:p>
        </p:txBody>
      </p:sp>
      <p:pic>
        <p:nvPicPr>
          <p:cNvPr id="43011" name="Picture 2" descr="C:\Users\DELL\Desktop\SP_A06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p:nvPr>
        </p:nvSpPr>
        <p:spPr/>
        <p:txBody>
          <a:bodyPr/>
          <a:lstStyle/>
          <a:p>
            <a:pPr algn="r">
              <a:buFontTx/>
              <a:buNone/>
            </a:pPr>
            <a:r>
              <a:rPr lang="fa-IR" sz="4400" smtClean="0"/>
              <a:t>اسپکتروفتومتر و فتومتر </a:t>
            </a:r>
          </a:p>
          <a:p>
            <a:pPr algn="r">
              <a:buFontTx/>
              <a:buNone/>
            </a:pPr>
            <a:r>
              <a:rPr lang="fa-IR" sz="2800" smtClean="0"/>
              <a:t>مواردی که در این دو دستگاه بررسی میشود </a:t>
            </a:r>
          </a:p>
          <a:p>
            <a:pPr algn="r">
              <a:buFontTx/>
              <a:buNone/>
            </a:pPr>
            <a:r>
              <a:rPr lang="fa-IR" sz="2800" smtClean="0"/>
              <a:t>1- خطی بودن</a:t>
            </a:r>
          </a:p>
          <a:p>
            <a:pPr algn="r">
              <a:buFontTx/>
              <a:buNone/>
            </a:pPr>
            <a:r>
              <a:rPr lang="fa-IR" sz="2800" smtClean="0"/>
              <a:t>2-صحت فتومتریک</a:t>
            </a:r>
          </a:p>
          <a:p>
            <a:pPr algn="r">
              <a:buFontTx/>
              <a:buNone/>
            </a:pPr>
            <a:r>
              <a:rPr lang="fa-IR" sz="2800" smtClean="0"/>
              <a:t>3- صحت طول موج</a:t>
            </a:r>
          </a:p>
          <a:p>
            <a:pPr algn="r">
              <a:buFontTx/>
              <a:buNone/>
            </a:pPr>
            <a:r>
              <a:rPr lang="fa-IR" sz="2800" smtClean="0"/>
              <a:t>4- رانش </a:t>
            </a:r>
          </a:p>
          <a:p>
            <a:pPr algn="r">
              <a:buFontTx/>
              <a:buNone/>
            </a:pPr>
            <a:r>
              <a:rPr lang="fa-IR" sz="2800" smtClean="0"/>
              <a:t>5- نورهای ناخواسته </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r>
              <a:rPr lang="fa-IR" sz="440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p:nvPr>
        </p:nvSpPr>
        <p:spPr/>
        <p:txBody>
          <a:bodyPr/>
          <a:lstStyle/>
          <a:p>
            <a:pPr algn="r">
              <a:buFontTx/>
              <a:buNone/>
            </a:pPr>
            <a:r>
              <a:rPr lang="en-US" sz="4400" smtClean="0"/>
              <a:t>   Linearity</a:t>
            </a:r>
            <a:r>
              <a:rPr lang="fa-IR" sz="4400" smtClean="0"/>
              <a:t>خطی بودن  </a:t>
            </a:r>
            <a:r>
              <a:rPr lang="en-US" sz="4400" smtClean="0"/>
              <a:t>  </a:t>
            </a:r>
            <a:endParaRPr lang="fa-IR" sz="4400" smtClean="0"/>
          </a:p>
          <a:p>
            <a:pPr algn="r">
              <a:buFontTx/>
              <a:buNone/>
            </a:pPr>
            <a:r>
              <a:rPr lang="fa-IR" smtClean="0"/>
              <a:t>هدف از این آزمون تعیین محدوده ای که در آن ارتباط خطی بین نور جذب شده و خوانش فتومتر وجود دارد </a:t>
            </a:r>
          </a:p>
          <a:p>
            <a:pPr algn="r">
              <a:buFontTx/>
              <a:buNone/>
            </a:pPr>
            <a:r>
              <a:rPr lang="fa-IR" smtClean="0"/>
              <a:t>محلولهای مورد استفاده </a:t>
            </a:r>
          </a:p>
          <a:p>
            <a:pPr algn="r">
              <a:buFontTx/>
              <a:buNone/>
            </a:pPr>
            <a:r>
              <a:rPr lang="fa-IR" smtClean="0"/>
              <a:t>سیان مت هموگلوبین  طول موج 540</a:t>
            </a:r>
          </a:p>
          <a:p>
            <a:pPr algn="r">
              <a:buFontTx/>
              <a:buNone/>
            </a:pPr>
            <a:r>
              <a:rPr lang="fa-IR" smtClean="0"/>
              <a:t>پارانیتروفنل  طول موج 405</a:t>
            </a:r>
          </a:p>
          <a:p>
            <a:pPr algn="r">
              <a:buFontTx/>
              <a:buNone/>
            </a:pPr>
            <a:r>
              <a:rPr lang="fa-IR" smtClean="0"/>
              <a:t>دی کرومات پتاسیم  طول موج 340</a:t>
            </a:r>
          </a:p>
          <a:p>
            <a:pPr algn="r">
              <a:buFontTx/>
              <a:buNone/>
            </a:pPr>
            <a:r>
              <a:rPr lang="fa-IR" smtClean="0"/>
              <a:t>میزان عدم صحت مجاز در هر رقت حداکثر 5% است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p:nvPr>
        </p:nvSpPr>
        <p:spPr/>
        <p:txBody>
          <a:bodyPr/>
          <a:lstStyle/>
          <a:p>
            <a:pPr algn="r">
              <a:buFontTx/>
              <a:buNone/>
            </a:pPr>
            <a:r>
              <a:rPr lang="fa-IR" sz="4400" smtClean="0"/>
              <a:t>صحت فتومتریک </a:t>
            </a:r>
          </a:p>
          <a:p>
            <a:pPr algn="r">
              <a:buFontTx/>
              <a:buNone/>
            </a:pPr>
            <a:r>
              <a:rPr lang="fa-IR" sz="2800" smtClean="0"/>
              <a:t>برای فتومتر با محلول دی کرومات پتاسیم صحت فتومتر ی قابل اجرانیست چون طول موج 350 لازم می باشد </a:t>
            </a:r>
          </a:p>
          <a:p>
            <a:pPr algn="r">
              <a:buFontTx/>
              <a:buNone/>
            </a:pPr>
            <a:r>
              <a:rPr lang="fa-IR" sz="2800" smtClean="0"/>
              <a:t>50 میلی گرم دی کرومات پتاسیم در یک لیتر اسید سولفوریک 0.01 نرمال </a:t>
            </a:r>
          </a:p>
          <a:p>
            <a:pPr algn="r">
              <a:buFontTx/>
              <a:buNone/>
            </a:pPr>
            <a:r>
              <a:rPr lang="fa-IR" sz="2800" smtClean="0"/>
              <a:t>جذب در طول موج 350       0.536 با حداکثر 0.005 بالاتر یا کمتر</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r>
              <a:rPr lang="fa-IR"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p:nvPr>
        </p:nvSpPr>
        <p:spPr/>
        <p:txBody>
          <a:bodyPr/>
          <a:lstStyle/>
          <a:p>
            <a:pPr algn="r">
              <a:buFontTx/>
              <a:buNone/>
            </a:pPr>
            <a:r>
              <a:rPr lang="fa-IR" sz="4400" smtClean="0"/>
              <a:t>صحت طول موج</a:t>
            </a:r>
          </a:p>
          <a:p>
            <a:pPr algn="r">
              <a:buFontTx/>
              <a:buNone/>
            </a:pPr>
            <a:r>
              <a:rPr lang="fa-IR" sz="2800" smtClean="0"/>
              <a:t>راحترین محلول سیان مت هموگلوبین است 20 لاندا خون با 5 میلی لیتر درابکین مخلوط </a:t>
            </a:r>
          </a:p>
          <a:p>
            <a:pPr algn="r">
              <a:buFontTx/>
              <a:buNone/>
            </a:pPr>
            <a:r>
              <a:rPr lang="fa-IR" sz="2800" smtClean="0"/>
              <a:t>در طول موج های 530-535-540-545-550 ابتدا در هر طول موج با درابکینز دستگاه را صفر کرده و سپس جذب را می خوانیم </a:t>
            </a:r>
          </a:p>
          <a:p>
            <a:pPr algn="r">
              <a:buFontTx/>
              <a:buNone/>
            </a:pPr>
            <a:r>
              <a:rPr lang="fa-IR" sz="2800" smtClean="0"/>
              <a:t>اگر اسپکتروفتومتر صحت طول موج داشته باشد حداکثر جذب نوری در طول موج 540 خواهد بود</a:t>
            </a:r>
          </a:p>
          <a:p>
            <a:pPr algn="r">
              <a:buFontTx/>
              <a:buNone/>
            </a:pPr>
            <a:r>
              <a:rPr lang="fa-IR" sz="2800" smtClean="0"/>
              <a:t>با این روش بررسی صحت طول موج برای فتومتر عملی نمی باشد</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p:nvPr>
        </p:nvSpPr>
        <p:spPr/>
        <p:txBody>
          <a:bodyPr/>
          <a:lstStyle/>
          <a:p>
            <a:pPr algn="r">
              <a:buFontTx/>
              <a:buNone/>
            </a:pPr>
            <a:r>
              <a:rPr lang="fa-IR" sz="4400" smtClean="0"/>
              <a:t>رانش فتومتری</a:t>
            </a:r>
          </a:p>
          <a:p>
            <a:pPr algn="r">
              <a:buFontTx/>
              <a:buNone/>
            </a:pPr>
            <a:r>
              <a:rPr lang="fa-IR" sz="2800" smtClean="0"/>
              <a:t>برای بررسی فرسودگی منبع نوری </a:t>
            </a:r>
          </a:p>
          <a:p>
            <a:pPr algn="r">
              <a:buFontTx/>
              <a:buNone/>
            </a:pPr>
            <a:r>
              <a:rPr lang="fa-IR" sz="2800" smtClean="0"/>
              <a:t>محلول سیانمت هموگلوبین را داخل کووت ریخته با پارافیلم درب آن را بسته و هر 5 ت 15 دقیقه تا یک ساعت جذب آن را در طول موج 540   می خوانیم </a:t>
            </a:r>
          </a:p>
          <a:p>
            <a:pPr algn="r">
              <a:buFontTx/>
              <a:buNone/>
            </a:pPr>
            <a:r>
              <a:rPr lang="fa-IR" sz="4400" smtClean="0"/>
              <a:t>حداکثر تغییر مجاز در جذب 0.005</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p:nvPr>
        </p:nvSpPr>
        <p:spPr/>
        <p:txBody>
          <a:bodyPr/>
          <a:lstStyle/>
          <a:p>
            <a:pPr algn="r">
              <a:buFontTx/>
              <a:buNone/>
            </a:pPr>
            <a:r>
              <a:rPr lang="fa-IR" sz="4400" smtClean="0"/>
              <a:t>نورهای ناخواسته </a:t>
            </a:r>
          </a:p>
          <a:p>
            <a:pPr algn="r">
              <a:buFontTx/>
              <a:buNone/>
            </a:pPr>
            <a:r>
              <a:rPr lang="fa-IR" smtClean="0"/>
              <a:t>نورهای نا خواسته نورهایی هستند که غیر از نور عبور داده شده از منوکروماتور به نمونه تابیده می شود </a:t>
            </a:r>
          </a:p>
          <a:p>
            <a:pPr algn="r">
              <a:buFontTx/>
              <a:buNone/>
            </a:pPr>
            <a:r>
              <a:rPr lang="fa-IR" smtClean="0"/>
              <a:t>50 گرم نیتریت سدیم در یک لیتر آب  در طول موج 300 تا 385 کل نور را جذب می کند</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p:nvPr>
        </p:nvSpPr>
        <p:spPr/>
        <p:txBody>
          <a:bodyPr/>
          <a:lstStyle/>
          <a:p>
            <a:pPr algn="r">
              <a:buFontTx/>
              <a:buNone/>
            </a:pPr>
            <a:r>
              <a:rPr lang="fa-IR" sz="4400" smtClean="0"/>
              <a:t>برای بررسی عملکرد دستگاه پس از هر سرویس و کالیبراسیون انجام تستهای زیر توصیه می شود </a:t>
            </a:r>
          </a:p>
          <a:p>
            <a:pPr algn="r">
              <a:buFontTx/>
              <a:buNone/>
            </a:pPr>
            <a:r>
              <a:rPr lang="fa-IR" sz="2800" smtClean="0"/>
              <a:t>1- سنجش عملکرد پروبها : تستی انتخاب کمترین حجم نمونه و بیشترین حجم معرف مانند پروتئین</a:t>
            </a:r>
          </a:p>
          <a:p>
            <a:pPr algn="r">
              <a:buFontTx/>
              <a:buNone/>
            </a:pPr>
            <a:r>
              <a:rPr lang="fa-IR" sz="2800" smtClean="0"/>
              <a:t>  گرفته که نباید از خطای مجا ز پروتئین </a:t>
            </a:r>
            <a:r>
              <a:rPr lang="en-US" sz="2800" smtClean="0"/>
              <a:t>cv</a:t>
            </a:r>
            <a:r>
              <a:rPr lang="fa-IR" sz="2800" smtClean="0"/>
              <a:t>30 بار انجام و  </a:t>
            </a:r>
            <a:r>
              <a:rPr lang="en-US" sz="2800" smtClean="0"/>
              <a:t> </a:t>
            </a:r>
            <a:endParaRPr lang="fa-IR" sz="2800" smtClean="0"/>
          </a:p>
          <a:p>
            <a:pPr algn="r">
              <a:buFontTx/>
              <a:buNone/>
            </a:pPr>
            <a:r>
              <a:rPr lang="fa-IR" sz="2800" smtClean="0"/>
              <a:t>بیشتر باشد</a:t>
            </a:r>
          </a:p>
          <a:p>
            <a:pPr algn="r">
              <a:buFontTx/>
              <a:buNone/>
            </a:pPr>
            <a:endParaRPr lang="fa-IR" sz="4400" smtClean="0"/>
          </a:p>
          <a:p>
            <a:pPr algn="r">
              <a:buFontTx/>
              <a:buNone/>
            </a:pPr>
            <a:endParaRPr lang="fa-IR" sz="4400" smtClean="0"/>
          </a:p>
          <a:p>
            <a:pPr algn="r">
              <a:buFontTx/>
              <a:buNone/>
            </a:pPr>
            <a:r>
              <a:rPr lang="fa-IR" sz="44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p:nvPr>
        </p:nvSpPr>
        <p:spPr>
          <a:xfrm>
            <a:off x="683568" y="1772817"/>
            <a:ext cx="7704856" cy="2376263"/>
          </a:xfrm>
        </p:spPr>
        <p:txBody>
          <a:bodyPr/>
          <a:lstStyle/>
          <a:p>
            <a:pPr algn="just" rtl="1" eaLnBrk="1" hangingPunct="1">
              <a:buFontTx/>
              <a:buNone/>
            </a:pPr>
            <a:r>
              <a:rPr lang="fa-IR" dirty="0" smtClean="0"/>
              <a:t>بدون شک برای داشتن یک جواب درست اولین کار</a:t>
            </a:r>
            <a:r>
              <a:rPr lang="en-US" dirty="0" smtClean="0"/>
              <a:t> </a:t>
            </a:r>
            <a:r>
              <a:rPr lang="fa-IR" dirty="0" smtClean="0"/>
              <a:t>کالیبراسیون روش ها و تجهیزات آزمایشگاهی می باشد</a:t>
            </a:r>
            <a:r>
              <a:rPr lang="en-US" dirty="0" smtClean="0"/>
              <a:t> </a:t>
            </a:r>
            <a:r>
              <a:rPr lang="fa-IR" dirty="0" smtClean="0"/>
              <a:t>یکی از راههایی که صحت کالیبراسیون و مستمر بودن آن</a:t>
            </a:r>
            <a:r>
              <a:rPr lang="en-US" dirty="0" smtClean="0"/>
              <a:t> </a:t>
            </a:r>
            <a:r>
              <a:rPr lang="fa-IR" dirty="0" smtClean="0"/>
              <a:t>را تایید می کند کنترل کیفی در آزمایشگاه است </a:t>
            </a:r>
            <a:r>
              <a:rPr lang="en-US" dirty="0" smtClean="0"/>
              <a:t>.</a:t>
            </a:r>
            <a:endParaRPr lang="fa-IR" dirty="0" smtClean="0"/>
          </a:p>
          <a:p>
            <a:pPr algn="ctr" rt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p:nvPr>
        </p:nvSpPr>
        <p:spPr/>
        <p:txBody>
          <a:bodyPr/>
          <a:lstStyle/>
          <a:p>
            <a:pPr algn="r">
              <a:buFontTx/>
              <a:buNone/>
            </a:pPr>
            <a:r>
              <a:rPr lang="fa-IR" smtClean="0"/>
              <a:t>2- دمای انکوباتور </a:t>
            </a:r>
          </a:p>
          <a:p>
            <a:pPr algn="r">
              <a:buFontTx/>
              <a:buNone/>
            </a:pPr>
            <a:r>
              <a:rPr lang="en-US" sz="2800" smtClean="0"/>
              <a:t>ALT</a:t>
            </a:r>
            <a:r>
              <a:rPr lang="fa-IR" sz="2800" smtClean="0"/>
              <a:t>از یک تست حساس به دما استفاده می شود مانند   </a:t>
            </a:r>
            <a:r>
              <a:rPr lang="en-US" sz="2800" smtClean="0"/>
              <a:t> </a:t>
            </a:r>
            <a:endParaRPr lang="fa-IR" sz="2800" smtClean="0"/>
          </a:p>
          <a:p>
            <a:pPr algn="r">
              <a:buFontTx/>
              <a:buNone/>
            </a:pPr>
            <a:r>
              <a:rPr lang="fa-IR" smtClean="0"/>
              <a:t> محاسبه که باید کمتر حد مجاز </a:t>
            </a:r>
            <a:r>
              <a:rPr lang="en-US" smtClean="0"/>
              <a:t>CV</a:t>
            </a:r>
            <a:r>
              <a:rPr lang="fa-IR" smtClean="0"/>
              <a:t>30 بار آزمایش انجام  </a:t>
            </a:r>
            <a:r>
              <a:rPr lang="en-US" smtClean="0"/>
              <a:t> </a:t>
            </a:r>
            <a:endParaRPr lang="fa-IR" smtClean="0"/>
          </a:p>
          <a:p>
            <a:pPr algn="r">
              <a:buFontTx/>
              <a:buNone/>
            </a:pPr>
            <a:r>
              <a:rPr lang="fa-IR" smtClean="0"/>
              <a:t>این آزمایش باشد </a:t>
            </a:r>
          </a:p>
          <a:p>
            <a:pPr algn="r">
              <a:buFontTx/>
              <a:buNone/>
            </a:pPr>
            <a:r>
              <a:rPr lang="fa-IR" smtClean="0"/>
              <a:t> </a:t>
            </a:r>
            <a:r>
              <a:rPr lang="en-US" smtClean="0"/>
              <a:t>CARRY OVER</a:t>
            </a:r>
            <a:r>
              <a:rPr lang="fa-IR" smtClean="0"/>
              <a:t>3-انتقال نا خواسته :  </a:t>
            </a:r>
            <a:r>
              <a:rPr lang="en-US" smtClean="0"/>
              <a:t> </a:t>
            </a:r>
            <a:endParaRPr lang="fa-IR" smtClean="0"/>
          </a:p>
          <a:p>
            <a:pPr algn="r">
              <a:buFontTx/>
              <a:buNone/>
            </a:pPr>
            <a:r>
              <a:rPr lang="fa-IR" smtClean="0"/>
              <a:t> را افزایش و دیگری کاهش </a:t>
            </a:r>
            <a:r>
              <a:rPr lang="en-US" smtClean="0"/>
              <a:t>NADH</a:t>
            </a:r>
            <a:r>
              <a:rPr lang="fa-IR" smtClean="0"/>
              <a:t>از دو تستی که یکی </a:t>
            </a:r>
            <a:r>
              <a:rPr lang="en-US" smtClean="0"/>
              <a:t> </a:t>
            </a:r>
            <a:endParaRPr lang="fa-IR" smtClean="0"/>
          </a:p>
          <a:p>
            <a:pPr algn="r">
              <a:buFontTx/>
              <a:buNone/>
            </a:pPr>
            <a:r>
              <a:rPr lang="en-US" smtClean="0"/>
              <a:t>ALT   LDH</a:t>
            </a:r>
            <a:r>
              <a:rPr lang="fa-IR" smtClean="0"/>
              <a:t>می دهد مانند  </a:t>
            </a:r>
            <a:r>
              <a:rPr lang="en-US" smtClean="0"/>
              <a:t> </a:t>
            </a:r>
            <a:endParaRPr lang="fa-IR" smtClean="0"/>
          </a:p>
          <a:p>
            <a:pPr algn="r">
              <a:buFontTx/>
              <a:buNone/>
            </a:pPr>
            <a:r>
              <a:rPr lang="fa-IR" smtClean="0"/>
              <a:t> باریتم </a:t>
            </a:r>
            <a:r>
              <a:rPr lang="en-US" smtClean="0"/>
              <a:t>ALT</a:t>
            </a:r>
            <a:r>
              <a:rPr lang="fa-IR" smtClean="0"/>
              <a:t> 30 بار به تنهایی و 30 بار همراه </a:t>
            </a:r>
            <a:r>
              <a:rPr lang="en-US" smtClean="0"/>
              <a:t> LDH</a:t>
            </a:r>
            <a:endParaRPr lang="fa-IR" smtClean="0"/>
          </a:p>
          <a:p>
            <a:pPr algn="r">
              <a:buFontTx/>
              <a:buNone/>
            </a:pPr>
            <a:r>
              <a:rPr lang="en-US" smtClean="0"/>
              <a:t>LDH-LDH-   LDH   ALT</a:t>
            </a:r>
            <a:r>
              <a:rPr lang="fa-IR" smtClean="0"/>
              <a:t> </a:t>
            </a:r>
          </a:p>
          <a:p>
            <a:pPr algn="r">
              <a:buFontTx/>
              <a:buNone/>
            </a:pPr>
            <a:r>
              <a:rPr lang="fa-IR" smtClean="0"/>
              <a:t> در هر دو حالت باید نزدیک به هم باشد </a:t>
            </a:r>
            <a:r>
              <a:rPr lang="en-US" smtClean="0"/>
              <a:t>CV</a:t>
            </a: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p:nvPr>
        </p:nvSpPr>
        <p:spPr/>
        <p:txBody>
          <a:bodyPr/>
          <a:lstStyle/>
          <a:p>
            <a:pPr algn="r">
              <a:buFontTx/>
              <a:buNone/>
            </a:pPr>
            <a:r>
              <a:rPr lang="fa-IR" sz="4400" smtClean="0"/>
              <a:t>انتقال ناخواسته نمونه </a:t>
            </a:r>
          </a:p>
          <a:p>
            <a:pPr algn="r">
              <a:buFontTx/>
              <a:buNone/>
            </a:pPr>
            <a:r>
              <a:rPr lang="fa-IR" sz="2800" smtClean="0"/>
              <a:t>با انجام آزمایش روی نمونه های بالا و پایین از یک تست انجام می  شود  مانند گلوکز 50 و 500 میلی گرم در دسی لیتر </a:t>
            </a:r>
          </a:p>
          <a:p>
            <a:pPr algn="r">
              <a:buFontTx/>
              <a:buNone/>
            </a:pPr>
            <a:r>
              <a:rPr lang="en-US" sz="2800" smtClean="0"/>
              <a:t>HHH-LLL-HHH-LLL-HHH-LLL</a:t>
            </a:r>
            <a:endParaRPr lang="fa-IR" sz="2800" smtClean="0"/>
          </a:p>
          <a:p>
            <a:pPr algn="r">
              <a:buFontTx/>
              <a:buNone/>
            </a:pPr>
            <a:r>
              <a:rPr lang="en-US" sz="2800" smtClean="0"/>
              <a:t>LLLLLLLLLLLLLLLLLLLLLLL</a:t>
            </a:r>
            <a:endParaRPr lang="fa-IR" sz="2800" smtClean="0"/>
          </a:p>
          <a:p>
            <a:pPr algn="r">
              <a:buFontTx/>
              <a:buNone/>
            </a:pPr>
            <a:r>
              <a:rPr lang="fa-IR" sz="2800" smtClean="0"/>
              <a:t> در دوحالت بالا باید نزدیک به هم باشد</a:t>
            </a:r>
            <a:r>
              <a:rPr lang="en-US" sz="2800" smtClean="0"/>
              <a:t>CV</a:t>
            </a: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28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a:p>
            <a:pPr algn="r">
              <a:buFontTx/>
              <a:buNone/>
            </a:pPr>
            <a:endParaRPr lang="fa-IR" sz="4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p:nvPr>
        </p:nvSpPr>
        <p:spPr/>
        <p:txBody>
          <a:bodyPr/>
          <a:lstStyle/>
          <a:p>
            <a:pPr algn="r">
              <a:buFontTx/>
              <a:buNone/>
            </a:pPr>
            <a:r>
              <a:rPr lang="fa-IR" smtClean="0"/>
              <a:t>نکات مهم در کار با اتوآنالایزر</a:t>
            </a:r>
          </a:p>
          <a:p>
            <a:pPr algn="r">
              <a:buFontTx/>
              <a:buNone/>
            </a:pPr>
            <a:r>
              <a:rPr lang="fa-IR" smtClean="0"/>
              <a:t>1- آشنایی کامل با دستگاه قبل از شروع کار </a:t>
            </a:r>
          </a:p>
          <a:p>
            <a:pPr algn="r">
              <a:buFontTx/>
              <a:buNone/>
            </a:pPr>
            <a:r>
              <a:rPr lang="fa-IR" smtClean="0"/>
              <a:t>2- ایجاد شرایط الزامی برای عملکرد دستگاه مانند برق – آب مقطر با کیفیت – ارت </a:t>
            </a:r>
          </a:p>
          <a:p>
            <a:pPr algn="r">
              <a:buFontTx/>
              <a:buNone/>
            </a:pPr>
            <a:r>
              <a:rPr lang="fa-IR" smtClean="0"/>
              <a:t> 3-استفاده از برنامه اختصاصی ارائه شده سازنده کیت برای دستگاه مورد نظر</a:t>
            </a:r>
          </a:p>
          <a:p>
            <a:pPr algn="r">
              <a:buFontTx/>
              <a:buNone/>
            </a:pPr>
            <a:r>
              <a:rPr lang="fa-IR" smtClean="0"/>
              <a:t>4- عدم استفاده از کنترل به جای کالیبراتور در عمل کالیبراسیون</a:t>
            </a:r>
          </a:p>
          <a:p>
            <a:pPr algn="r">
              <a:buFontTx/>
              <a:buNone/>
            </a:pPr>
            <a:r>
              <a:rPr lang="fa-IR" smtClean="0"/>
              <a:t>5- سرویس و کالیبراسیون زمانبندی و سوابق مکتوب باشد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p:nvPr>
        </p:nvSpPr>
        <p:spPr/>
        <p:txBody>
          <a:bodyPr/>
          <a:lstStyle/>
          <a:p>
            <a:pPr algn="r">
              <a:buFontTx/>
              <a:buNone/>
            </a:pPr>
            <a:r>
              <a:rPr lang="fa-IR" smtClean="0"/>
              <a:t>بيماري با نتايج زير مشكوك به آنمي فقر آهن است ولي فريتين طبيعي مي باشد باتوجه به اينكه در كمبود آهن به</a:t>
            </a:r>
          </a:p>
          <a:p>
            <a:pPr algn="r">
              <a:buFontTx/>
              <a:buNone/>
            </a:pPr>
            <a:r>
              <a:rPr lang="en-US" smtClean="0"/>
              <a:t>MCV</a:t>
            </a:r>
            <a:r>
              <a:rPr lang="fa-IR" smtClean="0"/>
              <a:t>ترتيب فريتين – آهن سرم – هموگلوبين -  </a:t>
            </a:r>
            <a:r>
              <a:rPr lang="en-US" smtClean="0"/>
              <a:t> </a:t>
            </a:r>
            <a:r>
              <a:rPr lang="fa-IR" smtClean="0"/>
              <a:t> </a:t>
            </a:r>
          </a:p>
          <a:p>
            <a:pPr algn="r">
              <a:buFontTx/>
              <a:buNone/>
            </a:pPr>
            <a:r>
              <a:rPr lang="fa-IR" smtClean="0"/>
              <a:t>پايين مي آيد</a:t>
            </a:r>
          </a:p>
          <a:p>
            <a:pPr algn="r">
              <a:buFontTx/>
              <a:buNone/>
            </a:pPr>
            <a:r>
              <a:rPr lang="en-US" smtClean="0"/>
              <a:t>Hb=9.1  MCV=72.6  RDW=17.3  </a:t>
            </a:r>
            <a:endParaRPr lang="fa-IR" smtClean="0"/>
          </a:p>
          <a:p>
            <a:pPr algn="r">
              <a:buFontTx/>
              <a:buNone/>
            </a:pPr>
            <a:r>
              <a:rPr lang="en-US" smtClean="0"/>
              <a:t>Fe=25   TIBC=425   FERRTIN=115</a:t>
            </a: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p:nvPr>
        </p:nvSpPr>
        <p:spPr/>
        <p:txBody>
          <a:bodyPr/>
          <a:lstStyle/>
          <a:p>
            <a:pPr algn="r">
              <a:buFontTx/>
              <a:buNone/>
            </a:pPr>
            <a:r>
              <a:rPr lang="fa-IR" smtClean="0"/>
              <a:t>بيماري با ايكتر ( زردي) مراجعه كرده است نتايج آزمايش به شرح زير مي باشد </a:t>
            </a:r>
          </a:p>
          <a:p>
            <a:pPr algn="r">
              <a:buFontTx/>
              <a:buNone/>
            </a:pPr>
            <a:r>
              <a:rPr lang="en-US" smtClean="0"/>
              <a:t>BIL  TOTAL=9.8   BIL DIRECT=6.2</a:t>
            </a:r>
            <a:endParaRPr lang="fa-IR" smtClean="0"/>
          </a:p>
          <a:p>
            <a:pPr algn="r">
              <a:buFontTx/>
              <a:buNone/>
            </a:pPr>
            <a:r>
              <a:rPr lang="en-US" smtClean="0"/>
              <a:t>HBSAg=POSITIVE</a:t>
            </a:r>
            <a:endParaRPr lang="fa-IR" smtClean="0"/>
          </a:p>
          <a:p>
            <a:pPr algn="r">
              <a:buFontTx/>
              <a:buNone/>
            </a:pPr>
            <a:r>
              <a:rPr lang="en-US" smtClean="0"/>
              <a:t>ALT=12  AST=26   ALP312</a:t>
            </a: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p:nvPr>
        </p:nvSpPr>
        <p:spPr/>
        <p:txBody>
          <a:bodyPr/>
          <a:lstStyle/>
          <a:p>
            <a:pPr algn="r">
              <a:buFontTx/>
              <a:buNone/>
            </a:pPr>
            <a:r>
              <a:rPr lang="fa-IR" sz="4400" smtClean="0"/>
              <a:t>هر موقع بيلي روبين دايركت بالا باشد ولي </a:t>
            </a:r>
          </a:p>
          <a:p>
            <a:pPr algn="r">
              <a:buFontTx/>
              <a:buNone/>
            </a:pPr>
            <a:r>
              <a:rPr lang="en-US" sz="4400" smtClean="0"/>
              <a:t>ALT </a:t>
            </a:r>
            <a:r>
              <a:rPr lang="fa-IR" sz="4400" smtClean="0"/>
              <a:t>  طبيعي باشد سرم رقيق و </a:t>
            </a:r>
            <a:r>
              <a:rPr lang="en-US" sz="4400" smtClean="0"/>
              <a:t> ALT</a:t>
            </a:r>
            <a:r>
              <a:rPr lang="fa-IR" sz="4400" smtClean="0"/>
              <a:t> </a:t>
            </a:r>
          </a:p>
          <a:p>
            <a:pPr algn="r">
              <a:buFontTx/>
              <a:buNone/>
            </a:pPr>
            <a:r>
              <a:rPr lang="fa-IR" sz="4400" smtClean="0"/>
              <a:t>تكرار شود </a:t>
            </a:r>
            <a:r>
              <a:rPr lang="fa-IR" sz="2800" smtClean="0"/>
              <a:t>(</a:t>
            </a:r>
            <a:r>
              <a:rPr lang="fa-IR" sz="4400" smtClean="0"/>
              <a:t> </a:t>
            </a:r>
            <a:r>
              <a:rPr lang="fa-IR" smtClean="0"/>
              <a:t>سرم با سالين به نسبت 1/10 رقيق شود)</a:t>
            </a:r>
          </a:p>
          <a:p>
            <a:pPr algn="r">
              <a:buFontTx/>
              <a:buNone/>
            </a:pPr>
            <a:endParaRPr lang="fa-IR" sz="4400" smtClean="0"/>
          </a:p>
          <a:p>
            <a:pPr algn="r">
              <a:buFontTx/>
              <a:buNone/>
            </a:pPr>
            <a:endParaRPr lang="fa-IR" sz="4400" smtClean="0"/>
          </a:p>
          <a:p>
            <a:pPr algn="r">
              <a:buFontTx/>
              <a:buNone/>
            </a:pPr>
            <a:endParaRPr lang="fa-IR" sz="4400" smtClean="0"/>
          </a:p>
          <a:p>
            <a:pPr algn="r">
              <a:buFontTx/>
              <a:buNone/>
            </a:pPr>
            <a:r>
              <a:rPr lang="fa-IR" sz="440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p:nvPr>
        </p:nvSpPr>
        <p:spPr/>
        <p:txBody>
          <a:bodyPr/>
          <a:lstStyle/>
          <a:p>
            <a:pPr algn="r">
              <a:buFontTx/>
              <a:buNone/>
            </a:pPr>
            <a:r>
              <a:rPr lang="en-US" smtClean="0"/>
              <a:t> </a:t>
            </a:r>
            <a:r>
              <a:rPr lang="fa-IR" smtClean="0"/>
              <a:t>   تمام شد از شركت قبلي محلول جديد  </a:t>
            </a:r>
            <a:r>
              <a:rPr lang="en-US" smtClean="0"/>
              <a:t>LDL </a:t>
            </a:r>
            <a:r>
              <a:rPr lang="fa-IR" smtClean="0"/>
              <a:t> محلول كيت  </a:t>
            </a:r>
          </a:p>
          <a:p>
            <a:pPr algn="r">
              <a:buFontTx/>
              <a:buNone/>
            </a:pPr>
            <a:r>
              <a:rPr lang="fa-IR" smtClean="0"/>
              <a:t>داخل اتوآنالايزر قرار گرفت ولي نتايج همه تستها اين </a:t>
            </a:r>
          </a:p>
          <a:p>
            <a:pPr algn="r">
              <a:buFontTx/>
              <a:buNone/>
            </a:pPr>
            <a:r>
              <a:rPr lang="fa-IR" smtClean="0"/>
              <a:t>آزمايش زير 10 بود علت چيست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r>
              <a:rPr lang="en-US" smtClean="0"/>
              <a:t>  </a:t>
            </a:r>
            <a:endParaRPr lang="fa-IR"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p:nvPr>
        </p:nvSpPr>
        <p:spPr/>
        <p:txBody>
          <a:bodyPr/>
          <a:lstStyle/>
          <a:p>
            <a:pPr algn="r">
              <a:buFontTx/>
              <a:buNone/>
            </a:pPr>
            <a:r>
              <a:rPr lang="fa-IR" smtClean="0"/>
              <a:t>نتيجه گلوكز سرم كنترل در روز هفتم 102 و در روز هشتم 175 ميلي گرم در دسي ليتر مي باشد </a:t>
            </a:r>
          </a:p>
          <a:p>
            <a:pPr algn="r">
              <a:buFontTx/>
              <a:buNone/>
            </a:pPr>
            <a:r>
              <a:rPr lang="en-US" smtClean="0"/>
              <a:t>  </a:t>
            </a:r>
            <a:r>
              <a:rPr lang="fa-IR" smtClean="0"/>
              <a:t>5 بار گلوكز يك نمونه سرم اندازه گيري شد</a:t>
            </a:r>
          </a:p>
          <a:p>
            <a:pPr algn="r">
              <a:buFontTx/>
              <a:buNone/>
            </a:pPr>
            <a:r>
              <a:rPr lang="fa-IR" smtClean="0"/>
              <a:t>165-168-164-163-166</a:t>
            </a:r>
          </a:p>
          <a:p>
            <a:pPr algn="r">
              <a:buFontTx/>
              <a:buNone/>
            </a:pPr>
            <a:r>
              <a:rPr lang="fa-IR" smtClean="0"/>
              <a:t>با توجه به نتايج تكرار پذيري دستگاه خوب است</a:t>
            </a:r>
          </a:p>
          <a:p>
            <a:pPr algn="r">
              <a:buFontTx/>
              <a:buNone/>
            </a:pPr>
            <a:r>
              <a:rPr lang="fa-IR" smtClean="0"/>
              <a:t>علت چيست</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r>
              <a:rPr lang="fa-IR"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p:nvPr>
        </p:nvSpPr>
        <p:spPr/>
        <p:txBody>
          <a:bodyPr/>
          <a:lstStyle/>
          <a:p>
            <a:pPr algn="r">
              <a:buFontTx/>
              <a:buNone/>
            </a:pPr>
            <a:r>
              <a:rPr lang="fa-IR" smtClean="0"/>
              <a:t>ادرار یک بیمار 65 ساله زرد و با نوار ادرار بیلی روبین و اوربیلینوژن مثبت می باشد</a:t>
            </a:r>
          </a:p>
          <a:p>
            <a:pPr algn="r">
              <a:buFontTx/>
              <a:buNone/>
            </a:pPr>
            <a:r>
              <a:rPr lang="fa-IR" smtClean="0"/>
              <a:t>جهت صحت کار اقدام بعدی چیست</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p:nvPr>
        </p:nvSpPr>
        <p:spPr/>
        <p:txBody>
          <a:bodyPr/>
          <a:lstStyle/>
          <a:p>
            <a:pPr algn="r">
              <a:buFontTx/>
              <a:buNone/>
            </a:pPr>
            <a:r>
              <a:rPr lang="fa-IR" sz="4400" smtClean="0"/>
              <a:t>ادرار یک بیمار 40 ساله ظاهرا زرد نیست ولی اوربیلینوژن   ادرار آن مثبت است  بیلی روبین سرم هم طبیعی است </a:t>
            </a:r>
          </a:p>
          <a:p>
            <a:pPr algn="r">
              <a:buFontTx/>
              <a:buNone/>
            </a:pPr>
            <a:r>
              <a:rPr lang="fa-IR" sz="4400" smtClean="0"/>
              <a:t>علت مثبت شدن اور بیلینوژن ادرار چیست</a:t>
            </a:r>
            <a:r>
              <a:rPr lang="fa-IR"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0" y="260648"/>
            <a:ext cx="9144000" cy="1689100"/>
            <a:chOff x="550" y="1434"/>
            <a:chExt cx="4752" cy="1064"/>
          </a:xfrm>
        </p:grpSpPr>
        <p:sp>
          <p:nvSpPr>
            <p:cNvPr id="10248" name="Line 32"/>
            <p:cNvSpPr>
              <a:spLocks noChangeShapeType="1"/>
            </p:cNvSpPr>
            <p:nvPr/>
          </p:nvSpPr>
          <p:spPr bwMode="gray">
            <a:xfrm flipH="1">
              <a:off x="550" y="2490"/>
              <a:ext cx="2112" cy="0"/>
            </a:xfrm>
            <a:prstGeom prst="line">
              <a:avLst/>
            </a:prstGeom>
            <a:noFill/>
            <a:ln w="9525">
              <a:solidFill>
                <a:schemeClr val="tx1"/>
              </a:solidFill>
              <a:round/>
              <a:headEnd/>
              <a:tailEnd/>
            </a:ln>
            <a:effectLst/>
          </p:spPr>
          <p:txBody>
            <a:bodyPr wrap="none" anchor="ctr"/>
            <a:lstStyle/>
            <a:p>
              <a:endParaRPr lang="en-US"/>
            </a:p>
          </p:txBody>
        </p:sp>
        <p:sp>
          <p:nvSpPr>
            <p:cNvPr id="10249" name="Line 33"/>
            <p:cNvSpPr>
              <a:spLocks noChangeShapeType="1"/>
            </p:cNvSpPr>
            <p:nvPr/>
          </p:nvSpPr>
          <p:spPr bwMode="gray">
            <a:xfrm flipH="1">
              <a:off x="550" y="1968"/>
              <a:ext cx="2624" cy="0"/>
            </a:xfrm>
            <a:prstGeom prst="line">
              <a:avLst/>
            </a:prstGeom>
            <a:noFill/>
            <a:ln w="9525">
              <a:solidFill>
                <a:schemeClr val="tx1"/>
              </a:solidFill>
              <a:round/>
              <a:headEnd/>
              <a:tailEnd/>
            </a:ln>
            <a:effectLst/>
          </p:spPr>
          <p:txBody>
            <a:bodyPr wrap="none" anchor="ctr"/>
            <a:lstStyle/>
            <a:p>
              <a:endParaRPr lang="en-US"/>
            </a:p>
          </p:txBody>
        </p:sp>
        <p:sp>
          <p:nvSpPr>
            <p:cNvPr id="10250" name="Line 34"/>
            <p:cNvSpPr>
              <a:spLocks noChangeShapeType="1"/>
            </p:cNvSpPr>
            <p:nvPr/>
          </p:nvSpPr>
          <p:spPr bwMode="gray">
            <a:xfrm flipH="1" flipV="1">
              <a:off x="643" y="1434"/>
              <a:ext cx="3078" cy="4"/>
            </a:xfrm>
            <a:prstGeom prst="line">
              <a:avLst/>
            </a:prstGeom>
            <a:noFill/>
            <a:ln w="9525">
              <a:solidFill>
                <a:schemeClr val="tx1"/>
              </a:solidFill>
              <a:round/>
              <a:headEnd/>
              <a:tailEnd/>
            </a:ln>
            <a:effectLst/>
          </p:spPr>
          <p:txBody>
            <a:bodyPr wrap="none" anchor="ctr"/>
            <a:lstStyle/>
            <a:p>
              <a:endParaRPr lang="en-US"/>
            </a:p>
          </p:txBody>
        </p:sp>
        <p:sp>
          <p:nvSpPr>
            <p:cNvPr id="10251" name="Line 35"/>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252" name="Line 36"/>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255" name="Text Box 39"/>
            <p:cNvSpPr txBox="1">
              <a:spLocks noChangeArrowheads="1"/>
            </p:cNvSpPr>
            <p:nvPr/>
          </p:nvSpPr>
          <p:spPr bwMode="gray">
            <a:xfrm>
              <a:off x="643" y="1479"/>
              <a:ext cx="2694" cy="271"/>
            </a:xfrm>
            <a:prstGeom prst="rect">
              <a:avLst/>
            </a:prstGeom>
            <a:noFill/>
            <a:ln w="9525">
              <a:noFill/>
              <a:miter lim="800000"/>
              <a:headEnd/>
              <a:tailEnd/>
            </a:ln>
            <a:effectLst/>
          </p:spPr>
          <p:txBody>
            <a:bodyPr wrap="square">
              <a:spAutoFit/>
            </a:bodyPr>
            <a:lstStyle/>
            <a:p>
              <a:pPr eaLnBrk="0" hangingPunct="0"/>
              <a:r>
                <a:rPr lang="en-US" sz="2200" dirty="0" smtClean="0">
                  <a:solidFill>
                    <a:srgbClr val="000000"/>
                  </a:solidFill>
                </a:rPr>
                <a:t>QUALITY ASSURANCE</a:t>
              </a:r>
              <a:endParaRPr lang="en-US" altLang="zh-CN" sz="2200" dirty="0">
                <a:solidFill>
                  <a:srgbClr val="000000"/>
                </a:solidFill>
              </a:endParaRPr>
            </a:p>
          </p:txBody>
        </p:sp>
        <p:sp>
          <p:nvSpPr>
            <p:cNvPr id="10256" name="Text Box 40"/>
            <p:cNvSpPr txBox="1">
              <a:spLocks noChangeArrowheads="1"/>
            </p:cNvSpPr>
            <p:nvPr/>
          </p:nvSpPr>
          <p:spPr bwMode="gray">
            <a:xfrm>
              <a:off x="653" y="2160"/>
              <a:ext cx="1562" cy="271"/>
            </a:xfrm>
            <a:prstGeom prst="rect">
              <a:avLst/>
            </a:prstGeom>
            <a:noFill/>
            <a:ln w="9525">
              <a:noFill/>
              <a:miter lim="800000"/>
              <a:headEnd/>
              <a:tailEnd/>
            </a:ln>
            <a:effectLst/>
          </p:spPr>
          <p:txBody>
            <a:bodyPr wrap="none">
              <a:spAutoFit/>
            </a:bodyPr>
            <a:lstStyle/>
            <a:p>
              <a:pPr eaLnBrk="0" hangingPunct="0"/>
              <a:r>
                <a:rPr lang="en-US" sz="2200" dirty="0">
                  <a:solidFill>
                    <a:srgbClr val="000000"/>
                  </a:solidFill>
                </a:rPr>
                <a:t>QUALITY CONTEROL</a:t>
              </a:r>
              <a:endParaRPr lang="en-US" altLang="zh-CN" sz="2200" dirty="0">
                <a:solidFill>
                  <a:srgbClr val="000000"/>
                </a:solidFill>
              </a:endParaRPr>
            </a:p>
          </p:txBody>
        </p:sp>
        <p:grpSp>
          <p:nvGrpSpPr>
            <p:cNvPr id="3" name="Group 43"/>
            <p:cNvGrpSpPr>
              <a:grpSpLocks/>
            </p:cNvGrpSpPr>
            <p:nvPr/>
          </p:nvGrpSpPr>
          <p:grpSpPr bwMode="auto">
            <a:xfrm>
              <a:off x="2673" y="1440"/>
              <a:ext cx="2629" cy="1054"/>
              <a:chOff x="2555" y="1446"/>
              <a:chExt cx="2629" cy="1054"/>
            </a:xfrm>
          </p:grpSpPr>
          <p:sp>
            <p:nvSpPr>
              <p:cNvPr id="73772" name="Freeform 44"/>
              <p:cNvSpPr>
                <a:spLocks/>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ln/>
              <a:extLst>
                <a:ext uri="{91240B29-F687-4F45-9708-019B960494DF}">
                  <a14:hiddenLine xmlns:a14="http://schemas.microsoft.com/office/drawing/2010/main" w="0">
                    <a:solidFill>
                      <a:srgbClr val="D1D1D1"/>
                    </a:solidFill>
                    <a:prstDash val="solid"/>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a:p>
            </p:txBody>
          </p:sp>
          <p:sp>
            <p:nvSpPr>
              <p:cNvPr id="10261" name="Freeform 45"/>
              <p:cNvSpPr>
                <a:spLocks/>
              </p:cNvSpPr>
              <p:nvPr/>
            </p:nvSpPr>
            <p:spPr bwMode="gray">
              <a:xfrm>
                <a:off x="3078" y="1446"/>
                <a:ext cx="2106" cy="341"/>
              </a:xfrm>
              <a:custGeom>
                <a:avLst/>
                <a:gdLst>
                  <a:gd name="T0" fmla="*/ 1743 w 1786"/>
                  <a:gd name="T1" fmla="*/ 341 h 284"/>
                  <a:gd name="T2" fmla="*/ 0 w 1786"/>
                  <a:gd name="T3" fmla="*/ 341 h 284"/>
                  <a:gd name="T4" fmla="*/ 526 w 1786"/>
                  <a:gd name="T5" fmla="*/ 0 h 284"/>
                  <a:gd name="T6" fmla="*/ 2106 w 1786"/>
                  <a:gd name="T7" fmla="*/ 0 h 284"/>
                  <a:gd name="T8" fmla="*/ 1743 w 1786"/>
                  <a:gd name="T9" fmla="*/ 341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774" name="Freeform 46"/>
              <p:cNvSpPr>
                <a:spLocks/>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a:defRPr/>
                </a:pPr>
                <a:endParaRPr lang="zh-CN" altLang="en-US"/>
              </a:p>
            </p:txBody>
          </p:sp>
          <p:sp>
            <p:nvSpPr>
              <p:cNvPr id="10263" name="Freeform 47"/>
              <p:cNvSpPr>
                <a:spLocks/>
              </p:cNvSpPr>
              <p:nvPr/>
            </p:nvSpPr>
            <p:spPr bwMode="gray">
              <a:xfrm>
                <a:off x="2555" y="1970"/>
                <a:ext cx="2264" cy="340"/>
              </a:xfrm>
              <a:custGeom>
                <a:avLst/>
                <a:gdLst>
                  <a:gd name="T0" fmla="*/ 1901 w 1920"/>
                  <a:gd name="T1" fmla="*/ 340 h 284"/>
                  <a:gd name="T2" fmla="*/ 0 w 1920"/>
                  <a:gd name="T3" fmla="*/ 340 h 284"/>
                  <a:gd name="T4" fmla="*/ 526 w 1920"/>
                  <a:gd name="T5" fmla="*/ 0 h 284"/>
                  <a:gd name="T6" fmla="*/ 2264 w 1920"/>
                  <a:gd name="T7" fmla="*/ 0 h 284"/>
                  <a:gd name="T8" fmla="*/ 1901 w 1920"/>
                  <a:gd name="T9" fmla="*/ 34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w="0">
                <a:noFill/>
                <a:prstDash val="solid"/>
                <a:round/>
                <a:headEnd/>
                <a:tailEnd/>
              </a:ln>
            </p:spPr>
            <p:txBody>
              <a:bodyPr/>
              <a:lstStyle/>
              <a:p>
                <a:endParaRPr lang="en-US"/>
              </a:p>
            </p:txBody>
          </p:sp>
          <p:sp>
            <p:nvSpPr>
              <p:cNvPr id="73780" name="Rectangle 52"/>
              <p:cNvSpPr>
                <a:spLocks noChangeArrowheads="1"/>
              </p:cNvSpPr>
              <p:nvPr/>
            </p:nvSpPr>
            <p:spPr bwMode="gray">
              <a:xfrm>
                <a:off x="3082" y="1787"/>
                <a:ext cx="1743" cy="192"/>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altLang="zh-CN" sz="1600" b="1" dirty="0">
                  <a:solidFill>
                    <a:srgbClr val="FFFFFF"/>
                  </a:solidFill>
                  <a:latin typeface="Verdana" pitchFamily="34" charset="0"/>
                  <a:ea typeface="宋体" charset="-122"/>
                </a:endParaRPr>
              </a:p>
            </p:txBody>
          </p:sp>
          <p:sp>
            <p:nvSpPr>
              <p:cNvPr id="73781" name="Rectangle 53"/>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ltLang="zh-CN" sz="1600" b="1" dirty="0">
                  <a:solidFill>
                    <a:srgbClr val="FFFFFF"/>
                  </a:solidFill>
                  <a:latin typeface="Verdana" pitchFamily="34" charset="0"/>
                  <a:ea typeface="宋体" charset="-122"/>
                </a:endParaRPr>
              </a:p>
            </p:txBody>
          </p:sp>
        </p:grpSp>
      </p:grpSp>
      <p:sp>
        <p:nvSpPr>
          <p:cNvPr id="34" name="Rectangle 33"/>
          <p:cNvSpPr/>
          <p:nvPr/>
        </p:nvSpPr>
        <p:spPr>
          <a:xfrm>
            <a:off x="6372200" y="332656"/>
            <a:ext cx="1800200" cy="553998"/>
          </a:xfrm>
          <a:prstGeom prst="rect">
            <a:avLst/>
          </a:prstGeom>
        </p:spPr>
        <p:txBody>
          <a:bodyPr wrap="square">
            <a:spAutoFit/>
          </a:bodyPr>
          <a:lstStyle/>
          <a:p>
            <a:r>
              <a:rPr lang="en-US" sz="3000" dirty="0" smtClean="0">
                <a:solidFill>
                  <a:srgbClr val="000000"/>
                </a:solidFill>
              </a:rPr>
              <a:t>QA</a:t>
            </a:r>
            <a:endParaRPr lang="en-US" sz="3000" dirty="0">
              <a:solidFill>
                <a:srgbClr val="000000"/>
              </a:solidFill>
            </a:endParaRPr>
          </a:p>
        </p:txBody>
      </p:sp>
      <p:sp>
        <p:nvSpPr>
          <p:cNvPr id="36" name="Rectangle 35"/>
          <p:cNvSpPr/>
          <p:nvPr/>
        </p:nvSpPr>
        <p:spPr>
          <a:xfrm>
            <a:off x="5652120" y="1124744"/>
            <a:ext cx="776175" cy="553998"/>
          </a:xfrm>
          <a:prstGeom prst="rect">
            <a:avLst/>
          </a:prstGeom>
        </p:spPr>
        <p:txBody>
          <a:bodyPr wrap="none">
            <a:spAutoFit/>
          </a:bodyPr>
          <a:lstStyle/>
          <a:p>
            <a:r>
              <a:rPr lang="en-US" sz="3000" dirty="0">
                <a:solidFill>
                  <a:srgbClr val="000000"/>
                </a:solidFill>
              </a:rPr>
              <a:t>QC</a:t>
            </a:r>
            <a:r>
              <a:rPr lang="en-US" dirty="0" smtClean="0"/>
              <a:t> </a:t>
            </a:r>
            <a:endParaRPr lang="en-US" dirty="0"/>
          </a:p>
        </p:txBody>
      </p:sp>
      <p:sp>
        <p:nvSpPr>
          <p:cNvPr id="37" name="Rectangle 36"/>
          <p:cNvSpPr/>
          <p:nvPr/>
        </p:nvSpPr>
        <p:spPr>
          <a:xfrm>
            <a:off x="0" y="3573016"/>
            <a:ext cx="6858000" cy="2554545"/>
          </a:xfrm>
          <a:prstGeom prst="rect">
            <a:avLst/>
          </a:prstGeom>
        </p:spPr>
        <p:txBody>
          <a:bodyPr wrap="square">
            <a:spAutoFit/>
          </a:bodyPr>
          <a:lstStyle/>
          <a:p>
            <a:pPr algn="just" rtl="1" eaLnBrk="1" hangingPunct="1">
              <a:buFontTx/>
              <a:buNone/>
            </a:pPr>
            <a:r>
              <a:rPr lang="fa-IR" sz="3200" dirty="0" smtClean="0">
                <a:solidFill>
                  <a:srgbClr val="000000"/>
                </a:solidFill>
              </a:rPr>
              <a:t>تضمین کیفیت شامل کنترل و مدیریت در مراحل قبل از آزمایش – حین آزمایش و بعد از آزمایش خواهد بود به عبارت دیگر از شروع و ورود بیمار به آزمایشگاه از ثبت پذیرش – خونگیری تا انتهای کار که چاپ نتایج را در بر میگیرد</a:t>
            </a:r>
            <a:r>
              <a:rPr lang="en-US" sz="3200" dirty="0" smtClean="0">
                <a:solidFill>
                  <a:srgbClr val="000000"/>
                </a:solidFill>
              </a:rPr>
              <a:t>.</a:t>
            </a:r>
            <a:r>
              <a:rPr lang="fa-IR" sz="3200" dirty="0" smtClean="0">
                <a:solidFill>
                  <a:srgbClr val="000000"/>
                </a:solidFill>
              </a:rPr>
              <a:t>  </a:t>
            </a:r>
            <a:endParaRPr lang="en-US" sz="3200" dirty="0" smtClean="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p:nvPr>
        </p:nvSpPr>
        <p:spPr/>
        <p:txBody>
          <a:bodyPr/>
          <a:lstStyle/>
          <a:p>
            <a:pPr algn="r">
              <a:buFontTx/>
              <a:buNone/>
            </a:pPr>
            <a:r>
              <a:rPr lang="fa-IR" smtClean="0"/>
              <a:t> خون ادرار یک پسر 9 ساله با نوار دو مثبت شده است</a:t>
            </a:r>
          </a:p>
          <a:p>
            <a:pPr algn="r">
              <a:buFontTx/>
              <a:buNone/>
            </a:pPr>
            <a:r>
              <a:rPr lang="fa-IR" smtClean="0"/>
              <a:t> یک ساعت طول </a:t>
            </a:r>
            <a:r>
              <a:rPr lang="en-US" smtClean="0"/>
              <a:t> </a:t>
            </a:r>
            <a:r>
              <a:rPr lang="fa-IR" smtClean="0"/>
              <a:t> از زمان نمونه گیری تا انجام آزمایش</a:t>
            </a:r>
          </a:p>
          <a:p>
            <a:pPr algn="r">
              <a:buFontTx/>
              <a:buNone/>
            </a:pPr>
            <a:r>
              <a:rPr lang="fa-IR" smtClean="0"/>
              <a:t>کشیده است در میکروسکوپی  2-1 گلبول قرمز در هر شان </a:t>
            </a:r>
          </a:p>
          <a:p>
            <a:pPr algn="r">
              <a:buFontTx/>
              <a:buNone/>
            </a:pPr>
            <a:r>
              <a:rPr lang="fa-IR" smtClean="0"/>
              <a:t>میکروسکپی داشته است</a:t>
            </a:r>
          </a:p>
          <a:p>
            <a:pPr algn="r">
              <a:buFontTx/>
              <a:buNone/>
            </a:pPr>
            <a:r>
              <a:rPr lang="fa-IR" smtClean="0"/>
              <a:t>جهت صحت کار اقدام بعدی چیست</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r>
              <a:rPr lang="fa-IR"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p:nvPr>
        </p:nvSpPr>
        <p:spPr/>
        <p:txBody>
          <a:bodyPr/>
          <a:lstStyle/>
          <a:p>
            <a:pPr algn="r">
              <a:buFontTx/>
              <a:buNone/>
            </a:pPr>
            <a:r>
              <a:rPr lang="fa-IR" smtClean="0"/>
              <a:t>پسر 4 ساله با خوردن باقلا دچار زردی شده است </a:t>
            </a:r>
          </a:p>
          <a:p>
            <a:pPr algn="r">
              <a:buFontTx/>
              <a:buNone/>
            </a:pPr>
            <a:r>
              <a:rPr lang="fa-IR" smtClean="0"/>
              <a:t>نتایج آزمایش به شرح زیر است</a:t>
            </a:r>
          </a:p>
          <a:p>
            <a:pPr algn="r">
              <a:buFontTx/>
              <a:buNone/>
            </a:pPr>
            <a:r>
              <a:rPr lang="en-US" smtClean="0"/>
              <a:t>HBSAg=NEG   HAV  Ab= NEG </a:t>
            </a:r>
            <a:endParaRPr lang="fa-IR" smtClean="0"/>
          </a:p>
          <a:p>
            <a:pPr algn="r">
              <a:buFontTx/>
              <a:buNone/>
            </a:pPr>
            <a:r>
              <a:rPr lang="en-US" smtClean="0"/>
              <a:t>BIL TOTAL=10.7    BIL  DIRECT=0.56  </a:t>
            </a:r>
            <a:endParaRPr lang="fa-IR" smtClean="0"/>
          </a:p>
          <a:p>
            <a:pPr algn="r">
              <a:buFontTx/>
              <a:buNone/>
            </a:pPr>
            <a:r>
              <a:rPr lang="en-US" smtClean="0"/>
              <a:t>G6PD= NORMAL</a:t>
            </a:r>
            <a:endParaRPr lang="fa-IR" smtClean="0"/>
          </a:p>
          <a:p>
            <a:pPr algn="r">
              <a:buFontTx/>
              <a:buNone/>
            </a:pPr>
            <a:r>
              <a:rPr lang="en-US" smtClean="0"/>
              <a:t>HB=8.9</a:t>
            </a:r>
            <a:endParaRPr lang="fa-IR" smtClean="0"/>
          </a:p>
          <a:p>
            <a:pPr algn="r">
              <a:buFontTx/>
              <a:buNone/>
            </a:pPr>
            <a:r>
              <a:rPr lang="fa-IR" smtClean="0"/>
              <a:t> علت چیست چه پیشنهادی می کنید </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p:nvPr>
        </p:nvSpPr>
        <p:spPr/>
        <p:txBody>
          <a:bodyPr/>
          <a:lstStyle/>
          <a:p>
            <a:pPr algn="r">
              <a:buFontTx/>
              <a:buNone/>
            </a:pPr>
            <a:r>
              <a:rPr lang="fa-IR" smtClean="0"/>
              <a:t>نتایج آزمایش اوره و کراتی نین آقای 32 ساله که به اورژانس مراجعه کرده است به شرح زیر است </a:t>
            </a:r>
          </a:p>
          <a:p>
            <a:pPr algn="r">
              <a:buFontTx/>
              <a:buNone/>
            </a:pPr>
            <a:r>
              <a:rPr lang="fa-IR" smtClean="0"/>
              <a:t>اوره = 72    کراتی نین = 0.85 </a:t>
            </a:r>
          </a:p>
          <a:p>
            <a:pPr algn="r">
              <a:buFontTx/>
              <a:buNone/>
            </a:pPr>
            <a:r>
              <a:rPr lang="fa-IR" smtClean="0"/>
              <a:t>هر دو آزمایش به همراه سرم کنترل تکرار شد نتایج همان شده است و جواب کنترل ها هم خوب بوده است  </a:t>
            </a:r>
          </a:p>
          <a:p>
            <a:pPr algn="r">
              <a:buFontTx/>
              <a:buNone/>
            </a:pPr>
            <a:r>
              <a:rPr lang="fa-IR" smtClean="0"/>
              <a:t>علت عدم هماهنگی اوره و کراتی نین چیست</a:t>
            </a:r>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a:p>
            <a:pPr algn="r">
              <a:buFontTx/>
              <a:buNone/>
            </a:pPr>
            <a:endParaRPr lang="fa-I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457200" y="547688"/>
          <a:ext cx="8229600" cy="5308605"/>
        </p:xfrm>
        <a:graphic>
          <a:graphicData uri="http://schemas.openxmlformats.org/drawingml/2006/table">
            <a:tbl>
              <a:tblPr rtl="1"/>
              <a:tblGrid>
                <a:gridCol w="371475"/>
                <a:gridCol w="1298575"/>
                <a:gridCol w="555625"/>
                <a:gridCol w="928687"/>
                <a:gridCol w="555625"/>
                <a:gridCol w="557213"/>
                <a:gridCol w="557212"/>
                <a:gridCol w="741363"/>
                <a:gridCol w="555625"/>
                <a:gridCol w="558800"/>
                <a:gridCol w="555625"/>
                <a:gridCol w="993775"/>
              </a:tblGrid>
              <a:tr h="6731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700" b="0" i="0" u="none" strike="noStrike" cap="none" normalizeH="0" baseline="0" smtClean="0">
                          <a:ln>
                            <a:noFill/>
                          </a:ln>
                          <a:solidFill>
                            <a:schemeClr val="tx1"/>
                          </a:solidFill>
                          <a:effectLst/>
                          <a:latin typeface="Times New Roman" pitchFamily="18" charset="0"/>
                          <a:cs typeface="Times New Roman" pitchFamily="18" charset="0"/>
                        </a:rPr>
                        <a:t>ردیف</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نام تست</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آماده سازی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محلول</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نوع نمونه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میزان نمونه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میکرولیتر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معرف اول</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میکرولیتر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معرف دوم</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میکرولیتر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chemeClr val="tx1"/>
                          </a:solidFill>
                          <a:effectLst/>
                          <a:latin typeface="Times New Roman" pitchFamily="18" charset="0"/>
                          <a:cs typeface="Times New Roman" pitchFamily="18" charset="0"/>
                        </a:rPr>
                        <a:t>زمان انکوباسیون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chemeClr val="tx1"/>
                          </a:solidFill>
                          <a:effectLst/>
                          <a:latin typeface="Times New Roman" pitchFamily="18" charset="0"/>
                          <a:cs typeface="Times New Roman" pitchFamily="18" charset="0"/>
                        </a:rPr>
                        <a:t>دقیقه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طول موج</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میزان خطی</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رقیق کننده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نرمال</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گلوکز</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37-10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546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110-60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اوره </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TWO-point</a:t>
                      </a: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کلسترول </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37-10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546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200-50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تری گلیسرید</a:t>
                      </a:r>
                      <a:r>
                        <a:rPr kumimoji="0" lang="fa-IR" sz="7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37-10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546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700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200-40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اسید اوریک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(هیومن)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37-10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546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8-2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کراتی نین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TWO-point</a:t>
                      </a: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492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1.3-0.3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kinetic</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318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تا37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ALT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kinetic</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318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تا 41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ALP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(پارس)</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–پلاسما(</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E-H</a:t>
                      </a:r>
                      <a:r>
                        <a:rPr kumimoji="0" lang="fa-IR" sz="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kinetic</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410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690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سالین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بزرگسال306-64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کمتراز 15 سال1200-180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کلسیم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(درمان کاو)</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سرم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575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chemeClr val="tx1"/>
                          </a:solidFill>
                          <a:effectLst/>
                          <a:latin typeface="Times New Roman" pitchFamily="18" charset="0"/>
                          <a:cs typeface="Times New Roman" pitchFamily="18" charset="0"/>
                        </a:rPr>
                        <a:t>آب مقطر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10.3-8.6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فسفر </a:t>
                      </a: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(من)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آماده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سرم</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37-5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chemeClr val="tx1"/>
                          </a:solidFill>
                          <a:effectLst/>
                          <a:latin typeface="Times New Roman" pitchFamily="18" charset="0"/>
                          <a:cs typeface="Times New Roman" pitchFamily="18" charset="0"/>
                        </a:rPr>
                        <a:t>آب مقطر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بزرگسال 5-2.5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chemeClr val="tx1"/>
                          </a:solidFill>
                          <a:effectLst/>
                          <a:latin typeface="Times New Roman" pitchFamily="18" charset="0"/>
                          <a:cs typeface="Times New Roman" pitchFamily="18" charset="0"/>
                        </a:rPr>
                        <a:t>کودکان7-4</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6090" marR="560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70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hangingPunct="0"/>
            <a:endParaRPr lang="fa-I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2132013" y="274638"/>
          <a:ext cx="4879975" cy="5862645"/>
        </p:xfrm>
        <a:graphic>
          <a:graphicData uri="http://schemas.openxmlformats.org/drawingml/2006/table">
            <a:tbl>
              <a:tblPr rtl="1"/>
              <a:tblGrid>
                <a:gridCol w="1058863"/>
                <a:gridCol w="585787"/>
                <a:gridCol w="681038"/>
                <a:gridCol w="195262"/>
                <a:gridCol w="912813"/>
                <a:gridCol w="682625"/>
                <a:gridCol w="763587"/>
              </a:tblGrid>
              <a:tr h="461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نام آزمايش</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غلظت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CV</a:t>
                      </a: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 مجاز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نام آزمايش</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غلظت</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CV</a:t>
                      </a:r>
                      <a:r>
                        <a:rPr kumimoji="0" lang="fa-IR" sz="1500" b="0" i="0" u="none" strike="noStrike" cap="none" normalizeH="0" baseline="0" smtClean="0">
                          <a:ln>
                            <a:noFill/>
                          </a:ln>
                          <a:solidFill>
                            <a:schemeClr val="tx1"/>
                          </a:solidFill>
                          <a:effectLst/>
                          <a:latin typeface="Times New Roman" pitchFamily="18" charset="0"/>
                          <a:cs typeface="Times New Roman" pitchFamily="18" charset="0"/>
                        </a:rPr>
                        <a:t> مجاز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گلوكز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LDH</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گلوكز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126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CPK</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گلوكز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آميلاز</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كلسترول</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آهن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تري گلسريد</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160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6.3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كلسيم</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اوره</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فسفر</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كراتينين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سديم</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كراتينين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پتاسيم</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اسيد اوريك</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هماتوكريت</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AST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هموگلوبين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ALT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WBC</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ALP</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پلاكت</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6.2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آلبومين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INR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3.9</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پروتئين</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cs typeface="Times New Roman" pitchFamily="18" charset="0"/>
                        </a:rPr>
                        <a:t>PTT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7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57745" marR="57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92" name="Rectangle 1"/>
          <p:cNvSpPr>
            <a:spLocks noChangeArrowheads="1"/>
          </p:cNvSpPr>
          <p:nvPr/>
        </p:nvSpPr>
        <p:spPr bwMode="auto">
          <a:xfrm>
            <a:off x="-87313" y="0"/>
            <a:ext cx="6097588" cy="646113"/>
          </a:xfrm>
          <a:prstGeom prst="rect">
            <a:avLst/>
          </a:prstGeom>
          <a:noFill/>
          <a:ln w="9525">
            <a:noFill/>
            <a:miter lim="800000"/>
            <a:headEnd/>
            <a:tailEnd/>
          </a:ln>
        </p:spPr>
        <p:txBody>
          <a:bodyPr wrap="none" anchor="ctr">
            <a:spAutoFit/>
          </a:bodyPr>
          <a:lstStyle/>
          <a:p>
            <a:pPr algn="l" eaLnBrk="0" hangingPunct="0"/>
            <a:r>
              <a:rPr lang="fa-IR">
                <a:cs typeface="Times New Roman" pitchFamily="18" charset="0"/>
              </a:rPr>
              <a:t>جدول </a:t>
            </a:r>
            <a:r>
              <a:rPr lang="en-US">
                <a:cs typeface="Times New Roman" pitchFamily="18" charset="0"/>
              </a:rPr>
              <a:t>CV</a:t>
            </a:r>
            <a:r>
              <a:rPr lang="fa-IR">
                <a:cs typeface="Times New Roman" pitchFamily="18" charset="0"/>
              </a:rPr>
              <a:t> مجاز آزمايشات بيوشيمي</a:t>
            </a:r>
            <a:endParaRPr lang="en-US" sz="1100"/>
          </a:p>
          <a:p>
            <a:pPr algn="l" rtl="0" eaLnBrk="0" hangingPunct="0"/>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DELL\Pictures\baran2pic.com (6).jpg"/>
          <p:cNvPicPr>
            <a:picLocks noGrp="1" noChangeAspect="1" noChangeArrowheads="1"/>
          </p:cNvPicPr>
          <p:nvPr>
            <p:ph/>
          </p:nvPr>
        </p:nvPicPr>
        <p:blipFill>
          <a:blip r:embed="rId2" cstate="print"/>
          <a:srcRect/>
          <a:stretch>
            <a:fillRect/>
          </a:stretch>
        </p:blipFill>
        <p:spPr bwMode="auto">
          <a:xfrm>
            <a:off x="0" y="0"/>
            <a:ext cx="9468544" cy="6858000"/>
          </a:xfrm>
          <a:prstGeom prst="rect">
            <a:avLst/>
          </a:prstGeom>
          <a:noFill/>
        </p:spPr>
      </p:pic>
      <p:sp>
        <p:nvSpPr>
          <p:cNvPr id="4" name="TextBox 3"/>
          <p:cNvSpPr txBox="1"/>
          <p:nvPr/>
        </p:nvSpPr>
        <p:spPr>
          <a:xfrm>
            <a:off x="3203848" y="4725144"/>
            <a:ext cx="6192688" cy="1446550"/>
          </a:xfrm>
          <a:prstGeom prst="rect">
            <a:avLst/>
          </a:prstGeom>
          <a:noFill/>
        </p:spPr>
        <p:txBody>
          <a:bodyPr wrap="square" rtlCol="0">
            <a:spAutoFit/>
          </a:bodyPr>
          <a:lstStyle/>
          <a:p>
            <a:pPr algn="ctr" rtl="1"/>
            <a:r>
              <a:rPr lang="fa-IR" sz="4400" dirty="0" smtClean="0">
                <a:solidFill>
                  <a:srgbClr val="000000"/>
                </a:solidFill>
                <a:cs typeface="2  Davat" pitchFamily="2" charset="-78"/>
              </a:rPr>
              <a:t>با خدا باش و پادشاهی کن </a:t>
            </a:r>
          </a:p>
          <a:p>
            <a:pPr algn="ctr" rtl="1"/>
            <a:r>
              <a:rPr lang="fa-IR" sz="4400" dirty="0" smtClean="0">
                <a:solidFill>
                  <a:srgbClr val="000000"/>
                </a:solidFill>
                <a:cs typeface="2  Davat" pitchFamily="2" charset="-78"/>
              </a:rPr>
              <a:t>بی خدا باش و هرچه خواهی کن</a:t>
            </a:r>
            <a:endParaRPr lang="en-US" sz="4400" dirty="0">
              <a:solidFill>
                <a:srgbClr val="000000"/>
              </a:solidFill>
              <a:cs typeface="2  Davat" pitchFamily="2" charset="-78"/>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5"/>
          <p:cNvSpPr>
            <a:spLocks noGrp="1"/>
          </p:cNvSpPr>
          <p:nvPr>
            <p:ph type="ftr" sz="quarter" idx="12"/>
          </p:nvPr>
        </p:nvSpPr>
        <p:spPr>
          <a:xfrm>
            <a:off x="6017313" y="5692552"/>
            <a:ext cx="2867763" cy="47624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Company Logo</a:t>
            </a:r>
          </a:p>
        </p:txBody>
      </p:sp>
      <p:grpSp>
        <p:nvGrpSpPr>
          <p:cNvPr id="2" name="Group 3"/>
          <p:cNvGrpSpPr>
            <a:grpSpLocks/>
          </p:cNvGrpSpPr>
          <p:nvPr/>
        </p:nvGrpSpPr>
        <p:grpSpPr bwMode="auto">
          <a:xfrm>
            <a:off x="18077" y="1196752"/>
            <a:ext cx="8874403" cy="1200150"/>
            <a:chOff x="912" y="1008"/>
            <a:chExt cx="4862" cy="912"/>
          </a:xfrm>
        </p:grpSpPr>
        <p:sp>
          <p:nvSpPr>
            <p:cNvPr id="1230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rtl="1"/>
              <a:endParaRPr lang="zh-CN" altLang="en-US">
                <a:ea typeface="宋体" charset="-122"/>
              </a:endParaRPr>
            </a:p>
          </p:txBody>
        </p:sp>
        <p:grpSp>
          <p:nvGrpSpPr>
            <p:cNvPr id="3" name="Group 5"/>
            <p:cNvGrpSpPr>
              <a:grpSpLocks/>
            </p:cNvGrpSpPr>
            <p:nvPr/>
          </p:nvGrpSpPr>
          <p:grpSpPr bwMode="auto">
            <a:xfrm>
              <a:off x="5006" y="1135"/>
              <a:ext cx="768" cy="746"/>
              <a:chOff x="5006" y="1135"/>
              <a:chExt cx="768" cy="746"/>
            </a:xfrm>
          </p:grpSpPr>
          <p:sp>
            <p:nvSpPr>
              <p:cNvPr id="75782" name="AutoShape 6"/>
              <p:cNvSpPr>
                <a:spLocks noChangeArrowheads="1"/>
              </p:cNvSpPr>
              <p:nvPr/>
            </p:nvSpPr>
            <p:spPr bwMode="gray">
              <a:xfrm>
                <a:off x="5006" y="1135"/>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zh-CN" altLang="en-US">
                  <a:ea typeface="宋体" charset="-122"/>
                </a:endParaRPr>
              </a:p>
            </p:txBody>
          </p:sp>
          <p:sp>
            <p:nvSpPr>
              <p:cNvPr id="75784" name="Text Box 8"/>
              <p:cNvSpPr txBox="1">
                <a:spLocks noChangeArrowheads="1"/>
              </p:cNvSpPr>
              <p:nvPr/>
            </p:nvSpPr>
            <p:spPr bwMode="gray">
              <a:xfrm>
                <a:off x="5271" y="1299"/>
                <a:ext cx="26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defRPr/>
                </a:pPr>
                <a:r>
                  <a:rPr lang="en-US" altLang="zh-CN" sz="2800" dirty="0" smtClean="0">
                    <a:solidFill>
                      <a:srgbClr val="FFFFFF"/>
                    </a:solidFill>
                    <a:effectLst>
                      <a:outerShdw blurRad="38100" dist="38100" dir="2700000" algn="tl">
                        <a:srgbClr val="C0C0C0"/>
                      </a:outerShdw>
                    </a:effectLst>
                    <a:ea typeface="宋体" charset="-122"/>
                  </a:rPr>
                  <a:t>1</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310" name="Text Box 9"/>
            <p:cNvSpPr txBox="1">
              <a:spLocks noChangeArrowheads="1"/>
            </p:cNvSpPr>
            <p:nvPr/>
          </p:nvSpPr>
          <p:spPr bwMode="gray">
            <a:xfrm>
              <a:off x="1872" y="1148"/>
              <a:ext cx="2928" cy="281"/>
            </a:xfrm>
            <a:prstGeom prst="rect">
              <a:avLst/>
            </a:prstGeom>
            <a:noFill/>
            <a:ln w="9525" algn="ctr">
              <a:noFill/>
              <a:miter lim="800000"/>
              <a:headEnd/>
              <a:tailEnd/>
            </a:ln>
            <a:effectLst/>
          </p:spPr>
          <p:txBody>
            <a:bodyPr>
              <a:spAutoFit/>
            </a:bodyPr>
            <a:lstStyle/>
            <a:p>
              <a:pPr algn="r" rtl="1" eaLnBrk="0" hangingPunct="0"/>
              <a:endParaRPr lang="en-US" altLang="zh-CN">
                <a:solidFill>
                  <a:srgbClr val="000000"/>
                </a:solidFill>
                <a:ea typeface="宋体" charset="-122"/>
              </a:endParaRPr>
            </a:p>
          </p:txBody>
        </p:sp>
      </p:grpSp>
      <p:grpSp>
        <p:nvGrpSpPr>
          <p:cNvPr id="4" name="Group 10"/>
          <p:cNvGrpSpPr>
            <a:grpSpLocks/>
          </p:cNvGrpSpPr>
          <p:nvPr/>
        </p:nvGrpSpPr>
        <p:grpSpPr bwMode="auto">
          <a:xfrm>
            <a:off x="0" y="2647727"/>
            <a:ext cx="8971143" cy="1200150"/>
            <a:chOff x="912" y="2016"/>
            <a:chExt cx="4915" cy="912"/>
          </a:xfrm>
        </p:grpSpPr>
        <p:sp>
          <p:nvSpPr>
            <p:cNvPr id="1230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ea typeface="宋体" charset="-122"/>
              </a:endParaRPr>
            </a:p>
          </p:txBody>
        </p:sp>
        <p:grpSp>
          <p:nvGrpSpPr>
            <p:cNvPr id="5" name="Group 12"/>
            <p:cNvGrpSpPr>
              <a:grpSpLocks/>
            </p:cNvGrpSpPr>
            <p:nvPr/>
          </p:nvGrpSpPr>
          <p:grpSpPr bwMode="auto">
            <a:xfrm>
              <a:off x="5059" y="2135"/>
              <a:ext cx="768" cy="746"/>
              <a:chOff x="5059" y="2135"/>
              <a:chExt cx="768" cy="746"/>
            </a:xfrm>
          </p:grpSpPr>
          <p:sp>
            <p:nvSpPr>
              <p:cNvPr id="75789" name="AutoShape 13"/>
              <p:cNvSpPr>
                <a:spLocks noChangeArrowheads="1"/>
              </p:cNvSpPr>
              <p:nvPr/>
            </p:nvSpPr>
            <p:spPr bwMode="gray">
              <a:xfrm>
                <a:off x="5059" y="2135"/>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75791" name="Text Box 15"/>
              <p:cNvSpPr txBox="1">
                <a:spLocks noChangeArrowheads="1"/>
              </p:cNvSpPr>
              <p:nvPr/>
            </p:nvSpPr>
            <p:spPr bwMode="gray">
              <a:xfrm>
                <a:off x="5301" y="2339"/>
                <a:ext cx="26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2</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304" name="Text Box 16"/>
            <p:cNvSpPr txBox="1">
              <a:spLocks noChangeArrowheads="1"/>
            </p:cNvSpPr>
            <p:nvPr/>
          </p:nvSpPr>
          <p:spPr bwMode="gray">
            <a:xfrm>
              <a:off x="1872" y="2141"/>
              <a:ext cx="2928" cy="281"/>
            </a:xfrm>
            <a:prstGeom prst="rect">
              <a:avLst/>
            </a:prstGeom>
            <a:noFill/>
            <a:ln w="9525" algn="ctr">
              <a:noFill/>
              <a:miter lim="800000"/>
              <a:headEnd/>
              <a:tailEnd/>
            </a:ln>
            <a:effectLst/>
          </p:spPr>
          <p:txBody>
            <a:bodyPr>
              <a:spAutoFit/>
            </a:bodyPr>
            <a:lstStyle/>
            <a:p>
              <a:pPr eaLnBrk="0" hangingPunct="0"/>
              <a:endParaRPr lang="en-US" altLang="zh-CN">
                <a:solidFill>
                  <a:srgbClr val="000000"/>
                </a:solidFill>
                <a:ea typeface="宋体" charset="-122"/>
              </a:endParaRPr>
            </a:p>
          </p:txBody>
        </p:sp>
      </p:grpSp>
      <p:grpSp>
        <p:nvGrpSpPr>
          <p:cNvPr id="6" name="Group 17"/>
          <p:cNvGrpSpPr>
            <a:grpSpLocks/>
          </p:cNvGrpSpPr>
          <p:nvPr/>
        </p:nvGrpSpPr>
        <p:grpSpPr bwMode="auto">
          <a:xfrm>
            <a:off x="0" y="4095527"/>
            <a:ext cx="8971143" cy="1202782"/>
            <a:chOff x="912" y="3036"/>
            <a:chExt cx="4915" cy="914"/>
          </a:xfrm>
        </p:grpSpPr>
        <p:sp>
          <p:nvSpPr>
            <p:cNvPr id="12296"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ea typeface="宋体" charset="-122"/>
              </a:endParaRPr>
            </a:p>
          </p:txBody>
        </p:sp>
        <p:grpSp>
          <p:nvGrpSpPr>
            <p:cNvPr id="7" name="Group 19"/>
            <p:cNvGrpSpPr>
              <a:grpSpLocks/>
            </p:cNvGrpSpPr>
            <p:nvPr/>
          </p:nvGrpSpPr>
          <p:grpSpPr bwMode="auto">
            <a:xfrm>
              <a:off x="5059" y="3204"/>
              <a:ext cx="768" cy="746"/>
              <a:chOff x="5059" y="3204"/>
              <a:chExt cx="768" cy="746"/>
            </a:xfrm>
          </p:grpSpPr>
          <p:sp>
            <p:nvSpPr>
              <p:cNvPr id="75796" name="AutoShape 20"/>
              <p:cNvSpPr>
                <a:spLocks noChangeArrowheads="1"/>
              </p:cNvSpPr>
              <p:nvPr/>
            </p:nvSpPr>
            <p:spPr bwMode="gray">
              <a:xfrm>
                <a:off x="5059" y="3204"/>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75798" name="Text Box 22"/>
              <p:cNvSpPr txBox="1">
                <a:spLocks noChangeArrowheads="1"/>
              </p:cNvSpPr>
              <p:nvPr/>
            </p:nvSpPr>
            <p:spPr bwMode="gray">
              <a:xfrm>
                <a:off x="5301" y="3408"/>
                <a:ext cx="26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3</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298" name="Text Box 23"/>
            <p:cNvSpPr txBox="1">
              <a:spLocks noChangeArrowheads="1"/>
            </p:cNvSpPr>
            <p:nvPr/>
          </p:nvSpPr>
          <p:spPr bwMode="gray">
            <a:xfrm>
              <a:off x="1872" y="3161"/>
              <a:ext cx="2928" cy="281"/>
            </a:xfrm>
            <a:prstGeom prst="rect">
              <a:avLst/>
            </a:prstGeom>
            <a:noFill/>
            <a:ln w="9525" algn="ctr">
              <a:noFill/>
              <a:miter lim="800000"/>
              <a:headEnd/>
              <a:tailEnd/>
            </a:ln>
            <a:effectLst/>
          </p:spPr>
          <p:txBody>
            <a:bodyPr>
              <a:spAutoFit/>
            </a:bodyPr>
            <a:lstStyle/>
            <a:p>
              <a:pPr eaLnBrk="0" hangingPunct="0"/>
              <a:endParaRPr lang="en-US" altLang="zh-CN">
                <a:solidFill>
                  <a:srgbClr val="000000"/>
                </a:solidFill>
                <a:ea typeface="宋体" charset="-122"/>
              </a:endParaRPr>
            </a:p>
          </p:txBody>
        </p:sp>
      </p:grpSp>
      <p:sp>
        <p:nvSpPr>
          <p:cNvPr id="35" name="AutoShape 18"/>
          <p:cNvSpPr>
            <a:spLocks noChangeArrowheads="1"/>
          </p:cNvSpPr>
          <p:nvPr/>
        </p:nvSpPr>
        <p:spPr bwMode="gray">
          <a:xfrm>
            <a:off x="0" y="5541218"/>
            <a:ext cx="7271827" cy="120015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rtl="1" eaLnBrk="1" hangingPunct="1">
              <a:lnSpc>
                <a:spcPct val="90000"/>
              </a:lnSpc>
              <a:buFontTx/>
              <a:buNone/>
            </a:pPr>
            <a:endParaRPr lang="fa-IR" sz="3000" dirty="0" smtClean="0">
              <a:solidFill>
                <a:srgbClr val="000000"/>
              </a:solidFill>
            </a:endParaRPr>
          </a:p>
        </p:txBody>
      </p:sp>
      <p:sp>
        <p:nvSpPr>
          <p:cNvPr id="36" name="AutoShape 20"/>
          <p:cNvSpPr>
            <a:spLocks noChangeArrowheads="1"/>
          </p:cNvSpPr>
          <p:nvPr/>
        </p:nvSpPr>
        <p:spPr bwMode="gray">
          <a:xfrm>
            <a:off x="7596336" y="5735083"/>
            <a:ext cx="1401798" cy="981702"/>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3">
            <a:schemeClr val="dk1"/>
          </a:fillRef>
          <a:effectRef idx="2">
            <a:schemeClr val="dk1"/>
          </a:effectRef>
          <a:fontRef idx="minor">
            <a:schemeClr val="lt1"/>
          </a:fontRef>
        </p:style>
        <p:txBody>
          <a:bodyPr wrap="none" anchor="ctr"/>
          <a:lstStyle/>
          <a:p>
            <a:endParaRPr lang="zh-CN" altLang="en-US">
              <a:ea typeface="宋体" charset="-122"/>
            </a:endParaRPr>
          </a:p>
        </p:txBody>
      </p:sp>
      <p:sp>
        <p:nvSpPr>
          <p:cNvPr id="37" name="Text Box 22"/>
          <p:cNvSpPr txBox="1">
            <a:spLocks noChangeArrowheads="1"/>
          </p:cNvSpPr>
          <p:nvPr/>
        </p:nvSpPr>
        <p:spPr bwMode="gray">
          <a:xfrm>
            <a:off x="8100392" y="5988125"/>
            <a:ext cx="4895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4</a:t>
            </a:r>
            <a:endParaRPr lang="en-US" altLang="zh-CN" sz="2800" dirty="0">
              <a:solidFill>
                <a:srgbClr val="FFFFFF"/>
              </a:solidFill>
              <a:effectLst>
                <a:outerShdw blurRad="38100" dist="38100" dir="2700000" algn="tl">
                  <a:srgbClr val="C0C0C0"/>
                </a:outerShdw>
              </a:effectLst>
              <a:ea typeface="宋体" charset="-122"/>
            </a:endParaRPr>
          </a:p>
        </p:txBody>
      </p:sp>
      <p:sp>
        <p:nvSpPr>
          <p:cNvPr id="40" name="Rectangle 39"/>
          <p:cNvSpPr/>
          <p:nvPr/>
        </p:nvSpPr>
        <p:spPr>
          <a:xfrm>
            <a:off x="0" y="1595988"/>
            <a:ext cx="7311442" cy="553998"/>
          </a:xfrm>
          <a:prstGeom prst="rect">
            <a:avLst/>
          </a:prstGeom>
        </p:spPr>
        <p:txBody>
          <a:bodyPr wrap="square">
            <a:spAutoFit/>
          </a:bodyPr>
          <a:lstStyle/>
          <a:p>
            <a:pPr algn="ctr" rtl="1"/>
            <a:r>
              <a:rPr lang="fa-IR" sz="3000" dirty="0">
                <a:solidFill>
                  <a:srgbClr val="000000"/>
                </a:solidFill>
              </a:rPr>
              <a:t>درخواست آزمایش از طرف پزشک ممکن اشتباه باشد</a:t>
            </a:r>
            <a:r>
              <a:rPr lang="fa-IR" dirty="0" smtClean="0">
                <a:solidFill>
                  <a:srgbClr val="000000"/>
                </a:solidFill>
              </a:rPr>
              <a:t> </a:t>
            </a:r>
            <a:endParaRPr lang="en-US" dirty="0">
              <a:solidFill>
                <a:srgbClr val="000000"/>
              </a:solidFill>
            </a:endParaRPr>
          </a:p>
        </p:txBody>
      </p:sp>
      <p:sp>
        <p:nvSpPr>
          <p:cNvPr id="41" name="Rectangle 40"/>
          <p:cNvSpPr/>
          <p:nvPr/>
        </p:nvSpPr>
        <p:spPr>
          <a:xfrm>
            <a:off x="0" y="3027980"/>
            <a:ext cx="7311442" cy="438582"/>
          </a:xfrm>
          <a:prstGeom prst="rect">
            <a:avLst/>
          </a:prstGeom>
        </p:spPr>
        <p:txBody>
          <a:bodyPr wrap="square">
            <a:spAutoFit/>
          </a:bodyPr>
          <a:lstStyle/>
          <a:p>
            <a:pPr algn="ctr" rtl="1" eaLnBrk="1" hangingPunct="1">
              <a:lnSpc>
                <a:spcPct val="90000"/>
              </a:lnSpc>
              <a:buFontTx/>
              <a:buNone/>
            </a:pPr>
            <a:r>
              <a:rPr lang="fa-IR" sz="2500" dirty="0" smtClean="0">
                <a:solidFill>
                  <a:srgbClr val="000000"/>
                </a:solidFill>
              </a:rPr>
              <a:t>بیمار </a:t>
            </a:r>
            <a:r>
              <a:rPr lang="fa-IR" sz="2500" dirty="0">
                <a:solidFill>
                  <a:srgbClr val="000000"/>
                </a:solidFill>
              </a:rPr>
              <a:t>آمادگی مناسب نداشته باشد ( ناشتا بودن – عدم مصرف دارو )</a:t>
            </a:r>
          </a:p>
        </p:txBody>
      </p:sp>
      <p:sp>
        <p:nvSpPr>
          <p:cNvPr id="42" name="Rectangle 41"/>
          <p:cNvSpPr/>
          <p:nvPr/>
        </p:nvSpPr>
        <p:spPr>
          <a:xfrm>
            <a:off x="0" y="4354502"/>
            <a:ext cx="7311442" cy="867930"/>
          </a:xfrm>
          <a:prstGeom prst="rect">
            <a:avLst/>
          </a:prstGeom>
        </p:spPr>
        <p:txBody>
          <a:bodyPr wrap="square">
            <a:spAutoFit/>
          </a:bodyPr>
          <a:lstStyle/>
          <a:p>
            <a:pPr algn="ctr" rtl="1" eaLnBrk="1" hangingPunct="1">
              <a:lnSpc>
                <a:spcPct val="90000"/>
              </a:lnSpc>
              <a:buFontTx/>
              <a:buNone/>
            </a:pPr>
            <a:r>
              <a:rPr lang="fa-IR" sz="2800" dirty="0" smtClean="0">
                <a:solidFill>
                  <a:srgbClr val="000000"/>
                </a:solidFill>
              </a:rPr>
              <a:t>جمع </a:t>
            </a:r>
            <a:r>
              <a:rPr lang="fa-IR" sz="2800" dirty="0">
                <a:solidFill>
                  <a:srgbClr val="000000"/>
                </a:solidFill>
              </a:rPr>
              <a:t>آوری ناصحیح نمونه توسط </a:t>
            </a:r>
            <a:r>
              <a:rPr lang="fa-IR" sz="2800" dirty="0" smtClean="0">
                <a:solidFill>
                  <a:srgbClr val="000000"/>
                </a:solidFill>
              </a:rPr>
              <a:t>بیمارمثلا </a:t>
            </a:r>
            <a:r>
              <a:rPr lang="fa-IR" sz="2800" dirty="0">
                <a:solidFill>
                  <a:srgbClr val="000000"/>
                </a:solidFill>
              </a:rPr>
              <a:t>برای اندازه </a:t>
            </a:r>
            <a:r>
              <a:rPr lang="fa-IR" sz="2800" dirty="0" smtClean="0">
                <a:solidFill>
                  <a:srgbClr val="000000"/>
                </a:solidFill>
              </a:rPr>
              <a:t>گیری </a:t>
            </a:r>
            <a:r>
              <a:rPr lang="fa-IR" sz="2800" dirty="0">
                <a:solidFill>
                  <a:srgbClr val="000000"/>
                </a:solidFill>
              </a:rPr>
              <a:t>های ادرار 24 ساعته</a:t>
            </a:r>
            <a:r>
              <a:rPr lang="fa-IR" sz="2000" dirty="0" smtClean="0">
                <a:solidFill>
                  <a:srgbClr val="000000"/>
                </a:solidFill>
              </a:rPr>
              <a:t> </a:t>
            </a:r>
          </a:p>
        </p:txBody>
      </p:sp>
      <p:sp>
        <p:nvSpPr>
          <p:cNvPr id="43" name="Rectangle 2"/>
          <p:cNvSpPr>
            <a:spLocks noGrp="1" noChangeArrowheads="1"/>
          </p:cNvSpPr>
          <p:nvPr>
            <p:ph type="title"/>
          </p:nvPr>
        </p:nvSpPr>
        <p:spPr>
          <a:xfrm>
            <a:off x="457200" y="116632"/>
            <a:ext cx="8686800" cy="1143000"/>
          </a:xfrm>
        </p:spPr>
        <p:txBody>
          <a:bodyPr/>
          <a:lstStyle/>
          <a:p>
            <a:pPr algn="r" rtl="1"/>
            <a:r>
              <a:rPr lang="fa-IR" sz="3200" dirty="0" smtClean="0">
                <a:solidFill>
                  <a:srgbClr val="FFFFFF"/>
                </a:solidFill>
              </a:rPr>
              <a:t>فرایند پره آنالیتیکال</a:t>
            </a:r>
            <a:r>
              <a:rPr lang="en-US" sz="3200" dirty="0" smtClean="0">
                <a:solidFill>
                  <a:srgbClr val="FFFFFF"/>
                </a:solidFill>
              </a:rPr>
              <a:t>:</a:t>
            </a:r>
            <a:r>
              <a:rPr lang="fa-IR" sz="3200" dirty="0" smtClean="0">
                <a:solidFill>
                  <a:srgbClr val="FFFFFF"/>
                </a:solidFill>
              </a:rPr>
              <a:t> اغلب مشکلات تستهای آزمایشگاهی مر بوط به فرآیند پره آنالیتیکال می باشد</a:t>
            </a:r>
            <a:endParaRPr lang="en-US" sz="3200" dirty="0" smtClean="0">
              <a:solidFill>
                <a:srgbClr val="FFFFFF"/>
              </a:solidFill>
            </a:endParaRPr>
          </a:p>
        </p:txBody>
      </p:sp>
      <p:sp>
        <p:nvSpPr>
          <p:cNvPr id="44" name="Rectangle 43"/>
          <p:cNvSpPr/>
          <p:nvPr/>
        </p:nvSpPr>
        <p:spPr>
          <a:xfrm>
            <a:off x="0" y="5901197"/>
            <a:ext cx="7311442" cy="480131"/>
          </a:xfrm>
          <a:prstGeom prst="rect">
            <a:avLst/>
          </a:prstGeom>
        </p:spPr>
        <p:txBody>
          <a:bodyPr wrap="square">
            <a:spAutoFit/>
          </a:bodyPr>
          <a:lstStyle/>
          <a:p>
            <a:pPr algn="ctr" rtl="1" eaLnBrk="1" hangingPunct="1">
              <a:lnSpc>
                <a:spcPct val="90000"/>
              </a:lnSpc>
              <a:buFontTx/>
              <a:buNone/>
            </a:pPr>
            <a:r>
              <a:rPr lang="fa-IR" sz="2800" dirty="0" smtClean="0">
                <a:solidFill>
                  <a:srgbClr val="000000"/>
                </a:solidFill>
              </a:rPr>
              <a:t>روش های جمع آوری نمونه توسط نمونه گیر صحیح نباشد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1000"/>
                                        <p:tgtEl>
                                          <p:spTgt spid="43"/>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1000"/>
                                        <p:tgtEl>
                                          <p:spTgt spid="25"/>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1000"/>
                                        <p:tgtEl>
                                          <p:spTgt spid="2"/>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000"/>
                                        <p:tgtEl>
                                          <p:spTgt spid="4"/>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1000"/>
                                        <p:tgtEl>
                                          <p:spTgt spid="6"/>
                                        </p:tgtEl>
                                      </p:cBhvr>
                                    </p:animEffect>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1000"/>
                                        <p:tgtEl>
                                          <p:spTgt spid="35"/>
                                        </p:tgtEl>
                                      </p:cBhvr>
                                    </p:animEffect>
                                  </p:childTnLst>
                                </p:cTn>
                              </p:par>
                            </p:childTnLst>
                          </p:cTn>
                        </p:par>
                        <p:par>
                          <p:cTn id="28" fill="hold">
                            <p:stCondLst>
                              <p:cond delay="60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1000"/>
                                        <p:tgtEl>
                                          <p:spTgt spid="36"/>
                                        </p:tgtEl>
                                      </p:cBhvr>
                                    </p:animEffect>
                                  </p:childTnLst>
                                </p:cTn>
                              </p:par>
                            </p:childTnLst>
                          </p:cTn>
                        </p:par>
                        <p:par>
                          <p:cTn id="32" fill="hold">
                            <p:stCondLst>
                              <p:cond delay="7000"/>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0"/>
                                        <p:tgtEl>
                                          <p:spTgt spid="37"/>
                                        </p:tgtEl>
                                      </p:cBhvr>
                                    </p:animEffect>
                                  </p:childTnLst>
                                </p:cTn>
                              </p:par>
                            </p:childTnLst>
                          </p:cTn>
                        </p:par>
                        <p:par>
                          <p:cTn id="36" fill="hold">
                            <p:stCondLst>
                              <p:cond delay="8000"/>
                            </p:stCondLst>
                            <p:childTnLst>
                              <p:par>
                                <p:cTn id="37" presetID="14" presetClass="entr" presetSubtype="1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1000"/>
                                        <p:tgtEl>
                                          <p:spTgt spid="40"/>
                                        </p:tgtEl>
                                      </p:cBhvr>
                                    </p:animEffect>
                                  </p:childTnLst>
                                </p:cTn>
                              </p:par>
                            </p:childTnLst>
                          </p:cTn>
                        </p:par>
                        <p:par>
                          <p:cTn id="40" fill="hold">
                            <p:stCondLst>
                              <p:cond delay="9000"/>
                            </p:stCondLst>
                            <p:childTnLst>
                              <p:par>
                                <p:cTn id="41" presetID="14" presetClass="entr" presetSubtype="1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1000"/>
                                        <p:tgtEl>
                                          <p:spTgt spid="41"/>
                                        </p:tgtEl>
                                      </p:cBhvr>
                                    </p:animEffect>
                                  </p:childTnLst>
                                </p:cTn>
                              </p:par>
                            </p:childTnLst>
                          </p:cTn>
                        </p:par>
                        <p:par>
                          <p:cTn id="44" fill="hold">
                            <p:stCondLst>
                              <p:cond delay="10000"/>
                            </p:stCondLst>
                            <p:childTnLst>
                              <p:par>
                                <p:cTn id="45" presetID="14" presetClass="entr" presetSubtype="1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1000"/>
                                        <p:tgtEl>
                                          <p:spTgt spid="42"/>
                                        </p:tgtEl>
                                      </p:cBhvr>
                                    </p:animEffect>
                                  </p:childTnLst>
                                </p:cTn>
                              </p:par>
                            </p:childTnLst>
                          </p:cTn>
                        </p:par>
                        <p:par>
                          <p:cTn id="48" fill="hold">
                            <p:stCondLst>
                              <p:cond delay="1100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animBg="1"/>
      <p:bldP spid="36" grpId="0" animBg="1"/>
      <p:bldP spid="37"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5"/>
          <p:cNvSpPr>
            <a:spLocks noGrp="1"/>
          </p:cNvSpPr>
          <p:nvPr>
            <p:ph type="ftr" sz="quarter" idx="12"/>
          </p:nvPr>
        </p:nvSpPr>
        <p:spPr>
          <a:xfrm>
            <a:off x="6017313" y="4828456"/>
            <a:ext cx="2867763" cy="47624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Company Logo</a:t>
            </a:r>
          </a:p>
        </p:txBody>
      </p:sp>
      <p:grpSp>
        <p:nvGrpSpPr>
          <p:cNvPr id="2" name="Group 3"/>
          <p:cNvGrpSpPr>
            <a:grpSpLocks/>
          </p:cNvGrpSpPr>
          <p:nvPr/>
        </p:nvGrpSpPr>
        <p:grpSpPr bwMode="auto">
          <a:xfrm>
            <a:off x="18077" y="332656"/>
            <a:ext cx="8945588" cy="1200150"/>
            <a:chOff x="912" y="1008"/>
            <a:chExt cx="4901" cy="912"/>
          </a:xfrm>
        </p:grpSpPr>
        <p:sp>
          <p:nvSpPr>
            <p:cNvPr id="1230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r" rtl="1"/>
              <a:endParaRPr lang="zh-CN" altLang="en-US">
                <a:ea typeface="宋体" charset="-122"/>
              </a:endParaRPr>
            </a:p>
          </p:txBody>
        </p:sp>
        <p:grpSp>
          <p:nvGrpSpPr>
            <p:cNvPr id="3" name="Group 5"/>
            <p:cNvGrpSpPr>
              <a:grpSpLocks/>
            </p:cNvGrpSpPr>
            <p:nvPr/>
          </p:nvGrpSpPr>
          <p:grpSpPr bwMode="auto">
            <a:xfrm>
              <a:off x="5045" y="1135"/>
              <a:ext cx="768" cy="746"/>
              <a:chOff x="5045" y="1135"/>
              <a:chExt cx="768" cy="746"/>
            </a:xfrm>
          </p:grpSpPr>
          <p:sp>
            <p:nvSpPr>
              <p:cNvPr id="75782" name="AutoShape 6"/>
              <p:cNvSpPr>
                <a:spLocks noChangeArrowheads="1"/>
              </p:cNvSpPr>
              <p:nvPr/>
            </p:nvSpPr>
            <p:spPr bwMode="gray">
              <a:xfrm>
                <a:off x="5045" y="1135"/>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zh-CN" altLang="en-US">
                  <a:ea typeface="宋体" charset="-122"/>
                </a:endParaRPr>
              </a:p>
            </p:txBody>
          </p:sp>
          <p:sp>
            <p:nvSpPr>
              <p:cNvPr id="75784" name="Text Box 8"/>
              <p:cNvSpPr txBox="1">
                <a:spLocks noChangeArrowheads="1"/>
              </p:cNvSpPr>
              <p:nvPr/>
            </p:nvSpPr>
            <p:spPr bwMode="gray">
              <a:xfrm>
                <a:off x="5305" y="1299"/>
                <a:ext cx="200"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defRPr/>
                </a:pPr>
                <a:r>
                  <a:rPr lang="en-US" altLang="zh-CN" sz="2800" dirty="0" smtClean="0">
                    <a:solidFill>
                      <a:srgbClr val="FFFFFF"/>
                    </a:solidFill>
                    <a:effectLst>
                      <a:outerShdw blurRad="38100" dist="38100" dir="2700000" algn="tl">
                        <a:srgbClr val="C0C0C0"/>
                      </a:outerShdw>
                    </a:effectLst>
                    <a:ea typeface="宋体" charset="-122"/>
                  </a:rPr>
                  <a:t>5</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310" name="Text Box 9"/>
            <p:cNvSpPr txBox="1">
              <a:spLocks noChangeArrowheads="1"/>
            </p:cNvSpPr>
            <p:nvPr/>
          </p:nvSpPr>
          <p:spPr bwMode="gray">
            <a:xfrm>
              <a:off x="1872" y="1148"/>
              <a:ext cx="2928" cy="281"/>
            </a:xfrm>
            <a:prstGeom prst="rect">
              <a:avLst/>
            </a:prstGeom>
            <a:noFill/>
            <a:ln w="9525" algn="ctr">
              <a:noFill/>
              <a:miter lim="800000"/>
              <a:headEnd/>
              <a:tailEnd/>
            </a:ln>
            <a:effectLst/>
          </p:spPr>
          <p:txBody>
            <a:bodyPr>
              <a:spAutoFit/>
            </a:bodyPr>
            <a:lstStyle/>
            <a:p>
              <a:pPr algn="r" rtl="1" eaLnBrk="0" hangingPunct="0"/>
              <a:endParaRPr lang="en-US" altLang="zh-CN">
                <a:solidFill>
                  <a:srgbClr val="000000"/>
                </a:solidFill>
                <a:ea typeface="宋体" charset="-122"/>
              </a:endParaRPr>
            </a:p>
          </p:txBody>
        </p:sp>
      </p:grpSp>
      <p:grpSp>
        <p:nvGrpSpPr>
          <p:cNvPr id="4" name="Group 10"/>
          <p:cNvGrpSpPr>
            <a:grpSpLocks/>
          </p:cNvGrpSpPr>
          <p:nvPr/>
        </p:nvGrpSpPr>
        <p:grpSpPr bwMode="auto">
          <a:xfrm>
            <a:off x="0" y="1783631"/>
            <a:ext cx="8971143" cy="1200150"/>
            <a:chOff x="912" y="2016"/>
            <a:chExt cx="4915" cy="912"/>
          </a:xfrm>
        </p:grpSpPr>
        <p:sp>
          <p:nvSpPr>
            <p:cNvPr id="1230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ea typeface="宋体" charset="-122"/>
              </a:endParaRPr>
            </a:p>
          </p:txBody>
        </p:sp>
        <p:grpSp>
          <p:nvGrpSpPr>
            <p:cNvPr id="5" name="Group 12"/>
            <p:cNvGrpSpPr>
              <a:grpSpLocks/>
            </p:cNvGrpSpPr>
            <p:nvPr/>
          </p:nvGrpSpPr>
          <p:grpSpPr bwMode="auto">
            <a:xfrm>
              <a:off x="5059" y="2135"/>
              <a:ext cx="768" cy="746"/>
              <a:chOff x="5059" y="2135"/>
              <a:chExt cx="768" cy="746"/>
            </a:xfrm>
          </p:grpSpPr>
          <p:sp>
            <p:nvSpPr>
              <p:cNvPr id="75789" name="AutoShape 13"/>
              <p:cNvSpPr>
                <a:spLocks noChangeArrowheads="1"/>
              </p:cNvSpPr>
              <p:nvPr/>
            </p:nvSpPr>
            <p:spPr bwMode="gray">
              <a:xfrm>
                <a:off x="5059" y="2135"/>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75791" name="Text Box 15"/>
              <p:cNvSpPr txBox="1">
                <a:spLocks noChangeArrowheads="1"/>
              </p:cNvSpPr>
              <p:nvPr/>
            </p:nvSpPr>
            <p:spPr bwMode="gray">
              <a:xfrm>
                <a:off x="5335" y="2339"/>
                <a:ext cx="200"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6</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304" name="Text Box 16"/>
            <p:cNvSpPr txBox="1">
              <a:spLocks noChangeArrowheads="1"/>
            </p:cNvSpPr>
            <p:nvPr/>
          </p:nvSpPr>
          <p:spPr bwMode="gray">
            <a:xfrm>
              <a:off x="1872" y="2141"/>
              <a:ext cx="2928" cy="281"/>
            </a:xfrm>
            <a:prstGeom prst="rect">
              <a:avLst/>
            </a:prstGeom>
            <a:noFill/>
            <a:ln w="9525" algn="ctr">
              <a:noFill/>
              <a:miter lim="800000"/>
              <a:headEnd/>
              <a:tailEnd/>
            </a:ln>
            <a:effectLst/>
          </p:spPr>
          <p:txBody>
            <a:bodyPr>
              <a:spAutoFit/>
            </a:bodyPr>
            <a:lstStyle/>
            <a:p>
              <a:pPr eaLnBrk="0" hangingPunct="0"/>
              <a:endParaRPr lang="en-US" altLang="zh-CN">
                <a:solidFill>
                  <a:srgbClr val="000000"/>
                </a:solidFill>
                <a:ea typeface="宋体" charset="-122"/>
              </a:endParaRPr>
            </a:p>
          </p:txBody>
        </p:sp>
      </p:grpSp>
      <p:grpSp>
        <p:nvGrpSpPr>
          <p:cNvPr id="6" name="Group 17"/>
          <p:cNvGrpSpPr>
            <a:grpSpLocks/>
          </p:cNvGrpSpPr>
          <p:nvPr/>
        </p:nvGrpSpPr>
        <p:grpSpPr bwMode="auto">
          <a:xfrm>
            <a:off x="0" y="3231431"/>
            <a:ext cx="8971143" cy="1202782"/>
            <a:chOff x="912" y="3036"/>
            <a:chExt cx="4915" cy="914"/>
          </a:xfrm>
        </p:grpSpPr>
        <p:sp>
          <p:nvSpPr>
            <p:cNvPr id="12296"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ea typeface="宋体" charset="-122"/>
              </a:endParaRPr>
            </a:p>
          </p:txBody>
        </p:sp>
        <p:grpSp>
          <p:nvGrpSpPr>
            <p:cNvPr id="7" name="Group 19"/>
            <p:cNvGrpSpPr>
              <a:grpSpLocks/>
            </p:cNvGrpSpPr>
            <p:nvPr/>
          </p:nvGrpSpPr>
          <p:grpSpPr bwMode="auto">
            <a:xfrm>
              <a:off x="5059" y="3204"/>
              <a:ext cx="768" cy="746"/>
              <a:chOff x="5059" y="3204"/>
              <a:chExt cx="768" cy="746"/>
            </a:xfrm>
          </p:grpSpPr>
          <p:sp>
            <p:nvSpPr>
              <p:cNvPr id="75796" name="AutoShape 20"/>
              <p:cNvSpPr>
                <a:spLocks noChangeArrowheads="1"/>
              </p:cNvSpPr>
              <p:nvPr/>
            </p:nvSpPr>
            <p:spPr bwMode="gray">
              <a:xfrm>
                <a:off x="5059" y="3204"/>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75798" name="Text Box 22"/>
              <p:cNvSpPr txBox="1">
                <a:spLocks noChangeArrowheads="1"/>
              </p:cNvSpPr>
              <p:nvPr/>
            </p:nvSpPr>
            <p:spPr bwMode="gray">
              <a:xfrm>
                <a:off x="5335" y="3408"/>
                <a:ext cx="200"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7</a:t>
                </a:r>
                <a:endParaRPr lang="en-US" altLang="zh-CN" sz="2800" dirty="0">
                  <a:solidFill>
                    <a:srgbClr val="FFFFFF"/>
                  </a:solidFill>
                  <a:effectLst>
                    <a:outerShdw blurRad="38100" dist="38100" dir="2700000" algn="tl">
                      <a:srgbClr val="C0C0C0"/>
                    </a:outerShdw>
                  </a:effectLst>
                  <a:ea typeface="宋体" charset="-122"/>
                </a:endParaRPr>
              </a:p>
            </p:txBody>
          </p:sp>
        </p:grpSp>
        <p:sp>
          <p:nvSpPr>
            <p:cNvPr id="12298" name="Text Box 23"/>
            <p:cNvSpPr txBox="1">
              <a:spLocks noChangeArrowheads="1"/>
            </p:cNvSpPr>
            <p:nvPr/>
          </p:nvSpPr>
          <p:spPr bwMode="gray">
            <a:xfrm>
              <a:off x="1872" y="3161"/>
              <a:ext cx="2928" cy="281"/>
            </a:xfrm>
            <a:prstGeom prst="rect">
              <a:avLst/>
            </a:prstGeom>
            <a:noFill/>
            <a:ln w="9525" algn="ctr">
              <a:noFill/>
              <a:miter lim="800000"/>
              <a:headEnd/>
              <a:tailEnd/>
            </a:ln>
            <a:effectLst/>
          </p:spPr>
          <p:txBody>
            <a:bodyPr>
              <a:spAutoFit/>
            </a:bodyPr>
            <a:lstStyle/>
            <a:p>
              <a:pPr eaLnBrk="0" hangingPunct="0"/>
              <a:endParaRPr lang="en-US" altLang="zh-CN">
                <a:solidFill>
                  <a:srgbClr val="000000"/>
                </a:solidFill>
                <a:ea typeface="宋体" charset="-122"/>
              </a:endParaRPr>
            </a:p>
          </p:txBody>
        </p:sp>
      </p:grpSp>
      <p:sp>
        <p:nvSpPr>
          <p:cNvPr id="35" name="AutoShape 18"/>
          <p:cNvSpPr>
            <a:spLocks noChangeArrowheads="1"/>
          </p:cNvSpPr>
          <p:nvPr/>
        </p:nvSpPr>
        <p:spPr bwMode="gray">
          <a:xfrm>
            <a:off x="0" y="4677122"/>
            <a:ext cx="7271827" cy="120015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rtl="1" eaLnBrk="1" hangingPunct="1">
              <a:lnSpc>
                <a:spcPct val="90000"/>
              </a:lnSpc>
              <a:buFontTx/>
              <a:buNone/>
            </a:pPr>
            <a:endParaRPr lang="fa-IR" sz="3000" dirty="0" smtClean="0">
              <a:solidFill>
                <a:srgbClr val="000000"/>
              </a:solidFill>
            </a:endParaRPr>
          </a:p>
        </p:txBody>
      </p:sp>
      <p:sp>
        <p:nvSpPr>
          <p:cNvPr id="36" name="AutoShape 20"/>
          <p:cNvSpPr>
            <a:spLocks noChangeArrowheads="1"/>
          </p:cNvSpPr>
          <p:nvPr/>
        </p:nvSpPr>
        <p:spPr bwMode="gray">
          <a:xfrm>
            <a:off x="7596336" y="4870987"/>
            <a:ext cx="1401798" cy="981702"/>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3">
            <a:schemeClr val="dk1"/>
          </a:fillRef>
          <a:effectRef idx="2">
            <a:schemeClr val="dk1"/>
          </a:effectRef>
          <a:fontRef idx="minor">
            <a:schemeClr val="lt1"/>
          </a:fontRef>
        </p:style>
        <p:txBody>
          <a:bodyPr wrap="none" anchor="ctr"/>
          <a:lstStyle/>
          <a:p>
            <a:endParaRPr lang="zh-CN" altLang="en-US">
              <a:ea typeface="宋体" charset="-122"/>
            </a:endParaRPr>
          </a:p>
        </p:txBody>
      </p:sp>
      <p:sp>
        <p:nvSpPr>
          <p:cNvPr id="37" name="Text Box 22"/>
          <p:cNvSpPr txBox="1">
            <a:spLocks noChangeArrowheads="1"/>
          </p:cNvSpPr>
          <p:nvPr/>
        </p:nvSpPr>
        <p:spPr bwMode="gray">
          <a:xfrm>
            <a:off x="8028384" y="5124029"/>
            <a:ext cx="4895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US" altLang="zh-CN" sz="2800" dirty="0" smtClean="0">
                <a:solidFill>
                  <a:srgbClr val="FFFFFF"/>
                </a:solidFill>
                <a:effectLst>
                  <a:outerShdw blurRad="38100" dist="38100" dir="2700000" algn="tl">
                    <a:srgbClr val="C0C0C0"/>
                  </a:outerShdw>
                </a:effectLst>
                <a:ea typeface="宋体" charset="-122"/>
              </a:rPr>
              <a:t>8</a:t>
            </a:r>
            <a:endParaRPr lang="en-US" altLang="zh-CN" sz="2800" dirty="0">
              <a:solidFill>
                <a:srgbClr val="FFFFFF"/>
              </a:solidFill>
              <a:effectLst>
                <a:outerShdw blurRad="38100" dist="38100" dir="2700000" algn="tl">
                  <a:srgbClr val="C0C0C0"/>
                </a:outerShdw>
              </a:effectLst>
              <a:ea typeface="宋体" charset="-122"/>
            </a:endParaRPr>
          </a:p>
        </p:txBody>
      </p:sp>
      <p:sp>
        <p:nvSpPr>
          <p:cNvPr id="40" name="Rectangle 39"/>
          <p:cNvSpPr/>
          <p:nvPr/>
        </p:nvSpPr>
        <p:spPr>
          <a:xfrm>
            <a:off x="0" y="476672"/>
            <a:ext cx="7311442" cy="954107"/>
          </a:xfrm>
          <a:prstGeom prst="rect">
            <a:avLst/>
          </a:prstGeom>
        </p:spPr>
        <p:txBody>
          <a:bodyPr wrap="square">
            <a:spAutoFit/>
          </a:bodyPr>
          <a:lstStyle/>
          <a:p>
            <a:pPr algn="ctr" rtl="1"/>
            <a:r>
              <a:rPr lang="fa-IR" sz="2800" dirty="0" smtClean="0">
                <a:solidFill>
                  <a:srgbClr val="000000"/>
                </a:solidFill>
              </a:rPr>
              <a:t>عدم رعایت استاندارد ها در حین نمونه گیری مانند بسته بودن تورنیکت به مدت طولانی</a:t>
            </a:r>
            <a:endParaRPr lang="en-US" sz="1600" dirty="0">
              <a:solidFill>
                <a:srgbClr val="000000"/>
              </a:solidFill>
            </a:endParaRPr>
          </a:p>
        </p:txBody>
      </p:sp>
      <p:sp>
        <p:nvSpPr>
          <p:cNvPr id="41" name="Rectangle 40"/>
          <p:cNvSpPr/>
          <p:nvPr/>
        </p:nvSpPr>
        <p:spPr>
          <a:xfrm>
            <a:off x="0" y="2163884"/>
            <a:ext cx="7311442" cy="867930"/>
          </a:xfrm>
          <a:prstGeom prst="rect">
            <a:avLst/>
          </a:prstGeom>
        </p:spPr>
        <p:txBody>
          <a:bodyPr wrap="square">
            <a:spAutoFit/>
          </a:bodyPr>
          <a:lstStyle/>
          <a:p>
            <a:pPr algn="ctr" rtl="1" eaLnBrk="1" hangingPunct="1">
              <a:lnSpc>
                <a:spcPct val="90000"/>
              </a:lnSpc>
              <a:buFontTx/>
              <a:buNone/>
            </a:pPr>
            <a:r>
              <a:rPr lang="fa-IR" sz="2800" dirty="0" smtClean="0">
                <a:solidFill>
                  <a:srgbClr val="000000"/>
                </a:solidFill>
              </a:rPr>
              <a:t>جابجا شدن نمونه بیماران بعلت عدم توجه به بر چسب ظرف نمونه</a:t>
            </a:r>
            <a:endParaRPr lang="fa-IR" sz="2800" dirty="0">
              <a:solidFill>
                <a:srgbClr val="000000"/>
              </a:solidFill>
            </a:endParaRPr>
          </a:p>
        </p:txBody>
      </p:sp>
      <p:sp>
        <p:nvSpPr>
          <p:cNvPr id="42" name="Rectangle 41"/>
          <p:cNvSpPr/>
          <p:nvPr/>
        </p:nvSpPr>
        <p:spPr>
          <a:xfrm>
            <a:off x="-324544" y="3140968"/>
            <a:ext cx="8208912" cy="1384995"/>
          </a:xfrm>
          <a:prstGeom prst="rect">
            <a:avLst/>
          </a:prstGeom>
        </p:spPr>
        <p:txBody>
          <a:bodyPr wrap="square">
            <a:spAutoFit/>
          </a:bodyPr>
          <a:lstStyle/>
          <a:p>
            <a:pPr algn="ctr" rtl="1" eaLnBrk="1" hangingPunct="1">
              <a:buFontTx/>
              <a:buNone/>
            </a:pPr>
            <a:r>
              <a:rPr lang="fa-IR" sz="2800" dirty="0" smtClean="0">
                <a:solidFill>
                  <a:srgbClr val="000000"/>
                </a:solidFill>
              </a:rPr>
              <a:t>نگهداری ناصحیح نمونه از زمان نمونه گیری تا انجام </a:t>
            </a:r>
            <a:endParaRPr lang="en-US" sz="2800" dirty="0" smtClean="0">
              <a:solidFill>
                <a:srgbClr val="000000"/>
              </a:solidFill>
            </a:endParaRPr>
          </a:p>
          <a:p>
            <a:pPr algn="ctr" rtl="1" eaLnBrk="1" hangingPunct="1">
              <a:buFontTx/>
              <a:buNone/>
            </a:pPr>
            <a:r>
              <a:rPr lang="fa-IR" sz="2800" dirty="0" smtClean="0">
                <a:solidFill>
                  <a:srgbClr val="000000"/>
                </a:solidFill>
              </a:rPr>
              <a:t> که سریعا سانتریفوژ ودر یخچال</a:t>
            </a:r>
            <a:r>
              <a:rPr lang="en-US" sz="2800" dirty="0" smtClean="0">
                <a:solidFill>
                  <a:srgbClr val="000000"/>
                </a:solidFill>
              </a:rPr>
              <a:t>PT-PTT</a:t>
            </a:r>
            <a:r>
              <a:rPr lang="fa-IR" sz="2800" dirty="0" smtClean="0">
                <a:solidFill>
                  <a:srgbClr val="000000"/>
                </a:solidFill>
              </a:rPr>
              <a:t>آزمایش مثلا </a:t>
            </a:r>
          </a:p>
          <a:p>
            <a:pPr algn="ctr" rtl="1" eaLnBrk="1" hangingPunct="1">
              <a:buFontTx/>
              <a:buNone/>
            </a:pPr>
            <a:r>
              <a:rPr lang="fa-IR" sz="2800" dirty="0" smtClean="0">
                <a:solidFill>
                  <a:srgbClr val="000000"/>
                </a:solidFill>
              </a:rPr>
              <a:t>نگهداری شود</a:t>
            </a:r>
            <a:endParaRPr lang="fa-IR" sz="2000" dirty="0" smtClean="0">
              <a:solidFill>
                <a:srgbClr val="000000"/>
              </a:solidFill>
            </a:endParaRPr>
          </a:p>
        </p:txBody>
      </p:sp>
      <p:sp>
        <p:nvSpPr>
          <p:cNvPr id="44" name="Rectangle 43"/>
          <p:cNvSpPr/>
          <p:nvPr/>
        </p:nvSpPr>
        <p:spPr>
          <a:xfrm>
            <a:off x="0" y="5037101"/>
            <a:ext cx="7311442" cy="480131"/>
          </a:xfrm>
          <a:prstGeom prst="rect">
            <a:avLst/>
          </a:prstGeom>
        </p:spPr>
        <p:txBody>
          <a:bodyPr wrap="square">
            <a:spAutoFit/>
          </a:bodyPr>
          <a:lstStyle/>
          <a:p>
            <a:pPr algn="ctr" rtl="1" eaLnBrk="1" hangingPunct="1">
              <a:lnSpc>
                <a:spcPct val="90000"/>
              </a:lnSpc>
              <a:buFontTx/>
              <a:buNone/>
            </a:pPr>
            <a:r>
              <a:rPr lang="fa-IR" sz="2800" dirty="0" smtClean="0">
                <a:solidFill>
                  <a:srgbClr val="000000"/>
                </a:solidFill>
              </a:rPr>
              <a:t>دور سانتریفوژ برای جدا سازی پلاسما مناسب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1000"/>
                                        <p:tgtEl>
                                          <p:spTgt spid="25"/>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par>
                          <p:cTn id="20" fill="hold">
                            <p:stCondLst>
                              <p:cond delay="3500"/>
                            </p:stCondLst>
                            <p:childTnLst>
                              <p:par>
                                <p:cTn id="21" presetID="14" presetClass="entr" presetSubtype="1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1000"/>
                                        <p:tgtEl>
                                          <p:spTgt spid="35"/>
                                        </p:tgtEl>
                                      </p:cBhvr>
                                    </p:animEffect>
                                  </p:childTnLst>
                                </p:cTn>
                              </p:par>
                            </p:childTnLst>
                          </p:cTn>
                        </p:par>
                        <p:par>
                          <p:cTn id="24" fill="hold">
                            <p:stCondLst>
                              <p:cond delay="4500"/>
                            </p:stCondLst>
                            <p:childTnLst>
                              <p:par>
                                <p:cTn id="25" presetID="14"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1000"/>
                                        <p:tgtEl>
                                          <p:spTgt spid="36"/>
                                        </p:tgtEl>
                                      </p:cBhvr>
                                    </p:animEffect>
                                  </p:childTnLst>
                                </p:cTn>
                              </p:par>
                            </p:childTnLst>
                          </p:cTn>
                        </p:par>
                        <p:par>
                          <p:cTn id="28" fill="hold">
                            <p:stCondLst>
                              <p:cond delay="5500"/>
                            </p:stCondLst>
                            <p:childTnLst>
                              <p:par>
                                <p:cTn id="29" presetID="14"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1000"/>
                                        <p:tgtEl>
                                          <p:spTgt spid="37"/>
                                        </p:tgtEl>
                                      </p:cBhvr>
                                    </p:animEffect>
                                  </p:childTnLst>
                                </p:cTn>
                              </p:par>
                            </p:childTnLst>
                          </p:cTn>
                        </p:par>
                        <p:par>
                          <p:cTn id="32" fill="hold">
                            <p:stCondLst>
                              <p:cond delay="6500"/>
                            </p:stCondLst>
                            <p:childTnLst>
                              <p:par>
                                <p:cTn id="33" presetID="14" presetClass="entr" presetSubtype="1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randombar(horizontal)">
                                      <p:cBhvr>
                                        <p:cTn id="35" dur="1000"/>
                                        <p:tgtEl>
                                          <p:spTgt spid="40"/>
                                        </p:tgtEl>
                                      </p:cBhvr>
                                    </p:animEffect>
                                  </p:childTnLst>
                                </p:cTn>
                              </p:par>
                            </p:childTnLst>
                          </p:cTn>
                        </p:par>
                        <p:par>
                          <p:cTn id="36" fill="hold">
                            <p:stCondLst>
                              <p:cond delay="7500"/>
                            </p:stCondLst>
                            <p:childTnLst>
                              <p:par>
                                <p:cTn id="37" presetID="14" presetClass="entr" presetSubtype="1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1000"/>
                                        <p:tgtEl>
                                          <p:spTgt spid="41"/>
                                        </p:tgtEl>
                                      </p:cBhvr>
                                    </p:animEffect>
                                  </p:childTnLst>
                                </p:cTn>
                              </p:par>
                            </p:childTnLst>
                          </p:cTn>
                        </p:par>
                        <p:par>
                          <p:cTn id="40" fill="hold">
                            <p:stCondLst>
                              <p:cond delay="8500"/>
                            </p:stCondLst>
                            <p:childTnLst>
                              <p:par>
                                <p:cTn id="41" presetID="14" presetClass="entr" presetSubtype="1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1000"/>
                                        <p:tgtEl>
                                          <p:spTgt spid="42"/>
                                        </p:tgtEl>
                                      </p:cBhvr>
                                    </p:animEffect>
                                  </p:childTnLst>
                                </p:cTn>
                              </p:par>
                            </p:childTnLst>
                          </p:cTn>
                        </p:par>
                        <p:par>
                          <p:cTn id="44" fill="hold">
                            <p:stCondLst>
                              <p:cond delay="9500"/>
                            </p:stCondLst>
                            <p:childTnLst>
                              <p:par>
                                <p:cTn id="45" presetID="14" presetClass="entr" presetSubtype="1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animBg="1"/>
      <p:bldP spid="36" grpId="0" animBg="1"/>
      <p:bldP spid="37" grpId="0"/>
      <p:bldP spid="40" grpId="0"/>
      <p:bldP spid="41" grpId="0"/>
      <p:bldP spid="42"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p:nvPr>
        </p:nvSpPr>
        <p:spPr>
          <a:xfrm>
            <a:off x="457200" y="1916832"/>
            <a:ext cx="8229600" cy="4209331"/>
          </a:xfrm>
        </p:spPr>
        <p:txBody>
          <a:bodyPr/>
          <a:lstStyle/>
          <a:p>
            <a:pPr algn="r" eaLnBrk="1" hangingPunct="1">
              <a:buFontTx/>
              <a:buNone/>
            </a:pPr>
            <a:r>
              <a:rPr lang="fa-IR" sz="4000" dirty="0" smtClean="0"/>
              <a:t>در خواست آزمایش </a:t>
            </a:r>
          </a:p>
          <a:p>
            <a:pPr algn="r" eaLnBrk="1" hangingPunct="1">
              <a:buFontTx/>
              <a:buNone/>
            </a:pPr>
            <a:r>
              <a:rPr lang="fa-IR" dirty="0" smtClean="0"/>
              <a:t>جهت رفع اشتباه در درخواست آزمایش بهترین کار استفاده از فرم های چاپی است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1">
  <a:themeElements>
    <a:clrScheme name="医学产业简报二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医学产业简报二">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医学产业简报二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医学产业简报二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医学产业简报二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医学产业简报二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医学产业简报二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医学产业简报二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medical1</Template>
  <TotalTime>311</TotalTime>
  <Words>3239</Words>
  <Application>Microsoft Office PowerPoint</Application>
  <PresentationFormat>On-screen Show (4:3)</PresentationFormat>
  <Paragraphs>838</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medical1</vt:lpstr>
      <vt:lpstr>PowerPoint Presentation</vt:lpstr>
      <vt:lpstr>PowerPoint Presentation</vt:lpstr>
      <vt:lpstr>PowerPoint Presentation</vt:lpstr>
      <vt:lpstr>داده های آزمایشگاهی به پزشکان کمک می کند در : </vt:lpstr>
      <vt:lpstr>PowerPoint Presentation</vt:lpstr>
      <vt:lpstr>PowerPoint Presentation</vt:lpstr>
      <vt:lpstr>فرایند پره آنالیتیکال: اغلب مشکلات تستهای آزمایشگاهی مر بوط به فرآیند پره آنالیتیکال می باشد</vt:lpstr>
      <vt:lpstr>PowerPoint Presentation</vt:lpstr>
      <vt:lpstr>PowerPoint Presentation</vt:lpstr>
      <vt:lpstr>PowerPoint Presentation</vt:lpstr>
      <vt:lpstr>جمع آوری نمونه و حمل ونقل  </vt:lpstr>
      <vt:lpstr>فرآیند های آنالیتیکال ( کنترل کیفی داخلی )</vt:lpstr>
      <vt:lpstr>فرآیندهای پست آنالیتیکال </vt:lpstr>
      <vt:lpstr>QUALITY CONTEROL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mohaghegh Sys</cp:lastModifiedBy>
  <cp:revision>24</cp:revision>
  <cp:lastPrinted>1601-01-01T00:00:00Z</cp:lastPrinted>
  <dcterms:created xsi:type="dcterms:W3CDTF">2012-09-03T17:31:53Z</dcterms:created>
  <dcterms:modified xsi:type="dcterms:W3CDTF">2018-12-28T16:54:21Z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TC010596872052</vt:lpwstr>
  </property>
</Properties>
</file>