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0" r:id="rId3"/>
    <p:sldId id="261" r:id="rId4"/>
    <p:sldId id="262" r:id="rId5"/>
    <p:sldId id="263" r:id="rId6"/>
    <p:sldId id="264" r:id="rId7"/>
    <p:sldId id="265" r:id="rId8"/>
    <p:sldId id="266" r:id="rId9"/>
    <p:sldId id="267" r:id="rId10"/>
    <p:sldId id="268" r:id="rId11"/>
    <p:sldId id="25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89"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9AE909C-612C-4B3F-B336-D9C9F777FDA2}" type="datetimeFigureOut">
              <a:rPr lang="en-US" smtClean="0"/>
              <a:t>10/27/2018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CC5F44-8EC8-4BA9-9C12-286C0BDB7DBB}"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E909C-612C-4B3F-B336-D9C9F777FDA2}"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C5F44-8EC8-4BA9-9C12-286C0BDB7DBB}"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E909C-612C-4B3F-B336-D9C9F777FDA2}"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C5F44-8EC8-4BA9-9C12-286C0BDB7DBB}"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E909C-612C-4B3F-B336-D9C9F777FDA2}"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C5F44-8EC8-4BA9-9C12-286C0BDB7DB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E909C-612C-4B3F-B336-D9C9F777FDA2}"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C5F44-8EC8-4BA9-9C12-286C0BDB7D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AE909C-612C-4B3F-B336-D9C9F777FDA2}"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C5F44-8EC8-4BA9-9C12-286C0BDB7DB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E909C-612C-4B3F-B336-D9C9F777FDA2}" type="datetimeFigureOut">
              <a:rPr lang="en-US" smtClean="0"/>
              <a:t>10/27/2018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C5F44-8EC8-4BA9-9C12-286C0BDB7DBB}"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AE909C-612C-4B3F-B336-D9C9F777FDA2}" type="datetimeFigureOut">
              <a:rPr lang="en-US" smtClean="0"/>
              <a:t>10/27/2018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C5F44-8EC8-4BA9-9C12-286C0BDB7DBB}"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E909C-612C-4B3F-B336-D9C9F777FDA2}" type="datetimeFigureOut">
              <a:rPr lang="en-US" smtClean="0"/>
              <a:t>10/27/2018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C5F44-8EC8-4BA9-9C12-286C0BDB7D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E909C-612C-4B3F-B336-D9C9F777FDA2}"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C5F44-8EC8-4BA9-9C12-286C0BDB7D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E909C-612C-4B3F-B336-D9C9F777FDA2}"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C5F44-8EC8-4BA9-9C12-286C0BDB7D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9AE909C-612C-4B3F-B336-D9C9F777FDA2}" type="datetimeFigureOut">
              <a:rPr lang="en-US" smtClean="0"/>
              <a:t>10/27/2018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2CC5F44-8EC8-4BA9-9C12-286C0BDB7D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msworld.persianblog.ir/51dKEQqdG8iQA4wb3dRr-%D8%B2%D9%86%D8%AC%DB%8C%D8%B1%D9%87-%D8%A8%D9%82%D8%A7-Chain-of-Surviv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احیا قلبی ریوی پایه</a:t>
            </a:r>
            <a:endParaRPr lang="en-US" dirty="0"/>
          </a:p>
        </p:txBody>
      </p:sp>
    </p:spTree>
    <p:extLst>
      <p:ext uri="{BB962C8B-B14F-4D97-AF65-F5344CB8AC3E}">
        <p14:creationId xmlns:p14="http://schemas.microsoft.com/office/powerpoint/2010/main" val="146273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fa-IR" sz="2000" dirty="0" smtClean="0"/>
              <a:t>  </a:t>
            </a:r>
            <a:r>
              <a:rPr lang="ar-AE" sz="2000" dirty="0"/>
              <a:t>فردی که دچار ایست قلبی شده است دارای عالئم زیر می باشد: </a:t>
            </a:r>
            <a:endParaRPr lang="fa-IR" sz="2000" dirty="0" smtClean="0"/>
          </a:p>
          <a:p>
            <a:pPr marL="0" indent="0" algn="r" rtl="1">
              <a:buNone/>
            </a:pPr>
            <a:r>
              <a:rPr lang="ar-AE" sz="2000" dirty="0" smtClean="0"/>
              <a:t>1 </a:t>
            </a:r>
            <a:r>
              <a:rPr lang="ar-AE" sz="2000" dirty="0"/>
              <a:t>-عدم </a:t>
            </a:r>
            <a:r>
              <a:rPr lang="ar-AE" sz="2000" dirty="0" smtClean="0"/>
              <a:t>پاسخگویی</a:t>
            </a:r>
            <a:endParaRPr lang="fa-IR" sz="2000" dirty="0" smtClean="0"/>
          </a:p>
          <a:p>
            <a:pPr marL="0" indent="0" algn="r" rtl="1">
              <a:buNone/>
            </a:pPr>
            <a:r>
              <a:rPr lang="ar-AE" sz="2000" dirty="0" smtClean="0"/>
              <a:t> 2-ایست </a:t>
            </a:r>
            <a:r>
              <a:rPr lang="ar-AE" sz="2000" dirty="0"/>
              <a:t>تنفسی یا تنفس غیر </a:t>
            </a:r>
            <a:r>
              <a:rPr lang="ar-AE" sz="2000" dirty="0" smtClean="0"/>
              <a:t>نرمال</a:t>
            </a:r>
            <a:endParaRPr lang="fa-IR" sz="2000" dirty="0" smtClean="0"/>
          </a:p>
          <a:p>
            <a:pPr marL="0" indent="0" algn="r" rtl="1">
              <a:buNone/>
            </a:pPr>
            <a:r>
              <a:rPr lang="fa-IR" sz="2000" dirty="0" smtClean="0"/>
              <a:t>3</a:t>
            </a:r>
            <a:r>
              <a:rPr lang="ar-AE" sz="2000" dirty="0" smtClean="0"/>
              <a:t> </a:t>
            </a:r>
            <a:r>
              <a:rPr lang="ar-AE" sz="2000" dirty="0"/>
              <a:t>-عدم وجود نبض</a:t>
            </a:r>
            <a:endParaRPr lang="en-US" sz="2000" dirty="0"/>
          </a:p>
        </p:txBody>
      </p:sp>
      <p:sp>
        <p:nvSpPr>
          <p:cNvPr id="3" name="Title 2"/>
          <p:cNvSpPr>
            <a:spLocks noGrp="1"/>
          </p:cNvSpPr>
          <p:nvPr>
            <p:ph type="title"/>
          </p:nvPr>
        </p:nvSpPr>
        <p:spPr/>
        <p:txBody>
          <a:bodyPr/>
          <a:lstStyle/>
          <a:p>
            <a:r>
              <a:rPr lang="ar-AE" sz="3600" dirty="0"/>
              <a:t>تظاهرات بالینی و تشخیص ایست قلبی</a:t>
            </a:r>
            <a:endParaRPr lang="en-US" sz="3600" dirty="0"/>
          </a:p>
        </p:txBody>
      </p:sp>
    </p:spTree>
    <p:extLst>
      <p:ext uri="{BB962C8B-B14F-4D97-AF65-F5344CB8AC3E}">
        <p14:creationId xmlns:p14="http://schemas.microsoft.com/office/powerpoint/2010/main" val="4117544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ar-AE" sz="2000" dirty="0"/>
              <a:t>زنجیره بقا از حلقه هایی تشکیل شده که هر کدام از این حلقه ها معرف یکی از مراحل انجام احیای قلبی – ریوی می باشد.</a:t>
            </a:r>
            <a:endParaRPr lang="en-US" dirty="0"/>
          </a:p>
        </p:txBody>
      </p:sp>
      <p:sp>
        <p:nvSpPr>
          <p:cNvPr id="2" name="Title 1"/>
          <p:cNvSpPr>
            <a:spLocks noGrp="1"/>
          </p:cNvSpPr>
          <p:nvPr>
            <p:ph type="title"/>
          </p:nvPr>
        </p:nvSpPr>
        <p:spPr>
          <a:xfrm>
            <a:off x="323528" y="620688"/>
            <a:ext cx="8381260" cy="1054394"/>
          </a:xfrm>
        </p:spPr>
        <p:txBody>
          <a:bodyPr>
            <a:normAutofit fontScale="90000"/>
          </a:bodyPr>
          <a:lstStyle/>
          <a:p>
            <a:pPr fontAlgn="base"/>
            <a:r>
              <a:rPr lang="fa-IR" sz="2800" b="1" dirty="0" smtClean="0"/>
              <a:t/>
            </a:r>
            <a:br>
              <a:rPr lang="fa-IR" sz="2800" b="1" dirty="0" smtClean="0"/>
            </a:br>
            <a:r>
              <a:rPr lang="fa-IR" sz="2800" b="1" dirty="0"/>
              <a:t/>
            </a:r>
            <a:br>
              <a:rPr lang="fa-IR" sz="2800" b="1" dirty="0"/>
            </a:br>
            <a:r>
              <a:rPr lang="fa-IR" sz="2800" b="1" dirty="0" smtClean="0"/>
              <a:t> </a:t>
            </a:r>
            <a:r>
              <a:rPr lang="en-US" sz="2800" b="1" dirty="0">
                <a:hlinkClick r:id="rId2"/>
              </a:rPr>
              <a:t>Chain of Survival </a:t>
            </a:r>
            <a:r>
              <a:rPr lang="ar-AE" sz="2800" b="1" dirty="0" smtClean="0">
                <a:latin typeface="Times New Roman" pitchFamily="18" charset="0"/>
                <a:cs typeface="Times New Roman" pitchFamily="18" charset="0"/>
                <a:hlinkClick r:id="rId2"/>
              </a:rPr>
              <a:t>زنجیره</a:t>
            </a:r>
            <a:r>
              <a:rPr lang="ar-AE" sz="2800" b="1" dirty="0" smtClean="0">
                <a:cs typeface="B Nazanin" pitchFamily="2" charset="-78"/>
                <a:hlinkClick r:id="rId2"/>
              </a:rPr>
              <a:t> </a:t>
            </a:r>
            <a:r>
              <a:rPr lang="ar-AE" sz="2800" b="1" dirty="0">
                <a:cs typeface="B Nazanin" pitchFamily="2" charset="-78"/>
                <a:hlinkClick r:id="rId2"/>
              </a:rPr>
              <a:t>بقا </a:t>
            </a:r>
            <a:r>
              <a:rPr lang="ar-AE" sz="2800" b="1" dirty="0" smtClean="0">
                <a:hlinkClick r:id="rId2"/>
              </a:rPr>
              <a:t>-</a:t>
            </a:r>
            <a:r>
              <a:rPr lang="en-US" sz="2800" b="1" dirty="0"/>
              <a:t/>
            </a:r>
            <a:br>
              <a:rPr lang="en-US" sz="2800" b="1" dirty="0"/>
            </a:br>
            <a:r>
              <a:rPr lang="en-US" sz="2800" dirty="0"/>
              <a:t/>
            </a:r>
            <a:br>
              <a:rPr lang="en-US" sz="2800" dirty="0"/>
            </a:br>
            <a:r>
              <a:rPr lang="en-US" sz="2800" b="1" dirty="0"/>
              <a:t/>
            </a:r>
            <a:br>
              <a:rPr lang="en-US" sz="2800" b="1" dirty="0"/>
            </a:br>
            <a:r>
              <a:rPr lang="en-US" sz="2800" dirty="0"/>
              <a:t/>
            </a:r>
            <a:br>
              <a:rPr lang="en-US" sz="2800" dirty="0"/>
            </a:br>
            <a:endParaRPr lang="en-US" sz="2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18" t="28175" r="28941" b="41666"/>
          <a:stretch/>
        </p:blipFill>
        <p:spPr bwMode="auto">
          <a:xfrm>
            <a:off x="1115616" y="3355179"/>
            <a:ext cx="7435772" cy="26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974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AE" dirty="0"/>
              <a:t>مرحله اول: </a:t>
            </a:r>
            <a:r>
              <a:rPr lang="fa-IR" dirty="0" smtClean="0"/>
              <a:t> </a:t>
            </a:r>
            <a:r>
              <a:rPr lang="ar-AE" sz="2000" dirty="0" smtClean="0"/>
              <a:t>حمایت حیاتی پایه</a:t>
            </a:r>
            <a:r>
              <a:rPr lang="fa-IR" sz="2000" dirty="0" smtClean="0"/>
              <a:t> (</a:t>
            </a:r>
            <a:r>
              <a:rPr lang="en-US" sz="2000" dirty="0" smtClean="0"/>
              <a:t> BLS </a:t>
            </a:r>
            <a:r>
              <a:rPr lang="fa-IR" sz="2000" dirty="0" smtClean="0"/>
              <a:t>)</a:t>
            </a:r>
            <a:r>
              <a:rPr lang="ar-AE" sz="2000" dirty="0" smtClean="0"/>
              <a:t>که شامل</a:t>
            </a:r>
            <a:r>
              <a:rPr lang="fa-IR" sz="2000" dirty="0" smtClean="0"/>
              <a:t>:</a:t>
            </a:r>
          </a:p>
          <a:p>
            <a:pPr marL="0" indent="0" algn="r" rtl="1">
              <a:buNone/>
            </a:pPr>
            <a:r>
              <a:rPr lang="ar-AE" sz="2000" dirty="0" smtClean="0"/>
              <a:t> 1 </a:t>
            </a:r>
            <a:r>
              <a:rPr lang="ar-AE" sz="2000" dirty="0"/>
              <a:t>-بررسی و تشخیص سریع ایست قلبی و </a:t>
            </a:r>
            <a:r>
              <a:rPr lang="ar-AE" sz="2000" dirty="0" smtClean="0"/>
              <a:t>اط</a:t>
            </a:r>
            <a:r>
              <a:rPr lang="fa-IR" sz="2000" dirty="0" smtClean="0"/>
              <a:t>لا</a:t>
            </a:r>
            <a:r>
              <a:rPr lang="ar-AE" sz="2000" dirty="0" smtClean="0"/>
              <a:t>ع </a:t>
            </a:r>
            <a:r>
              <a:rPr lang="ar-AE" sz="2000" dirty="0"/>
              <a:t>به سیستم اورژانس </a:t>
            </a:r>
            <a:r>
              <a:rPr lang="ar-AE" sz="2000" dirty="0" smtClean="0"/>
              <a:t>115 </a:t>
            </a:r>
            <a:endParaRPr lang="fa-IR" sz="2000" dirty="0" smtClean="0"/>
          </a:p>
          <a:p>
            <a:pPr marL="0" indent="0" algn="r" rtl="1">
              <a:buNone/>
            </a:pPr>
            <a:r>
              <a:rPr lang="ar-AE" sz="2000" dirty="0" smtClean="0"/>
              <a:t>2 </a:t>
            </a:r>
            <a:r>
              <a:rPr lang="ar-AE" sz="2000" dirty="0"/>
              <a:t>-شروع سریع احیای قلبی با فشردن قفسه سینه </a:t>
            </a:r>
            <a:endParaRPr lang="fa-IR" sz="2000" dirty="0" smtClean="0"/>
          </a:p>
          <a:p>
            <a:pPr marL="0" indent="0" algn="r" rtl="1">
              <a:buNone/>
            </a:pPr>
            <a:r>
              <a:rPr lang="ar-AE" sz="2000" dirty="0" smtClean="0"/>
              <a:t>3 </a:t>
            </a:r>
            <a:r>
              <a:rPr lang="ar-AE" sz="2000" dirty="0"/>
              <a:t>-بازکردن راه هوایی و دادن تنفس </a:t>
            </a:r>
            <a:r>
              <a:rPr lang="ar-AE" sz="2000" dirty="0" smtClean="0"/>
              <a:t>مصنوعی</a:t>
            </a:r>
            <a:endParaRPr lang="fa-IR" sz="2000" dirty="0" smtClean="0"/>
          </a:p>
          <a:p>
            <a:pPr marL="0" indent="0" algn="r" rtl="1">
              <a:buNone/>
            </a:pPr>
            <a:r>
              <a:rPr lang="ar-AE" sz="2000" dirty="0" smtClean="0"/>
              <a:t> 4 </a:t>
            </a:r>
            <a:r>
              <a:rPr lang="ar-AE" sz="2000" dirty="0"/>
              <a:t>-تحویل شوک الکتریکی توسط دستگاه دفیبریالتور اتوماتیک </a:t>
            </a:r>
            <a:r>
              <a:rPr lang="ar-AE" sz="2000" dirty="0" smtClean="0"/>
              <a:t>خارجی</a:t>
            </a:r>
            <a:r>
              <a:rPr lang="en-US" sz="2000" dirty="0" smtClean="0"/>
              <a:t>AED </a:t>
            </a:r>
          </a:p>
          <a:p>
            <a:pPr marL="0" indent="0" algn="r" rtl="1">
              <a:buNone/>
            </a:pPr>
            <a:endParaRPr lang="en-US" sz="2000" dirty="0"/>
          </a:p>
          <a:p>
            <a:pPr marL="0" indent="0" algn="r" rtl="1">
              <a:buNone/>
            </a:pPr>
            <a:r>
              <a:rPr lang="ar-AE" sz="2000" dirty="0">
                <a:solidFill>
                  <a:schemeClr val="accent2">
                    <a:lumMod val="75000"/>
                  </a:schemeClr>
                </a:solidFill>
              </a:rPr>
              <a:t>در دستورالعمل سال 1222 انجمن قلب </a:t>
            </a:r>
            <a:r>
              <a:rPr lang="ar-AE" sz="2000" dirty="0" smtClean="0">
                <a:solidFill>
                  <a:schemeClr val="accent2">
                    <a:lumMod val="75000"/>
                  </a:schemeClr>
                </a:solidFill>
              </a:rPr>
              <a:t>آمریکا</a:t>
            </a:r>
            <a:r>
              <a:rPr lang="fa-IR" sz="2000" dirty="0" smtClean="0">
                <a:solidFill>
                  <a:schemeClr val="accent2">
                    <a:lumMod val="75000"/>
                  </a:schemeClr>
                </a:solidFill>
              </a:rPr>
              <a:t> </a:t>
            </a:r>
            <a:r>
              <a:rPr lang="ar-AE" sz="2000" dirty="0" smtClean="0">
                <a:solidFill>
                  <a:schemeClr val="accent2">
                    <a:lumMod val="75000"/>
                  </a:schemeClr>
                </a:solidFill>
              </a:rPr>
              <a:t>توالی </a:t>
            </a:r>
            <a:r>
              <a:rPr lang="ar-AE" sz="2000" dirty="0">
                <a:solidFill>
                  <a:schemeClr val="accent2">
                    <a:lumMod val="75000"/>
                  </a:schemeClr>
                </a:solidFill>
              </a:rPr>
              <a:t>مراحل احیاء پایه از ترتیب </a:t>
            </a:r>
            <a:r>
              <a:rPr lang="en-US" sz="2000" dirty="0">
                <a:solidFill>
                  <a:schemeClr val="accent2">
                    <a:lumMod val="75000"/>
                  </a:schemeClr>
                </a:solidFill>
              </a:rPr>
              <a:t>ABC </a:t>
            </a:r>
            <a:r>
              <a:rPr lang="ar-AE" sz="2000" dirty="0">
                <a:solidFill>
                  <a:schemeClr val="accent2">
                    <a:lumMod val="75000"/>
                  </a:schemeClr>
                </a:solidFill>
              </a:rPr>
              <a:t>به صورت </a:t>
            </a:r>
            <a:r>
              <a:rPr lang="en-US" sz="2000" dirty="0">
                <a:solidFill>
                  <a:schemeClr val="accent2">
                    <a:lumMod val="75000"/>
                  </a:schemeClr>
                </a:solidFill>
              </a:rPr>
              <a:t>CAB </a:t>
            </a:r>
            <a:r>
              <a:rPr lang="ar-AE" sz="2000" dirty="0">
                <a:solidFill>
                  <a:schemeClr val="accent2">
                    <a:lumMod val="75000"/>
                  </a:schemeClr>
                </a:solidFill>
              </a:rPr>
              <a:t>تغییر یافته است.</a:t>
            </a:r>
            <a:endParaRPr lang="en-US" sz="2000" b="1" dirty="0">
              <a:solidFill>
                <a:schemeClr val="accent2">
                  <a:lumMod val="75000"/>
                </a:schemeClr>
              </a:solidFill>
            </a:endParaRPr>
          </a:p>
        </p:txBody>
      </p:sp>
      <p:sp>
        <p:nvSpPr>
          <p:cNvPr id="3" name="Title 2"/>
          <p:cNvSpPr>
            <a:spLocks noGrp="1"/>
          </p:cNvSpPr>
          <p:nvPr>
            <p:ph type="title"/>
          </p:nvPr>
        </p:nvSpPr>
        <p:spPr/>
        <p:txBody>
          <a:bodyPr/>
          <a:lstStyle/>
          <a:p>
            <a:r>
              <a:rPr lang="ar-AE" sz="3600" dirty="0"/>
              <a:t>مراحل احیای قلبی - ریوی</a:t>
            </a:r>
            <a:endParaRPr lang="en-US" sz="3600" dirty="0"/>
          </a:p>
        </p:txBody>
      </p:sp>
    </p:spTree>
    <p:extLst>
      <p:ext uri="{BB962C8B-B14F-4D97-AF65-F5344CB8AC3E}">
        <p14:creationId xmlns:p14="http://schemas.microsoft.com/office/powerpoint/2010/main" val="1099826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مرحله دوم : حمایت ها و اقدامات پیشرفته حفظ حیات( </a:t>
            </a:r>
            <a:r>
              <a:rPr lang="en-US" sz="2000" dirty="0" smtClean="0"/>
              <a:t>ALS</a:t>
            </a:r>
            <a:r>
              <a:rPr lang="fa-IR" sz="2000" dirty="0" smtClean="0"/>
              <a:t> )</a:t>
            </a:r>
          </a:p>
          <a:p>
            <a:pPr marL="0" indent="0" algn="r" rtl="1">
              <a:buNone/>
            </a:pPr>
            <a:endParaRPr lang="fa-IR" sz="2000" dirty="0"/>
          </a:p>
          <a:p>
            <a:pPr marL="0" indent="0" algn="r" rtl="1">
              <a:buNone/>
            </a:pPr>
            <a:r>
              <a:rPr lang="ar-AE" sz="2000" dirty="0"/>
              <a:t>مرحله سوم : حمایت ها و اقدامات </a:t>
            </a:r>
            <a:r>
              <a:rPr lang="ar-AE" sz="2000" dirty="0" smtClean="0"/>
              <a:t>طو</a:t>
            </a:r>
            <a:r>
              <a:rPr lang="fa-IR" sz="2000" dirty="0" smtClean="0"/>
              <a:t>لان</a:t>
            </a:r>
            <a:r>
              <a:rPr lang="ar-AE" sz="2000" dirty="0" smtClean="0"/>
              <a:t>ی </a:t>
            </a:r>
            <a:r>
              <a:rPr lang="ar-AE" sz="2000" dirty="0"/>
              <a:t>مدت حفظ حیات(</a:t>
            </a:r>
            <a:r>
              <a:rPr lang="en-US" sz="2000" dirty="0" smtClean="0"/>
              <a:t>PLS</a:t>
            </a:r>
            <a:r>
              <a:rPr lang="fa-IR" sz="2000" dirty="0" smtClean="0"/>
              <a:t>)</a:t>
            </a:r>
          </a:p>
          <a:p>
            <a:pPr marL="0" indent="0" algn="r" rtl="1">
              <a:buNone/>
            </a:pPr>
            <a:endParaRPr lang="fa-IR" sz="2000" dirty="0" smtClean="0"/>
          </a:p>
          <a:p>
            <a:pPr marL="0" indent="0" algn="r" rtl="1">
              <a:buNone/>
            </a:pPr>
            <a:r>
              <a:rPr lang="ar-AE" sz="2000" dirty="0"/>
              <a:t>همانگونه که ذکر گردید، مهمترین هدف احیای مغزی است . اولین مرحله برای رسیدن به این هدف به کار انداختن مجدد کار قلب است . تنها در صورتی می توان به احیای مغزی موفقیت آمیز دست یافت که گردش خون و تهویه خود به خودی به سرعت بازگردانده </a:t>
            </a:r>
            <a:r>
              <a:rPr lang="ar-AE" sz="2000" dirty="0" smtClean="0"/>
              <a:t>شود</a:t>
            </a:r>
            <a:r>
              <a:rPr lang="fa-IR" sz="2000" dirty="0" smtClean="0"/>
              <a:t>.</a:t>
            </a:r>
          </a:p>
          <a:p>
            <a:pPr marL="0" indent="0" algn="r" rtl="1">
              <a:buNone/>
            </a:pPr>
            <a:endParaRPr lang="en-US" sz="2000" dirty="0"/>
          </a:p>
        </p:txBody>
      </p:sp>
    </p:spTree>
    <p:extLst>
      <p:ext uri="{BB962C8B-B14F-4D97-AF65-F5344CB8AC3E}">
        <p14:creationId xmlns:p14="http://schemas.microsoft.com/office/powerpoint/2010/main" val="147700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11" t="19411" r="32677" b="33370"/>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39952" y="332656"/>
            <a:ext cx="4572000" cy="707886"/>
          </a:xfrm>
          <a:prstGeom prst="rect">
            <a:avLst/>
          </a:prstGeom>
        </p:spPr>
        <p:txBody>
          <a:bodyPr>
            <a:spAutoFit/>
          </a:bodyPr>
          <a:lstStyle/>
          <a:p>
            <a:pPr algn="r" rtl="1"/>
            <a:r>
              <a:rPr lang="ar-AE" sz="2000" dirty="0" smtClean="0"/>
              <a:t>حمایت حیاتی پایه اساس حفظ زندگی بعد از بروز ایست ناگهانی قلب می باشد</a:t>
            </a:r>
            <a:r>
              <a:rPr lang="fa-IR" sz="2000" dirty="0" smtClean="0"/>
              <a:t>.</a:t>
            </a:r>
            <a:endParaRPr lang="en-US" sz="2000" dirty="0"/>
          </a:p>
        </p:txBody>
      </p:sp>
    </p:spTree>
    <p:extLst>
      <p:ext uri="{BB962C8B-B14F-4D97-AF65-F5344CB8AC3E}">
        <p14:creationId xmlns:p14="http://schemas.microsoft.com/office/powerpoint/2010/main" val="137137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1 -تشخیص سریع ایست قلبی و فعال کردن سیستم پاسخگوی اورژانس </a:t>
            </a:r>
            <a:endParaRPr lang="fa-IR" sz="2000" dirty="0" smtClean="0"/>
          </a:p>
          <a:p>
            <a:pPr marL="0" indent="0" algn="r" rtl="1">
              <a:buNone/>
            </a:pPr>
            <a:r>
              <a:rPr lang="ar-AE" sz="2000" dirty="0" smtClean="0"/>
              <a:t>2 </a:t>
            </a:r>
            <a:r>
              <a:rPr lang="ar-AE" sz="2000" dirty="0"/>
              <a:t>-شروع سریع احیای قلبی با تاکید بر فشردن قفسه </a:t>
            </a:r>
            <a:r>
              <a:rPr lang="ar-AE" sz="2000" dirty="0" smtClean="0"/>
              <a:t>سینه</a:t>
            </a:r>
            <a:endParaRPr lang="fa-IR" sz="2000" dirty="0" smtClean="0"/>
          </a:p>
          <a:p>
            <a:pPr marL="0" indent="0" algn="r" rtl="1">
              <a:buNone/>
            </a:pPr>
            <a:r>
              <a:rPr lang="ar-AE" sz="2000" dirty="0" smtClean="0"/>
              <a:t> </a:t>
            </a:r>
            <a:r>
              <a:rPr lang="ar-AE" sz="2000" dirty="0"/>
              <a:t>3 -بازکردن راه هوایی و تنفس </a:t>
            </a:r>
            <a:r>
              <a:rPr lang="ar-AE" sz="2000" dirty="0" smtClean="0"/>
              <a:t>مصنوعی</a:t>
            </a:r>
            <a:endParaRPr lang="fa-IR" sz="2000" dirty="0" smtClean="0"/>
          </a:p>
          <a:p>
            <a:pPr marL="0" indent="0" algn="r" rtl="1">
              <a:buNone/>
            </a:pPr>
            <a:r>
              <a:rPr lang="ar-AE" sz="2000" dirty="0" smtClean="0"/>
              <a:t> 4-تحویل </a:t>
            </a:r>
            <a:r>
              <a:rPr lang="ar-AE" sz="2000" dirty="0"/>
              <a:t>شوک الکتریکی به وسیله دستگاه </a:t>
            </a:r>
            <a:r>
              <a:rPr lang="ar-AE" sz="2000" dirty="0" smtClean="0"/>
              <a:t>دفیبری</a:t>
            </a:r>
            <a:r>
              <a:rPr lang="fa-IR" sz="2000" dirty="0" smtClean="0"/>
              <a:t>لا</a:t>
            </a:r>
            <a:r>
              <a:rPr lang="ar-AE" sz="2000" dirty="0" smtClean="0"/>
              <a:t>تور </a:t>
            </a:r>
            <a:r>
              <a:rPr lang="ar-AE" sz="2000" dirty="0"/>
              <a:t>اتوماتیک </a:t>
            </a:r>
            <a:r>
              <a:rPr lang="ar-AE" sz="2000" dirty="0" smtClean="0"/>
              <a:t>خارجی</a:t>
            </a:r>
            <a:endParaRPr lang="fa-IR" sz="2000" dirty="0" smtClean="0"/>
          </a:p>
          <a:p>
            <a:pPr marL="0" indent="0" algn="r" rtl="1">
              <a:buNone/>
            </a:pPr>
            <a:r>
              <a:rPr lang="ar-AE" sz="2000" dirty="0" smtClean="0"/>
              <a:t> </a:t>
            </a:r>
            <a:r>
              <a:rPr lang="ar-AE" sz="2000" dirty="0"/>
              <a:t>5 -طبق دستورالعمل سال 2111 انجمن قلب امریکا، زنجیره بقا در حمایت حیاتی پایه از حلقه های زیر تشکیل شده است.</a:t>
            </a:r>
            <a:endParaRPr lang="en-US" sz="2000" dirty="0"/>
          </a:p>
        </p:txBody>
      </p:sp>
      <p:sp>
        <p:nvSpPr>
          <p:cNvPr id="3" name="Title 2"/>
          <p:cNvSpPr>
            <a:spLocks noGrp="1"/>
          </p:cNvSpPr>
          <p:nvPr>
            <p:ph type="title"/>
          </p:nvPr>
        </p:nvSpPr>
        <p:spPr/>
        <p:txBody>
          <a:bodyPr/>
          <a:lstStyle/>
          <a:p>
            <a:r>
              <a:rPr lang="ar-AE" sz="3600" dirty="0"/>
              <a:t>ابعاد اساسی حمایت حیاتی پایه:</a:t>
            </a:r>
            <a:endParaRPr lang="en-US" sz="3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33929" r="38758" b="48016"/>
          <a:stretch/>
        </p:blipFill>
        <p:spPr bwMode="auto">
          <a:xfrm>
            <a:off x="1043608" y="4509120"/>
            <a:ext cx="5184576" cy="1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357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dirty="0">
                <a:solidFill>
                  <a:schemeClr val="accent2">
                    <a:lumMod val="75000"/>
                  </a:schemeClr>
                </a:solidFill>
              </a:rPr>
              <a:t>نکته مهم</a:t>
            </a:r>
            <a:r>
              <a:rPr lang="ar-AE" dirty="0" smtClean="0">
                <a:solidFill>
                  <a:schemeClr val="accent2">
                    <a:lumMod val="75000"/>
                  </a:schemeClr>
                </a:solidFill>
              </a:rPr>
              <a:t>:</a:t>
            </a:r>
            <a:endParaRPr lang="fa-IR" dirty="0" smtClean="0">
              <a:solidFill>
                <a:schemeClr val="accent2">
                  <a:lumMod val="75000"/>
                </a:schemeClr>
              </a:solidFill>
            </a:endParaRPr>
          </a:p>
          <a:p>
            <a:pPr marL="0" indent="0" algn="r" rtl="1">
              <a:buNone/>
            </a:pPr>
            <a:r>
              <a:rPr lang="ar-AE" dirty="0">
                <a:solidFill>
                  <a:schemeClr val="accent2">
                    <a:lumMod val="75000"/>
                  </a:schemeClr>
                </a:solidFill>
              </a:rPr>
              <a:t>د</a:t>
            </a:r>
            <a:r>
              <a:rPr lang="ar-AE" sz="2000" dirty="0">
                <a:solidFill>
                  <a:schemeClr val="accent2">
                    <a:lumMod val="75000"/>
                  </a:schemeClr>
                </a:solidFill>
              </a:rPr>
              <a:t>ر برخورد با فردی که دچار کاهش سطح هوشیاری شده است قبل از هر اقدامی باید از ایمنی صحنه جهت حفظ ایمنی خود، همکار و سایر حاضرین مطمئن شوید</a:t>
            </a:r>
            <a:endParaRPr lang="fa-IR" sz="2000" dirty="0">
              <a:solidFill>
                <a:schemeClr val="accent2">
                  <a:lumMod val="75000"/>
                </a:schemeClr>
              </a:solidFill>
            </a:endParaRPr>
          </a:p>
          <a:p>
            <a:pPr marL="0" indent="0" algn="r" rtl="1">
              <a:buNone/>
            </a:pPr>
            <a:endParaRPr lang="fa-IR" dirty="0" smtClean="0"/>
          </a:p>
          <a:p>
            <a:pPr marL="0" indent="0" algn="r" rtl="1">
              <a:buNone/>
            </a:pPr>
            <a:r>
              <a:rPr lang="ar-AE" sz="2000" dirty="0"/>
              <a:t>فردی که دچار ایست قلبی شده است دارای </a:t>
            </a:r>
            <a:r>
              <a:rPr lang="ar-AE" sz="2000" dirty="0" smtClean="0"/>
              <a:t>ع</a:t>
            </a:r>
            <a:r>
              <a:rPr lang="fa-IR" sz="2000" dirty="0" smtClean="0"/>
              <a:t>لای</a:t>
            </a:r>
            <a:r>
              <a:rPr lang="ar-AE" sz="2000" dirty="0" smtClean="0"/>
              <a:t>م </a:t>
            </a:r>
            <a:r>
              <a:rPr lang="ar-AE" sz="2000" dirty="0"/>
              <a:t>زیر می باشد</a:t>
            </a:r>
            <a:r>
              <a:rPr lang="ar-AE" sz="2000" dirty="0" smtClean="0"/>
              <a:t>:</a:t>
            </a:r>
            <a:endParaRPr lang="fa-IR" sz="2000" dirty="0" smtClean="0"/>
          </a:p>
          <a:p>
            <a:pPr marL="0" indent="0" algn="r" rtl="1">
              <a:buNone/>
            </a:pPr>
            <a:r>
              <a:rPr lang="ar-AE" sz="2000" dirty="0"/>
              <a:t>1 -عدم پاسخگویی به </a:t>
            </a:r>
            <a:r>
              <a:rPr lang="ar-AE" sz="2000" dirty="0" smtClean="0"/>
              <a:t>تحریکات</a:t>
            </a:r>
            <a:endParaRPr lang="fa-IR" sz="2000" dirty="0" smtClean="0"/>
          </a:p>
          <a:p>
            <a:pPr marL="0" indent="0" algn="r" rtl="1">
              <a:buNone/>
            </a:pPr>
            <a:r>
              <a:rPr lang="ar-AE" sz="2000" dirty="0" smtClean="0"/>
              <a:t> </a:t>
            </a:r>
            <a:r>
              <a:rPr lang="ar-AE" sz="2000" dirty="0"/>
              <a:t>2 -فقدان تنفس یا تنفس غیر نرمال</a:t>
            </a:r>
            <a:endParaRPr lang="en-US" sz="2000" dirty="0"/>
          </a:p>
        </p:txBody>
      </p:sp>
      <p:sp>
        <p:nvSpPr>
          <p:cNvPr id="3" name="Title 2"/>
          <p:cNvSpPr>
            <a:spLocks noGrp="1"/>
          </p:cNvSpPr>
          <p:nvPr>
            <p:ph type="title"/>
          </p:nvPr>
        </p:nvSpPr>
        <p:spPr/>
        <p:txBody>
          <a:bodyPr/>
          <a:lstStyle/>
          <a:p>
            <a:r>
              <a:rPr lang="ar-AE" sz="3600" dirty="0"/>
              <a:t>حلقه اول: تشخیص سریع ایست قلبی</a:t>
            </a:r>
            <a:endParaRPr lang="en-US" sz="3600" dirty="0"/>
          </a:p>
        </p:txBody>
      </p:sp>
    </p:spTree>
    <p:extLst>
      <p:ext uri="{BB962C8B-B14F-4D97-AF65-F5344CB8AC3E}">
        <p14:creationId xmlns:p14="http://schemas.microsoft.com/office/powerpoint/2010/main" val="3204887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برای بررسی میزان پاسخ دهی قربانی با دست به شانه ها ضربه زده و وی را بلند صدا کنید</a:t>
            </a:r>
            <a:r>
              <a:rPr lang="ar-AE" sz="2000" dirty="0" smtClean="0"/>
              <a:t>.</a:t>
            </a:r>
            <a:endParaRPr lang="fa-IR" sz="2000" dirty="0" smtClean="0"/>
          </a:p>
          <a:p>
            <a:pPr marL="0" indent="0" algn="r" rtl="1">
              <a:buNone/>
            </a:pPr>
            <a:endParaRPr lang="fa-IR" sz="2000" dirty="0" smtClean="0"/>
          </a:p>
          <a:p>
            <a:pPr marL="0" indent="0" algn="r" rtl="1">
              <a:buNone/>
            </a:pPr>
            <a:r>
              <a:rPr lang="ar-AE" sz="2000" dirty="0"/>
              <a:t>در حین بررسی پاسخگویی قربانی وضعیت تنفسی وی را نیز با مشاهده حرکات قفسه سینه و فعالیت تنفسی بررسی کنید. </a:t>
            </a:r>
            <a:endParaRPr lang="fa-IR" sz="2000" dirty="0"/>
          </a:p>
          <a:p>
            <a:pPr marL="0" indent="0" algn="r" rtl="1">
              <a:buNone/>
            </a:pPr>
            <a:endParaRPr lang="fa-IR" sz="2000" dirty="0" smtClean="0"/>
          </a:p>
          <a:p>
            <a:pPr marL="0" indent="0" algn="r" rtl="1">
              <a:buNone/>
            </a:pPr>
            <a:r>
              <a:rPr lang="ar-AE" sz="2000" dirty="0"/>
              <a:t>در این مرحله اگر بیمار وضعیت دمر یا به پهلو </a:t>
            </a:r>
            <a:r>
              <a:rPr lang="ar-AE" sz="2000" dirty="0" smtClean="0"/>
              <a:t>دارد</a:t>
            </a:r>
            <a:endParaRPr lang="fa-IR" sz="2000" dirty="0" smtClean="0"/>
          </a:p>
          <a:p>
            <a:pPr marL="0" indent="0" algn="r" rtl="1">
              <a:buNone/>
            </a:pPr>
            <a:r>
              <a:rPr lang="ar-AE" sz="2000" dirty="0" smtClean="0"/>
              <a:t> </a:t>
            </a:r>
            <a:r>
              <a:rPr lang="ar-AE" sz="2000" dirty="0"/>
              <a:t>نیز باید ضمن حمایت از سر و گردن و ترجیحا </a:t>
            </a:r>
            <a:r>
              <a:rPr lang="ar-AE" sz="2000" dirty="0" smtClean="0"/>
              <a:t>بوسیله</a:t>
            </a:r>
            <a:endParaRPr lang="fa-IR" sz="2000" dirty="0" smtClean="0"/>
          </a:p>
          <a:p>
            <a:pPr marL="0" indent="0" algn="r" rtl="1">
              <a:buNone/>
            </a:pPr>
            <a:r>
              <a:rPr lang="ar-AE" sz="2000" dirty="0" smtClean="0"/>
              <a:t> </a:t>
            </a:r>
            <a:r>
              <a:rPr lang="ar-AE" sz="2000" dirty="0"/>
              <a:t>2 نفر بیمار به پشت برگردانده شود.</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788508"/>
            <a:ext cx="3240360" cy="2396128"/>
          </a:xfrm>
          <a:prstGeom prst="rect">
            <a:avLst/>
          </a:prstGeom>
        </p:spPr>
      </p:pic>
    </p:spTree>
    <p:extLst>
      <p:ext uri="{BB962C8B-B14F-4D97-AF65-F5344CB8AC3E}">
        <p14:creationId xmlns:p14="http://schemas.microsoft.com/office/powerpoint/2010/main" val="695001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بعد از بررسی میزان پاسخگویی و اطمینان از غیر پاسخگو بودن قربانی </a:t>
            </a:r>
            <a:r>
              <a:rPr lang="ar-AE" sz="2000" dirty="0" smtClean="0"/>
              <a:t>ب</a:t>
            </a:r>
            <a:r>
              <a:rPr lang="fa-IR" sz="2000" dirty="0" smtClean="0"/>
              <a:t>لا</a:t>
            </a:r>
            <a:r>
              <a:rPr lang="ar-AE" sz="2000" dirty="0" smtClean="0"/>
              <a:t>فاصله </a:t>
            </a:r>
            <a:r>
              <a:rPr lang="ar-AE" sz="2000" dirty="0"/>
              <a:t>با صدای بلند در خواست کمک کرده و از اطرافیان بخواهید با اورژانس 115 تماس بگیرند</a:t>
            </a:r>
            <a:r>
              <a:rPr lang="ar-AE" sz="2000" dirty="0" smtClean="0"/>
              <a:t>.</a:t>
            </a:r>
            <a:endParaRPr lang="fa-IR" sz="2000" dirty="0" smtClean="0"/>
          </a:p>
          <a:p>
            <a:pPr marL="0" indent="0" algn="r" rtl="1">
              <a:buNone/>
            </a:pPr>
            <a:endParaRPr lang="fa-IR" sz="2000" dirty="0"/>
          </a:p>
          <a:p>
            <a:pPr marL="0" indent="0" algn="r" rtl="1">
              <a:buNone/>
            </a:pPr>
            <a:endParaRPr lang="en-US" sz="2000" dirty="0"/>
          </a:p>
        </p:txBody>
      </p:sp>
      <p:sp>
        <p:nvSpPr>
          <p:cNvPr id="4" name="Oval 3"/>
          <p:cNvSpPr/>
          <p:nvPr/>
        </p:nvSpPr>
        <p:spPr>
          <a:xfrm>
            <a:off x="1331640" y="3573016"/>
            <a:ext cx="6552728" cy="16561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smtClean="0">
                <a:solidFill>
                  <a:schemeClr val="tx1"/>
                </a:solidFill>
              </a:rPr>
              <a:t>تمامی این اقدامات نباید بیش از چند ثانیه بطول بیانجامد</a:t>
            </a:r>
            <a:endParaRPr lang="en-US" sz="2000" b="1" dirty="0">
              <a:solidFill>
                <a:schemeClr val="tx1"/>
              </a:solidFill>
            </a:endParaRPr>
          </a:p>
        </p:txBody>
      </p:sp>
    </p:spTree>
    <p:extLst>
      <p:ext uri="{BB962C8B-B14F-4D97-AF65-F5344CB8AC3E}">
        <p14:creationId xmlns:p14="http://schemas.microsoft.com/office/powerpoint/2010/main" val="357018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509120"/>
            <a:ext cx="4093867" cy="2162199"/>
          </a:xfrm>
          <a:prstGeom prst="rect">
            <a:avLst/>
          </a:prstGeom>
        </p:spPr>
      </p:pic>
      <p:sp>
        <p:nvSpPr>
          <p:cNvPr id="2" name="Content Placeholder 1"/>
          <p:cNvSpPr>
            <a:spLocks noGrp="1"/>
          </p:cNvSpPr>
          <p:nvPr>
            <p:ph idx="1"/>
          </p:nvPr>
        </p:nvSpPr>
        <p:spPr/>
        <p:txBody>
          <a:bodyPr>
            <a:normAutofit/>
          </a:bodyPr>
          <a:lstStyle/>
          <a:p>
            <a:pPr marL="0" indent="0" algn="r" rtl="1">
              <a:buNone/>
            </a:pPr>
            <a:r>
              <a:rPr lang="ar-AE" sz="2000" dirty="0"/>
              <a:t>زمان </a:t>
            </a:r>
            <a:r>
              <a:rPr lang="ar-AE" sz="2000" dirty="0" smtClean="0"/>
              <a:t>ط</a:t>
            </a:r>
            <a:r>
              <a:rPr lang="fa-IR" sz="2000" dirty="0" smtClean="0"/>
              <a:t>لا</a:t>
            </a:r>
            <a:r>
              <a:rPr lang="ar-AE" sz="2000" dirty="0" smtClean="0"/>
              <a:t>یی </a:t>
            </a:r>
            <a:r>
              <a:rPr lang="ar-AE" sz="2000" dirty="0"/>
              <a:t>برای شروع اقدامات احیا 4 تا 6 دقیقه پس از ایست قلبی می باشد. 31 تا 61 ثانیه پس از ایست قلبی، </a:t>
            </a:r>
            <a:r>
              <a:rPr lang="ar-AE" sz="2000" dirty="0" smtClean="0"/>
              <a:t>اخت</a:t>
            </a:r>
            <a:r>
              <a:rPr lang="fa-IR" sz="2000" dirty="0" smtClean="0"/>
              <a:t>لا</a:t>
            </a:r>
            <a:r>
              <a:rPr lang="ar-AE" sz="2000" dirty="0" smtClean="0"/>
              <a:t>ل </a:t>
            </a:r>
            <a:r>
              <a:rPr lang="ar-AE" sz="2000" dirty="0"/>
              <a:t>در تنفس بوجود آمده و فرد دچار ایست تنفسی می شود. در صورت عدم احیای به موقع آسیب های مغزی حدود 4 دقیقه بعد از ایست قلبی و تنفسی شروع می شود. بطوری که بعد از این مدت زمانی با گذشت هر دقیقه 7 %تا 9 %سلول های مغزی دچار آسیب های غیر قابل برگشت شده و مرگ مغزی حدود 11 دقیقه بعد </a:t>
            </a:r>
            <a:r>
              <a:rPr lang="ar-AE" sz="2000" dirty="0" smtClean="0"/>
              <a:t>رخ </a:t>
            </a:r>
            <a:r>
              <a:rPr lang="ar-AE" sz="2000" dirty="0"/>
              <a:t>می </a:t>
            </a:r>
            <a:r>
              <a:rPr lang="ar-AE" sz="2000" dirty="0" smtClean="0"/>
              <a:t>دهد</a:t>
            </a:r>
            <a:r>
              <a:rPr lang="fa-IR" sz="2000" dirty="0" smtClean="0"/>
              <a:t>.</a:t>
            </a:r>
          </a:p>
          <a:p>
            <a:pPr marL="0" indent="0" algn="r" rtl="1">
              <a:buNone/>
            </a:pPr>
            <a:r>
              <a:rPr lang="ar-AE" sz="2000" dirty="0"/>
              <a:t>مهمترین اقدام در ایست قلبی شاهد </a:t>
            </a:r>
            <a:r>
              <a:rPr lang="fa-IR" sz="2000" dirty="0" smtClean="0"/>
              <a:t>(</a:t>
            </a:r>
            <a:r>
              <a:rPr lang="ar-AE" sz="2000" dirty="0" smtClean="0"/>
              <a:t>که </a:t>
            </a:r>
            <a:r>
              <a:rPr lang="ar-AE" sz="2000" dirty="0"/>
              <a:t>در حضور احیاگر رخ داده </a:t>
            </a:r>
            <a:r>
              <a:rPr lang="ar-AE" sz="2000" dirty="0" smtClean="0"/>
              <a:t>است</a:t>
            </a:r>
            <a:r>
              <a:rPr lang="fa-IR" sz="2000" dirty="0" smtClean="0"/>
              <a:t>) :</a:t>
            </a:r>
          </a:p>
          <a:p>
            <a:pPr marL="0" indent="0" algn="r" rtl="1">
              <a:buNone/>
            </a:pPr>
            <a:r>
              <a:rPr lang="ar-AE" sz="2000" dirty="0"/>
              <a:t>تشخیص سریع </a:t>
            </a:r>
            <a:r>
              <a:rPr lang="fa-IR" sz="2000" dirty="0" smtClean="0"/>
              <a:t>(</a:t>
            </a:r>
            <a:r>
              <a:rPr lang="ar-AE" sz="2000" dirty="0" smtClean="0"/>
              <a:t>غیر </a:t>
            </a:r>
            <a:r>
              <a:rPr lang="ar-AE" sz="2000" dirty="0"/>
              <a:t>پاسخگو بودن قربانی و فقدان </a:t>
            </a:r>
            <a:r>
              <a:rPr lang="ar-AE" sz="2000" dirty="0" smtClean="0"/>
              <a:t>تنفس</a:t>
            </a:r>
            <a:r>
              <a:rPr lang="fa-IR" sz="2000" dirty="0" smtClean="0"/>
              <a:t>)</a:t>
            </a:r>
          </a:p>
          <a:p>
            <a:pPr marL="0" indent="0" algn="r" rtl="1">
              <a:buNone/>
            </a:pPr>
            <a:r>
              <a:rPr lang="ar-AE" sz="2000" dirty="0" smtClean="0"/>
              <a:t>و </a:t>
            </a:r>
            <a:r>
              <a:rPr lang="ar-AE" sz="2000" dirty="0"/>
              <a:t>فعال کردن سیستم اورژانس 115 می باشد</a:t>
            </a:r>
            <a:endParaRPr lang="fa-IR" sz="2000" dirty="0" smtClean="0"/>
          </a:p>
          <a:p>
            <a:pPr marL="0" indent="0" algn="r" rtl="1">
              <a:buNone/>
            </a:pPr>
            <a:endParaRPr lang="fa-IR" sz="2000" dirty="0" smtClean="0"/>
          </a:p>
          <a:p>
            <a:pPr marL="0" indent="0" algn="r" rtl="1">
              <a:buNone/>
            </a:pPr>
            <a:endParaRPr lang="fa-IR" sz="2000" dirty="0" smtClean="0"/>
          </a:p>
          <a:p>
            <a:pPr marL="0" indent="0" algn="r" rtl="1">
              <a:buNone/>
            </a:pPr>
            <a:r>
              <a:rPr lang="fa-IR" sz="2000" dirty="0" smtClean="0"/>
              <a:t>        </a:t>
            </a:r>
            <a:r>
              <a:rPr lang="ar-AE" sz="2000" dirty="0" smtClean="0"/>
              <a:t>تاثیر </a:t>
            </a:r>
            <a:r>
              <a:rPr lang="ar-AE" sz="2000" dirty="0"/>
              <a:t>گذشت زمان برسلول های </a:t>
            </a:r>
            <a:r>
              <a:rPr lang="ar-AE" sz="2000" dirty="0" smtClean="0"/>
              <a:t>مغز</a:t>
            </a:r>
            <a:r>
              <a:rPr lang="fa-IR" sz="2000" dirty="0" smtClean="0"/>
              <a:t>:</a:t>
            </a:r>
            <a:endParaRPr lang="en-US" sz="2000" dirty="0"/>
          </a:p>
        </p:txBody>
      </p:sp>
    </p:spTree>
    <p:extLst>
      <p:ext uri="{BB962C8B-B14F-4D97-AF65-F5344CB8AC3E}">
        <p14:creationId xmlns:p14="http://schemas.microsoft.com/office/powerpoint/2010/main" val="3221158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r" rtl="1"/>
            <a:r>
              <a:rPr lang="ar-AE" sz="2000" dirty="0"/>
              <a:t>ایست قلبی تنفسی بی گمان یکی از خطرناکترین وضعیتهایی است که نیاز به اقدام فوری و سنجیده جهت حفظ حیات و پیشگیری از ضایعات جبران ناپذیر سیستم های حیاتی بدن دارد. از آن جایی که این اقدامات بر اساس پروتکلهای خاصی صورت می گیرد و </a:t>
            </a:r>
            <a:r>
              <a:rPr lang="fa-IR" sz="2000" dirty="0" smtClean="0"/>
              <a:t>لا</a:t>
            </a:r>
            <a:r>
              <a:rPr lang="ar-AE" sz="2000" dirty="0" smtClean="0"/>
              <a:t>زمه </a:t>
            </a:r>
            <a:r>
              <a:rPr lang="ar-AE" sz="2000" dirty="0"/>
              <a:t>اجرای آن کسب دانش زمینه ای، مهارت و تجربه فرد احیاگر می باشد، لذا مدیریت، استانداردسازی و آموزش فرایند احیا قلبی-ریوی اهمیت زیادی دارد . ایست قلبی و تنفسی یکی از مواردی است که بطور غیر منتظره در هر زمان و مکانی اتفاق می افتد و نیمی از تمامی مرگ و میرها ناشی از آن می باشد. بسیاری از این موارد را می توان با شروع سریع احیاء نجات داد .به عبارت دیگرمیزان بقا بیماران و بهبود پیامدهای کوتاه مدت و بلند مدت بیماران بعد از احیا به شروع سریع احیا و انجام مداخالت پیشرفته قلبی وابسته می باشد، که در واقع همان توالی مراحل زنجیره بقا است.که شامل شناسایی بیماران بدحال به منظور جلوگیری از وقوع ایست قلبی، دسترسی سریع و اولیه به بیمار، شروع سریع احیا و اقدامات پایه حیات، دفیبریالسیون به موقع بیمار، انجام اقدامات پیشرفته حیات و مراقبتهای پس از احیا می باشد )</a:t>
            </a:r>
            <a:endParaRPr lang="en-US" sz="2000" dirty="0"/>
          </a:p>
        </p:txBody>
      </p:sp>
      <p:sp>
        <p:nvSpPr>
          <p:cNvPr id="3" name="Title 2"/>
          <p:cNvSpPr>
            <a:spLocks noGrp="1"/>
          </p:cNvSpPr>
          <p:nvPr>
            <p:ph type="title"/>
          </p:nvPr>
        </p:nvSpPr>
        <p:spPr/>
        <p:txBody>
          <a:bodyPr/>
          <a:lstStyle/>
          <a:p>
            <a:r>
              <a:rPr lang="ar-AE" dirty="0"/>
              <a:t>مقدمه</a:t>
            </a:r>
            <a:endParaRPr lang="en-US" dirty="0"/>
          </a:p>
        </p:txBody>
      </p:sp>
    </p:spTree>
    <p:extLst>
      <p:ext uri="{BB962C8B-B14F-4D97-AF65-F5344CB8AC3E}">
        <p14:creationId xmlns:p14="http://schemas.microsoft.com/office/powerpoint/2010/main" val="158350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1 )فشردن قفسه </a:t>
            </a:r>
            <a:r>
              <a:rPr lang="ar-AE" sz="2000" dirty="0" smtClean="0"/>
              <a:t>سینه</a:t>
            </a:r>
            <a:endParaRPr lang="fa-IR" sz="2000" dirty="0" smtClean="0"/>
          </a:p>
          <a:p>
            <a:pPr marL="0" indent="0" algn="r" rtl="1">
              <a:buNone/>
            </a:pPr>
            <a:r>
              <a:rPr lang="ar-AE" sz="2000" dirty="0" smtClean="0"/>
              <a:t> </a:t>
            </a:r>
            <a:r>
              <a:rPr lang="ar-AE" sz="2000" dirty="0"/>
              <a:t>2 )باز کردن راه </a:t>
            </a:r>
            <a:r>
              <a:rPr lang="ar-AE" sz="2000" dirty="0" smtClean="0"/>
              <a:t>هوایی</a:t>
            </a:r>
            <a:endParaRPr lang="fa-IR" sz="2000" dirty="0" smtClean="0"/>
          </a:p>
          <a:p>
            <a:pPr marL="0" indent="0" algn="r" rtl="1">
              <a:buNone/>
            </a:pPr>
            <a:r>
              <a:rPr lang="ar-AE" sz="2000" dirty="0" smtClean="0"/>
              <a:t> </a:t>
            </a:r>
            <a:r>
              <a:rPr lang="ar-AE" sz="2000" dirty="0"/>
              <a:t>3 )برقراری تنفس </a:t>
            </a:r>
            <a:r>
              <a:rPr lang="ar-AE" sz="2000" dirty="0" smtClean="0"/>
              <a:t>مصنوعی</a:t>
            </a:r>
            <a:endParaRPr lang="fa-IR" sz="2000" dirty="0" smtClean="0"/>
          </a:p>
          <a:p>
            <a:pPr marL="0" indent="0" algn="r" rtl="1">
              <a:buNone/>
            </a:pPr>
            <a:endParaRPr lang="fa-IR" sz="2000" dirty="0" smtClean="0"/>
          </a:p>
          <a:p>
            <a:pPr marL="0" indent="0" algn="r" rtl="1">
              <a:buNone/>
            </a:pPr>
            <a:r>
              <a:rPr lang="ar-AE" sz="2000" dirty="0"/>
              <a:t>پس از تشخیص ایست قلبی و فعال کردن اورژانس 115 ،</a:t>
            </a:r>
            <a:r>
              <a:rPr lang="ar-AE" sz="2000" dirty="0" smtClean="0"/>
              <a:t>ب</a:t>
            </a:r>
            <a:r>
              <a:rPr lang="fa-IR" sz="2000" dirty="0" smtClean="0"/>
              <a:t>لا</a:t>
            </a:r>
            <a:r>
              <a:rPr lang="ar-AE" sz="2000" dirty="0" smtClean="0"/>
              <a:t>فاصله </a:t>
            </a:r>
            <a:r>
              <a:rPr lang="ar-AE" sz="2000" dirty="0"/>
              <a:t>عملیات احیای قلبی با تاکید بر فشردن قفسه سینه شروع می شود. همان طور که اشاره شد هدف نهایی احیای قلبی خونرسانی به بافت قلب و مغز و جلوگیری از مرگ مغزی می باشد. فشردن قفسه سینه باعث می شود تا قلب فشرده شده و خون درون آن وارد عروق خونی گردیده، به مغز و عروق </a:t>
            </a:r>
            <a:r>
              <a:rPr lang="ar-AE" sz="2000" dirty="0" smtClean="0"/>
              <a:t>قلبی</a:t>
            </a:r>
            <a:r>
              <a:rPr lang="fa-IR" sz="2000" dirty="0" smtClean="0"/>
              <a:t>(</a:t>
            </a:r>
            <a:r>
              <a:rPr lang="ar-AE" sz="2000" dirty="0" smtClean="0"/>
              <a:t>عروق کرونری</a:t>
            </a:r>
            <a:r>
              <a:rPr lang="fa-IR" sz="2000" dirty="0" smtClean="0"/>
              <a:t>)</a:t>
            </a:r>
            <a:r>
              <a:rPr lang="ar-AE" sz="2000" dirty="0" smtClean="0"/>
              <a:t>رسیده </a:t>
            </a:r>
            <a:r>
              <a:rPr lang="ar-AE" sz="2000" dirty="0"/>
              <a:t>و اکسیژن مورد نیاز این دو ارگان مهم را تامین </a:t>
            </a:r>
            <a:r>
              <a:rPr lang="ar-AE" sz="2000" dirty="0" smtClean="0"/>
              <a:t>کند</a:t>
            </a:r>
            <a:r>
              <a:rPr lang="fa-IR" sz="2000" dirty="0" smtClean="0"/>
              <a:t>.</a:t>
            </a:r>
            <a:endParaRPr lang="en-US" sz="2000" b="1" dirty="0"/>
          </a:p>
        </p:txBody>
      </p:sp>
      <p:sp>
        <p:nvSpPr>
          <p:cNvPr id="3" name="Title 2"/>
          <p:cNvSpPr>
            <a:spLocks noGrp="1"/>
          </p:cNvSpPr>
          <p:nvPr>
            <p:ph type="title"/>
          </p:nvPr>
        </p:nvSpPr>
        <p:spPr/>
        <p:txBody>
          <a:bodyPr/>
          <a:lstStyle/>
          <a:p>
            <a:r>
              <a:rPr lang="ar-AE" sz="3600" dirty="0"/>
              <a:t>حلقه دوم: شروع سریع احیای قلبی – ریوی</a:t>
            </a:r>
            <a:endParaRPr lang="en-US" sz="3600" dirty="0"/>
          </a:p>
        </p:txBody>
      </p:sp>
    </p:spTree>
    <p:extLst>
      <p:ext uri="{BB962C8B-B14F-4D97-AF65-F5344CB8AC3E}">
        <p14:creationId xmlns:p14="http://schemas.microsoft.com/office/powerpoint/2010/main" val="4039240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endParaRPr lang="fa-IR" sz="2000" dirty="0" smtClean="0"/>
          </a:p>
          <a:p>
            <a:pPr marL="0" indent="0" algn="r" rtl="1">
              <a:buNone/>
            </a:pPr>
            <a:endParaRPr lang="fa-IR" sz="2000" dirty="0"/>
          </a:p>
          <a:p>
            <a:pPr marL="0" indent="0" algn="r" rtl="1">
              <a:buNone/>
            </a:pPr>
            <a:r>
              <a:rPr lang="ar-AE" sz="2000" dirty="0" smtClean="0"/>
              <a:t>در </a:t>
            </a:r>
            <a:r>
              <a:rPr lang="ar-AE" sz="2000" dirty="0"/>
              <a:t>راهنمای سال 2115 اولین اقدام پس از اطمینان از ایست قلبی، باز کردن راه هوایی و دادن تنفس مصنوعی به قربانی بود. پس از تحقیقات و مشاهدات زیاد مشخص شد که افراد در باز کردن راه هوایی و دادن تنفس مصنوعی بصورت دهان به دهان دچار مشکل شده و عمل فشردن قفسه سینه به تاخیر می افتاد. همین امر باعث می شد تا خونرسانی مغز به تاخیر افتاده و مرگ مغزی رخ دهد. </a:t>
            </a:r>
            <a:endParaRPr lang="en-US" sz="2000" dirty="0"/>
          </a:p>
        </p:txBody>
      </p:sp>
    </p:spTree>
    <p:extLst>
      <p:ext uri="{BB962C8B-B14F-4D97-AF65-F5344CB8AC3E}">
        <p14:creationId xmlns:p14="http://schemas.microsoft.com/office/powerpoint/2010/main" val="263805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r" rtl="1">
              <a:buNone/>
            </a:pPr>
            <a:r>
              <a:rPr lang="ar-AE" sz="2000" dirty="0"/>
              <a:t>همانطور که اشاره شد در ایست ناگهانی قلب گردش خون ارگان های حیاتی مانند مغز قطع می گردد با توجه به این نکته که سیستم عصبی در نبود اکسیژن و ماده غذایی فاقد توانایی جهت عملکرد مناسب می باشند، اولین اولویت در فرایند احیا تامین گردش خون کافی سیستم عصبی </a:t>
            </a:r>
            <a:r>
              <a:rPr lang="fa-IR" sz="2000" dirty="0" smtClean="0"/>
              <a:t>(</a:t>
            </a:r>
            <a:r>
              <a:rPr lang="ar-AE" sz="2000" dirty="0" smtClean="0"/>
              <a:t>مغز</a:t>
            </a:r>
            <a:r>
              <a:rPr lang="fa-IR" sz="2000" dirty="0" smtClean="0"/>
              <a:t>)</a:t>
            </a:r>
            <a:r>
              <a:rPr lang="ar-AE" sz="2000" dirty="0" smtClean="0"/>
              <a:t>می </a:t>
            </a:r>
            <a:r>
              <a:rPr lang="ar-AE" sz="2000" dirty="0"/>
              <a:t>باشد. این کار با انجام عمل فشردن قفسه سینه صورت می گیرد. </a:t>
            </a:r>
            <a:endParaRPr lang="fa-IR" sz="2000" dirty="0" smtClean="0"/>
          </a:p>
          <a:p>
            <a:pPr marL="0" indent="0" algn="r" rtl="1">
              <a:buNone/>
            </a:pPr>
            <a:endParaRPr lang="fa-IR" sz="2000" dirty="0" smtClean="0"/>
          </a:p>
          <a:p>
            <a:pPr marL="0" indent="0" algn="r" rtl="1">
              <a:buNone/>
            </a:pPr>
            <a:r>
              <a:rPr lang="ar-AE" sz="2000" dirty="0" smtClean="0"/>
              <a:t>فشردن </a:t>
            </a:r>
            <a:r>
              <a:rPr lang="ar-AE" sz="2000" dirty="0"/>
              <a:t>قفسه سینه: عبارت است از ایجاد فشاری ریتمیک و منظم به قسمت 1/2 تحتانی قفسه </a:t>
            </a:r>
            <a:r>
              <a:rPr lang="ar-AE" sz="2000" dirty="0" smtClean="0"/>
              <a:t>سینه</a:t>
            </a:r>
            <a:r>
              <a:rPr lang="fa-IR" sz="2000" dirty="0" smtClean="0"/>
              <a:t>(</a:t>
            </a:r>
            <a:r>
              <a:rPr lang="ar-AE" sz="2000" dirty="0" smtClean="0"/>
              <a:t>جناق سینه</a:t>
            </a:r>
            <a:r>
              <a:rPr lang="fa-IR" sz="2000" dirty="0"/>
              <a:t>)</a:t>
            </a:r>
            <a:r>
              <a:rPr lang="ar-AE" sz="2000" dirty="0" smtClean="0"/>
              <a:t>. </a:t>
            </a:r>
            <a:r>
              <a:rPr lang="ar-AE" sz="2000" dirty="0"/>
              <a:t>این عمل </a:t>
            </a:r>
            <a:r>
              <a:rPr lang="ar-AE" sz="2000" dirty="0" smtClean="0"/>
              <a:t>باعث </a:t>
            </a:r>
            <a:r>
              <a:rPr lang="ar-AE" sz="2000" dirty="0"/>
              <a:t>افزایش فشار داخل قفسه سینه و فشرده شدن قلب شده و با راه اندازی گردش خون بصورت مصنوعی خونرسانی ارگان های حیاتی بدن "مغز، قلب و ریه ها" را فراهم می نماید</a:t>
            </a:r>
            <a:r>
              <a:rPr lang="ar-AE" sz="2000" dirty="0" smtClean="0"/>
              <a:t>.</a:t>
            </a:r>
            <a:endParaRPr lang="fa-IR" sz="2000" dirty="0" smtClean="0"/>
          </a:p>
          <a:p>
            <a:pPr marL="0" indent="0" algn="r" rtl="1">
              <a:buNone/>
            </a:pPr>
            <a:r>
              <a:rPr lang="ar-AE" sz="2000" dirty="0"/>
              <a:t>برای فشرده شدن موثر قفسه سینه باید نکته زیر رعایت </a:t>
            </a:r>
            <a:r>
              <a:rPr lang="ar-AE" sz="2000" dirty="0" smtClean="0"/>
              <a:t>گردد:</a:t>
            </a:r>
            <a:endParaRPr lang="fa-IR" sz="2000" dirty="0" smtClean="0"/>
          </a:p>
          <a:p>
            <a:pPr marL="0" indent="0" algn="r" rtl="1">
              <a:buNone/>
            </a:pPr>
            <a:endParaRPr lang="fa-IR" sz="2000" dirty="0" smtClean="0"/>
          </a:p>
          <a:p>
            <a:pPr marL="0" indent="0" algn="r" rtl="1">
              <a:buNone/>
            </a:pPr>
            <a:r>
              <a:rPr lang="fa-IR" sz="2000" dirty="0">
                <a:solidFill>
                  <a:schemeClr val="accent2">
                    <a:lumMod val="75000"/>
                  </a:schemeClr>
                </a:solidFill>
              </a:rPr>
              <a:t> </a:t>
            </a:r>
            <a:r>
              <a:rPr lang="fa-IR" sz="2000" dirty="0" smtClean="0">
                <a:solidFill>
                  <a:schemeClr val="accent2">
                    <a:lumMod val="75000"/>
                  </a:schemeClr>
                </a:solidFill>
              </a:rPr>
              <a:t>                               </a:t>
            </a:r>
            <a:r>
              <a:rPr lang="ar-AE" sz="2000" dirty="0">
                <a:solidFill>
                  <a:schemeClr val="accent2">
                    <a:lumMod val="75000"/>
                  </a:schemeClr>
                </a:solidFill>
              </a:rPr>
              <a:t>فشردن قفسه سینه با قدرت و سرعت </a:t>
            </a:r>
            <a:r>
              <a:rPr lang="ar-AE" sz="2000" dirty="0" smtClean="0">
                <a:solidFill>
                  <a:schemeClr val="accent2">
                    <a:lumMod val="75000"/>
                  </a:schemeClr>
                </a:solidFill>
              </a:rPr>
              <a:t>با</a:t>
            </a:r>
            <a:r>
              <a:rPr lang="fa-IR" sz="2000" dirty="0" smtClean="0">
                <a:solidFill>
                  <a:schemeClr val="accent2">
                    <a:lumMod val="75000"/>
                  </a:schemeClr>
                </a:solidFill>
              </a:rPr>
              <a:t>لا</a:t>
            </a:r>
            <a:r>
              <a:rPr lang="ar-AE" sz="2000" dirty="0" smtClean="0">
                <a:solidFill>
                  <a:schemeClr val="accent2">
                    <a:lumMod val="75000"/>
                  </a:schemeClr>
                </a:solidFill>
              </a:rPr>
              <a:t> </a:t>
            </a:r>
            <a:endParaRPr lang="fa-IR" sz="2000" dirty="0" smtClean="0">
              <a:solidFill>
                <a:schemeClr val="accent2">
                  <a:lumMod val="75000"/>
                </a:schemeClr>
              </a:solidFill>
            </a:endParaRPr>
          </a:p>
        </p:txBody>
      </p:sp>
      <p:sp>
        <p:nvSpPr>
          <p:cNvPr id="3" name="Title 2"/>
          <p:cNvSpPr>
            <a:spLocks noGrp="1"/>
          </p:cNvSpPr>
          <p:nvPr>
            <p:ph type="title"/>
          </p:nvPr>
        </p:nvSpPr>
        <p:spPr/>
        <p:txBody>
          <a:bodyPr/>
          <a:lstStyle/>
          <a:p>
            <a:r>
              <a:rPr lang="ar-AE" sz="3600" dirty="0"/>
              <a:t>فشردن قفسه سینه</a:t>
            </a:r>
            <a:endParaRPr lang="en-US" sz="3600" dirty="0"/>
          </a:p>
        </p:txBody>
      </p:sp>
    </p:spTree>
    <p:extLst>
      <p:ext uri="{BB962C8B-B14F-4D97-AF65-F5344CB8AC3E}">
        <p14:creationId xmlns:p14="http://schemas.microsoft.com/office/powerpoint/2010/main" val="283589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1 )برای اینکه فشار اعمال شده </a:t>
            </a:r>
            <a:r>
              <a:rPr lang="ar-AE" sz="2000" dirty="0" smtClean="0"/>
              <a:t>کامل</a:t>
            </a:r>
            <a:r>
              <a:rPr lang="fa-IR" sz="2000" dirty="0" smtClean="0"/>
              <a:t>ا</a:t>
            </a:r>
            <a:r>
              <a:rPr lang="ar-AE" sz="2000" dirty="0" smtClean="0"/>
              <a:t> </a:t>
            </a:r>
            <a:r>
              <a:rPr lang="ar-AE" sz="2000" dirty="0"/>
              <a:t>به قفسه سینه و قلب وارد شود، قربانی را بر روی سطحی سخت قرارداده و در کنار وی زانو بزنید</a:t>
            </a:r>
            <a:r>
              <a:rPr lang="ar-AE" sz="2000" dirty="0" smtClean="0"/>
              <a:t>.</a:t>
            </a:r>
            <a:endParaRPr lang="fa-IR" sz="2000" dirty="0" smtClean="0"/>
          </a:p>
          <a:p>
            <a:pPr marL="0" indent="0" algn="r" rtl="1">
              <a:buNone/>
            </a:pPr>
            <a:r>
              <a:rPr lang="ar-AE" sz="2000" dirty="0" smtClean="0"/>
              <a:t> </a:t>
            </a:r>
            <a:r>
              <a:rPr lang="fa-IR" sz="2000" dirty="0" smtClean="0"/>
              <a:t>2</a:t>
            </a:r>
            <a:r>
              <a:rPr lang="ar-AE" sz="2000" dirty="0" smtClean="0"/>
              <a:t>)پس </a:t>
            </a:r>
            <a:r>
              <a:rPr lang="ar-AE" sz="2000" dirty="0"/>
              <a:t>از برهنه کردن قفسه سینه وسط جناق سینه را پیدا کنید </a:t>
            </a:r>
            <a:r>
              <a:rPr lang="fa-IR" sz="2000" dirty="0" smtClean="0"/>
              <a:t>(</a:t>
            </a:r>
            <a:r>
              <a:rPr lang="ar-AE" sz="2000" dirty="0" smtClean="0"/>
              <a:t>فشار </a:t>
            </a:r>
            <a:r>
              <a:rPr lang="ar-AE" sz="2000" dirty="0"/>
              <a:t>فقط به وسط قفسه سینه یا جناق وارد می </a:t>
            </a:r>
            <a:r>
              <a:rPr lang="ar-AE" sz="2000" dirty="0" smtClean="0"/>
              <a:t>شود</a:t>
            </a:r>
            <a:r>
              <a:rPr lang="fa-IR" sz="2000" dirty="0" smtClean="0"/>
              <a:t>)</a:t>
            </a:r>
          </a:p>
          <a:p>
            <a:pPr marL="0" indent="0" algn="r" rtl="1">
              <a:buNone/>
            </a:pPr>
            <a:r>
              <a:rPr lang="ar-AE" sz="2000" dirty="0" smtClean="0"/>
              <a:t>3 </a:t>
            </a:r>
            <a:r>
              <a:rPr lang="ar-AE" sz="2000" dirty="0"/>
              <a:t>)پاشنه یک </a:t>
            </a:r>
            <a:r>
              <a:rPr lang="ar-AE" sz="2000" dirty="0" smtClean="0"/>
              <a:t>دست</a:t>
            </a:r>
            <a:r>
              <a:rPr lang="fa-IR" sz="2000" dirty="0" smtClean="0"/>
              <a:t>(</a:t>
            </a:r>
            <a:r>
              <a:rPr lang="ar-AE" sz="2000" dirty="0" smtClean="0"/>
              <a:t>دست غالب</a:t>
            </a:r>
            <a:r>
              <a:rPr lang="fa-IR" sz="2000" dirty="0" smtClean="0"/>
              <a:t>)</a:t>
            </a:r>
            <a:r>
              <a:rPr lang="ar-AE" sz="2000" dirty="0" smtClean="0"/>
              <a:t>را </a:t>
            </a:r>
            <a:r>
              <a:rPr lang="ar-AE" sz="2000" dirty="0"/>
              <a:t>در 1/2 تحتانی جناق سینه قرار دهید</a:t>
            </a:r>
            <a:r>
              <a:rPr lang="ar-AE" sz="2000" dirty="0" smtClean="0"/>
              <a:t>.</a:t>
            </a:r>
            <a:endParaRPr lang="fa-IR" sz="2000" dirty="0" smtClean="0"/>
          </a:p>
          <a:p>
            <a:pPr marL="0" indent="0" algn="r" rtl="1">
              <a:buNone/>
            </a:pPr>
            <a:r>
              <a:rPr lang="ar-AE" sz="2000" dirty="0" smtClean="0"/>
              <a:t> </a:t>
            </a:r>
            <a:r>
              <a:rPr lang="ar-AE" sz="2000" dirty="0"/>
              <a:t>4 )دست دوم را روی دست اول قالب کرده و تا حد امکان به بیمار نزدیک شوید</a:t>
            </a:r>
            <a:r>
              <a:rPr lang="ar-AE" sz="2000" dirty="0" smtClean="0"/>
              <a:t>.</a:t>
            </a:r>
            <a:endParaRPr lang="fa-IR" sz="2000" dirty="0" smtClean="0"/>
          </a:p>
          <a:p>
            <a:pPr marL="0" indent="0" algn="r" rtl="1">
              <a:buNone/>
            </a:pPr>
            <a:r>
              <a:rPr lang="ar-AE" sz="2000" dirty="0" smtClean="0"/>
              <a:t> </a:t>
            </a:r>
            <a:r>
              <a:rPr lang="ar-AE" sz="2000" dirty="0"/>
              <a:t>5 )دستها را از ناحیه آرنج قفل کرده و به حالت قائم قرار داده و برای اعمال فشار از نیروی وزن بدن استفاده کنید</a:t>
            </a:r>
            <a:r>
              <a:rPr lang="ar-AE" sz="2000" dirty="0" smtClean="0"/>
              <a:t>.</a:t>
            </a:r>
            <a:endParaRPr lang="fa-IR" sz="2000" dirty="0" smtClean="0"/>
          </a:p>
          <a:p>
            <a:pPr marL="0" indent="0" algn="r" rtl="1">
              <a:buNone/>
            </a:pPr>
            <a:r>
              <a:rPr lang="ar-AE" sz="2000" dirty="0" smtClean="0"/>
              <a:t> </a:t>
            </a:r>
            <a:r>
              <a:rPr lang="ar-AE" sz="2000" dirty="0"/>
              <a:t>6 )انگشتان را از قفسه سینه جدا کرده و فشار مستقیم به قفسه سینه اعمال نمایید.</a:t>
            </a:r>
            <a:endParaRPr lang="en-US" sz="2000" dirty="0"/>
          </a:p>
        </p:txBody>
      </p:sp>
      <p:sp>
        <p:nvSpPr>
          <p:cNvPr id="3" name="Title 2"/>
          <p:cNvSpPr>
            <a:spLocks noGrp="1"/>
          </p:cNvSpPr>
          <p:nvPr>
            <p:ph type="title"/>
          </p:nvPr>
        </p:nvSpPr>
        <p:spPr/>
        <p:txBody>
          <a:bodyPr/>
          <a:lstStyle/>
          <a:p>
            <a:r>
              <a:rPr lang="ar-AE" sz="3600" dirty="0"/>
              <a:t>روش فشردن قفسه سینه</a:t>
            </a:r>
            <a:endParaRPr lang="en-US" sz="3600" dirty="0"/>
          </a:p>
        </p:txBody>
      </p:sp>
    </p:spTree>
    <p:extLst>
      <p:ext uri="{BB962C8B-B14F-4D97-AF65-F5344CB8AC3E}">
        <p14:creationId xmlns:p14="http://schemas.microsoft.com/office/powerpoint/2010/main" val="1947599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20" t="26191" r="35745" b="33135"/>
          <a:stretch/>
        </p:blipFill>
        <p:spPr bwMode="auto">
          <a:xfrm>
            <a:off x="4558838" y="216024"/>
            <a:ext cx="4585161"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46" t="22443" r="36051" b="44602"/>
          <a:stretch/>
        </p:blipFill>
        <p:spPr bwMode="auto">
          <a:xfrm>
            <a:off x="3923" y="216024"/>
            <a:ext cx="4554915"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187" t="34185" r="36584" b="40625"/>
          <a:stretch/>
        </p:blipFill>
        <p:spPr bwMode="auto">
          <a:xfrm>
            <a:off x="4558837" y="3573016"/>
            <a:ext cx="4584805" cy="280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2395" t="46875" r="37754" b="28888"/>
          <a:stretch/>
        </p:blipFill>
        <p:spPr bwMode="auto">
          <a:xfrm>
            <a:off x="3924" y="3573016"/>
            <a:ext cx="4533172" cy="280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14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برای افزایش کیفیت احیای قلبی – ریوی باید عمل فشردن قفسه سینه به موقع و به نحو قابل قبولی انجام شود</a:t>
            </a:r>
            <a:r>
              <a:rPr lang="ar-AE" sz="2000" dirty="0" smtClean="0"/>
              <a:t>.</a:t>
            </a:r>
            <a:endParaRPr lang="fa-IR" sz="2000" dirty="0" smtClean="0"/>
          </a:p>
          <a:p>
            <a:pPr marL="0" indent="0" algn="r" rtl="1">
              <a:buNone/>
            </a:pPr>
            <a:r>
              <a:rPr lang="ar-AE" sz="2000" dirty="0" smtClean="0"/>
              <a:t>نکاتی </a:t>
            </a:r>
            <a:r>
              <a:rPr lang="ar-AE" sz="2000" dirty="0"/>
              <a:t>را در حین فشردن قفسه سینه باید رعایت کرد تا بتوان گردش خون موثر قلب را فراهم کرد</a:t>
            </a:r>
            <a:r>
              <a:rPr lang="ar-AE" sz="2000" dirty="0" smtClean="0"/>
              <a:t>:</a:t>
            </a:r>
            <a:endParaRPr lang="fa-IR" sz="2000" dirty="0" smtClean="0"/>
          </a:p>
          <a:p>
            <a:pPr marL="0" indent="0" algn="r" rtl="1">
              <a:buNone/>
            </a:pPr>
            <a:r>
              <a:rPr lang="ar-AE" sz="2000" dirty="0"/>
              <a:t> فشار فقط به مرکز قفسه سینه </a:t>
            </a:r>
            <a:r>
              <a:rPr lang="fa-IR" sz="2000" dirty="0" smtClean="0"/>
              <a:t>(</a:t>
            </a:r>
            <a:r>
              <a:rPr lang="ar-AE" sz="2000" dirty="0" smtClean="0"/>
              <a:t>وسط جناق</a:t>
            </a:r>
            <a:r>
              <a:rPr lang="fa-IR" sz="2000" dirty="0" smtClean="0"/>
              <a:t>)</a:t>
            </a:r>
            <a:r>
              <a:rPr lang="ar-AE" sz="2000" dirty="0" smtClean="0"/>
              <a:t> </a:t>
            </a:r>
            <a:r>
              <a:rPr lang="ar-AE" sz="2000" dirty="0"/>
              <a:t>وارد می شود. </a:t>
            </a:r>
            <a:endParaRPr lang="fa-IR" sz="2000" dirty="0" smtClean="0"/>
          </a:p>
          <a:p>
            <a:pPr marL="0" indent="0" algn="r" rtl="1">
              <a:buNone/>
            </a:pPr>
            <a:r>
              <a:rPr lang="ar-AE" sz="2000" dirty="0" smtClean="0"/>
              <a:t> </a:t>
            </a:r>
            <a:r>
              <a:rPr lang="ar-AE" sz="2000" dirty="0"/>
              <a:t>تعداد فشرده شدن قفسه سینه باید حداقل 111 بار در دقیقه باشد</a:t>
            </a:r>
            <a:r>
              <a:rPr lang="ar-AE" sz="2000" dirty="0" smtClean="0"/>
              <a:t>.</a:t>
            </a:r>
            <a:endParaRPr lang="fa-IR" sz="2000" dirty="0" smtClean="0"/>
          </a:p>
          <a:p>
            <a:pPr marL="0" indent="0" algn="r" rtl="1">
              <a:buNone/>
            </a:pPr>
            <a:r>
              <a:rPr lang="ar-AE" sz="2000" dirty="0" smtClean="0"/>
              <a:t> </a:t>
            </a:r>
            <a:r>
              <a:rPr lang="ar-AE" sz="2000" dirty="0"/>
              <a:t> عمق جابجایی قفسه سینه در افراد بزرگسال باید حداقل 5 </a:t>
            </a:r>
            <a:r>
              <a:rPr lang="ar-AE" sz="2000" dirty="0" smtClean="0"/>
              <a:t>سانتیمتر</a:t>
            </a:r>
            <a:r>
              <a:rPr lang="fa-IR" sz="2000" dirty="0" smtClean="0"/>
              <a:t>(</a:t>
            </a:r>
            <a:r>
              <a:rPr lang="ar-AE" sz="2000" dirty="0" smtClean="0"/>
              <a:t>2 اینچ</a:t>
            </a:r>
            <a:r>
              <a:rPr lang="fa-IR" sz="2000" dirty="0" smtClean="0"/>
              <a:t>)</a:t>
            </a:r>
            <a:r>
              <a:rPr lang="ar-AE" sz="2000" dirty="0" smtClean="0"/>
              <a:t>باشد.</a:t>
            </a:r>
            <a:endParaRPr lang="fa-IR" sz="2000" dirty="0" smtClean="0"/>
          </a:p>
          <a:p>
            <a:pPr marL="0" indent="0" algn="r" rtl="1">
              <a:buNone/>
            </a:pPr>
            <a:r>
              <a:rPr lang="ar-AE" sz="2000" dirty="0" smtClean="0"/>
              <a:t>  </a:t>
            </a:r>
            <a:r>
              <a:rPr lang="ar-AE" sz="2000" dirty="0"/>
              <a:t>بعد از هر بار فشردن قفسه سینه اجازه بدهیم که قفسه سینه به حالت اول برگردد</a:t>
            </a:r>
            <a:r>
              <a:rPr lang="ar-AE" sz="2000" dirty="0" smtClean="0"/>
              <a:t>.</a:t>
            </a:r>
            <a:endParaRPr lang="fa-IR" sz="2000" dirty="0" smtClean="0"/>
          </a:p>
          <a:p>
            <a:pPr marL="0" indent="0" algn="r" rtl="1">
              <a:buNone/>
            </a:pPr>
            <a:r>
              <a:rPr lang="ar-AE" sz="2000" dirty="0" smtClean="0"/>
              <a:t> </a:t>
            </a:r>
            <a:r>
              <a:rPr lang="ar-AE" sz="2000" dirty="0"/>
              <a:t> در حین فشردن قفسه سینه حداقل وقفه ایجاد شود.</a:t>
            </a:r>
            <a:endParaRPr lang="en-US" sz="2000" dirty="0"/>
          </a:p>
        </p:txBody>
      </p:sp>
    </p:spTree>
    <p:extLst>
      <p:ext uri="{BB962C8B-B14F-4D97-AF65-F5344CB8AC3E}">
        <p14:creationId xmlns:p14="http://schemas.microsoft.com/office/powerpoint/2010/main" val="2385179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r" rtl="1">
              <a:buNone/>
            </a:pPr>
            <a:r>
              <a:rPr lang="ar-AE" sz="2000" dirty="0"/>
              <a:t>درافرادی که دقایقی از ایست قلبی آنان می گذرد یا ایست قلبی آنان ناشی از مشکالت تنفسی </a:t>
            </a:r>
            <a:r>
              <a:rPr lang="fa-IR" sz="2000" dirty="0" smtClean="0"/>
              <a:t>(</a:t>
            </a:r>
            <a:r>
              <a:rPr lang="ar-AE" sz="2000" dirty="0" smtClean="0"/>
              <a:t>کودکان،غرق </a:t>
            </a:r>
            <a:r>
              <a:rPr lang="ar-AE" sz="2000" dirty="0"/>
              <a:t>شدگی ها، خفگی ها و </a:t>
            </a:r>
            <a:r>
              <a:rPr lang="ar-AE" sz="2000" dirty="0" smtClean="0"/>
              <a:t>...</a:t>
            </a:r>
            <a:r>
              <a:rPr lang="fa-IR" sz="2000" dirty="0" smtClean="0"/>
              <a:t>)</a:t>
            </a:r>
            <a:r>
              <a:rPr lang="ar-AE" sz="2000" dirty="0" smtClean="0"/>
              <a:t>عمل </a:t>
            </a:r>
            <a:r>
              <a:rPr lang="ar-AE" sz="2000" dirty="0"/>
              <a:t>فشردن قفسه سینه و تهویه </a:t>
            </a:r>
            <a:r>
              <a:rPr lang="fa-IR" sz="2000" dirty="0" smtClean="0"/>
              <a:t>(</a:t>
            </a:r>
            <a:r>
              <a:rPr lang="ar-AE" sz="2000" dirty="0" smtClean="0"/>
              <a:t>تنفس</a:t>
            </a:r>
            <a:r>
              <a:rPr lang="fa-IR" sz="2000" dirty="0" smtClean="0"/>
              <a:t>)</a:t>
            </a:r>
            <a:r>
              <a:rPr lang="ar-AE" sz="2000" dirty="0" smtClean="0"/>
              <a:t> </a:t>
            </a:r>
            <a:r>
              <a:rPr lang="ar-AE" sz="2000" dirty="0"/>
              <a:t>باید بطور همزمان شروع شود. پس از انجام فشردن قفسه سینه </a:t>
            </a:r>
            <a:r>
              <a:rPr lang="fa-IR" sz="2000" dirty="0" smtClean="0"/>
              <a:t>(</a:t>
            </a:r>
            <a:r>
              <a:rPr lang="ar-AE" sz="2000" dirty="0" smtClean="0"/>
              <a:t>به </a:t>
            </a:r>
            <a:r>
              <a:rPr lang="ar-AE" sz="2000" dirty="0"/>
              <a:t>تعداد 31 </a:t>
            </a:r>
            <a:r>
              <a:rPr lang="ar-AE" sz="2000" dirty="0" smtClean="0"/>
              <a:t>مرتبه</a:t>
            </a:r>
            <a:r>
              <a:rPr lang="fa-IR" sz="2000" dirty="0" smtClean="0"/>
              <a:t>)</a:t>
            </a:r>
            <a:r>
              <a:rPr lang="ar-AE" sz="2000" dirty="0" smtClean="0"/>
              <a:t> </a:t>
            </a:r>
            <a:r>
              <a:rPr lang="ar-AE" sz="2000" dirty="0"/>
              <a:t>در بیماران غیر پاسخگو و فاقد تنفس باز کردن راه هوایی و تهویه </a:t>
            </a:r>
            <a:r>
              <a:rPr lang="ar-AE" sz="2000" dirty="0" smtClean="0"/>
              <a:t>مصنوعی</a:t>
            </a:r>
            <a:r>
              <a:rPr lang="fa-IR" sz="2000" dirty="0" smtClean="0"/>
              <a:t>(</a:t>
            </a:r>
            <a:r>
              <a:rPr lang="ar-AE" sz="2000" dirty="0" smtClean="0"/>
              <a:t>2 مرتبه</a:t>
            </a:r>
            <a:r>
              <a:rPr lang="fa-IR" sz="2000" dirty="0" smtClean="0"/>
              <a:t>)</a:t>
            </a:r>
            <a:r>
              <a:rPr lang="ar-AE" sz="2000" dirty="0" smtClean="0"/>
              <a:t> </a:t>
            </a:r>
            <a:r>
              <a:rPr lang="ar-AE" sz="2000" dirty="0"/>
              <a:t>مهمترین اقدام می باشد</a:t>
            </a:r>
            <a:r>
              <a:rPr lang="ar-AE" sz="2000" dirty="0" smtClean="0"/>
              <a:t>.</a:t>
            </a:r>
            <a:endParaRPr lang="fa-IR" sz="2000" dirty="0" smtClean="0"/>
          </a:p>
          <a:p>
            <a:pPr marL="0" indent="0" algn="r" rtl="1">
              <a:buNone/>
            </a:pPr>
            <a:r>
              <a:rPr lang="ar-AE" dirty="0">
                <a:solidFill>
                  <a:schemeClr val="accent2">
                    <a:lumMod val="75000"/>
                  </a:schemeClr>
                </a:solidFill>
              </a:rPr>
              <a:t>انسداد راه هوایی در بیمار بیهوش، اغلب به علت شل شدن عضله زبان و افتادن آن به پشت حلق می </a:t>
            </a:r>
            <a:r>
              <a:rPr lang="ar-AE" dirty="0" smtClean="0">
                <a:solidFill>
                  <a:schemeClr val="accent2">
                    <a:lumMod val="75000"/>
                  </a:schemeClr>
                </a:solidFill>
              </a:rPr>
              <a:t>باشد</a:t>
            </a:r>
            <a:r>
              <a:rPr lang="fa-IR" dirty="0" smtClean="0">
                <a:solidFill>
                  <a:schemeClr val="accent2">
                    <a:lumMod val="75000"/>
                  </a:schemeClr>
                </a:solidFill>
              </a:rPr>
              <a:t>.</a:t>
            </a:r>
          </a:p>
          <a:p>
            <a:pPr marL="0" indent="0" algn="r" rtl="1">
              <a:buNone/>
            </a:pPr>
            <a:r>
              <a:rPr lang="ar-AE" sz="2000" dirty="0"/>
              <a:t>دندانهای مصنوعی که دچار شکستگی شده اند، لخته های بزرگ خون، محتویات استفراغی، تکه های مواد غذایی، ترشحات حلق -دهانی و سایر اجسام خارجی نیز می توانند منجر به انسداد راه هوایی </a:t>
            </a:r>
            <a:r>
              <a:rPr lang="ar-AE" sz="2000" dirty="0" smtClean="0"/>
              <a:t>شوند.</a:t>
            </a:r>
            <a:endParaRPr lang="fa-IR" sz="2000" dirty="0" smtClean="0"/>
          </a:p>
          <a:p>
            <a:pPr marL="0" indent="0" algn="r" rtl="1">
              <a:buNone/>
            </a:pPr>
            <a:r>
              <a:rPr lang="ar-AE" sz="2000" dirty="0"/>
              <a:t>جهت انجام تهویه مصنوعی ابتدا باید راه هوایی بیمار باز باشد. در این مرحله احیاگر به منظور باز کردن راه هوایی از مانور "سر عقب – چانه </a:t>
            </a:r>
            <a:r>
              <a:rPr lang="ar-AE" sz="2000" dirty="0" smtClean="0"/>
              <a:t>با</a:t>
            </a:r>
            <a:r>
              <a:rPr lang="fa-IR" sz="2000" dirty="0" smtClean="0"/>
              <a:t>لا(</a:t>
            </a:r>
            <a:r>
              <a:rPr lang="en-US" sz="2000" dirty="0" smtClean="0"/>
              <a:t> (lift </a:t>
            </a:r>
            <a:r>
              <a:rPr lang="en-US" sz="2000" dirty="0"/>
              <a:t>Chin – tilt </a:t>
            </a:r>
            <a:r>
              <a:rPr lang="en-US" sz="2000" dirty="0" smtClean="0"/>
              <a:t>Head </a:t>
            </a:r>
            <a:r>
              <a:rPr lang="ar-AE" sz="2000" dirty="0" smtClean="0"/>
              <a:t>استفاده </a:t>
            </a:r>
            <a:r>
              <a:rPr lang="ar-AE" sz="2000" dirty="0"/>
              <a:t>می </a:t>
            </a:r>
            <a:r>
              <a:rPr lang="ar-AE" sz="2000" dirty="0" smtClean="0"/>
              <a:t>کند</a:t>
            </a:r>
            <a:r>
              <a:rPr lang="en-US" sz="2000" dirty="0" smtClean="0"/>
              <a:t>.</a:t>
            </a:r>
            <a:endParaRPr lang="en-US" sz="2000" dirty="0">
              <a:solidFill>
                <a:schemeClr val="accent2">
                  <a:lumMod val="75000"/>
                </a:schemeClr>
              </a:solidFill>
            </a:endParaRPr>
          </a:p>
        </p:txBody>
      </p:sp>
      <p:sp>
        <p:nvSpPr>
          <p:cNvPr id="3" name="Title 2"/>
          <p:cNvSpPr>
            <a:spLocks noGrp="1"/>
          </p:cNvSpPr>
          <p:nvPr>
            <p:ph type="title"/>
          </p:nvPr>
        </p:nvSpPr>
        <p:spPr/>
        <p:txBody>
          <a:bodyPr/>
          <a:lstStyle/>
          <a:p>
            <a:r>
              <a:rPr lang="ar-AE" sz="3600" dirty="0"/>
              <a:t>باز کردن راه هوایی و برقراری تنفس مصنوعی</a:t>
            </a:r>
            <a:endParaRPr lang="en-US" sz="3600" dirty="0"/>
          </a:p>
        </p:txBody>
      </p:sp>
    </p:spTree>
    <p:extLst>
      <p:ext uri="{BB962C8B-B14F-4D97-AF65-F5344CB8AC3E}">
        <p14:creationId xmlns:p14="http://schemas.microsoft.com/office/powerpoint/2010/main" val="3975137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1 )دستی که به سر بیمار نزدیک است را روی پیشانی بیمار قرار </a:t>
            </a:r>
            <a:r>
              <a:rPr lang="ar-AE" sz="2000" dirty="0" smtClean="0"/>
              <a:t>بدهید</a:t>
            </a:r>
            <a:r>
              <a:rPr lang="fa-IR" sz="2000" dirty="0" smtClean="0"/>
              <a:t>.</a:t>
            </a:r>
          </a:p>
          <a:p>
            <a:pPr marL="0" indent="0" algn="r" rtl="1">
              <a:buNone/>
            </a:pPr>
            <a:r>
              <a:rPr lang="ar-AE" sz="2000" dirty="0" smtClean="0"/>
              <a:t> </a:t>
            </a:r>
            <a:r>
              <a:rPr lang="ar-AE" sz="2000" dirty="0"/>
              <a:t>2 )دو انگشت دست دیگر که را در قسمت استخوانی چانه قرار دهید</a:t>
            </a:r>
            <a:r>
              <a:rPr lang="ar-AE" sz="2000" dirty="0" smtClean="0"/>
              <a:t>.</a:t>
            </a:r>
            <a:endParaRPr lang="fa-IR" sz="2000" dirty="0" smtClean="0"/>
          </a:p>
          <a:p>
            <a:pPr marL="0" indent="0" algn="r" rtl="1">
              <a:buNone/>
            </a:pPr>
            <a:r>
              <a:rPr lang="ar-AE" sz="2000" dirty="0" smtClean="0"/>
              <a:t> </a:t>
            </a:r>
            <a:r>
              <a:rPr lang="ar-AE" sz="2000" dirty="0"/>
              <a:t>3 )ضمن به عقب بردن سر، چانه بیمار را باال بیاورید به طوری که خط فرضی که از چانه بیمار ترسیم میشود با سطح افق زاویه 91 درجه داشته باشد</a:t>
            </a:r>
            <a:r>
              <a:rPr lang="ar-AE" sz="2000" dirty="0" smtClean="0"/>
              <a:t>.</a:t>
            </a:r>
            <a:endParaRPr lang="fa-IR" sz="2000" dirty="0" smtClean="0"/>
          </a:p>
          <a:p>
            <a:pPr marL="0" indent="0" algn="r" rtl="1">
              <a:buNone/>
            </a:pPr>
            <a:r>
              <a:rPr lang="ar-AE" sz="2000" dirty="0" smtClean="0"/>
              <a:t> </a:t>
            </a:r>
            <a:r>
              <a:rPr lang="ar-AE" sz="2000" dirty="0"/>
              <a:t>4 )سپس دهان بیمار را باز کرده و از نظر وجود جسم خارجی دهان را بررسی نمائید</a:t>
            </a:r>
            <a:r>
              <a:rPr lang="ar-AE" sz="2000" dirty="0" smtClean="0"/>
              <a:t>.</a:t>
            </a:r>
            <a:endParaRPr lang="fa-IR" sz="2000" dirty="0" smtClean="0"/>
          </a:p>
          <a:p>
            <a:pPr marL="0" indent="0" algn="r" rtl="1">
              <a:buNone/>
            </a:pPr>
            <a:r>
              <a:rPr lang="ar-AE" sz="2000" dirty="0" smtClean="0"/>
              <a:t> </a:t>
            </a:r>
            <a:r>
              <a:rPr lang="ar-AE" sz="2000" dirty="0"/>
              <a:t>5 )در صورت رویت جسم خارجی در دهان و حلق با استفاده از تکنیک حرکت جارویی انگشتان، آن را خارج کنید .</a:t>
            </a:r>
            <a:endParaRPr lang="en-US" sz="2000" dirty="0"/>
          </a:p>
        </p:txBody>
      </p:sp>
      <p:sp>
        <p:nvSpPr>
          <p:cNvPr id="3" name="Title 2"/>
          <p:cNvSpPr>
            <a:spLocks noGrp="1"/>
          </p:cNvSpPr>
          <p:nvPr>
            <p:ph type="title"/>
          </p:nvPr>
        </p:nvSpPr>
        <p:spPr/>
        <p:txBody>
          <a:bodyPr/>
          <a:lstStyle/>
          <a:p>
            <a:r>
              <a:rPr lang="ar-AE" sz="3600" dirty="0"/>
              <a:t>روش انجام مانور سر عقب – چانه </a:t>
            </a:r>
            <a:r>
              <a:rPr lang="ar-AE" sz="3600" dirty="0" smtClean="0"/>
              <a:t>با</a:t>
            </a:r>
            <a:r>
              <a:rPr lang="fa-IR" sz="3600" dirty="0" smtClean="0"/>
              <a:t>لا</a:t>
            </a:r>
            <a:r>
              <a:rPr lang="ar-AE" sz="3600" dirty="0" smtClean="0"/>
              <a: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365104"/>
            <a:ext cx="3600400" cy="2292871"/>
          </a:xfrm>
          <a:prstGeom prst="rect">
            <a:avLst/>
          </a:prstGeom>
        </p:spPr>
      </p:pic>
    </p:spTree>
    <p:extLst>
      <p:ext uri="{BB962C8B-B14F-4D97-AF65-F5344CB8AC3E}">
        <p14:creationId xmlns:p14="http://schemas.microsoft.com/office/powerpoint/2010/main" val="418052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988965"/>
          </a:xfrm>
        </p:spPr>
        <p:txBody>
          <a:bodyPr>
            <a:normAutofit lnSpcReduction="10000"/>
          </a:bodyPr>
          <a:lstStyle/>
          <a:p>
            <a:pPr marL="0" indent="0" algn="r" rtl="1">
              <a:buNone/>
            </a:pPr>
            <a:r>
              <a:rPr lang="ar-AE" sz="2000" dirty="0">
                <a:solidFill>
                  <a:schemeClr val="accent2">
                    <a:lumMod val="75000"/>
                  </a:schemeClr>
                </a:solidFill>
              </a:rPr>
              <a:t>توجه داشته باشید انجام تکنیک حرکت جارویی به صورت کورکورانه در تمام گروههای سنی ممنوع </a:t>
            </a:r>
            <a:r>
              <a:rPr lang="ar-AE" sz="2000" dirty="0" smtClean="0">
                <a:solidFill>
                  <a:schemeClr val="accent2">
                    <a:lumMod val="75000"/>
                  </a:schemeClr>
                </a:solidFill>
              </a:rPr>
              <a:t>است</a:t>
            </a:r>
            <a:r>
              <a:rPr lang="fa-IR" sz="2000" dirty="0" smtClean="0">
                <a:solidFill>
                  <a:schemeClr val="accent2">
                    <a:lumMod val="75000"/>
                  </a:schemeClr>
                </a:solidFill>
              </a:rPr>
              <a:t>.</a:t>
            </a:r>
          </a:p>
          <a:p>
            <a:pPr marL="0" indent="0" algn="r" rtl="1">
              <a:buNone/>
            </a:pPr>
            <a:r>
              <a:rPr lang="ar-AE" sz="2000" dirty="0"/>
              <a:t>با توجه به احتمال آسیب ستون مهره ها در حوادث </a:t>
            </a:r>
            <a:r>
              <a:rPr lang="ar-AE" sz="2000" dirty="0" smtClean="0"/>
              <a:t>ترومایی</a:t>
            </a:r>
            <a:r>
              <a:rPr lang="en-US" sz="2000" dirty="0" smtClean="0"/>
              <a:t>)</a:t>
            </a:r>
            <a:r>
              <a:rPr lang="ar-AE" sz="2000" dirty="0" smtClean="0"/>
              <a:t>تصادف</a:t>
            </a:r>
            <a:r>
              <a:rPr lang="ar-AE" sz="2000" dirty="0"/>
              <a:t>، سقوط، خشونت و</a:t>
            </a:r>
            <a:r>
              <a:rPr lang="ar-AE" sz="2000" dirty="0" smtClean="0"/>
              <a:t>...</a:t>
            </a:r>
            <a:r>
              <a:rPr lang="en-US" sz="2000" dirty="0"/>
              <a:t>(</a:t>
            </a:r>
            <a:r>
              <a:rPr lang="ar-AE" sz="2000" dirty="0" smtClean="0"/>
              <a:t>استفاده </a:t>
            </a:r>
            <a:r>
              <a:rPr lang="ar-AE" sz="2000" dirty="0"/>
              <a:t>از مانور فوق برای باز کردن راه هوایی ممنوع بوده و باید از مانور دیگر استفاده گردد. برای باز کردن راه هوایی در افراد مشکوک به ترومای ستون مهره ها باید از مانور </a:t>
            </a:r>
            <a:r>
              <a:rPr lang="ar-AE" sz="2000" dirty="0" smtClean="0">
                <a:solidFill>
                  <a:schemeClr val="accent2">
                    <a:lumMod val="75000"/>
                  </a:schemeClr>
                </a:solidFill>
              </a:rPr>
              <a:t>باز </a:t>
            </a:r>
            <a:r>
              <a:rPr lang="ar-AE" sz="2000" dirty="0">
                <a:solidFill>
                  <a:schemeClr val="accent2">
                    <a:lumMod val="75000"/>
                  </a:schemeClr>
                </a:solidFill>
              </a:rPr>
              <a:t>کردن فک با </a:t>
            </a:r>
            <a:r>
              <a:rPr lang="ar-AE" sz="2000" dirty="0" smtClean="0">
                <a:solidFill>
                  <a:schemeClr val="accent2">
                    <a:lumMod val="75000"/>
                  </a:schemeClr>
                </a:solidFill>
              </a:rPr>
              <a:t>فشار</a:t>
            </a:r>
            <a:r>
              <a:rPr lang="en-US" sz="2000" dirty="0" smtClean="0">
                <a:solidFill>
                  <a:schemeClr val="accent2">
                    <a:lumMod val="75000"/>
                  </a:schemeClr>
                </a:solidFill>
              </a:rPr>
              <a:t>(Jaw Thrust)</a:t>
            </a:r>
            <a:r>
              <a:rPr lang="ar-AE" sz="2000" dirty="0" smtClean="0"/>
              <a:t>استفاده </a:t>
            </a:r>
            <a:r>
              <a:rPr lang="ar-AE" sz="2000" dirty="0"/>
              <a:t>نمایید</a:t>
            </a:r>
            <a:r>
              <a:rPr lang="ar-AE" sz="2000" dirty="0" smtClean="0"/>
              <a:t>.</a:t>
            </a:r>
            <a:endParaRPr lang="en-US" sz="2000" dirty="0"/>
          </a:p>
          <a:p>
            <a:pPr marL="0" indent="0" algn="r" rtl="1">
              <a:buNone/>
            </a:pPr>
            <a:r>
              <a:rPr lang="ar-AE" sz="2000" dirty="0"/>
              <a:t>روش انجام این مانور</a:t>
            </a:r>
            <a:r>
              <a:rPr lang="ar-AE" sz="2000" dirty="0" smtClean="0"/>
              <a:t>:</a:t>
            </a:r>
            <a:endParaRPr lang="en-US" sz="2000" dirty="0" smtClean="0"/>
          </a:p>
          <a:p>
            <a:pPr marL="0" indent="0" algn="r" rtl="1">
              <a:buNone/>
            </a:pPr>
            <a:r>
              <a:rPr lang="ar-AE" sz="2000" dirty="0"/>
              <a:t>1 )بدون جابجا کردن گردن مصدوم انگشتان هر دو دست را در قسمت پشت مفصل فک تحتانی و فوقانی قرار دهید</a:t>
            </a:r>
            <a:r>
              <a:rPr lang="ar-AE" sz="2000" dirty="0" smtClean="0"/>
              <a:t>.</a:t>
            </a:r>
            <a:endParaRPr lang="en-US" sz="2000" dirty="0" smtClean="0"/>
          </a:p>
          <a:p>
            <a:pPr marL="0" indent="0" algn="r" rtl="1">
              <a:buNone/>
            </a:pPr>
            <a:r>
              <a:rPr lang="ar-AE" sz="2000" dirty="0" smtClean="0"/>
              <a:t> </a:t>
            </a:r>
            <a:r>
              <a:rPr lang="ar-AE" sz="2000" dirty="0"/>
              <a:t>2 )فک تحتانی مصدوم به سمت باال فشار بدهید</a:t>
            </a:r>
            <a:r>
              <a:rPr lang="ar-AE" sz="2000" dirty="0" smtClean="0"/>
              <a:t>.</a:t>
            </a:r>
            <a:endParaRPr lang="en-US" sz="2000" dirty="0" smtClean="0"/>
          </a:p>
          <a:p>
            <a:pPr marL="0" indent="0" algn="r" rtl="1">
              <a:buNone/>
            </a:pPr>
            <a:r>
              <a:rPr lang="ar-AE" sz="2000" dirty="0" smtClean="0"/>
              <a:t> </a:t>
            </a:r>
            <a:r>
              <a:rPr lang="ar-AE" sz="2000" dirty="0"/>
              <a:t>3 )با کمک انگشتان شست هر دو دست فک تحتانی را به </a:t>
            </a:r>
            <a:r>
              <a:rPr lang="ar-AE" sz="2000" dirty="0" smtClean="0"/>
              <a:t>سمت</a:t>
            </a:r>
            <a:endParaRPr lang="en-US" sz="2000" dirty="0" smtClean="0"/>
          </a:p>
          <a:p>
            <a:pPr marL="0" indent="0" algn="r" rtl="1">
              <a:buNone/>
            </a:pPr>
            <a:r>
              <a:rPr lang="ar-AE" sz="2000" dirty="0" smtClean="0"/>
              <a:t> </a:t>
            </a:r>
            <a:r>
              <a:rPr lang="ar-AE" sz="2000" dirty="0"/>
              <a:t>جلو فشار دهید.</a:t>
            </a: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97152"/>
            <a:ext cx="3048000" cy="1495425"/>
          </a:xfrm>
          <a:prstGeom prst="rect">
            <a:avLst/>
          </a:prstGeom>
        </p:spPr>
      </p:pic>
    </p:spTree>
    <p:extLst>
      <p:ext uri="{BB962C8B-B14F-4D97-AF65-F5344CB8AC3E}">
        <p14:creationId xmlns:p14="http://schemas.microsoft.com/office/powerpoint/2010/main" val="237178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133701" cy="6857434"/>
          </a:xfrm>
        </p:spPr>
      </p:pic>
    </p:spTree>
    <p:extLst>
      <p:ext uri="{BB962C8B-B14F-4D97-AF65-F5344CB8AC3E}">
        <p14:creationId xmlns:p14="http://schemas.microsoft.com/office/powerpoint/2010/main" val="59141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AE" sz="2000" dirty="0"/>
              <a:t>احیای قلبی ریوی شامل اقداماتی است که برای بازگرداندن اعمال حیاتی سه عضو مهم قلب، ریه و مغز انجام شده و تالش می شود تا گردش خون و تنفس به طور مصنوعی تا زمان برگشت جریان خون خودبخودی بیمار برقرار شود </a:t>
            </a:r>
            <a:r>
              <a:rPr lang="fa-IR" sz="2000" dirty="0" smtClean="0"/>
              <a:t>.</a:t>
            </a:r>
            <a:endParaRPr lang="en-US" sz="2000" dirty="0"/>
          </a:p>
        </p:txBody>
      </p:sp>
      <p:sp>
        <p:nvSpPr>
          <p:cNvPr id="3" name="Title 2"/>
          <p:cNvSpPr>
            <a:spLocks noGrp="1"/>
          </p:cNvSpPr>
          <p:nvPr>
            <p:ph type="title"/>
          </p:nvPr>
        </p:nvSpPr>
        <p:spPr/>
        <p:txBody>
          <a:bodyPr/>
          <a:lstStyle/>
          <a:p>
            <a:r>
              <a:rPr lang="ar-AE" dirty="0"/>
              <a:t>احیای قلبی - ریوی </a:t>
            </a:r>
            <a:endParaRPr lang="en-US" dirty="0"/>
          </a:p>
        </p:txBody>
      </p:sp>
    </p:spTree>
    <p:extLst>
      <p:ext uri="{BB962C8B-B14F-4D97-AF65-F5344CB8AC3E}">
        <p14:creationId xmlns:p14="http://schemas.microsoft.com/office/powerpoint/2010/main" val="2588520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بعداز باز کردن راه هوایی باید با استفاده از روش های مناسب، تهویه تنفسی را برای بیمار انجام بدهید. در خارج از بیمارستان برای انجام این کار باید از روش تنفس دهان به دهان، دهان به بینی و در صورت در دسترس بودن از روش تنفس دهان </a:t>
            </a:r>
            <a:r>
              <a:rPr lang="ar-AE" sz="2000" dirty="0" smtClean="0"/>
              <a:t>به </a:t>
            </a:r>
            <a:r>
              <a:rPr lang="ar-AE" sz="2000" dirty="0"/>
              <a:t>ماسک استفاده می شود</a:t>
            </a:r>
            <a:r>
              <a:rPr lang="ar-AE" sz="2000" dirty="0" smtClean="0"/>
              <a:t>.</a:t>
            </a:r>
            <a:endParaRPr lang="en-US" sz="2000" dirty="0" smtClean="0"/>
          </a:p>
          <a:p>
            <a:pPr marL="0" indent="0" algn="r" rtl="1">
              <a:buNone/>
            </a:pPr>
            <a:r>
              <a:rPr lang="ar-AE" sz="2000" dirty="0"/>
              <a:t>برای انجام تنفس دهان به دهان، از مانور سر عقب – </a:t>
            </a:r>
            <a:r>
              <a:rPr lang="ar-AE" sz="2000" dirty="0" smtClean="0"/>
              <a:t>چانه</a:t>
            </a:r>
            <a:r>
              <a:rPr lang="fa-IR" sz="2000" dirty="0" smtClean="0"/>
              <a:t> بالا</a:t>
            </a:r>
            <a:r>
              <a:rPr lang="ar-AE" sz="2000" dirty="0" smtClean="0"/>
              <a:t> </a:t>
            </a:r>
            <a:r>
              <a:rPr lang="ar-AE" sz="2000" dirty="0"/>
              <a:t>استفاده کرده و با انگشتان دستی که روی سر بیمار است سوراخ های بینی را مسدود کرده و بعد از انجام یک دم عمیق دهانتان را بر روی دهان بیمار قرار داده به طوری که لبهای شما دور تا دور لبهای بیمار را بگیرد و با نیرو ولی به صورت آهسته برای مدت 1 ثانیه هوا را داخل ریه های بیمار بدمید و بعد از مشاهده </a:t>
            </a:r>
            <a:r>
              <a:rPr lang="ar-AE" sz="2000" dirty="0" smtClean="0"/>
              <a:t>با</a:t>
            </a:r>
            <a:r>
              <a:rPr lang="fa-IR" sz="2000" dirty="0" smtClean="0"/>
              <a:t>لا</a:t>
            </a:r>
            <a:r>
              <a:rPr lang="ar-AE" sz="2000" dirty="0" smtClean="0"/>
              <a:t> </a:t>
            </a:r>
            <a:r>
              <a:rPr lang="ar-AE" sz="2000" dirty="0"/>
              <a:t>آمادن قفسه سینه سرتان را کنار کشیده ، سوراخ های بینی را باز کنید تا هوای دمیده شده خارج شود.</a:t>
            </a:r>
            <a:endParaRPr lang="en-US" sz="2000" dirty="0"/>
          </a:p>
        </p:txBody>
      </p:sp>
      <p:sp>
        <p:nvSpPr>
          <p:cNvPr id="3" name="Title 2"/>
          <p:cNvSpPr>
            <a:spLocks noGrp="1"/>
          </p:cNvSpPr>
          <p:nvPr>
            <p:ph type="title"/>
          </p:nvPr>
        </p:nvSpPr>
        <p:spPr/>
        <p:txBody>
          <a:bodyPr/>
          <a:lstStyle/>
          <a:p>
            <a:r>
              <a:rPr lang="ar-AE" sz="3600" dirty="0"/>
              <a:t>برقراری تنفس مصنوعی</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941168"/>
            <a:ext cx="3096344" cy="1752600"/>
          </a:xfrm>
          <a:prstGeom prst="rect">
            <a:avLst/>
          </a:prstGeom>
        </p:spPr>
      </p:pic>
    </p:spTree>
    <p:extLst>
      <p:ext uri="{BB962C8B-B14F-4D97-AF65-F5344CB8AC3E}">
        <p14:creationId xmlns:p14="http://schemas.microsoft.com/office/powerpoint/2010/main" val="2706297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93021"/>
          </a:xfrm>
        </p:spPr>
        <p:txBody>
          <a:bodyPr>
            <a:normAutofit/>
          </a:bodyPr>
          <a:lstStyle/>
          <a:p>
            <a:pPr marL="0" indent="0" algn="r" rtl="1">
              <a:buNone/>
            </a:pPr>
            <a:r>
              <a:rPr lang="ar-AE" sz="2000" dirty="0"/>
              <a:t>در صورتی که انجام تنفس دهان به دهان بدلیل </a:t>
            </a:r>
            <a:r>
              <a:rPr lang="ar-AE" sz="2000" dirty="0" smtClean="0"/>
              <a:t>مشک</a:t>
            </a:r>
            <a:r>
              <a:rPr lang="fa-IR" sz="2000" dirty="0" smtClean="0"/>
              <a:t>لا</a:t>
            </a:r>
            <a:r>
              <a:rPr lang="ar-AE" sz="2000" dirty="0" smtClean="0"/>
              <a:t>تی </a:t>
            </a:r>
            <a:r>
              <a:rPr lang="ar-AE" sz="2000" dirty="0"/>
              <a:t>مانند قفل شدن فک، شکستگی استخوانهای صورت و جراحت شدید لبها و وجود ترشحات در دهان امکان پذیر نباشد، احیاگر باید از تکنیک تنفس دهان به بینی استفاده نماید. در این مورد نیز احیاگر از مانور سر عقب – چانه </a:t>
            </a:r>
            <a:r>
              <a:rPr lang="ar-AE" sz="2000" dirty="0" smtClean="0"/>
              <a:t>با</a:t>
            </a:r>
            <a:r>
              <a:rPr lang="fa-IR" sz="2000" dirty="0" smtClean="0"/>
              <a:t>لا</a:t>
            </a:r>
            <a:r>
              <a:rPr lang="ar-AE" sz="2000" dirty="0" smtClean="0"/>
              <a:t> </a:t>
            </a:r>
            <a:r>
              <a:rPr lang="ar-AE" sz="2000" dirty="0"/>
              <a:t>استفاده کرده و پس از بستن دهان لبهای خود را دور بینی قرار داده و همانند تکنیک دهان به دهان به مدت 1 ثانیه در داخل سوراخ های بینی می دمد</a:t>
            </a:r>
            <a:r>
              <a:rPr lang="ar-AE" sz="2000" dirty="0" smtClean="0"/>
              <a:t>.</a:t>
            </a:r>
            <a:endParaRPr lang="fa-IR" sz="2000" dirty="0" smtClean="0"/>
          </a:p>
          <a:p>
            <a:pPr marL="0" indent="0" algn="r" rtl="1">
              <a:buNone/>
            </a:pPr>
            <a:r>
              <a:rPr lang="ar-AE" sz="2000" dirty="0"/>
              <a:t>هوای بازدمی حاوی 16 %اکسیژن بوده و این مقدار برای تامین اکسیژن رسانی ارگانهای حیاتی مثل مغز و برقراری تنفس کافی می باشد. اگر با تنفس اول قفسه سینه حرکت نکرد، وضعیت سر بیمار را تغییر داده و دوباره مانور را تکرار کنید و مجدد به بیمار تنفس بدهید. اگر تنفس دوم هم باعث </a:t>
            </a:r>
            <a:r>
              <a:rPr lang="ar-AE" sz="2000" dirty="0" smtClean="0"/>
              <a:t>با</a:t>
            </a:r>
            <a:r>
              <a:rPr lang="fa-IR" sz="2000" dirty="0" smtClean="0"/>
              <a:t>لا</a:t>
            </a:r>
            <a:r>
              <a:rPr lang="ar-AE" sz="2000" dirty="0" smtClean="0"/>
              <a:t> </a:t>
            </a:r>
            <a:r>
              <a:rPr lang="ar-AE" sz="2000" dirty="0"/>
              <a:t>آمدن قفسه سینه نشد، احتمال انسداد راه هوایی وجود دارد. در این گونه موارد و موارد مشابهی که بیمار متعاقب انسداد راه هوایی دچار ایست قلبی شده است بایستی </a:t>
            </a:r>
            <a:r>
              <a:rPr lang="ar-AE" sz="2000" dirty="0" smtClean="0"/>
              <a:t>ب</a:t>
            </a:r>
            <a:r>
              <a:rPr lang="fa-IR" sz="2000" dirty="0" smtClean="0"/>
              <a:t>لا</a:t>
            </a:r>
            <a:r>
              <a:rPr lang="ar-AE" sz="2000" dirty="0" smtClean="0"/>
              <a:t>فاصله </a:t>
            </a:r>
            <a:r>
              <a:rPr lang="ar-AE" sz="2000" dirty="0"/>
              <a:t>انجام فشردن قفسه سینه را شروع کرد، اما هر بار که می خواهیم تنفس دهیم باید دهان بیمار را از نظر وجود جسام خارجی بررسی کنیم و در صورت رویت آن را خارج </a:t>
            </a:r>
            <a:r>
              <a:rPr lang="ar-AE" sz="2000" dirty="0" smtClean="0"/>
              <a:t>نماییم</a:t>
            </a:r>
            <a:endParaRPr lang="fa-IR" sz="2000" dirty="0" smtClean="0"/>
          </a:p>
          <a:p>
            <a:pPr marL="0" indent="0" algn="r" rtl="1">
              <a:buNone/>
            </a:pPr>
            <a:r>
              <a:rPr lang="fa-IR" sz="2000" dirty="0" smtClean="0">
                <a:solidFill>
                  <a:schemeClr val="accent2">
                    <a:lumMod val="75000"/>
                  </a:schemeClr>
                </a:solidFill>
              </a:rPr>
              <a:t>            </a:t>
            </a:r>
            <a:r>
              <a:rPr lang="ar-AE" sz="2000" dirty="0" smtClean="0">
                <a:solidFill>
                  <a:schemeClr val="accent2">
                    <a:lumMod val="75000"/>
                  </a:schemeClr>
                </a:solidFill>
              </a:rPr>
              <a:t>به </a:t>
            </a:r>
            <a:r>
              <a:rPr lang="ar-AE" sz="2000" dirty="0">
                <a:solidFill>
                  <a:schemeClr val="accent2">
                    <a:lumMod val="75000"/>
                  </a:schemeClr>
                </a:solidFill>
              </a:rPr>
              <a:t>هر حال فشردن قفسه سینه به تنهایی بهتر از انجام ندادن هیچ کاری می باشد.</a:t>
            </a:r>
            <a:endParaRPr lang="en-US" sz="2000" dirty="0">
              <a:solidFill>
                <a:schemeClr val="accent2">
                  <a:lumMod val="75000"/>
                </a:schemeClr>
              </a:solidFill>
            </a:endParaRPr>
          </a:p>
        </p:txBody>
      </p:sp>
    </p:spTree>
    <p:extLst>
      <p:ext uri="{BB962C8B-B14F-4D97-AF65-F5344CB8AC3E}">
        <p14:creationId xmlns:p14="http://schemas.microsoft.com/office/powerpoint/2010/main" val="1336912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دستگاه شوک الکتریکی خارجی خودکار </a:t>
            </a:r>
            <a:r>
              <a:rPr lang="en-US" sz="2000" dirty="0"/>
              <a:t>AED </a:t>
            </a:r>
            <a:r>
              <a:rPr lang="ar-AE" sz="2000" dirty="0"/>
              <a:t>وسیله ای است که بصورت خودکار ریتم قلبی بیمار را آنالیز کرده و در صورتیکه ریتم قلبی قابل شوک دادن باشد جریان الکتریکی را در مقیاس ژول به بیمار تحویل می دهد. استفاده از این دستگاه بسیار ساده بوده و نیاز به کسب مهارت خاصی ندارد </a:t>
            </a:r>
            <a:r>
              <a:rPr lang="en-US" sz="2000" dirty="0" smtClean="0"/>
              <a:t>.</a:t>
            </a:r>
            <a:r>
              <a:rPr lang="ar-AE" sz="2000" dirty="0" smtClean="0"/>
              <a:t>زیرا </a:t>
            </a:r>
            <a:r>
              <a:rPr lang="ar-AE" sz="2000" dirty="0"/>
              <a:t>خود دستگاه ریتم قلبی بیماررا آنالیز می </a:t>
            </a:r>
            <a:r>
              <a:rPr lang="ar-AE" sz="2000" dirty="0" smtClean="0"/>
              <a:t>کند </a:t>
            </a:r>
            <a:r>
              <a:rPr lang="en-US" sz="2000" dirty="0" smtClean="0"/>
              <a:t>.</a:t>
            </a:r>
            <a:r>
              <a:rPr lang="ar-AE" sz="2000" dirty="0" smtClean="0"/>
              <a:t>اپراتور</a:t>
            </a:r>
            <a:r>
              <a:rPr lang="en-US" sz="2000" dirty="0"/>
              <a:t>)</a:t>
            </a:r>
            <a:r>
              <a:rPr lang="ar-AE" sz="2000" dirty="0" smtClean="0"/>
              <a:t> همان احیاگر</a:t>
            </a:r>
            <a:r>
              <a:rPr lang="en-US" sz="2000" dirty="0" smtClean="0"/>
              <a:t>(</a:t>
            </a:r>
            <a:r>
              <a:rPr lang="ar-AE" sz="2000" dirty="0" smtClean="0"/>
              <a:t>فقط </a:t>
            </a:r>
            <a:r>
              <a:rPr lang="ar-AE" sz="2000" dirty="0"/>
              <a:t>در زمان مناسب و طبق دستور </a:t>
            </a:r>
            <a:r>
              <a:rPr lang="ar-AE" sz="2000" dirty="0" smtClean="0"/>
              <a:t>دستگاه </a:t>
            </a:r>
            <a:r>
              <a:rPr lang="ar-AE" sz="2000" dirty="0"/>
              <a:t>باید شاسی خاصی را بفشارد</a:t>
            </a:r>
            <a:r>
              <a:rPr lang="ar-AE" sz="2000" dirty="0" smtClean="0"/>
              <a:t>.</a:t>
            </a:r>
            <a:endParaRPr lang="en-US" sz="2000" dirty="0" smtClean="0"/>
          </a:p>
          <a:p>
            <a:pPr marL="0" indent="0" algn="r" rtl="1">
              <a:buNone/>
            </a:pPr>
            <a:endParaRPr lang="en-US" sz="2000" dirty="0"/>
          </a:p>
        </p:txBody>
      </p:sp>
      <p:sp>
        <p:nvSpPr>
          <p:cNvPr id="3" name="Title 2"/>
          <p:cNvSpPr>
            <a:spLocks noGrp="1"/>
          </p:cNvSpPr>
          <p:nvPr>
            <p:ph type="title"/>
          </p:nvPr>
        </p:nvSpPr>
        <p:spPr/>
        <p:txBody>
          <a:bodyPr/>
          <a:lstStyle/>
          <a:p>
            <a:r>
              <a:rPr lang="en-US" sz="3600" dirty="0" smtClean="0"/>
              <a:t>(AED)</a:t>
            </a:r>
            <a:r>
              <a:rPr lang="ar-AE" sz="3600" dirty="0" smtClean="0"/>
              <a:t>شوک </a:t>
            </a:r>
            <a:r>
              <a:rPr lang="ar-AE" sz="3600" dirty="0"/>
              <a:t>الکتریکی خارجی </a:t>
            </a:r>
            <a:r>
              <a:rPr lang="ar-AE" sz="3600" dirty="0" smtClean="0"/>
              <a:t>خودکار</a:t>
            </a: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861048"/>
            <a:ext cx="3573314" cy="27599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861048"/>
            <a:ext cx="3528392" cy="2852936"/>
          </a:xfrm>
          <a:prstGeom prst="rect">
            <a:avLst/>
          </a:prstGeom>
        </p:spPr>
      </p:pic>
    </p:spTree>
    <p:extLst>
      <p:ext uri="{BB962C8B-B14F-4D97-AF65-F5344CB8AC3E}">
        <p14:creationId xmlns:p14="http://schemas.microsoft.com/office/powerpoint/2010/main" val="3956387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این دستگاه در مکانهای شلوغ و پر ازدحام مثل مترو یا مراکز تفریحی و ورزشی و یا جاهایی که امکان وقوع ایست قلبی زیاد است قرار داده می شود و در موارد ایست قلبی شاهد در بزرگساالن و حتی برخی انواع ایست قلبی در کودکان با منشاء قلبی برای درمان اختالالت کشنده ریتم قلبی از جمله لرزش بطنی مورد استفاده قرار می گیرد . این وسیله توسط الکترودهایی به بدن بیمار متصل شده و ضمن راهنمایی احیاگران با دستورات صوتی ریتم قلبی بیمار را آنالیز کرده و در صورت نیاز شوک دادن و یا ندادن را به احیاگر توصیه میکند</a:t>
            </a:r>
            <a:r>
              <a:rPr lang="ar-AE" sz="2000" dirty="0" smtClean="0"/>
              <a:t>.</a:t>
            </a:r>
            <a:endParaRPr lang="en-US" sz="2000" dirty="0" smtClean="0"/>
          </a:p>
          <a:p>
            <a:pPr marL="0" indent="0" algn="r" rtl="1">
              <a:buNone/>
            </a:pPr>
            <a:r>
              <a:rPr lang="ar-AE" sz="2000" dirty="0"/>
              <a:t>مطالعات نشان می دهد که میزان بقاء بیماران پس از بکارگیری این وسیله به طور چشمگیری افزایش یافته است .در موارد ایست قلبی شاهد بهتر است پس از شروع عمل فشردن قفسه سینه در صورت آماده شدن دستگاه هر چه سریعتر مورد استفاده قرار گیرد. اما در موارد ایست قلبی غیر شاهد ابتدا بایستی عملیات احیاء برای 2 دقیقه صورت گرفته و سپس از دستگاه استفاده شود.</a:t>
            </a:r>
            <a:endParaRPr lang="en-US" sz="2000" dirty="0"/>
          </a:p>
        </p:txBody>
      </p:sp>
    </p:spTree>
    <p:extLst>
      <p:ext uri="{BB962C8B-B14F-4D97-AF65-F5344CB8AC3E}">
        <p14:creationId xmlns:p14="http://schemas.microsoft.com/office/powerpoint/2010/main" val="2320541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420888"/>
            <a:ext cx="5209846" cy="3392022"/>
          </a:xfrm>
        </p:spPr>
      </p:pic>
      <p:sp>
        <p:nvSpPr>
          <p:cNvPr id="5" name="Rectangle 4"/>
          <p:cNvSpPr/>
          <p:nvPr/>
        </p:nvSpPr>
        <p:spPr>
          <a:xfrm>
            <a:off x="5796136" y="2852936"/>
            <a:ext cx="2862064" cy="2554545"/>
          </a:xfrm>
          <a:prstGeom prst="rect">
            <a:avLst/>
          </a:prstGeom>
        </p:spPr>
        <p:txBody>
          <a:bodyPr wrap="square">
            <a:spAutoFit/>
          </a:bodyPr>
          <a:lstStyle/>
          <a:p>
            <a:pPr algn="r"/>
            <a:r>
              <a:rPr lang="ar-AE" sz="2000" dirty="0"/>
              <a:t>جعبه دستگاه را باز کرده آنرا روشن کنید. دستورات صوتی دستگاه را اجرا کنید. الکترودها را به بدن بیمار وصل کرده و از بیمار فاصله بگیرید پس از تجزیه ریتم بر اساس راهنمایی دستگاه یا شوک داده و یا عملیات احیا را ادامه می دهید.</a:t>
            </a:r>
            <a:endParaRPr lang="en-US" sz="2000" dirty="0"/>
          </a:p>
        </p:txBody>
      </p:sp>
    </p:spTree>
    <p:extLst>
      <p:ext uri="{BB962C8B-B14F-4D97-AF65-F5344CB8AC3E}">
        <p14:creationId xmlns:p14="http://schemas.microsoft.com/office/powerpoint/2010/main" val="256090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این دستگاه در شرایط زیر استفاده نمی شود: </a:t>
            </a:r>
            <a:endParaRPr lang="en-US" sz="2000" dirty="0" smtClean="0"/>
          </a:p>
          <a:p>
            <a:pPr marL="0" indent="0" algn="r" rtl="1">
              <a:buNone/>
            </a:pPr>
            <a:r>
              <a:rPr lang="ar-AE" sz="2000" dirty="0" smtClean="0"/>
              <a:t>الف </a:t>
            </a:r>
            <a:r>
              <a:rPr lang="ar-AE" sz="2000" dirty="0"/>
              <a:t>)درون آب، برف یا یخ ذوب </a:t>
            </a:r>
            <a:r>
              <a:rPr lang="ar-AE" sz="2000" dirty="0" smtClean="0"/>
              <a:t>شده</a:t>
            </a:r>
            <a:endParaRPr lang="en-US" sz="2000" dirty="0" smtClean="0"/>
          </a:p>
          <a:p>
            <a:pPr marL="0" indent="0" algn="r" rtl="1">
              <a:buNone/>
            </a:pPr>
            <a:r>
              <a:rPr lang="ar-AE" sz="2000" dirty="0" smtClean="0"/>
              <a:t> </a:t>
            </a:r>
            <a:r>
              <a:rPr lang="ar-AE" sz="2000" dirty="0"/>
              <a:t>ب )وان حمام، استخر یا جکوزی </a:t>
            </a:r>
            <a:endParaRPr lang="en-US" sz="2000" dirty="0" smtClean="0"/>
          </a:p>
          <a:p>
            <a:pPr marL="0" indent="0" algn="r" rtl="1">
              <a:buNone/>
            </a:pPr>
            <a:r>
              <a:rPr lang="ar-AE" sz="2000" dirty="0" smtClean="0"/>
              <a:t>ج </a:t>
            </a:r>
            <a:r>
              <a:rPr lang="ar-AE" sz="2000" dirty="0"/>
              <a:t>)محلی که گاز قابل انفجار در هوای آن وجود دارد. </a:t>
            </a:r>
            <a:endParaRPr lang="en-US" sz="2000" dirty="0" smtClean="0"/>
          </a:p>
          <a:p>
            <a:pPr marL="0" indent="0" algn="r" rtl="1">
              <a:buNone/>
            </a:pPr>
            <a:r>
              <a:rPr lang="ar-AE" sz="2000" dirty="0" smtClean="0"/>
              <a:t>د </a:t>
            </a:r>
            <a:r>
              <a:rPr lang="ar-AE" sz="2000" dirty="0"/>
              <a:t>)هر گونه محیطی که انتقال الکتریسیته را میسر کند. </a:t>
            </a:r>
            <a:endParaRPr lang="en-US" sz="2000" dirty="0"/>
          </a:p>
        </p:txBody>
      </p:sp>
    </p:spTree>
    <p:extLst>
      <p:ext uri="{BB962C8B-B14F-4D97-AF65-F5344CB8AC3E}">
        <p14:creationId xmlns:p14="http://schemas.microsoft.com/office/powerpoint/2010/main" val="2420459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در صورتیکه عملیات احیا توسط یک احیاگر شروع می شود مراحل زیر باید اجرا شوند</a:t>
            </a:r>
            <a:r>
              <a:rPr lang="ar-AE" sz="2000" dirty="0" smtClean="0"/>
              <a:t>.</a:t>
            </a:r>
            <a:endParaRPr lang="en-US" sz="2000" dirty="0" smtClean="0"/>
          </a:p>
          <a:p>
            <a:pPr marL="0" indent="0" algn="r" rtl="1">
              <a:buNone/>
            </a:pPr>
            <a:r>
              <a:rPr lang="ar-AE" sz="2000" dirty="0"/>
              <a:t>1 -در صورتیکه ایست قلبی شاهد باشد</a:t>
            </a:r>
            <a:r>
              <a:rPr lang="ar-AE" sz="2000" dirty="0" smtClean="0"/>
              <a:t>:</a:t>
            </a:r>
            <a:endParaRPr lang="en-US" sz="2000" dirty="0" smtClean="0"/>
          </a:p>
          <a:p>
            <a:pPr marL="0" indent="0" algn="r" rtl="1">
              <a:buNone/>
            </a:pPr>
            <a:r>
              <a:rPr lang="fa-IR" sz="2000" dirty="0" smtClean="0"/>
              <a:t>ال</a:t>
            </a:r>
            <a:r>
              <a:rPr lang="ar-AE" sz="2000" dirty="0" smtClean="0"/>
              <a:t>ف</a:t>
            </a:r>
            <a:r>
              <a:rPr lang="ar-AE" sz="2000" dirty="0"/>
              <a:t>: احیاگر </a:t>
            </a:r>
            <a:r>
              <a:rPr lang="ar-AE" sz="2000" dirty="0" smtClean="0"/>
              <a:t>ب</a:t>
            </a:r>
            <a:r>
              <a:rPr lang="fa-IR" sz="2000" dirty="0" smtClean="0"/>
              <a:t>لا</a:t>
            </a:r>
            <a:r>
              <a:rPr lang="ar-AE" sz="2000" dirty="0" smtClean="0"/>
              <a:t>فاصله </a:t>
            </a:r>
            <a:r>
              <a:rPr lang="ar-AE" sz="2000" dirty="0"/>
              <a:t>سیستم اورژانس 115 را فعال می نماید</a:t>
            </a:r>
            <a:r>
              <a:rPr lang="ar-AE" sz="2000" dirty="0" smtClean="0"/>
              <a:t>.</a:t>
            </a:r>
            <a:endParaRPr lang="fa-IR" sz="2000" dirty="0" smtClean="0"/>
          </a:p>
          <a:p>
            <a:pPr marL="0" indent="0" algn="r" rtl="1">
              <a:buNone/>
            </a:pPr>
            <a:r>
              <a:rPr lang="ar-AE" sz="2000" dirty="0"/>
              <a:t>ب: سپس عملیات احیا را با فشردن قفسه سینه و تعداد حداقل </a:t>
            </a:r>
            <a:r>
              <a:rPr lang="ar-AE" sz="2000" dirty="0" smtClean="0"/>
              <a:t>1</a:t>
            </a:r>
            <a:r>
              <a:rPr lang="fa-IR" sz="2000" dirty="0" smtClean="0"/>
              <a:t>00</a:t>
            </a:r>
            <a:r>
              <a:rPr lang="ar-AE" sz="2000" dirty="0" smtClean="0"/>
              <a:t> </a:t>
            </a:r>
            <a:r>
              <a:rPr lang="ar-AE" sz="2000" dirty="0"/>
              <a:t>بار در دقیقه شروع می نماید</a:t>
            </a:r>
            <a:r>
              <a:rPr lang="ar-AE" sz="2000" dirty="0" smtClean="0"/>
              <a:t>.</a:t>
            </a:r>
            <a:endParaRPr lang="fa-IR" sz="2000" dirty="0" smtClean="0"/>
          </a:p>
          <a:p>
            <a:pPr marL="0" indent="0" algn="r" rtl="1">
              <a:buNone/>
            </a:pPr>
            <a:r>
              <a:rPr lang="ar-AE" sz="2000" dirty="0"/>
              <a:t>ج: در صورتیکه پس از 2 دقیقه </a:t>
            </a:r>
            <a:r>
              <a:rPr lang="fa-IR" sz="2000" dirty="0" smtClean="0"/>
              <a:t>(</a:t>
            </a:r>
            <a:r>
              <a:rPr lang="ar-AE" sz="2000" dirty="0" smtClean="0"/>
              <a:t>حداقل</a:t>
            </a:r>
            <a:r>
              <a:rPr lang="fa-IR" sz="2000" dirty="0" smtClean="0"/>
              <a:t>200</a:t>
            </a:r>
            <a:r>
              <a:rPr lang="ar-AE" sz="2000" dirty="0" smtClean="0"/>
              <a:t> </a:t>
            </a:r>
            <a:r>
              <a:rPr lang="ar-AE" sz="2000" dirty="0"/>
              <a:t>مرتبه فشردن قفسه </a:t>
            </a:r>
            <a:r>
              <a:rPr lang="ar-AE" sz="2000" dirty="0" smtClean="0"/>
              <a:t>سینه</a:t>
            </a:r>
            <a:r>
              <a:rPr lang="fa-IR" sz="2000" dirty="0" smtClean="0"/>
              <a:t>)</a:t>
            </a:r>
            <a:r>
              <a:rPr lang="ar-AE" sz="2000" dirty="0" smtClean="0"/>
              <a:t>نیروهای </a:t>
            </a:r>
            <a:r>
              <a:rPr lang="ar-AE" sz="2000" dirty="0"/>
              <a:t>اورژانس 115 در محل حاضر نشدند، راه هوایی را با مانور "سرعقب – چانه </a:t>
            </a:r>
            <a:r>
              <a:rPr lang="ar-AE" sz="2000" dirty="0" smtClean="0"/>
              <a:t>با</a:t>
            </a:r>
            <a:r>
              <a:rPr lang="fa-IR" sz="2000" dirty="0" smtClean="0"/>
              <a:t>لا</a:t>
            </a:r>
            <a:r>
              <a:rPr lang="ar-AE" sz="2000" dirty="0" smtClean="0"/>
              <a:t>" </a:t>
            </a:r>
            <a:r>
              <a:rPr lang="ar-AE" sz="2000" dirty="0"/>
              <a:t>باز کرده و 2 تنفس دهان به دهان یا دهان به ماسک به بیمار می دهد</a:t>
            </a:r>
            <a:r>
              <a:rPr lang="ar-AE" sz="2000" dirty="0" smtClean="0"/>
              <a:t>.</a:t>
            </a:r>
            <a:endParaRPr lang="fa-IR" sz="2000" dirty="0" smtClean="0"/>
          </a:p>
          <a:p>
            <a:pPr marL="0" indent="0" algn="r" rtl="1">
              <a:buNone/>
            </a:pPr>
            <a:r>
              <a:rPr lang="ar-AE" sz="2000" dirty="0"/>
              <a:t>د: بعد از این به ازای هر 31 بار فشردن قفسه سینه 2 تنفس مصنوعی به بیمار می دهد تا نیروهای اورژانس 115 بر بالین بیمار حاضر شوند.</a:t>
            </a:r>
            <a:endParaRPr lang="en-US" sz="2000" dirty="0"/>
          </a:p>
        </p:txBody>
      </p:sp>
      <p:sp>
        <p:nvSpPr>
          <p:cNvPr id="3" name="Title 2"/>
          <p:cNvSpPr>
            <a:spLocks noGrp="1"/>
          </p:cNvSpPr>
          <p:nvPr>
            <p:ph type="title"/>
          </p:nvPr>
        </p:nvSpPr>
        <p:spPr/>
        <p:txBody>
          <a:bodyPr/>
          <a:lstStyle/>
          <a:p>
            <a:r>
              <a:rPr lang="ar-AE" sz="3200" dirty="0"/>
              <a:t>توالی اقدامات در احیای قلبی – ریوی توسط یک احیاگر</a:t>
            </a:r>
            <a:endParaRPr lang="en-US" sz="3200" dirty="0"/>
          </a:p>
        </p:txBody>
      </p:sp>
    </p:spTree>
    <p:extLst>
      <p:ext uri="{BB962C8B-B14F-4D97-AF65-F5344CB8AC3E}">
        <p14:creationId xmlns:p14="http://schemas.microsoft.com/office/powerpoint/2010/main" val="3081957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2 -در صورتیکه ایست قلبی شاهد </a:t>
            </a:r>
            <a:r>
              <a:rPr lang="ar-AE" sz="2000" dirty="0" smtClean="0"/>
              <a:t>نباشد</a:t>
            </a:r>
            <a:r>
              <a:rPr lang="fa-IR" sz="2000" dirty="0" smtClean="0"/>
              <a:t>(</a:t>
            </a:r>
            <a:r>
              <a:rPr lang="ar-AE" sz="2000" dirty="0" smtClean="0"/>
              <a:t>قبل </a:t>
            </a:r>
            <a:r>
              <a:rPr lang="ar-AE" sz="2000" dirty="0"/>
              <a:t>از حضور احیاگر رخ داده </a:t>
            </a:r>
            <a:r>
              <a:rPr lang="ar-AE" sz="2000" dirty="0" smtClean="0"/>
              <a:t>باشد</a:t>
            </a:r>
            <a:r>
              <a:rPr lang="fa-IR" sz="2000" dirty="0" smtClean="0"/>
              <a:t>)</a:t>
            </a:r>
            <a:r>
              <a:rPr lang="ar-AE" sz="2000" dirty="0" smtClean="0"/>
              <a:t>:</a:t>
            </a:r>
            <a:endParaRPr lang="fa-IR" sz="2000" dirty="0" smtClean="0"/>
          </a:p>
          <a:p>
            <a:pPr marL="0" indent="0" algn="r" rtl="1">
              <a:buNone/>
            </a:pPr>
            <a:r>
              <a:rPr lang="ar-AE" sz="2000" dirty="0"/>
              <a:t>الف: احیاگر </a:t>
            </a:r>
            <a:r>
              <a:rPr lang="ar-AE" sz="2000" dirty="0" smtClean="0"/>
              <a:t>ب</a:t>
            </a:r>
            <a:r>
              <a:rPr lang="fa-IR" sz="2000" dirty="0" smtClean="0"/>
              <a:t>لا</a:t>
            </a:r>
            <a:r>
              <a:rPr lang="ar-AE" sz="2000" dirty="0" smtClean="0"/>
              <a:t>فاصله </a:t>
            </a:r>
            <a:r>
              <a:rPr lang="ar-AE" sz="2000" dirty="0"/>
              <a:t>سیستم اورژانس 115 را فعال می نماید</a:t>
            </a:r>
            <a:r>
              <a:rPr lang="ar-AE" sz="2000" dirty="0" smtClean="0"/>
              <a:t>.</a:t>
            </a:r>
            <a:endParaRPr lang="fa-IR" sz="2000" dirty="0" smtClean="0"/>
          </a:p>
          <a:p>
            <a:pPr marL="0" indent="0" algn="r" rtl="1">
              <a:buNone/>
            </a:pPr>
            <a:r>
              <a:rPr lang="ar-AE" sz="2000" dirty="0"/>
              <a:t>ب: سپس عملیات احیا را با فشردن قفسه سینه با تعداد </a:t>
            </a:r>
            <a:r>
              <a:rPr lang="ar-AE" sz="2000" dirty="0" smtClean="0"/>
              <a:t>حداقل</a:t>
            </a:r>
            <a:r>
              <a:rPr lang="fa-IR" sz="2000" dirty="0" smtClean="0"/>
              <a:t>100</a:t>
            </a:r>
            <a:r>
              <a:rPr lang="ar-AE" sz="2000" dirty="0" smtClean="0"/>
              <a:t> </a:t>
            </a:r>
            <a:r>
              <a:rPr lang="ar-AE" sz="2000" dirty="0"/>
              <a:t>بار در دقیقه شروع می نماید</a:t>
            </a:r>
            <a:r>
              <a:rPr lang="ar-AE" sz="2000" dirty="0" smtClean="0"/>
              <a:t>.</a:t>
            </a:r>
            <a:endParaRPr lang="fa-IR" sz="2000" dirty="0" smtClean="0"/>
          </a:p>
          <a:p>
            <a:pPr marL="0" indent="0" algn="r" rtl="1">
              <a:buNone/>
            </a:pPr>
            <a:r>
              <a:rPr lang="ar-AE" sz="2000" dirty="0"/>
              <a:t>ج: پس از تکرار 31 مرتبه فشردن قفسه سینه بالفاصله راه هوایی را توسط مانور "سرعقب – چانه </a:t>
            </a:r>
            <a:r>
              <a:rPr lang="ar-AE" sz="2000" dirty="0" smtClean="0"/>
              <a:t>با</a:t>
            </a:r>
            <a:r>
              <a:rPr lang="fa-IR" sz="2000" dirty="0" smtClean="0"/>
              <a:t>لا</a:t>
            </a:r>
            <a:r>
              <a:rPr lang="ar-AE" sz="2000" dirty="0" smtClean="0"/>
              <a:t>" </a:t>
            </a:r>
            <a:r>
              <a:rPr lang="ar-AE" sz="2000" dirty="0"/>
              <a:t>باز کرده و 2 تنفس مصنوعی دهان به دهان یا دهان به ماسک به بیمار می دهد</a:t>
            </a:r>
            <a:r>
              <a:rPr lang="ar-AE" sz="2000" dirty="0" smtClean="0"/>
              <a:t>.</a:t>
            </a:r>
            <a:endParaRPr lang="fa-IR" sz="2000" dirty="0" smtClean="0"/>
          </a:p>
          <a:p>
            <a:pPr marL="0" indent="0" algn="r" rtl="1">
              <a:buNone/>
            </a:pPr>
            <a:r>
              <a:rPr lang="ar-AE" sz="2000" dirty="0"/>
              <a:t>د: مراحل فوق را تا حاضر شدن نیروهای </a:t>
            </a:r>
            <a:r>
              <a:rPr lang="ar-AE" sz="2000" dirty="0" smtClean="0"/>
              <a:t>اور</a:t>
            </a:r>
            <a:r>
              <a:rPr lang="fa-IR" sz="2000" dirty="0"/>
              <a:t>ژ</a:t>
            </a:r>
            <a:r>
              <a:rPr lang="ar-AE" sz="2000" dirty="0" smtClean="0"/>
              <a:t>انس </a:t>
            </a:r>
            <a:r>
              <a:rPr lang="ar-AE" sz="2000" dirty="0"/>
              <a:t>115 بر بالین بیمار ادامه می دهد.</a:t>
            </a:r>
            <a:endParaRPr lang="fa-IR" sz="2000" dirty="0" smtClean="0"/>
          </a:p>
          <a:p>
            <a:pPr marL="0" indent="0" algn="r" rtl="1">
              <a:buNone/>
            </a:pPr>
            <a:endParaRPr lang="en-US" sz="2000" dirty="0"/>
          </a:p>
        </p:txBody>
      </p:sp>
    </p:spTree>
    <p:extLst>
      <p:ext uri="{BB962C8B-B14F-4D97-AF65-F5344CB8AC3E}">
        <p14:creationId xmlns:p14="http://schemas.microsoft.com/office/powerpoint/2010/main" val="1663062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در صورتیکه عملیات احیا توسط دو امدادگر شروع می شود مراحل زیر باید اجرا شوند</a:t>
            </a:r>
            <a:r>
              <a:rPr lang="ar-AE" sz="2000" dirty="0" smtClean="0"/>
              <a:t>.</a:t>
            </a:r>
            <a:endParaRPr lang="fa-IR" sz="2000" dirty="0" smtClean="0"/>
          </a:p>
          <a:p>
            <a:pPr marL="0" indent="0" algn="r" rtl="1">
              <a:buNone/>
            </a:pPr>
            <a:r>
              <a:rPr lang="ar-AE" sz="2000" dirty="0" smtClean="0"/>
              <a:t> </a:t>
            </a:r>
            <a:r>
              <a:rPr lang="ar-AE" sz="2000" dirty="0"/>
              <a:t>الف: پس از تشخیص ایست قلبی یکی از احیاگران با اورژانس 115 تماس گرفته و آن سیستم را فعال می کند. </a:t>
            </a:r>
            <a:endParaRPr lang="fa-IR" sz="2000" dirty="0" smtClean="0"/>
          </a:p>
          <a:p>
            <a:pPr marL="0" indent="0" algn="r" rtl="1">
              <a:buNone/>
            </a:pPr>
            <a:r>
              <a:rPr lang="ar-AE" sz="2000" dirty="0" smtClean="0"/>
              <a:t>ب</a:t>
            </a:r>
            <a:r>
              <a:rPr lang="ar-AE" sz="2000" dirty="0"/>
              <a:t>: احیاگر بعدی همزمان عملیات احیا را با فشردن قفسه سینه شروع می کند. </a:t>
            </a:r>
            <a:endParaRPr lang="fa-IR" sz="2000" dirty="0" smtClean="0"/>
          </a:p>
          <a:p>
            <a:pPr marL="0" indent="0" algn="r" rtl="1">
              <a:buNone/>
            </a:pPr>
            <a:r>
              <a:rPr lang="ar-AE" sz="2000" dirty="0" smtClean="0"/>
              <a:t>ج</a:t>
            </a:r>
            <a:r>
              <a:rPr lang="ar-AE" sz="2000" dirty="0"/>
              <a:t>: پس از انجام فشردن قفسه سینه به تعداد </a:t>
            </a:r>
            <a:r>
              <a:rPr lang="ar-AE" sz="2000" dirty="0" smtClean="0"/>
              <a:t>3</a:t>
            </a:r>
            <a:r>
              <a:rPr lang="fa-IR" sz="2000" dirty="0" smtClean="0"/>
              <a:t>0</a:t>
            </a:r>
            <a:r>
              <a:rPr lang="ar-AE" sz="2000" dirty="0" smtClean="0"/>
              <a:t> </a:t>
            </a:r>
            <a:r>
              <a:rPr lang="ar-AE" sz="2000" dirty="0"/>
              <a:t>مرتبه، احیاگر دوم راه هوایی را با استفاده از مانور "سرعقب – چانه </a:t>
            </a:r>
            <a:r>
              <a:rPr lang="ar-AE" sz="2000" dirty="0" smtClean="0"/>
              <a:t>با</a:t>
            </a:r>
            <a:r>
              <a:rPr lang="fa-IR" sz="2000" dirty="0" smtClean="0"/>
              <a:t>لا</a:t>
            </a:r>
            <a:r>
              <a:rPr lang="ar-AE" sz="2000" dirty="0" smtClean="0"/>
              <a:t>" </a:t>
            </a:r>
            <a:r>
              <a:rPr lang="ar-AE" sz="2000" dirty="0"/>
              <a:t>باز کرده و 2 تنفس دهان به دهان یا دهان به ماسک به بیمار می دهد. و این توالی </a:t>
            </a:r>
            <a:r>
              <a:rPr lang="ar-AE" sz="2000" dirty="0" smtClean="0"/>
              <a:t>3</a:t>
            </a:r>
            <a:r>
              <a:rPr lang="fa-IR" sz="2000" dirty="0" smtClean="0"/>
              <a:t>0</a:t>
            </a:r>
            <a:r>
              <a:rPr lang="ar-AE" sz="2000" dirty="0" smtClean="0"/>
              <a:t> </a:t>
            </a:r>
            <a:r>
              <a:rPr lang="ar-AE" sz="2000" dirty="0"/>
              <a:t>به 2 تا حاضر شدن نیروهای اورژانس 115 بر بالین بیمار ادامه می یابد</a:t>
            </a:r>
            <a:r>
              <a:rPr lang="ar-AE" sz="2000" dirty="0" smtClean="0"/>
              <a:t>.</a:t>
            </a:r>
            <a:endParaRPr lang="fa-IR" sz="2000" dirty="0" smtClean="0"/>
          </a:p>
          <a:p>
            <a:pPr marL="0" indent="0" algn="r" rtl="1">
              <a:buNone/>
            </a:pPr>
            <a:r>
              <a:rPr lang="ar-AE" sz="2000" dirty="0"/>
              <a:t>در صورتیکه احیاگران دارای دستگاه </a:t>
            </a:r>
            <a:r>
              <a:rPr lang="ar-AE" sz="2000" dirty="0" smtClean="0"/>
              <a:t>دفیبری</a:t>
            </a:r>
            <a:r>
              <a:rPr lang="fa-IR" sz="2000" dirty="0" smtClean="0"/>
              <a:t>لات</a:t>
            </a:r>
            <a:r>
              <a:rPr lang="ar-AE" sz="2000" dirty="0" smtClean="0"/>
              <a:t>ور خودکار</a:t>
            </a:r>
            <a:r>
              <a:rPr lang="en-US" sz="2000" dirty="0" smtClean="0"/>
              <a:t>AED )</a:t>
            </a:r>
            <a:r>
              <a:rPr lang="fa-IR" sz="2000" dirty="0" smtClean="0"/>
              <a:t> )</a:t>
            </a:r>
            <a:r>
              <a:rPr lang="ar-AE" sz="2000" dirty="0" smtClean="0"/>
              <a:t>می </a:t>
            </a:r>
            <a:r>
              <a:rPr lang="ar-AE" sz="2000" dirty="0"/>
              <a:t>باشند، احیاگر دوم بالفاصله پس از فعال کردن سیستم اورژانس 115 باید دستگاه </a:t>
            </a:r>
            <a:r>
              <a:rPr lang="en-US" sz="2000" dirty="0"/>
              <a:t>AED </a:t>
            </a:r>
            <a:r>
              <a:rPr lang="ar-AE" sz="2000" dirty="0"/>
              <a:t>را آماده کرده و بر بالین بیمار حاضر نماید تا در اولین فرصت به بیمار شوک داده شود.</a:t>
            </a:r>
            <a:endParaRPr lang="en-US" sz="2000" dirty="0"/>
          </a:p>
        </p:txBody>
      </p:sp>
      <p:sp>
        <p:nvSpPr>
          <p:cNvPr id="3" name="Title 2"/>
          <p:cNvSpPr>
            <a:spLocks noGrp="1"/>
          </p:cNvSpPr>
          <p:nvPr>
            <p:ph type="title"/>
          </p:nvPr>
        </p:nvSpPr>
        <p:spPr/>
        <p:txBody>
          <a:bodyPr/>
          <a:lstStyle/>
          <a:p>
            <a:r>
              <a:rPr lang="ar-AE" sz="3200" dirty="0"/>
              <a:t>توالی اقدامات در احیای قلبی – ریوی توسط دو احیاگر</a:t>
            </a:r>
            <a:endParaRPr lang="en-US" sz="3200" dirty="0"/>
          </a:p>
        </p:txBody>
      </p:sp>
    </p:spTree>
    <p:extLst>
      <p:ext uri="{BB962C8B-B14F-4D97-AF65-F5344CB8AC3E}">
        <p14:creationId xmlns:p14="http://schemas.microsoft.com/office/powerpoint/2010/main" val="982926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در صورتیکه اقدامات احیا موفق باشد عالئم حیاتی بیمار مانند ضربان قلب و تنفس بطور خودکار شروع به فعالیت می کنند. البته این احتمال وجود دارد که فعالیت قلب شروع شود اما تنفس بیمار برای مدتی قطع باشد که در این صورت احیاگر فشردن قفسه سینه را قطع کرده و برای جلوگیری از محرومیت اکسیژن مغز هر 6 تا 8 ثانیه یک تنفس مصنوعی برای بیمار انجام می دهد.</a:t>
            </a:r>
            <a:endParaRPr lang="en-US" sz="2000" dirty="0"/>
          </a:p>
        </p:txBody>
      </p:sp>
      <p:sp>
        <p:nvSpPr>
          <p:cNvPr id="3" name="Title 2"/>
          <p:cNvSpPr>
            <a:spLocks noGrp="1"/>
          </p:cNvSpPr>
          <p:nvPr>
            <p:ph type="title"/>
          </p:nvPr>
        </p:nvSpPr>
        <p:spPr/>
        <p:txBody>
          <a:bodyPr/>
          <a:lstStyle/>
          <a:p>
            <a:r>
              <a:rPr lang="ar-AE" sz="3600" dirty="0"/>
              <a:t>نشانه های احیای موفق</a:t>
            </a:r>
            <a:endParaRPr lang="en-US" sz="3600" dirty="0"/>
          </a:p>
        </p:txBody>
      </p:sp>
    </p:spTree>
    <p:extLst>
      <p:ext uri="{BB962C8B-B14F-4D97-AF65-F5344CB8AC3E}">
        <p14:creationId xmlns:p14="http://schemas.microsoft.com/office/powerpoint/2010/main" val="239897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21013"/>
          </a:xfrm>
        </p:spPr>
        <p:txBody>
          <a:bodyPr>
            <a:normAutofit/>
          </a:bodyPr>
          <a:lstStyle/>
          <a:p>
            <a:pPr algn="r" rtl="1"/>
            <a:r>
              <a:rPr lang="ar-AE" dirty="0"/>
              <a:t>سیستم عصبی </a:t>
            </a:r>
            <a:r>
              <a:rPr lang="fa-IR" dirty="0" smtClean="0"/>
              <a:t>(</a:t>
            </a:r>
            <a:r>
              <a:rPr lang="ar-AE" dirty="0"/>
              <a:t>مغز و </a:t>
            </a:r>
            <a:r>
              <a:rPr lang="ar-AE" dirty="0" smtClean="0"/>
              <a:t>اعصاب</a:t>
            </a:r>
            <a:r>
              <a:rPr lang="fa-IR" dirty="0" smtClean="0"/>
              <a:t>)</a:t>
            </a:r>
          </a:p>
          <a:p>
            <a:pPr marL="0" indent="0" algn="r" rtl="1">
              <a:buNone/>
            </a:pPr>
            <a:r>
              <a:rPr lang="fa-IR" dirty="0"/>
              <a:t> </a:t>
            </a:r>
            <a:r>
              <a:rPr lang="ar-AE" sz="2000" dirty="0"/>
              <a:t>سیستم عصبی، بر عملکرد بدن نظارت می کند. سیستم عصبی از مغز، طناب نخاعی و رشته های عصبی تشکیل شده است که در سراسر بدن گسترش می یابند. مغز "کامپیوتر مرکزی" بدن بوده و تمامی فعالیت های ارادی)اعمالی که هوشیارانه و با تصمیم فرد انجام می گردند( و فعالیت های غیر ارادی )اعمالی که اتوماتیک انجام می گردند"تنفس، ضربان قلب و عمل گوارش"( را کنترل می کند</a:t>
            </a:r>
            <a:r>
              <a:rPr lang="ar-AE" sz="2000" dirty="0" smtClean="0"/>
              <a:t>.</a:t>
            </a:r>
            <a:endParaRPr lang="fa-IR" sz="2000" dirty="0" smtClean="0"/>
          </a:p>
          <a:p>
            <a:pPr marL="0" indent="0" algn="r" rtl="1">
              <a:buNone/>
            </a:pPr>
            <a:r>
              <a:rPr lang="ar-AE" sz="2000" dirty="0"/>
              <a:t>طناب نخاعی از قاعده مغز شروع شده و توسط رشته های عصبی عامل ارتباطی مغز و بقیه قسمت های بدن می باشد.طناب نخاعی پیامهای حسی و حرکتی را بین مغز و دیگر ارگان ها رد و بدل می کند. هرگونه آسیب در هر قسمت طناب نخاعی باعث ایجاد </a:t>
            </a:r>
            <a:r>
              <a:rPr lang="ar-AE" sz="2000" dirty="0" smtClean="0"/>
              <a:t>اخت</a:t>
            </a:r>
            <a:r>
              <a:rPr lang="fa-IR" sz="2000" dirty="0" smtClean="0"/>
              <a:t>لا</a:t>
            </a:r>
            <a:r>
              <a:rPr lang="ar-AE" sz="2000" dirty="0" smtClean="0"/>
              <a:t>ل </a:t>
            </a:r>
            <a:r>
              <a:rPr lang="ar-AE" sz="2000" dirty="0"/>
              <a:t>در عملکرد حسی و حرکتی بدن می </a:t>
            </a:r>
            <a:r>
              <a:rPr lang="ar-AE" sz="2000" dirty="0" smtClean="0"/>
              <a:t>گردد</a:t>
            </a:r>
            <a:r>
              <a:rPr lang="fa-IR" sz="2000" dirty="0" smtClean="0"/>
              <a:t>. </a:t>
            </a:r>
          </a:p>
          <a:p>
            <a:pPr marL="0" indent="0" algn="r" rtl="1">
              <a:buNone/>
            </a:pPr>
            <a:r>
              <a:rPr lang="ar-AE" sz="2000" dirty="0"/>
              <a:t>سلول های عصبی مغز و نخاع فقط در حضور اکسیژن و ماده غذایی </a:t>
            </a:r>
            <a:r>
              <a:rPr lang="fa-IR" sz="2000" dirty="0" smtClean="0"/>
              <a:t>(</a:t>
            </a:r>
            <a:r>
              <a:rPr lang="ar-AE" sz="2000" dirty="0" smtClean="0"/>
              <a:t>گلوکز </a:t>
            </a:r>
            <a:r>
              <a:rPr lang="ar-AE" sz="2000" dirty="0"/>
              <a:t>یا </a:t>
            </a:r>
            <a:r>
              <a:rPr lang="ar-AE" sz="2000" dirty="0" smtClean="0"/>
              <a:t>قند</a:t>
            </a:r>
            <a:r>
              <a:rPr lang="fa-IR" sz="2000" dirty="0" smtClean="0"/>
              <a:t>)</a:t>
            </a:r>
            <a:r>
              <a:rPr lang="ar-AE" sz="2000" dirty="0" smtClean="0"/>
              <a:t> </a:t>
            </a:r>
            <a:r>
              <a:rPr lang="ar-AE" sz="2000" dirty="0"/>
              <a:t>قادر به فعالیت می باشند و در صورتی که خونرسانی مغز مختل شود این سلول ها دستخوش آسیب جبران ناپذیر می گردند.</a:t>
            </a:r>
            <a:endParaRPr lang="fa-IR" sz="2000" dirty="0" smtClean="0"/>
          </a:p>
          <a:p>
            <a:pPr marL="0" indent="0" algn="r" rtl="1">
              <a:buNone/>
            </a:pPr>
            <a:endParaRPr lang="fa-IR" sz="2000" dirty="0" smtClean="0"/>
          </a:p>
        </p:txBody>
      </p:sp>
      <p:sp>
        <p:nvSpPr>
          <p:cNvPr id="3" name="Title 2"/>
          <p:cNvSpPr>
            <a:spLocks noGrp="1"/>
          </p:cNvSpPr>
          <p:nvPr>
            <p:ph type="title"/>
          </p:nvPr>
        </p:nvSpPr>
        <p:spPr/>
        <p:txBody>
          <a:bodyPr/>
          <a:lstStyle/>
          <a:p>
            <a:r>
              <a:rPr lang="fa-IR" sz="3200" dirty="0" smtClean="0"/>
              <a:t>ا</a:t>
            </a:r>
            <a:r>
              <a:rPr lang="ar-AE" sz="3200" dirty="0" smtClean="0"/>
              <a:t>رگان </a:t>
            </a:r>
            <a:r>
              <a:rPr lang="ar-AE" sz="3200" dirty="0"/>
              <a:t>های حیاتی بدن </a:t>
            </a:r>
            <a:r>
              <a:rPr lang="ar-AE" sz="3200" dirty="0" smtClean="0"/>
              <a:t>انسان</a:t>
            </a:r>
            <a:endParaRPr lang="en-US" sz="3200" dirty="0"/>
          </a:p>
        </p:txBody>
      </p:sp>
    </p:spTree>
    <p:extLst>
      <p:ext uri="{BB962C8B-B14F-4D97-AF65-F5344CB8AC3E}">
        <p14:creationId xmlns:p14="http://schemas.microsoft.com/office/powerpoint/2010/main" val="3271139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1 -برگشت نبض و تنفس خود به خودی</a:t>
            </a:r>
            <a:r>
              <a:rPr lang="ar-AE" sz="2000" dirty="0" smtClean="0"/>
              <a:t>.</a:t>
            </a:r>
            <a:r>
              <a:rPr lang="fa-IR" sz="2000" dirty="0" smtClean="0"/>
              <a:t>(</a:t>
            </a:r>
            <a:r>
              <a:rPr lang="ar-AE" sz="2000" dirty="0" smtClean="0"/>
              <a:t>احیاء </a:t>
            </a:r>
            <a:r>
              <a:rPr lang="ar-AE" sz="2000" dirty="0"/>
              <a:t>موفق </a:t>
            </a:r>
            <a:r>
              <a:rPr lang="fa-IR" sz="2000" dirty="0" smtClean="0"/>
              <a:t>)</a:t>
            </a:r>
          </a:p>
          <a:p>
            <a:pPr marL="0" indent="0" algn="r" rtl="1">
              <a:buNone/>
            </a:pPr>
            <a:r>
              <a:rPr lang="ar-AE" sz="2000" dirty="0" smtClean="0"/>
              <a:t>2 </a:t>
            </a:r>
            <a:r>
              <a:rPr lang="ar-AE" sz="2000" dirty="0"/>
              <a:t>-انجام عملیات احیا به مدت حداقل </a:t>
            </a:r>
            <a:r>
              <a:rPr lang="ar-AE" sz="2000" dirty="0" smtClean="0"/>
              <a:t>3</a:t>
            </a:r>
            <a:r>
              <a:rPr lang="fa-IR" sz="2000" dirty="0" smtClean="0"/>
              <a:t>0</a:t>
            </a:r>
            <a:r>
              <a:rPr lang="ar-AE" sz="2000" dirty="0" smtClean="0"/>
              <a:t> </a:t>
            </a:r>
            <a:r>
              <a:rPr lang="ar-AE" sz="2000" dirty="0"/>
              <a:t>دقیقه </a:t>
            </a:r>
            <a:r>
              <a:rPr lang="fa-IR" sz="2000" dirty="0" smtClean="0"/>
              <a:t>(</a:t>
            </a:r>
            <a:r>
              <a:rPr lang="ar-AE" sz="2000" dirty="0" smtClean="0"/>
              <a:t>در </a:t>
            </a:r>
            <a:r>
              <a:rPr lang="ar-AE" sz="2000" dirty="0"/>
              <a:t>شرایط </a:t>
            </a:r>
            <a:r>
              <a:rPr lang="ar-AE" sz="2000" dirty="0" smtClean="0"/>
              <a:t>عادی</a:t>
            </a:r>
            <a:r>
              <a:rPr lang="fa-IR" sz="2000" dirty="0" smtClean="0"/>
              <a:t>)</a:t>
            </a:r>
          </a:p>
          <a:p>
            <a:pPr marL="0" indent="0" algn="r" rtl="1">
              <a:buNone/>
            </a:pPr>
            <a:r>
              <a:rPr lang="ar-AE" sz="2000" dirty="0" smtClean="0"/>
              <a:t>3 </a:t>
            </a:r>
            <a:r>
              <a:rPr lang="ar-AE" sz="2000" dirty="0"/>
              <a:t>-رسیدن گروه پزشکی </a:t>
            </a:r>
            <a:r>
              <a:rPr lang="ar-AE" sz="2000" dirty="0" smtClean="0"/>
              <a:t>مجرب</a:t>
            </a:r>
            <a:r>
              <a:rPr lang="fa-IR" sz="2000" dirty="0" smtClean="0"/>
              <a:t>(</a:t>
            </a:r>
            <a:r>
              <a:rPr lang="ar-AE" sz="2000" dirty="0" smtClean="0"/>
              <a:t>نیروهای </a:t>
            </a:r>
            <a:r>
              <a:rPr lang="ar-AE" sz="2000" dirty="0"/>
              <a:t>اورژانس 115 )که ادامه احیاء را بر عهده بگیرد</a:t>
            </a:r>
            <a:r>
              <a:rPr lang="ar-AE" sz="2000" dirty="0" smtClean="0"/>
              <a:t>.</a:t>
            </a:r>
            <a:endParaRPr lang="fa-IR" sz="2000" dirty="0" smtClean="0"/>
          </a:p>
          <a:p>
            <a:pPr marL="0" indent="0" algn="r" rtl="1">
              <a:buNone/>
            </a:pPr>
            <a:r>
              <a:rPr lang="ar-AE" sz="2000" dirty="0" smtClean="0"/>
              <a:t> 4 </a:t>
            </a:r>
            <a:r>
              <a:rPr lang="ar-AE" sz="2000" dirty="0"/>
              <a:t>-خستگی شدید احیاء کننده.</a:t>
            </a:r>
            <a:endParaRPr lang="en-US" sz="2000" dirty="0"/>
          </a:p>
        </p:txBody>
      </p:sp>
      <p:sp>
        <p:nvSpPr>
          <p:cNvPr id="3" name="Title 2"/>
          <p:cNvSpPr>
            <a:spLocks noGrp="1"/>
          </p:cNvSpPr>
          <p:nvPr>
            <p:ph type="title"/>
          </p:nvPr>
        </p:nvSpPr>
        <p:spPr/>
        <p:txBody>
          <a:bodyPr/>
          <a:lstStyle/>
          <a:p>
            <a:r>
              <a:rPr lang="ar-AE" sz="3600" dirty="0"/>
              <a:t>زمان ختم احیای قلبی – ریوی</a:t>
            </a:r>
            <a:endParaRPr lang="en-US" sz="3600" dirty="0"/>
          </a:p>
        </p:txBody>
      </p:sp>
    </p:spTree>
    <p:extLst>
      <p:ext uri="{BB962C8B-B14F-4D97-AF65-F5344CB8AC3E}">
        <p14:creationId xmlns:p14="http://schemas.microsoft.com/office/powerpoint/2010/main" val="300654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در بعضی مواقع بدلیل شرایط سنی، محیطی و نوع حادثه، احتمال نجات جان قربانی در صورت انجام احیای </a:t>
            </a:r>
            <a:r>
              <a:rPr lang="ar-AE" sz="2000" dirty="0" smtClean="0"/>
              <a:t>طو</a:t>
            </a:r>
            <a:r>
              <a:rPr lang="fa-IR" sz="2000" dirty="0" smtClean="0"/>
              <a:t>لا</a:t>
            </a:r>
            <a:r>
              <a:rPr lang="ar-AE" sz="2000" dirty="0" smtClean="0"/>
              <a:t>نی </a:t>
            </a:r>
            <a:r>
              <a:rPr lang="ar-AE" sz="2000" dirty="0"/>
              <a:t>مدت وجود دارد. احیاگر در این مواقع باید به مدت </a:t>
            </a:r>
            <a:r>
              <a:rPr lang="ar-AE" sz="2000" dirty="0" smtClean="0"/>
              <a:t>طو</a:t>
            </a:r>
            <a:r>
              <a:rPr lang="fa-IR" sz="2000" dirty="0" smtClean="0"/>
              <a:t>لان</a:t>
            </a:r>
            <a:r>
              <a:rPr lang="ar-AE" sz="2000" dirty="0" smtClean="0"/>
              <a:t>ی </a:t>
            </a:r>
            <a:r>
              <a:rPr lang="ar-AE" sz="2000" dirty="0"/>
              <a:t>تری عملیات را انجام بدهد. </a:t>
            </a:r>
            <a:endParaRPr lang="fa-IR" sz="2000" dirty="0" smtClean="0"/>
          </a:p>
          <a:p>
            <a:pPr marL="0" indent="0" algn="r" rtl="1">
              <a:buNone/>
            </a:pPr>
            <a:r>
              <a:rPr lang="fa-IR" sz="2000" dirty="0" smtClean="0"/>
              <a:t>1</a:t>
            </a:r>
            <a:r>
              <a:rPr lang="ar-AE" sz="2000" dirty="0" smtClean="0"/>
              <a:t> </a:t>
            </a:r>
            <a:r>
              <a:rPr lang="ar-AE" sz="2000" dirty="0"/>
              <a:t>-غرق شدگی </a:t>
            </a:r>
            <a:r>
              <a:rPr lang="fa-IR" sz="2000" dirty="0" smtClean="0"/>
              <a:t>                                   </a:t>
            </a:r>
            <a:r>
              <a:rPr lang="ar-AE" sz="2000" dirty="0" smtClean="0"/>
              <a:t>2 </a:t>
            </a:r>
            <a:r>
              <a:rPr lang="ar-AE" sz="2000" dirty="0"/>
              <a:t>-سرما </a:t>
            </a:r>
            <a:r>
              <a:rPr lang="ar-AE" sz="2000" dirty="0" smtClean="0"/>
              <a:t>زدگی</a:t>
            </a:r>
            <a:r>
              <a:rPr lang="fa-IR" sz="2000" dirty="0" smtClean="0"/>
              <a:t>                                    </a:t>
            </a:r>
          </a:p>
          <a:p>
            <a:pPr marL="0" indent="0" algn="r" rtl="1">
              <a:buNone/>
            </a:pPr>
            <a:r>
              <a:rPr lang="ar-AE" sz="2000" dirty="0" smtClean="0"/>
              <a:t>3 </a:t>
            </a:r>
            <a:r>
              <a:rPr lang="ar-AE" sz="2000" dirty="0"/>
              <a:t>-برق </a:t>
            </a:r>
            <a:r>
              <a:rPr lang="ar-AE" sz="2000" dirty="0" smtClean="0"/>
              <a:t>گرفتگی</a:t>
            </a:r>
            <a:r>
              <a:rPr lang="fa-IR" sz="2000" dirty="0" smtClean="0"/>
              <a:t>                                 </a:t>
            </a:r>
            <a:r>
              <a:rPr lang="ar-AE" sz="2000" dirty="0" smtClean="0"/>
              <a:t> </a:t>
            </a:r>
            <a:r>
              <a:rPr lang="ar-AE" sz="2000" dirty="0"/>
              <a:t>4 -نوزادان</a:t>
            </a:r>
            <a:endParaRPr lang="fa-IR" sz="2000" dirty="0" smtClean="0"/>
          </a:p>
          <a:p>
            <a:pPr marL="0" indent="0" algn="r" rtl="1">
              <a:buNone/>
            </a:pPr>
            <a:endParaRPr lang="en-US" sz="2000" dirty="0"/>
          </a:p>
        </p:txBody>
      </p:sp>
      <p:sp>
        <p:nvSpPr>
          <p:cNvPr id="3" name="Title 2"/>
          <p:cNvSpPr>
            <a:spLocks noGrp="1"/>
          </p:cNvSpPr>
          <p:nvPr>
            <p:ph type="title"/>
          </p:nvPr>
        </p:nvSpPr>
        <p:spPr/>
        <p:txBody>
          <a:bodyPr/>
          <a:lstStyle/>
          <a:p>
            <a:r>
              <a:rPr lang="ar-AE" sz="3600" dirty="0"/>
              <a:t>در چه مواردی می توان زمان احیا را </a:t>
            </a:r>
            <a:r>
              <a:rPr lang="ar-AE" sz="3600" dirty="0" smtClean="0"/>
              <a:t>طو</a:t>
            </a:r>
            <a:r>
              <a:rPr lang="fa-IR" sz="3600" dirty="0" smtClean="0"/>
              <a:t>لا</a:t>
            </a:r>
            <a:r>
              <a:rPr lang="ar-AE" sz="3600" dirty="0" smtClean="0"/>
              <a:t>نی </a:t>
            </a:r>
            <a:r>
              <a:rPr lang="ar-AE" sz="3600" dirty="0"/>
              <a:t>کرد؟</a:t>
            </a:r>
            <a:endParaRPr lang="en-US" sz="3600" dirty="0"/>
          </a:p>
        </p:txBody>
      </p:sp>
    </p:spTree>
    <p:extLst>
      <p:ext uri="{BB962C8B-B14F-4D97-AF65-F5344CB8AC3E}">
        <p14:creationId xmlns:p14="http://schemas.microsoft.com/office/powerpoint/2010/main" val="683641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1 -هر گاه در موقعیتی ایمنی صحنه برقرار نبوده و جان احیاگر و دیگران در خطر باشد عملیات احیا پس از جابجا کردن بیمار شروع می شود</a:t>
            </a:r>
            <a:r>
              <a:rPr lang="ar-AE" sz="2000" dirty="0" smtClean="0"/>
              <a:t>.</a:t>
            </a:r>
            <a:endParaRPr lang="fa-IR" sz="2000" dirty="0" smtClean="0"/>
          </a:p>
          <a:p>
            <a:pPr marL="0" indent="0" algn="r" rtl="1">
              <a:buNone/>
            </a:pPr>
            <a:r>
              <a:rPr lang="ar-AE" sz="2000" dirty="0" smtClean="0"/>
              <a:t> </a:t>
            </a:r>
            <a:r>
              <a:rPr lang="ar-AE" sz="2000" dirty="0"/>
              <a:t>2 -در صورت وجود </a:t>
            </a:r>
            <a:r>
              <a:rPr lang="ar-AE" sz="2000" dirty="0" smtClean="0"/>
              <a:t>ع</a:t>
            </a:r>
            <a:r>
              <a:rPr lang="fa-IR" sz="2000" dirty="0" smtClean="0"/>
              <a:t>لا</a:t>
            </a:r>
            <a:r>
              <a:rPr lang="ar-AE" sz="2000" dirty="0" smtClean="0"/>
              <a:t>ئم </a:t>
            </a:r>
            <a:r>
              <a:rPr lang="ar-AE" sz="2000" dirty="0"/>
              <a:t>قطعی مرگ نیازی به انجام عملیات احیا نمی باشد. </a:t>
            </a:r>
            <a:r>
              <a:rPr lang="ar-AE" sz="2000" dirty="0" smtClean="0"/>
              <a:t>ع</a:t>
            </a:r>
            <a:r>
              <a:rPr lang="fa-IR" sz="2000" dirty="0" smtClean="0"/>
              <a:t>لا</a:t>
            </a:r>
            <a:r>
              <a:rPr lang="ar-AE" sz="2000" dirty="0" smtClean="0"/>
              <a:t>ئم </a:t>
            </a:r>
            <a:r>
              <a:rPr lang="ar-AE" sz="2000" dirty="0"/>
              <a:t>قطعی مرگ به قرار زیر می باشد</a:t>
            </a:r>
            <a:r>
              <a:rPr lang="ar-AE" sz="2000" dirty="0" smtClean="0"/>
              <a:t>:</a:t>
            </a:r>
            <a:endParaRPr lang="fa-IR" sz="2000" dirty="0" smtClean="0"/>
          </a:p>
          <a:p>
            <a:pPr marL="0" indent="0" algn="r" rtl="1">
              <a:buNone/>
            </a:pPr>
            <a:r>
              <a:rPr lang="ar-AE" sz="2000" dirty="0"/>
              <a:t>الف: جمود </a:t>
            </a:r>
            <a:r>
              <a:rPr lang="ar-AE" sz="2000" dirty="0" smtClean="0"/>
              <a:t>نعشی</a:t>
            </a:r>
            <a:endParaRPr lang="fa-IR" sz="2000" dirty="0" smtClean="0"/>
          </a:p>
          <a:p>
            <a:pPr marL="0" indent="0" algn="r" rtl="1">
              <a:buNone/>
            </a:pPr>
            <a:r>
              <a:rPr lang="ar-AE" sz="2000" dirty="0" smtClean="0"/>
              <a:t> </a:t>
            </a:r>
            <a:r>
              <a:rPr lang="ar-AE" sz="2000" dirty="0"/>
              <a:t>ب: قطع سر و بدن </a:t>
            </a:r>
            <a:r>
              <a:rPr lang="ar-AE" sz="2000" dirty="0" smtClean="0"/>
              <a:t>مت</a:t>
            </a:r>
            <a:r>
              <a:rPr lang="fa-IR" sz="2000" dirty="0" smtClean="0"/>
              <a:t>لا</a:t>
            </a:r>
            <a:r>
              <a:rPr lang="ar-AE" sz="2000" dirty="0" smtClean="0"/>
              <a:t>شی شده</a:t>
            </a:r>
            <a:endParaRPr lang="fa-IR" sz="2000" dirty="0" smtClean="0"/>
          </a:p>
          <a:p>
            <a:pPr marL="0" indent="0" algn="r" rtl="1">
              <a:buNone/>
            </a:pPr>
            <a:r>
              <a:rPr lang="ar-AE" sz="2000" dirty="0"/>
              <a:t>ج: کبودی قسمتهایی از بدن که روی زمین می </a:t>
            </a:r>
            <a:r>
              <a:rPr lang="ar-AE" sz="2000" dirty="0" smtClean="0"/>
              <a:t>باشد</a:t>
            </a:r>
            <a:endParaRPr lang="fa-IR" sz="2000" dirty="0" smtClean="0"/>
          </a:p>
          <a:p>
            <a:pPr marL="0" indent="0" algn="r" rtl="1">
              <a:buNone/>
            </a:pPr>
            <a:r>
              <a:rPr lang="ar-AE" sz="2000" dirty="0" smtClean="0"/>
              <a:t> </a:t>
            </a:r>
            <a:r>
              <a:rPr lang="ar-AE" sz="2000" dirty="0"/>
              <a:t>د: فساد و تجزیه بدن</a:t>
            </a:r>
            <a:endParaRPr lang="en-US" sz="2000" dirty="0"/>
          </a:p>
        </p:txBody>
      </p:sp>
      <p:sp>
        <p:nvSpPr>
          <p:cNvPr id="3" name="Title 2"/>
          <p:cNvSpPr>
            <a:spLocks noGrp="1"/>
          </p:cNvSpPr>
          <p:nvPr>
            <p:ph type="title"/>
          </p:nvPr>
        </p:nvSpPr>
        <p:spPr/>
        <p:txBody>
          <a:bodyPr/>
          <a:lstStyle/>
          <a:p>
            <a:r>
              <a:rPr lang="ar-AE" sz="3600" dirty="0"/>
              <a:t>در چه مواقعی احیا شروع نمی شود؟</a:t>
            </a:r>
            <a:endParaRPr lang="en-US" sz="3600" dirty="0"/>
          </a:p>
        </p:txBody>
      </p:sp>
    </p:spTree>
    <p:extLst>
      <p:ext uri="{BB962C8B-B14F-4D97-AF65-F5344CB8AC3E}">
        <p14:creationId xmlns:p14="http://schemas.microsoft.com/office/powerpoint/2010/main" val="2204062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مهمترین عامل انسداد راه هوایی در افراد بیهوش برگشت عضله زبان به عقب می باشد، </a:t>
            </a:r>
            <a:r>
              <a:rPr lang="ar-AE" sz="2000" dirty="0" smtClean="0"/>
              <a:t>ع</a:t>
            </a:r>
            <a:r>
              <a:rPr lang="fa-IR" sz="2000" dirty="0" smtClean="0"/>
              <a:t>لا</a:t>
            </a:r>
            <a:r>
              <a:rPr lang="ar-AE" sz="2000" dirty="0" smtClean="0"/>
              <a:t>وه </a:t>
            </a:r>
            <a:r>
              <a:rPr lang="ar-AE" sz="2000" dirty="0"/>
              <a:t>بر این در افراد بیهوشی احتمال برگشت محتویات معده </a:t>
            </a:r>
            <a:r>
              <a:rPr lang="fa-IR" sz="2000" dirty="0" smtClean="0"/>
              <a:t>(</a:t>
            </a:r>
            <a:r>
              <a:rPr lang="ar-AE" sz="2000" dirty="0" smtClean="0"/>
              <a:t> استفراغ</a:t>
            </a:r>
            <a:r>
              <a:rPr lang="fa-IR" sz="2000" dirty="0" smtClean="0"/>
              <a:t>)</a:t>
            </a:r>
            <a:r>
              <a:rPr lang="ar-AE" sz="2000" dirty="0" smtClean="0"/>
              <a:t> </a:t>
            </a:r>
            <a:r>
              <a:rPr lang="ar-AE" sz="2000" dirty="0"/>
              <a:t>وجود دارد و به دلیل از بین رفتن مکانیسم بلع مواد استفراغی وارد راه هوایی شده و فرد را در معرض خفگی قرار می دهد. برای جلوگیری از این اتفاق پس از احیای قلبی – ریوی موفق و افراد بیهوشی که دارای تنفس و ضربان قلب هستند را در وضعیت بهبود </a:t>
            </a:r>
            <a:r>
              <a:rPr lang="fa-IR" sz="2000" dirty="0" smtClean="0"/>
              <a:t>(</a:t>
            </a:r>
            <a:r>
              <a:rPr lang="ar-AE" sz="2000" dirty="0" smtClean="0"/>
              <a:t>ریکاوری</a:t>
            </a:r>
            <a:r>
              <a:rPr lang="fa-IR" sz="2000" dirty="0" smtClean="0"/>
              <a:t>)</a:t>
            </a:r>
            <a:r>
              <a:rPr lang="ar-AE" sz="2000" dirty="0" smtClean="0"/>
              <a:t>قرار </a:t>
            </a:r>
            <a:r>
              <a:rPr lang="ar-AE" sz="2000" dirty="0"/>
              <a:t>دهید. روش انجام این اقدام در شکل زیر نشان داده شده است</a:t>
            </a:r>
            <a:r>
              <a:rPr lang="ar-AE" sz="2000" dirty="0" smtClean="0"/>
              <a:t>.</a:t>
            </a:r>
            <a:endParaRPr lang="fa-IR" sz="2000" dirty="0" smtClean="0"/>
          </a:p>
          <a:p>
            <a:pPr marL="0" indent="0" algn="r" rtl="1">
              <a:buNone/>
            </a:pPr>
            <a:endParaRPr lang="en-US" sz="2000" dirty="0"/>
          </a:p>
        </p:txBody>
      </p:sp>
      <p:sp>
        <p:nvSpPr>
          <p:cNvPr id="3" name="Title 2"/>
          <p:cNvSpPr>
            <a:spLocks noGrp="1"/>
          </p:cNvSpPr>
          <p:nvPr>
            <p:ph type="title"/>
          </p:nvPr>
        </p:nvSpPr>
        <p:spPr/>
        <p:txBody>
          <a:bodyPr/>
          <a:lstStyle/>
          <a:p>
            <a:r>
              <a:rPr lang="ar-AE" sz="2800" dirty="0"/>
              <a:t>وضعیت دهی فرد بیهوش که دارای تنفس و ضربان می باشد</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179434"/>
            <a:ext cx="3810000" cy="26908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179434"/>
            <a:ext cx="3810000" cy="2678565"/>
          </a:xfrm>
          <a:prstGeom prst="rect">
            <a:avLst/>
          </a:prstGeom>
        </p:spPr>
      </p:pic>
    </p:spTree>
    <p:extLst>
      <p:ext uri="{BB962C8B-B14F-4D97-AF65-F5344CB8AC3E}">
        <p14:creationId xmlns:p14="http://schemas.microsoft.com/office/powerpoint/2010/main" val="213753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21013"/>
          </a:xfrm>
        </p:spPr>
        <p:txBody>
          <a:bodyPr>
            <a:normAutofit lnSpcReduction="10000"/>
          </a:bodyPr>
          <a:lstStyle/>
          <a:p>
            <a:pPr algn="r" rtl="1"/>
            <a:r>
              <a:rPr lang="ar-AE" dirty="0"/>
              <a:t>سیستم گردش خون </a:t>
            </a:r>
            <a:r>
              <a:rPr lang="fa-IR" dirty="0" smtClean="0"/>
              <a:t>(</a:t>
            </a:r>
            <a:r>
              <a:rPr lang="ar-AE" dirty="0"/>
              <a:t>قلب و </a:t>
            </a:r>
            <a:r>
              <a:rPr lang="ar-AE" dirty="0" smtClean="0"/>
              <a:t>عروق</a:t>
            </a:r>
            <a:r>
              <a:rPr lang="fa-IR" dirty="0" smtClean="0"/>
              <a:t>)</a:t>
            </a:r>
          </a:p>
          <a:p>
            <a:pPr marL="0" indent="0" algn="r" rtl="1">
              <a:buNone/>
            </a:pPr>
            <a:r>
              <a:rPr lang="fa-IR" dirty="0"/>
              <a:t> </a:t>
            </a:r>
            <a:r>
              <a:rPr lang="fa-IR" dirty="0" smtClean="0"/>
              <a:t> </a:t>
            </a:r>
            <a:r>
              <a:rPr lang="ar-AE" sz="2000" dirty="0"/>
              <a:t>سیستم گردش خون مسئول پمپ کردن خون در بدن می باشد. سیستم گردش خون از قلب </a:t>
            </a:r>
            <a:r>
              <a:rPr lang="fa-IR" sz="2000" dirty="0" smtClean="0"/>
              <a:t>(</a:t>
            </a:r>
            <a:r>
              <a:rPr lang="ar-AE" sz="2000" dirty="0"/>
              <a:t>دریافت و پمپاژ </a:t>
            </a:r>
            <a:r>
              <a:rPr lang="ar-AE" sz="2000" dirty="0" smtClean="0"/>
              <a:t>خون</a:t>
            </a:r>
            <a:r>
              <a:rPr lang="fa-IR" sz="2000" dirty="0" smtClean="0"/>
              <a:t>)</a:t>
            </a:r>
            <a:r>
              <a:rPr lang="ar-AE" sz="2000" dirty="0"/>
              <a:t> و عروق خونی </a:t>
            </a:r>
            <a:r>
              <a:rPr lang="fa-IR" sz="2000" dirty="0" smtClean="0"/>
              <a:t>(</a:t>
            </a:r>
            <a:r>
              <a:rPr lang="ar-AE" sz="2000" dirty="0" smtClean="0"/>
              <a:t>جابجایی </a:t>
            </a:r>
            <a:r>
              <a:rPr lang="ar-AE" sz="2000" dirty="0"/>
              <a:t>خون از قلب به بافت های بدن و </a:t>
            </a:r>
            <a:r>
              <a:rPr lang="ar-AE" sz="2000" dirty="0" smtClean="0"/>
              <a:t>بالعکس</a:t>
            </a:r>
            <a:r>
              <a:rPr lang="fa-IR" sz="2000" dirty="0" smtClean="0"/>
              <a:t>)</a:t>
            </a:r>
            <a:r>
              <a:rPr lang="ar-AE" sz="2000" dirty="0" smtClean="0"/>
              <a:t> </a:t>
            </a:r>
            <a:r>
              <a:rPr lang="ar-AE" sz="2000" dirty="0"/>
              <a:t>تشکیل شده </a:t>
            </a:r>
            <a:r>
              <a:rPr lang="ar-AE" sz="2000" dirty="0" smtClean="0"/>
              <a:t>است</a:t>
            </a:r>
            <a:r>
              <a:rPr lang="fa-IR" sz="2000" dirty="0" smtClean="0"/>
              <a:t>.</a:t>
            </a:r>
          </a:p>
          <a:p>
            <a:pPr marL="0" indent="0" algn="r" rtl="1">
              <a:buNone/>
            </a:pPr>
            <a:r>
              <a:rPr lang="ar-AE" sz="2000" dirty="0"/>
              <a:t>قلب که دریافت کننده خون سیاهرگی و عامل پمپاژ خون به درون عروق سرخرگی است، خاصیت اتوماتیسیتی دارد. یعنی اینکه دارای ضربان خودبخودی بوده و اراده ما در کنترل ضربان بی تاثیر می باشد. هر زمان که بنا به </a:t>
            </a:r>
            <a:r>
              <a:rPr lang="ar-AE" sz="2000" dirty="0" smtClean="0"/>
              <a:t>د</a:t>
            </a:r>
            <a:r>
              <a:rPr lang="fa-IR" sz="2000" dirty="0" smtClean="0"/>
              <a:t>لای</a:t>
            </a:r>
            <a:r>
              <a:rPr lang="ar-AE" sz="2000" dirty="0" smtClean="0"/>
              <a:t>لی </a:t>
            </a:r>
            <a:r>
              <a:rPr lang="ar-AE" sz="2000" dirty="0"/>
              <a:t>عمل ضربان سازی و انقباض قلب متوقف گردد، گردش خون سیستم های بدن مختل شده و دستخوش آسیب می گردند</a:t>
            </a:r>
            <a:r>
              <a:rPr lang="ar-AE" sz="2000" dirty="0" smtClean="0"/>
              <a:t>.</a:t>
            </a:r>
            <a:endParaRPr lang="fa-IR" sz="2000" dirty="0" smtClean="0"/>
          </a:p>
          <a:p>
            <a:pPr marL="0" indent="0" algn="r" rtl="1">
              <a:buNone/>
            </a:pPr>
            <a:r>
              <a:rPr lang="ar-AE" sz="2000" dirty="0"/>
              <a:t>قلب دارای 4 حفره می باشد</a:t>
            </a:r>
            <a:r>
              <a:rPr lang="ar-AE" sz="2000" dirty="0" smtClean="0"/>
              <a:t>:</a:t>
            </a:r>
            <a:endParaRPr lang="fa-IR" sz="2000" dirty="0" smtClean="0"/>
          </a:p>
          <a:p>
            <a:pPr marL="0" indent="0" algn="r" rtl="1">
              <a:buNone/>
            </a:pPr>
            <a:r>
              <a:rPr lang="ar-AE" sz="2000" dirty="0"/>
              <a:t>خون حاوی دی اکسید کربن و فاقد اکسیژن که از بافت ها به دهلیز راست قلب برگشته، توسط بطن چپ به ریه ها پمپ شده و پس از تبادل دی اکسید کربن و اکسیژن در ریه ها به دهلیز چپ برگشته و توسط بطن چپ به درون سرخرگ آئورت پرتاب شده و بوسیله شبکه عروق سرخرگی به بافت های بدن می رسد</a:t>
            </a:r>
            <a:endParaRPr lang="en-US" sz="2000" dirty="0"/>
          </a:p>
        </p:txBody>
      </p:sp>
    </p:spTree>
    <p:extLst>
      <p:ext uri="{BB962C8B-B14F-4D97-AF65-F5344CB8AC3E}">
        <p14:creationId xmlns:p14="http://schemas.microsoft.com/office/powerpoint/2010/main" val="3697893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76997"/>
          </a:xfrm>
        </p:spPr>
        <p:txBody>
          <a:bodyPr/>
          <a:lstStyle/>
          <a:p>
            <a:pPr algn="r" rtl="1"/>
            <a:r>
              <a:rPr lang="ar-AE" dirty="0"/>
              <a:t>سیتم تنفسی </a:t>
            </a:r>
            <a:r>
              <a:rPr lang="fa-IR" dirty="0" smtClean="0"/>
              <a:t>(</a:t>
            </a:r>
            <a:r>
              <a:rPr lang="ar-AE" dirty="0" smtClean="0"/>
              <a:t>ریه ها</a:t>
            </a:r>
            <a:r>
              <a:rPr lang="fa-IR" dirty="0" smtClean="0"/>
              <a:t>)</a:t>
            </a:r>
          </a:p>
          <a:p>
            <a:pPr marL="0" indent="0" algn="r" rtl="1">
              <a:buNone/>
            </a:pPr>
            <a:r>
              <a:rPr lang="fa-IR" dirty="0"/>
              <a:t> </a:t>
            </a:r>
            <a:r>
              <a:rPr lang="fa-IR" dirty="0" smtClean="0"/>
              <a:t> </a:t>
            </a:r>
            <a:r>
              <a:rPr lang="ar-AE" sz="2000" dirty="0"/>
              <a:t>سیستم تنفسی شامل تمامی ساختارهایی است که در عمل تنفس دخالت دارند. سیستم تنفس، اکسیژن موجود در هوا را وارد بدن ساخته و دی اکسید کربن حاصل از سوخت و ساز بدن را از بدن خارج می کند. اکسیژن جهت انجام واکنش های شیمیایی و سوخت و ساز بدن ضروری می باشد و در صورت فقدان این گاز </a:t>
            </a:r>
            <a:r>
              <a:rPr lang="fa-IR" sz="2000" dirty="0" smtClean="0"/>
              <a:t>(ا</a:t>
            </a:r>
            <a:r>
              <a:rPr lang="ar-AE" sz="2000" dirty="0" smtClean="0"/>
              <a:t>کسیژن</a:t>
            </a:r>
            <a:r>
              <a:rPr lang="fa-IR" sz="2000" dirty="0" smtClean="0"/>
              <a:t>)</a:t>
            </a:r>
            <a:r>
              <a:rPr lang="ar-AE" sz="2000" dirty="0" smtClean="0"/>
              <a:t>، </a:t>
            </a:r>
            <a:r>
              <a:rPr lang="ar-AE" sz="2000" dirty="0"/>
              <a:t>این فرایند ها دچار </a:t>
            </a:r>
            <a:r>
              <a:rPr lang="ar-AE" sz="2000" dirty="0" smtClean="0"/>
              <a:t>اخت</a:t>
            </a:r>
            <a:r>
              <a:rPr lang="fa-IR" sz="2000" dirty="0" smtClean="0"/>
              <a:t>لا</a:t>
            </a:r>
            <a:r>
              <a:rPr lang="ar-AE" sz="2000" dirty="0" smtClean="0"/>
              <a:t>ل </a:t>
            </a:r>
            <a:r>
              <a:rPr lang="ar-AE" sz="2000" dirty="0"/>
              <a:t>خواهند </a:t>
            </a:r>
            <a:r>
              <a:rPr lang="ar-AE" sz="2000" dirty="0" smtClean="0"/>
              <a:t>شد</a:t>
            </a:r>
            <a:r>
              <a:rPr lang="fa-IR" sz="2000" dirty="0" smtClean="0"/>
              <a:t>.</a:t>
            </a:r>
          </a:p>
          <a:p>
            <a:pPr marL="0" indent="0" algn="r" rtl="1">
              <a:buNone/>
            </a:pPr>
            <a:r>
              <a:rPr lang="fa-IR" sz="2000" dirty="0"/>
              <a:t> </a:t>
            </a:r>
            <a:r>
              <a:rPr lang="fa-IR" sz="2000" dirty="0" smtClean="0"/>
              <a:t>راه </a:t>
            </a:r>
            <a:r>
              <a:rPr lang="ar-AE" sz="2000" dirty="0" smtClean="0"/>
              <a:t>هوایی </a:t>
            </a:r>
            <a:r>
              <a:rPr lang="ar-AE" sz="2000" dirty="0"/>
              <a:t>شامل بینی، دهان، حلق، حنجره، نای )تراشه( و مسیرهای عبوری درون ریه ها می باشد. در انتهای فوقانی حنجره یک زائده پهن و نازک وجود دارد که اپیگلوت نامیده می شود. اپیگلوت مانع از ورود غذا به حنجره می شود. راه های هوایی درون ریه به شاخه های باریک تری تبدیل می شوند و در انتها به کیسه های هوایی ختم می شوند که توسط عروق خونی باریک احاطه شده است. اکسیژن در هوای دمی از دیواره نازکی که کیسه های هوایی را از عروق خونی جدا نموده عبور کرده و توسط خون جذب می شود. دی اکسید کربن نیز از خالل همین دیواره نازک، از خون وارد کیسه های هوایی و هوای بازدمی می </a:t>
            </a:r>
            <a:r>
              <a:rPr lang="ar-AE" sz="2000" dirty="0" smtClean="0"/>
              <a:t>گردد</a:t>
            </a:r>
            <a:r>
              <a:rPr lang="fa-IR" sz="2000" dirty="0" smtClean="0"/>
              <a:t>.</a:t>
            </a:r>
          </a:p>
          <a:p>
            <a:pPr marL="0" indent="0" algn="r" rtl="1">
              <a:buNone/>
            </a:pPr>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512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AE" sz="2000" dirty="0"/>
              <a:t>ایست قلبی به توقف ناگهانی فعالیت قلب گفته می شود که بطور غیر منتظره رخ داده و باعث توقف گردش خون در مغز و سایر ارگان های حیاتی می گردد. </a:t>
            </a:r>
            <a:r>
              <a:rPr lang="ar-AE" sz="2000" dirty="0" smtClean="0"/>
              <a:t>عوامل </a:t>
            </a:r>
            <a:r>
              <a:rPr lang="ar-AE" sz="2000" dirty="0"/>
              <a:t>متعددی می تواند منجر به ایست قلبی تنفسی شوند .ایست قلبی و تنفسی لزوماً با هم ایجاد نمی شود و گاه ممکن است ابتدا ایست قلبی صورت گیرد و به دنبال آن ایست تنفسی ایجاد شود و بر عکس</a:t>
            </a:r>
            <a:r>
              <a:rPr lang="ar-AE" dirty="0" smtClean="0"/>
              <a:t>.</a:t>
            </a:r>
            <a:endParaRPr lang="fa-IR" dirty="0" smtClean="0"/>
          </a:p>
          <a:p>
            <a:pPr marL="0" indent="0" algn="r" rtl="1">
              <a:buNone/>
            </a:pPr>
            <a:r>
              <a:rPr lang="fa-IR" dirty="0"/>
              <a:t> </a:t>
            </a:r>
            <a:r>
              <a:rPr lang="ar-AE" sz="2000" dirty="0"/>
              <a:t>در گروه سنی </a:t>
            </a:r>
            <a:r>
              <a:rPr lang="ar-AE" sz="2000" dirty="0" smtClean="0"/>
              <a:t>بزرگسا</a:t>
            </a:r>
            <a:r>
              <a:rPr lang="fa-IR" sz="2000" dirty="0" smtClean="0"/>
              <a:t>لا</a:t>
            </a:r>
            <a:r>
              <a:rPr lang="ar-AE" sz="2000" dirty="0" smtClean="0"/>
              <a:t>ن</a:t>
            </a:r>
            <a:r>
              <a:rPr lang="ar-AE" sz="2000" dirty="0"/>
              <a:t>( </a:t>
            </a:r>
            <a:r>
              <a:rPr lang="ar-AE" sz="2000" dirty="0" smtClean="0"/>
              <a:t>بال</a:t>
            </a:r>
            <a:r>
              <a:rPr lang="fa-IR" sz="2000" dirty="0" smtClean="0"/>
              <a:t>ا</a:t>
            </a:r>
            <a:r>
              <a:rPr lang="ar-AE" sz="2000" dirty="0" smtClean="0"/>
              <a:t>ی </a:t>
            </a:r>
            <a:r>
              <a:rPr lang="ar-AE" sz="2000" dirty="0"/>
              <a:t>8 سال )در اغلب موارد ابتدا </a:t>
            </a:r>
            <a:r>
              <a:rPr lang="ar-AE" sz="2000" dirty="0" smtClean="0"/>
              <a:t>اخت</a:t>
            </a:r>
            <a:r>
              <a:rPr lang="fa-IR" sz="2000" dirty="0" smtClean="0"/>
              <a:t>لا</a:t>
            </a:r>
            <a:r>
              <a:rPr lang="ar-AE" sz="2000" dirty="0" smtClean="0"/>
              <a:t>ل </a:t>
            </a:r>
            <a:r>
              <a:rPr lang="ar-AE" sz="2000" dirty="0"/>
              <a:t>ریتم قلبی و ایست قلبی ایجاد می شود، در حالی که در گروه سنی کودکان </a:t>
            </a:r>
            <a:r>
              <a:rPr lang="fa-IR" sz="2000" dirty="0" smtClean="0"/>
              <a:t>(</a:t>
            </a:r>
            <a:r>
              <a:rPr lang="ar-AE" sz="2000" dirty="0" smtClean="0"/>
              <a:t>1تا </a:t>
            </a:r>
            <a:r>
              <a:rPr lang="ar-AE" sz="2000" dirty="0"/>
              <a:t>8 سال )و شیرخوران( زیر یکسال )در اکثر موارد ابتدا اختالالت تنفسی و ایست تنفسی شده و سپس ایست قلبی رخ می دهد.</a:t>
            </a:r>
            <a:endParaRPr lang="en-US" sz="2000" dirty="0"/>
          </a:p>
        </p:txBody>
      </p:sp>
      <p:sp>
        <p:nvSpPr>
          <p:cNvPr id="3" name="Title 2"/>
          <p:cNvSpPr>
            <a:spLocks noGrp="1"/>
          </p:cNvSpPr>
          <p:nvPr>
            <p:ph type="title"/>
          </p:nvPr>
        </p:nvSpPr>
        <p:spPr/>
        <p:txBody>
          <a:bodyPr/>
          <a:lstStyle/>
          <a:p>
            <a:r>
              <a:rPr lang="ar-AE" dirty="0"/>
              <a:t>ایست ناگهانی قلب</a:t>
            </a:r>
            <a:endParaRPr lang="en-US" dirty="0"/>
          </a:p>
        </p:txBody>
      </p:sp>
    </p:spTree>
    <p:extLst>
      <p:ext uri="{BB962C8B-B14F-4D97-AF65-F5344CB8AC3E}">
        <p14:creationId xmlns:p14="http://schemas.microsoft.com/office/powerpoint/2010/main" val="113812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AE" sz="2000" dirty="0"/>
              <a:t>بیماری های قلبی عروقی و از همه مهمتر و شایع تر بیماری عروق کرونر، انواع تروما )ضربه( و آسیبها، غرق شدگی، برق گرفتگی، مسمومیت و... عامل ایست قلبی می باشند. </a:t>
            </a:r>
            <a:endParaRPr lang="fa-IR" sz="2000" dirty="0" smtClean="0"/>
          </a:p>
          <a:p>
            <a:pPr algn="r" rtl="1"/>
            <a:endParaRPr lang="fa-IR" sz="2000" dirty="0"/>
          </a:p>
          <a:p>
            <a:pPr marL="0" indent="0" algn="r" rtl="1">
              <a:buNone/>
            </a:pPr>
            <a:endParaRPr lang="fa-IR" sz="2000" dirty="0" smtClean="0"/>
          </a:p>
          <a:p>
            <a:pPr algn="r" rtl="1"/>
            <a:r>
              <a:rPr lang="fa-IR" dirty="0" smtClean="0"/>
              <a:t>انوا</a:t>
            </a:r>
            <a:r>
              <a:rPr lang="ar-AE" dirty="0" smtClean="0"/>
              <a:t>ع </a:t>
            </a:r>
            <a:r>
              <a:rPr lang="ar-AE" dirty="0"/>
              <a:t>ایست قلبی از نظر زمان </a:t>
            </a:r>
            <a:r>
              <a:rPr lang="ar-AE" dirty="0" smtClean="0"/>
              <a:t>وقوع</a:t>
            </a:r>
            <a:r>
              <a:rPr lang="fa-IR" sz="2000" dirty="0" smtClean="0"/>
              <a:t>:</a:t>
            </a:r>
          </a:p>
          <a:p>
            <a:pPr marL="457200" indent="-457200" algn="r" rtl="1">
              <a:buFont typeface="+mj-lt"/>
              <a:buAutoNum type="arabicPeriod"/>
            </a:pPr>
            <a:r>
              <a:rPr lang="ar-AE" sz="2000" dirty="0"/>
              <a:t>ایست قلبی شاهد: منظور این است که ایست قلبی در برابر دیدگان فرد احیاگر رخ داده است و احیاگر از همان زمان وقوع بر بالین فرد حضور دارد. </a:t>
            </a:r>
            <a:endParaRPr lang="fa-IR" sz="2000" dirty="0" smtClean="0"/>
          </a:p>
          <a:p>
            <a:pPr marL="457200" indent="-457200" algn="r" rtl="1">
              <a:buFont typeface="+mj-lt"/>
              <a:buAutoNum type="arabicPeriod"/>
            </a:pPr>
            <a:r>
              <a:rPr lang="ar-AE" sz="2000" dirty="0"/>
              <a:t>ایست قلبی غیر شاهد: ایست قلبی قبل از حضور احیاگر رخ داده و زمان دقیق وقوع آن مشخص نیست. </a:t>
            </a:r>
            <a:endParaRPr lang="en-US" sz="2000" dirty="0"/>
          </a:p>
        </p:txBody>
      </p:sp>
      <p:sp>
        <p:nvSpPr>
          <p:cNvPr id="3" name="Title 2"/>
          <p:cNvSpPr>
            <a:spLocks noGrp="1"/>
          </p:cNvSpPr>
          <p:nvPr>
            <p:ph type="title"/>
          </p:nvPr>
        </p:nvSpPr>
        <p:spPr/>
        <p:txBody>
          <a:bodyPr/>
          <a:lstStyle/>
          <a:p>
            <a:r>
              <a:rPr lang="ar-AE" sz="3200" dirty="0"/>
              <a:t>شایعترین علل وقوع ایست ناگهانی قلب</a:t>
            </a:r>
            <a:endParaRPr lang="en-US" sz="3200" dirty="0"/>
          </a:p>
        </p:txBody>
      </p:sp>
    </p:spTree>
    <p:extLst>
      <p:ext uri="{BB962C8B-B14F-4D97-AF65-F5344CB8AC3E}">
        <p14:creationId xmlns:p14="http://schemas.microsoft.com/office/powerpoint/2010/main" val="381025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r" rtl="1">
              <a:buNone/>
            </a:pPr>
            <a:r>
              <a:rPr lang="ar-AE" sz="2000" dirty="0"/>
              <a:t>مرگ بالینی: به حالتی </a:t>
            </a:r>
            <a:r>
              <a:rPr lang="ar-AE" sz="2000" dirty="0" smtClean="0"/>
              <a:t>اط</a:t>
            </a:r>
            <a:r>
              <a:rPr lang="fa-IR" sz="2000" dirty="0" smtClean="0"/>
              <a:t>لا</a:t>
            </a:r>
            <a:r>
              <a:rPr lang="ar-AE" sz="2000" dirty="0" smtClean="0"/>
              <a:t>ق </a:t>
            </a:r>
            <a:r>
              <a:rPr lang="ar-AE" sz="2000" dirty="0"/>
              <a:t>می شود که در آن یک فرد دچار ایست قلبی تنفسی شده و فاقد نبض و تنفس بوده و غیر پاسخگو است، در این مرحله آسیب های وارده اغلب قابل برگشت است. مرگ مغزی: زمانی که شروع عملیات احیا با تأخیر صورت گیرد و برقراری گردش خون و تهویه انجام نشود، به علت عدم اکسیژن رسانی به سلولهای مغزی آسیب های جبران ناپذیری در مغز ایجاد شده و منجر به مرگ مغزی می گردد .این زمان در واقع همان زمان طالیی یا </a:t>
            </a:r>
            <a:r>
              <a:rPr lang="en-US" sz="2000" dirty="0"/>
              <a:t>Time Golden </a:t>
            </a:r>
            <a:r>
              <a:rPr lang="ar-AE" sz="2000" dirty="0"/>
              <a:t>می باشد که از لحظه وقوع ایست قلبی تنفسی 4 تا 6 دقیقه ذکر شده </a:t>
            </a:r>
            <a:r>
              <a:rPr lang="ar-AE" sz="2000" dirty="0" smtClean="0"/>
              <a:t>است</a:t>
            </a:r>
            <a:r>
              <a:rPr lang="fa-IR" sz="2000" dirty="0" smtClean="0"/>
              <a:t>.</a:t>
            </a:r>
          </a:p>
          <a:p>
            <a:pPr marL="0" indent="0" algn="r" rtl="1">
              <a:buNone/>
            </a:pPr>
            <a:endParaRPr lang="en-US" sz="2000" dirty="0"/>
          </a:p>
        </p:txBody>
      </p:sp>
      <p:sp>
        <p:nvSpPr>
          <p:cNvPr id="3" name="Title 2"/>
          <p:cNvSpPr>
            <a:spLocks noGrp="1"/>
          </p:cNvSpPr>
          <p:nvPr>
            <p:ph type="title"/>
          </p:nvPr>
        </p:nvSpPr>
        <p:spPr/>
        <p:txBody>
          <a:bodyPr/>
          <a:lstStyle/>
          <a:p>
            <a:r>
              <a:rPr lang="ar-AE" sz="3600" dirty="0"/>
              <a:t>مرگ بالینی و مرگ مغزی</a:t>
            </a:r>
            <a:endParaRPr lang="en-US" sz="3600" dirty="0"/>
          </a:p>
        </p:txBody>
      </p:sp>
    </p:spTree>
    <p:extLst>
      <p:ext uri="{BB962C8B-B14F-4D97-AF65-F5344CB8AC3E}">
        <p14:creationId xmlns:p14="http://schemas.microsoft.com/office/powerpoint/2010/main" val="2580336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1861</TotalTime>
  <Words>4568</Words>
  <Application>Microsoft Office PowerPoint</Application>
  <PresentationFormat>On-screen Show (4:3)</PresentationFormat>
  <Paragraphs>182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Hardcover</vt:lpstr>
      <vt:lpstr>احیا قلبی ریوی پایه</vt:lpstr>
      <vt:lpstr>مقدمه</vt:lpstr>
      <vt:lpstr>احیای قلبی - ریوی </vt:lpstr>
      <vt:lpstr>ارگان های حیاتی بدن انسان</vt:lpstr>
      <vt:lpstr>PowerPoint Presentation</vt:lpstr>
      <vt:lpstr>PowerPoint Presentation</vt:lpstr>
      <vt:lpstr>ایست ناگهانی قلب</vt:lpstr>
      <vt:lpstr>شایعترین علل وقوع ایست ناگهانی قلب</vt:lpstr>
      <vt:lpstr>مرگ بالینی و مرگ مغزی</vt:lpstr>
      <vt:lpstr>تظاهرات بالینی و تشخیص ایست قلبی</vt:lpstr>
      <vt:lpstr>   Chain of Survival زنجیره بقا -    </vt:lpstr>
      <vt:lpstr>مراحل احیای قلبی - ریوی</vt:lpstr>
      <vt:lpstr>PowerPoint Presentation</vt:lpstr>
      <vt:lpstr>PowerPoint Presentation</vt:lpstr>
      <vt:lpstr>ابعاد اساسی حمایت حیاتی پایه:</vt:lpstr>
      <vt:lpstr>حلقه اول: تشخیص سریع ایست قلبی</vt:lpstr>
      <vt:lpstr>PowerPoint Presentation</vt:lpstr>
      <vt:lpstr>PowerPoint Presentation</vt:lpstr>
      <vt:lpstr>PowerPoint Presentation</vt:lpstr>
      <vt:lpstr>حلقه دوم: شروع سریع احیای قلبی – ریوی</vt:lpstr>
      <vt:lpstr>PowerPoint Presentation</vt:lpstr>
      <vt:lpstr>فشردن قفسه سینه</vt:lpstr>
      <vt:lpstr>روش فشردن قفسه سینه</vt:lpstr>
      <vt:lpstr>PowerPoint Presentation</vt:lpstr>
      <vt:lpstr>PowerPoint Presentation</vt:lpstr>
      <vt:lpstr>باز کردن راه هوایی و برقراری تنفس مصنوعی</vt:lpstr>
      <vt:lpstr>روش انجام مانور سر عقب – چانه بالا:</vt:lpstr>
      <vt:lpstr>PowerPoint Presentation</vt:lpstr>
      <vt:lpstr>PowerPoint Presentation</vt:lpstr>
      <vt:lpstr>برقراری تنفس مصنوعی</vt:lpstr>
      <vt:lpstr>PowerPoint Presentation</vt:lpstr>
      <vt:lpstr>(AED)شوک الکتریکی خارجی خودکار</vt:lpstr>
      <vt:lpstr>PowerPoint Presentation</vt:lpstr>
      <vt:lpstr>PowerPoint Presentation</vt:lpstr>
      <vt:lpstr>PowerPoint Presentation</vt:lpstr>
      <vt:lpstr>توالی اقدامات در احیای قلبی – ریوی توسط یک احیاگر</vt:lpstr>
      <vt:lpstr>PowerPoint Presentation</vt:lpstr>
      <vt:lpstr>توالی اقدامات در احیای قلبی – ریوی توسط دو احیاگر</vt:lpstr>
      <vt:lpstr>نشانه های احیای موفق</vt:lpstr>
      <vt:lpstr>زمان ختم احیای قلبی – ریوی</vt:lpstr>
      <vt:lpstr>در چه مواردی می توان زمان احیا را طولانی کرد؟</vt:lpstr>
      <vt:lpstr>در چه مواقعی احیا شروع نمی شود؟</vt:lpstr>
      <vt:lpstr>وضعیت دهی فرد بیهوش که دارای تنفس و ضربان می باشد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Emertat</dc:creator>
  <cp:lastModifiedBy>Emertat</cp:lastModifiedBy>
  <cp:revision>69</cp:revision>
  <dcterms:created xsi:type="dcterms:W3CDTF">2018-10-26T09:17:39Z</dcterms:created>
  <dcterms:modified xsi:type="dcterms:W3CDTF">2018-10-27T16:28:17Z</dcterms:modified>
</cp:coreProperties>
</file>