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56" r:id="rId3"/>
    <p:sldId id="293" r:id="rId4"/>
    <p:sldId id="307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8" r:id="rId16"/>
    <p:sldId id="304" r:id="rId17"/>
    <p:sldId id="305" r:id="rId18"/>
    <p:sldId id="306" r:id="rId19"/>
    <p:sldId id="289" r:id="rId20"/>
    <p:sldId id="257" r:id="rId21"/>
    <p:sldId id="259" r:id="rId22"/>
    <p:sldId id="262" r:id="rId23"/>
    <p:sldId id="265" r:id="rId24"/>
    <p:sldId id="267" r:id="rId25"/>
    <p:sldId id="266" r:id="rId26"/>
    <p:sldId id="268" r:id="rId27"/>
    <p:sldId id="292" r:id="rId28"/>
    <p:sldId id="277" r:id="rId29"/>
    <p:sldId id="278" r:id="rId30"/>
    <p:sldId id="279" r:id="rId31"/>
    <p:sldId id="282" r:id="rId32"/>
    <p:sldId id="283" r:id="rId33"/>
    <p:sldId id="285" r:id="rId34"/>
    <p:sldId id="287" r:id="rId3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7" autoAdjust="0"/>
    <p:restoredTop sz="94605" autoAdjust="0"/>
  </p:normalViewPr>
  <p:slideViewPr>
    <p:cSldViewPr>
      <p:cViewPr varScale="1">
        <p:scale>
          <a:sx n="47" d="100"/>
          <a:sy n="47" d="100"/>
        </p:scale>
        <p:origin x="-590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" y="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FE-FCE5-474E-8AA3-BBD367EBF260}" type="datetimeFigureOut">
              <a:rPr lang="fa-IR" smtClean="0"/>
              <a:t>05/03/1440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F03F-F4B7-4BA8-B5E2-A359F027D0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278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FE-FCE5-474E-8AA3-BBD367EBF260}" type="datetimeFigureOut">
              <a:rPr lang="fa-IR" smtClean="0"/>
              <a:t>05/03/1440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F03F-F4B7-4BA8-B5E2-A359F027D0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395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FE-FCE5-474E-8AA3-BBD367EBF260}" type="datetimeFigureOut">
              <a:rPr lang="fa-IR" smtClean="0"/>
              <a:t>05/03/1440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F03F-F4B7-4BA8-B5E2-A359F027D0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555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FE-FCE5-474E-8AA3-BBD367EBF260}" type="datetimeFigureOut">
              <a:rPr lang="fa-IR" smtClean="0"/>
              <a:t>05/03/1440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F03F-F4B7-4BA8-B5E2-A359F027D0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028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FE-FCE5-474E-8AA3-BBD367EBF260}" type="datetimeFigureOut">
              <a:rPr lang="fa-IR" smtClean="0"/>
              <a:t>05/03/1440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F03F-F4B7-4BA8-B5E2-A359F027D0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25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FE-FCE5-474E-8AA3-BBD367EBF260}" type="datetimeFigureOut">
              <a:rPr lang="fa-IR" smtClean="0"/>
              <a:t>05/03/1440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F03F-F4B7-4BA8-B5E2-A359F027D0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575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FE-FCE5-474E-8AA3-BBD367EBF260}" type="datetimeFigureOut">
              <a:rPr lang="fa-IR" smtClean="0"/>
              <a:t>05/03/1440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F03F-F4B7-4BA8-B5E2-A359F027D0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409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FE-FCE5-474E-8AA3-BBD367EBF260}" type="datetimeFigureOut">
              <a:rPr lang="fa-IR" smtClean="0"/>
              <a:t>05/03/1440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F03F-F4B7-4BA8-B5E2-A359F027D0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972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FE-FCE5-474E-8AA3-BBD367EBF260}" type="datetimeFigureOut">
              <a:rPr lang="fa-IR" smtClean="0"/>
              <a:t>05/03/1440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F03F-F4B7-4BA8-B5E2-A359F027D0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445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FE-FCE5-474E-8AA3-BBD367EBF260}" type="datetimeFigureOut">
              <a:rPr lang="fa-IR" smtClean="0"/>
              <a:t>05/03/1440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F03F-F4B7-4BA8-B5E2-A359F027D0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223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FE-FCE5-474E-8AA3-BBD367EBF260}" type="datetimeFigureOut">
              <a:rPr lang="fa-IR" smtClean="0"/>
              <a:t>05/03/1440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F03F-F4B7-4BA8-B5E2-A359F027D0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494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FE-FCE5-474E-8AA3-BBD367EBF260}" type="datetimeFigureOut">
              <a:rPr lang="fa-IR" smtClean="0"/>
              <a:t>05/03/1440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F03F-F4B7-4BA8-B5E2-A359F027D0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898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851648" cy="2614618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tx2"/>
                </a:solidFill>
              </a:rPr>
              <a:t>Electrolyte/metabolic disturbance</a:t>
            </a:r>
            <a:endParaRPr lang="en-US" sz="8000" dirty="0">
              <a:solidFill>
                <a:schemeClr val="tx2"/>
              </a:solidFill>
            </a:endParaRPr>
          </a:p>
        </p:txBody>
      </p:sp>
      <p:pic>
        <p:nvPicPr>
          <p:cNvPr id="3075" name="Picture 2" descr="1140615-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214688"/>
            <a:ext cx="3455988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53596" cy="414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/>
              <a:t>severe </a:t>
            </a:r>
            <a:r>
              <a:rPr lang="en-US" sz="3200" b="1" dirty="0" smtClean="0"/>
              <a:t>hyperkalemia</a:t>
            </a:r>
            <a:endParaRPr lang="en-US" sz="3200" dirty="0" smtClean="0"/>
          </a:p>
          <a:p>
            <a:pPr algn="l">
              <a:lnSpc>
                <a:spcPct val="150000"/>
              </a:lnSpc>
            </a:pPr>
            <a:r>
              <a:rPr lang="en-US" sz="3200" dirty="0" smtClean="0"/>
              <a:t>be </a:t>
            </a:r>
            <a:r>
              <a:rPr lang="en-US" sz="3200" dirty="0"/>
              <a:t>associated with atypical or </a:t>
            </a:r>
            <a:r>
              <a:rPr lang="en-US" sz="3200" dirty="0" err="1"/>
              <a:t>nondiagnostic</a:t>
            </a:r>
            <a:endParaRPr lang="en-US" sz="3200" dirty="0"/>
          </a:p>
          <a:p>
            <a:pPr algn="l">
              <a:lnSpc>
                <a:spcPct val="150000"/>
              </a:lnSpc>
            </a:pPr>
            <a:r>
              <a:rPr lang="en-US" sz="3200" dirty="0"/>
              <a:t>ECG findings. </a:t>
            </a:r>
            <a:endParaRPr lang="en-US" sz="3200" dirty="0" smtClean="0"/>
          </a:p>
          <a:p>
            <a:pPr algn="l">
              <a:lnSpc>
                <a:spcPct val="150000"/>
              </a:lnSpc>
            </a:pPr>
            <a:r>
              <a:rPr lang="en-US" sz="3200" dirty="0" smtClean="0"/>
              <a:t>Very marked hyperkalemia </a:t>
            </a:r>
            <a:r>
              <a:rPr lang="en-US" sz="3200" dirty="0"/>
              <a:t>leads to eventual</a:t>
            </a:r>
          </a:p>
          <a:p>
            <a:pPr algn="l">
              <a:lnSpc>
                <a:spcPct val="150000"/>
              </a:lnSpc>
            </a:pPr>
            <a:r>
              <a:rPr lang="en-US" sz="3200" dirty="0" err="1"/>
              <a:t>asystole</a:t>
            </a:r>
            <a:r>
              <a:rPr lang="en-US" sz="3200" dirty="0"/>
              <a:t>, sometimes preceded by </a:t>
            </a:r>
            <a:r>
              <a:rPr lang="en-US" sz="3200" dirty="0" smtClean="0"/>
              <a:t>a slow </a:t>
            </a:r>
            <a:r>
              <a:rPr lang="en-US" sz="3200" dirty="0" err="1"/>
              <a:t>undulatory</a:t>
            </a:r>
            <a:r>
              <a:rPr lang="en-US" sz="3200" dirty="0"/>
              <a:t> (or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 wave)</a:t>
            </a:r>
            <a:r>
              <a:rPr lang="en-US" sz="3200" dirty="0"/>
              <a:t> </a:t>
            </a:r>
            <a:r>
              <a:rPr lang="en-US" sz="3200" dirty="0" err="1" smtClean="0"/>
              <a:t>ventricula</a:t>
            </a:r>
            <a:r>
              <a:rPr lang="en-US" sz="3200" dirty="0" smtClean="0"/>
              <a:t> </a:t>
            </a:r>
            <a:r>
              <a:rPr lang="en-US" sz="3200" dirty="0" err="1" smtClean="0"/>
              <a:t>flutterlike</a:t>
            </a:r>
            <a:r>
              <a:rPr lang="en-US" sz="3200" dirty="0" smtClean="0"/>
              <a:t> </a:t>
            </a:r>
            <a:r>
              <a:rPr lang="en-US" sz="3200" dirty="0"/>
              <a:t>pattern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9536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49755"/>
            <a:ext cx="6996833" cy="441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2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710472" cy="626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33265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dirty="0" smtClean="0"/>
              <a:t>The ECG </a:t>
            </a:r>
            <a:r>
              <a:rPr lang="en-US" sz="3200" dirty="0" err="1" smtClean="0"/>
              <a:t>triad</a:t>
            </a:r>
            <a:r>
              <a:rPr lang="en-US" sz="3200" dirty="0" err="1"/>
              <a:t>is</a:t>
            </a:r>
            <a:r>
              <a:rPr lang="en-US" sz="3200" dirty="0"/>
              <a:t> strongly suggestive of </a:t>
            </a:r>
            <a:r>
              <a:rPr lang="en-US" sz="3200" b="1" dirty="0"/>
              <a:t>chronic renal </a:t>
            </a:r>
            <a:r>
              <a:rPr lang="en-US" sz="3200" b="1" dirty="0" smtClean="0"/>
              <a:t>failure:</a:t>
            </a:r>
            <a:endParaRPr lang="fa-IR" sz="3200" b="1" dirty="0"/>
          </a:p>
          <a:p>
            <a:pPr algn="l" rtl="0">
              <a:lnSpc>
                <a:spcPct val="150000"/>
              </a:lnSpc>
            </a:pPr>
            <a:endParaRPr lang="en-US" sz="3200" dirty="0" smtClean="0"/>
          </a:p>
          <a:p>
            <a:pPr algn="l">
              <a:lnSpc>
                <a:spcPct val="150000"/>
              </a:lnSpc>
            </a:pPr>
            <a:r>
              <a:rPr lang="en-US" sz="3200" dirty="0" smtClean="0"/>
              <a:t>(1) peaked T waves (from hyperkalemia), (2) QT prolongation (from </a:t>
            </a:r>
            <a:r>
              <a:rPr lang="en-US" sz="3200" dirty="0" err="1" smtClean="0"/>
              <a:t>hypocalcemia</a:t>
            </a:r>
            <a:r>
              <a:rPr lang="en-US" sz="3200" dirty="0" smtClean="0"/>
              <a:t>), (3) LVH(from hypertension) </a:t>
            </a:r>
          </a:p>
        </p:txBody>
      </p:sp>
    </p:spTree>
    <p:extLst>
      <p:ext uri="{BB962C8B-B14F-4D97-AF65-F5344CB8AC3E}">
        <p14:creationId xmlns:p14="http://schemas.microsoft.com/office/powerpoint/2010/main" val="41246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5" y="548680"/>
            <a:ext cx="7896332" cy="595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210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5"/>
            <a:ext cx="7505790" cy="601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hypokalemia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187624" y="1340768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/>
              <a:t>The major </a:t>
            </a:r>
            <a:r>
              <a:rPr lang="en-US" sz="3200" dirty="0" smtClean="0"/>
              <a:t>ECG manifestations </a:t>
            </a:r>
            <a:r>
              <a:rPr lang="en-US" sz="3200" dirty="0"/>
              <a:t>are </a:t>
            </a:r>
            <a:endParaRPr lang="en-US" sz="3200" dirty="0" smtClean="0"/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/>
              <a:t>ST </a:t>
            </a:r>
            <a:r>
              <a:rPr lang="en-US" sz="3200" dirty="0"/>
              <a:t>depression </a:t>
            </a:r>
            <a:endParaRPr lang="en-US" sz="3200" dirty="0" smtClean="0"/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/>
              <a:t>flattened </a:t>
            </a:r>
            <a:r>
              <a:rPr lang="en-US" sz="3200" dirty="0"/>
              <a:t>T waves </a:t>
            </a:r>
            <a:endParaRPr lang="en-US" sz="3200" dirty="0" smtClean="0"/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/>
              <a:t>increased U wave </a:t>
            </a:r>
            <a:r>
              <a:rPr lang="en-US" sz="3200" dirty="0"/>
              <a:t>prominence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3825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171953" cy="245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6" y="3645024"/>
            <a:ext cx="7855635" cy="23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Calcium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83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Electrolyte and Metabolic Abnormalities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3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Hypercalcemia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/>
              <a:t>An increased extracellular </a:t>
            </a:r>
            <a:r>
              <a:rPr lang="en-US" dirty="0" smtClean="0"/>
              <a:t>calcium concentration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shortens the ventricular action potential duration by shortening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phase 2 of the action potential.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817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0648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/>
              <a:t>Severe </a:t>
            </a:r>
            <a:r>
              <a:rPr lang="en-US" sz="2800" dirty="0" err="1"/>
              <a:t>hypercalcemia</a:t>
            </a:r>
            <a:r>
              <a:rPr lang="en-US" sz="2800" dirty="0"/>
              <a:t> (e.g., serum Ca2+ &gt;15 mg/</a:t>
            </a:r>
            <a:r>
              <a:rPr lang="en-US" sz="2800" dirty="0" err="1"/>
              <a:t>dL</a:t>
            </a:r>
            <a:r>
              <a:rPr lang="en-US" sz="2800" dirty="0"/>
              <a:t>) </a:t>
            </a:r>
            <a:r>
              <a:rPr lang="fa-IR" sz="2800" dirty="0" smtClean="0"/>
              <a:t>:</a:t>
            </a:r>
            <a:r>
              <a:rPr lang="en-US" sz="2800" dirty="0" smtClean="0"/>
              <a:t>also can be </a:t>
            </a:r>
            <a:r>
              <a:rPr lang="en-US" sz="2800" dirty="0"/>
              <a:t>associated with </a:t>
            </a:r>
            <a:r>
              <a:rPr lang="en-US" sz="2800" dirty="0" smtClean="0"/>
              <a:t> </a:t>
            </a:r>
          </a:p>
          <a:p>
            <a:pPr marL="457200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decreased </a:t>
            </a:r>
            <a:r>
              <a:rPr lang="en-US" sz="2800" dirty="0"/>
              <a:t>T </a:t>
            </a:r>
            <a:r>
              <a:rPr lang="en-US" sz="2800" dirty="0" smtClean="0"/>
              <a:t>wave amplitude</a:t>
            </a:r>
            <a:r>
              <a:rPr lang="en-US" sz="2800" dirty="0"/>
              <a:t>, </a:t>
            </a:r>
            <a:endParaRPr lang="en-US" sz="2800" dirty="0" smtClean="0"/>
          </a:p>
          <a:p>
            <a:pPr marL="457200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sometimes </a:t>
            </a:r>
            <a:r>
              <a:rPr lang="en-US" sz="2800" dirty="0"/>
              <a:t>with </a:t>
            </a:r>
            <a:r>
              <a:rPr lang="en-US" sz="2800" dirty="0" smtClean="0"/>
              <a:t>T wave </a:t>
            </a:r>
            <a:r>
              <a:rPr lang="en-US" sz="2800" dirty="0"/>
              <a:t>notching or </a:t>
            </a:r>
            <a:r>
              <a:rPr lang="en-US" sz="2800" dirty="0" smtClean="0"/>
              <a:t>inversion. </a:t>
            </a:r>
            <a:r>
              <a:rPr lang="en-US" sz="2800" dirty="0" err="1" smtClean="0"/>
              <a:t>Hypercalcemia</a:t>
            </a:r>
            <a:r>
              <a:rPr lang="en-US" sz="2800" dirty="0" smtClean="0"/>
              <a:t> </a:t>
            </a:r>
            <a:r>
              <a:rPr lang="en-US" sz="2800" dirty="0"/>
              <a:t>sometimes produces a</a:t>
            </a:r>
          </a:p>
          <a:p>
            <a:pPr algn="l">
              <a:lnSpc>
                <a:spcPct val="150000"/>
              </a:lnSpc>
            </a:pPr>
            <a:r>
              <a:rPr lang="en-US" sz="2800" dirty="0"/>
              <a:t>high takeoff of the ST segment in leads V1 and V2 and can thus </a:t>
            </a:r>
            <a:r>
              <a:rPr lang="en-US" sz="2800" dirty="0" smtClean="0"/>
              <a:t>simulate acute </a:t>
            </a:r>
            <a:r>
              <a:rPr lang="en-US" sz="2800" dirty="0"/>
              <a:t>ischemia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8819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34310"/>
            <a:ext cx="66967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336704" cy="639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8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hypocalcemia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11560" y="1238232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dirty="0" err="1"/>
              <a:t>hypocalcemia</a:t>
            </a:r>
            <a:r>
              <a:rPr lang="en-US" sz="3200" dirty="0"/>
              <a:t> </a:t>
            </a:r>
            <a:r>
              <a:rPr lang="en-US" sz="3200" dirty="0" smtClean="0"/>
              <a:t>prolongs phase </a:t>
            </a:r>
            <a:r>
              <a:rPr lang="en-US" sz="3200" dirty="0"/>
              <a:t>2 of the action potential. These cellular changes correlate </a:t>
            </a:r>
            <a:r>
              <a:rPr lang="en-US" sz="3200" dirty="0" smtClean="0"/>
              <a:t>with abbreviation </a:t>
            </a:r>
            <a:r>
              <a:rPr lang="en-US" sz="3200" dirty="0"/>
              <a:t>and prolongation of the QT interval (</a:t>
            </a:r>
            <a:r>
              <a:rPr lang="en-US" sz="3200" dirty="0" smtClean="0"/>
              <a:t>ST segment</a:t>
            </a:r>
            <a:r>
              <a:rPr lang="en-US" sz="3200" dirty="0"/>
              <a:t> )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7527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32284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7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12" y="260648"/>
            <a:ext cx="458232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1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0"/>
            <a:ext cx="7056784" cy="642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4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Magnesium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090769" y="1628800"/>
            <a:ext cx="7416824" cy="3706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/>
              <a:t>Specific electrocardiographic effects of </a:t>
            </a:r>
            <a:r>
              <a:rPr lang="en-US" sz="3200" dirty="0" smtClean="0"/>
              <a:t>mild to</a:t>
            </a:r>
            <a:r>
              <a:rPr lang="en-US" sz="3200" dirty="0"/>
              <a:t> </a:t>
            </a:r>
            <a:r>
              <a:rPr lang="en-US" sz="3200" dirty="0" smtClean="0"/>
              <a:t>moderate </a:t>
            </a:r>
            <a:r>
              <a:rPr lang="en-US" sz="3200" dirty="0"/>
              <a:t>isolated abnormalities in </a:t>
            </a:r>
            <a:r>
              <a:rPr lang="en-US" sz="3200" dirty="0" smtClean="0"/>
              <a:t>magnesium ion </a:t>
            </a:r>
            <a:r>
              <a:rPr lang="en-US" sz="3200" dirty="0"/>
              <a:t>concentration are not well characterized.</a:t>
            </a:r>
          </a:p>
          <a:p>
            <a:pPr algn="l">
              <a:lnSpc>
                <a:spcPct val="150000"/>
              </a:lnSpc>
            </a:pPr>
            <a:r>
              <a:rPr lang="en-US" sz="3200" dirty="0" smtClean="0"/>
              <a:t>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9753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b-NO" sz="3200" b="1" dirty="0"/>
              <a:t>Severe hypermagnesemia </a:t>
            </a:r>
            <a:r>
              <a:rPr lang="nb-NO" sz="3200" dirty="0"/>
              <a:t>(serum Mg2+ &gt;15 </a:t>
            </a:r>
            <a:r>
              <a:rPr lang="fa-IR" sz="3200" dirty="0" smtClean="0"/>
              <a:t>:</a:t>
            </a:r>
            <a:r>
              <a:rPr lang="nb-NO" sz="3200" dirty="0" smtClean="0"/>
              <a:t>mEq/L) </a:t>
            </a:r>
            <a:r>
              <a:rPr lang="en-US" sz="3200" dirty="0" smtClean="0"/>
              <a:t>can </a:t>
            </a:r>
            <a:r>
              <a:rPr lang="en-US" sz="3200" dirty="0"/>
              <a:t>cause </a:t>
            </a:r>
            <a:endParaRPr lang="en-US" sz="3200" dirty="0" smtClean="0"/>
          </a:p>
          <a:p>
            <a:pPr algn="l">
              <a:lnSpc>
                <a:spcPct val="150000"/>
              </a:lnSpc>
            </a:pPr>
            <a:r>
              <a:rPr lang="en-US" sz="3200" dirty="0" err="1" smtClean="0"/>
              <a:t>atrioventricular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 err="1" smtClean="0"/>
              <a:t>intraventricular</a:t>
            </a:r>
            <a:r>
              <a:rPr lang="en-US" sz="3200" dirty="0"/>
              <a:t> </a:t>
            </a:r>
            <a:r>
              <a:rPr lang="en-US" sz="3200" dirty="0" smtClean="0"/>
              <a:t>conduction </a:t>
            </a:r>
            <a:r>
              <a:rPr lang="en-US" sz="3200" dirty="0"/>
              <a:t>disturbances that may culminate in</a:t>
            </a:r>
          </a:p>
          <a:p>
            <a:pPr algn="l">
              <a:lnSpc>
                <a:spcPct val="150000"/>
              </a:lnSpc>
            </a:pPr>
            <a:r>
              <a:rPr lang="en-US" sz="3200" dirty="0"/>
              <a:t>complete heart block and cardiac arrest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9585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Potassium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65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6064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err="1" smtClean="0"/>
              <a:t>Hypomagnesemia</a:t>
            </a:r>
            <a:r>
              <a:rPr lang="en-US" sz="3200" b="1" dirty="0"/>
              <a:t> </a:t>
            </a:r>
            <a:r>
              <a:rPr lang="en-US" sz="3200" dirty="0" smtClean="0"/>
              <a:t>usually </a:t>
            </a:r>
            <a:r>
              <a:rPr lang="en-US" sz="3200" dirty="0"/>
              <a:t>is associated with </a:t>
            </a:r>
            <a:r>
              <a:rPr lang="en-US" sz="3200" dirty="0" err="1" smtClean="0"/>
              <a:t>hypocalcemia</a:t>
            </a:r>
            <a:r>
              <a:rPr lang="en-US" sz="3200" dirty="0"/>
              <a:t> </a:t>
            </a:r>
            <a:r>
              <a:rPr lang="en-US" sz="3200" dirty="0" smtClean="0"/>
              <a:t>or hypokalemia. </a:t>
            </a:r>
            <a:r>
              <a:rPr lang="en-US" sz="3200" dirty="0" err="1" smtClean="0"/>
              <a:t>Hypomagnesemia</a:t>
            </a:r>
            <a:r>
              <a:rPr lang="en-US" sz="3200" dirty="0" smtClean="0"/>
              <a:t> can potentiate </a:t>
            </a:r>
            <a:r>
              <a:rPr lang="en-US" sz="3200" dirty="0"/>
              <a:t>certain digitalis toxic arrhythmias, </a:t>
            </a:r>
            <a:r>
              <a:rPr lang="en-US" sz="3200" dirty="0" smtClean="0"/>
              <a:t>and the </a:t>
            </a:r>
            <a:r>
              <a:rPr lang="en-US" sz="3200" dirty="0"/>
              <a:t>role of magnesium deficiency in the pathogenesis</a:t>
            </a:r>
          </a:p>
          <a:p>
            <a:pPr algn="l">
              <a:lnSpc>
                <a:spcPct val="150000"/>
              </a:lnSpc>
            </a:pPr>
            <a:r>
              <a:rPr lang="en-US" sz="3200" dirty="0"/>
              <a:t>and treatment of the acquired long QT(U)</a:t>
            </a:r>
          </a:p>
          <a:p>
            <a:pPr algn="l">
              <a:lnSpc>
                <a:spcPct val="150000"/>
              </a:lnSpc>
            </a:pPr>
            <a:r>
              <a:rPr lang="en-US" sz="3200" dirty="0"/>
              <a:t>syndrome with </a:t>
            </a:r>
            <a:r>
              <a:rPr lang="en-US" sz="3200" dirty="0" err="1"/>
              <a:t>torsades</a:t>
            </a:r>
            <a:r>
              <a:rPr lang="en-US" sz="3200" dirty="0"/>
              <a:t> de </a:t>
            </a:r>
            <a:r>
              <a:rPr lang="en-US" sz="3200" dirty="0" smtClean="0"/>
              <a:t>pointes.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7718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18059"/>
            <a:ext cx="8424936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/>
              <a:t>Isolated </a:t>
            </a:r>
            <a:r>
              <a:rPr lang="en-US" sz="3200" b="1" dirty="0"/>
              <a:t>hypernatremia or </a:t>
            </a:r>
            <a:r>
              <a:rPr lang="en-US" sz="3200" b="1" dirty="0" err="1"/>
              <a:t>hyponatremia</a:t>
            </a:r>
            <a:r>
              <a:rPr lang="en-US" sz="3200" b="1" dirty="0"/>
              <a:t> </a:t>
            </a:r>
            <a:r>
              <a:rPr lang="en-US" sz="3200" dirty="0"/>
              <a:t>does </a:t>
            </a:r>
            <a:r>
              <a:rPr lang="en-US" sz="3200" dirty="0" smtClean="0"/>
              <a:t>not produce </a:t>
            </a:r>
            <a:r>
              <a:rPr lang="en-US" sz="3200" dirty="0"/>
              <a:t>consistent effects on the ECG.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2678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hypothermia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043608" y="1844824"/>
            <a:ext cx="7488832" cy="296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/>
              <a:t>hypothermia may be associated with the appearance of </a:t>
            </a:r>
            <a:r>
              <a:rPr lang="en-US" sz="3200" dirty="0" smtClean="0"/>
              <a:t>a distinctive </a:t>
            </a:r>
            <a:r>
              <a:rPr lang="en-US" sz="3200" dirty="0"/>
              <a:t>convex elevation at the junction (J point) of the ST segment</a:t>
            </a:r>
          </a:p>
          <a:p>
            <a:pPr algn="l">
              <a:lnSpc>
                <a:spcPct val="150000"/>
              </a:lnSpc>
            </a:pPr>
            <a:r>
              <a:rPr lang="en-US" sz="3200" dirty="0"/>
              <a:t>and QRS complex (</a:t>
            </a:r>
            <a:r>
              <a:rPr lang="en-US" sz="3200" i="1" dirty="0"/>
              <a:t>J wave </a:t>
            </a:r>
            <a:r>
              <a:rPr lang="en-US" sz="3200" dirty="0"/>
              <a:t>or </a:t>
            </a:r>
            <a:r>
              <a:rPr lang="en-US" sz="3200" i="1" dirty="0" smtClean="0"/>
              <a:t>Osborn wave</a:t>
            </a:r>
            <a:r>
              <a:rPr lang="en-US" sz="3200" dirty="0" smtClean="0"/>
              <a:t>)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8974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857661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5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3970" name="Picture 2" descr="C:\Documents and Settings\student\My Documents\lhnv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572660" cy="85725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0430" y="2643182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5963" y="4500477"/>
            <a:ext cx="5001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</a:rPr>
              <a:t>Thanks for your attention</a:t>
            </a:r>
            <a:endParaRPr lang="fa-IR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88832" cy="620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1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Hyperkalemia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395536" y="172631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/>
              <a:t>The earliest effect usually is narrowing </a:t>
            </a:r>
            <a:r>
              <a:rPr lang="en-US" sz="3200" dirty="0" smtClean="0"/>
              <a:t>and peaking </a:t>
            </a:r>
            <a:r>
              <a:rPr lang="en-US" sz="3200" dirty="0"/>
              <a:t>(or tenting) of the T wave. </a:t>
            </a:r>
            <a:endParaRPr lang="en-US" sz="3200" dirty="0" smtClean="0"/>
          </a:p>
          <a:p>
            <a:pPr marL="457200" indent="-457200" algn="r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/>
              <a:t>The </a:t>
            </a:r>
            <a:r>
              <a:rPr lang="en-US" sz="3200" dirty="0"/>
              <a:t>QT interval is shortened at </a:t>
            </a:r>
            <a:r>
              <a:rPr lang="en-US" sz="3200" dirty="0" smtClean="0"/>
              <a:t>this stage</a:t>
            </a:r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/>
              <a:t>The </a:t>
            </a:r>
            <a:r>
              <a:rPr lang="en-US" sz="3200" dirty="0"/>
              <a:t>QRS begins to widen</a:t>
            </a:r>
            <a:r>
              <a:rPr lang="en-US" sz="3200" dirty="0" smtClean="0"/>
              <a:t> </a:t>
            </a:r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200" dirty="0"/>
              <a:t>P wave amplitude decreases.</a:t>
            </a:r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/>
              <a:t>PR interval prolongation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7957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6650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9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83671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/>
              <a:t>second- </a:t>
            </a:r>
            <a:r>
              <a:rPr lang="en-US" sz="3200" dirty="0" smtClean="0"/>
              <a:t>or third-degree </a:t>
            </a:r>
            <a:r>
              <a:rPr lang="en-US" sz="3200" dirty="0" err="1"/>
              <a:t>atrioventricular</a:t>
            </a:r>
            <a:r>
              <a:rPr lang="en-US" sz="3200" dirty="0"/>
              <a:t> </a:t>
            </a:r>
            <a:r>
              <a:rPr lang="en-US" sz="3200" dirty="0" smtClean="0"/>
              <a:t>block </a:t>
            </a:r>
            <a:endParaRPr lang="en-US" sz="3200" dirty="0"/>
          </a:p>
          <a:p>
            <a:pPr algn="l">
              <a:lnSpc>
                <a:spcPct val="150000"/>
              </a:lnSpc>
            </a:pPr>
            <a:r>
              <a:rPr lang="en-US" sz="3200" dirty="0"/>
              <a:t>Complete loss of P waves may </a:t>
            </a:r>
            <a:r>
              <a:rPr lang="en-US" sz="3200" dirty="0" smtClean="0"/>
              <a:t>be associated </a:t>
            </a:r>
            <a:r>
              <a:rPr lang="en-US" sz="3200" dirty="0"/>
              <a:t>with a </a:t>
            </a:r>
            <a:r>
              <a:rPr lang="en-US" sz="3200" dirty="0" err="1"/>
              <a:t>junctional</a:t>
            </a:r>
            <a:r>
              <a:rPr lang="en-US" sz="3200" dirty="0"/>
              <a:t> </a:t>
            </a:r>
            <a:r>
              <a:rPr lang="en-US" sz="3200" dirty="0" smtClean="0"/>
              <a:t>escape rhythm </a:t>
            </a:r>
            <a:r>
              <a:rPr lang="en-US" sz="3200" dirty="0"/>
              <a:t>or so-called </a:t>
            </a:r>
            <a:r>
              <a:rPr lang="en-US" sz="3200" i="1" dirty="0" err="1" smtClean="0"/>
              <a:t>sinoventricular</a:t>
            </a:r>
            <a:r>
              <a:rPr lang="en-US" sz="3200" i="1" dirty="0"/>
              <a:t> </a:t>
            </a:r>
            <a:r>
              <a:rPr lang="en-US" sz="3200" i="1" dirty="0" smtClean="0"/>
              <a:t>rhythm</a:t>
            </a:r>
            <a:r>
              <a:rPr lang="en-US" sz="3200" dirty="0"/>
              <a:t>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3214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363646" cy="414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2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36712"/>
            <a:ext cx="8352928" cy="3706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a-IR" sz="3200" dirty="0" smtClean="0"/>
              <a:t>:</a:t>
            </a:r>
            <a:r>
              <a:rPr lang="en-US" sz="3200" b="1" dirty="0" smtClean="0"/>
              <a:t>Moderate to </a:t>
            </a:r>
            <a:r>
              <a:rPr lang="en-US" sz="3200" b="1" dirty="0"/>
              <a:t>severe </a:t>
            </a:r>
            <a:r>
              <a:rPr lang="en-US" sz="3200" b="1" dirty="0" smtClean="0"/>
              <a:t>hyperkalemia </a:t>
            </a:r>
          </a:p>
          <a:p>
            <a:pPr algn="l">
              <a:lnSpc>
                <a:spcPct val="150000"/>
              </a:lnSpc>
            </a:pPr>
            <a:r>
              <a:rPr lang="en-US" sz="3200" dirty="0" smtClean="0"/>
              <a:t>induces </a:t>
            </a:r>
            <a:r>
              <a:rPr lang="en-US" sz="3200" dirty="0"/>
              <a:t>ST elevations in the </a:t>
            </a:r>
            <a:r>
              <a:rPr lang="en-US" sz="3200" dirty="0" smtClean="0"/>
              <a:t>right precordial </a:t>
            </a:r>
            <a:r>
              <a:rPr lang="en-US" sz="3200" dirty="0"/>
              <a:t>leads (V1 and V2), </a:t>
            </a:r>
            <a:endParaRPr lang="en-US" sz="3200" dirty="0" smtClean="0"/>
          </a:p>
          <a:p>
            <a:pPr algn="l">
              <a:lnSpc>
                <a:spcPct val="150000"/>
              </a:lnSpc>
            </a:pPr>
            <a:r>
              <a:rPr lang="en-US" sz="3200" dirty="0" smtClean="0"/>
              <a:t>simulating an </a:t>
            </a:r>
            <a:r>
              <a:rPr lang="en-US" sz="3200" dirty="0"/>
              <a:t>ischemic current of </a:t>
            </a:r>
            <a:r>
              <a:rPr lang="en-US" sz="3200" dirty="0" err="1" smtClean="0"/>
              <a:t>injuryor</a:t>
            </a:r>
            <a:r>
              <a:rPr lang="en-US" sz="3200" dirty="0" smtClean="0"/>
              <a:t> </a:t>
            </a:r>
            <a:r>
              <a:rPr lang="en-US" sz="3200" dirty="0" err="1" smtClean="0"/>
              <a:t>Brugada</a:t>
            </a:r>
            <a:r>
              <a:rPr lang="en-US" sz="3200" dirty="0" smtClean="0"/>
              <a:t>-type patterns.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5569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419</Words>
  <Application>Microsoft Office PowerPoint</Application>
  <PresentationFormat>On-screen Show (4:3)</PresentationFormat>
  <Paragraphs>52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Electrolyte/metabolic disturbance</vt:lpstr>
      <vt:lpstr>Electrolyte and Metabolic Abnormalities</vt:lpstr>
      <vt:lpstr>Potassium</vt:lpstr>
      <vt:lpstr>PowerPoint Presentation</vt:lpstr>
      <vt:lpstr>Hyperkalemia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hypokalemia</vt:lpstr>
      <vt:lpstr>PowerPoint Presentation</vt:lpstr>
      <vt:lpstr>Calcium</vt:lpstr>
      <vt:lpstr>Hypercalcemia</vt:lpstr>
      <vt:lpstr>PowerPoint Presentation</vt:lpstr>
      <vt:lpstr>PowerPoint Presentation</vt:lpstr>
      <vt:lpstr>PowerPoint Presentation</vt:lpstr>
      <vt:lpstr>hypocalcemia</vt:lpstr>
      <vt:lpstr>PowerPoint Presentation</vt:lpstr>
      <vt:lpstr>PowerPoint Presentation</vt:lpstr>
      <vt:lpstr>PowerPoint Presentation</vt:lpstr>
      <vt:lpstr>Magnesium</vt:lpstr>
      <vt:lpstr>PowerPoint Presentation</vt:lpstr>
      <vt:lpstr>PowerPoint Presentation</vt:lpstr>
      <vt:lpstr>PowerPoint Presentation</vt:lpstr>
      <vt:lpstr>hypothermia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Electrolyte and Metabolic Abnormalities</dc:title>
  <dc:creator>baran</dc:creator>
  <cp:lastModifiedBy>baran</cp:lastModifiedBy>
  <cp:revision>28</cp:revision>
  <dcterms:created xsi:type="dcterms:W3CDTF">2019-01-08T09:52:34Z</dcterms:created>
  <dcterms:modified xsi:type="dcterms:W3CDTF">2019-01-09T04:55:17Z</dcterms:modified>
</cp:coreProperties>
</file>