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2" r:id="rId28"/>
    <p:sldId id="293" r:id="rId29"/>
    <p:sldId id="294" r:id="rId30"/>
    <p:sldId id="295" r:id="rId31"/>
    <p:sldId id="296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4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6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4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7367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28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3393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56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0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8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1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9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0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4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6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6DA405-D0DE-4D12-A6B6-4CE7DB813FCA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D0073E-36A4-450A-978C-4E9FF7E19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57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7142" y="264917"/>
            <a:ext cx="780505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150000"/>
              </a:lnSpc>
              <a:spcAft>
                <a:spcPts val="0"/>
              </a:spcAft>
            </a:pPr>
            <a:r>
              <a:rPr lang="fa-IR" sz="6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دوره تضمین کیفیت</a:t>
            </a:r>
            <a:endParaRPr lang="en-US" sz="54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150000"/>
              </a:lnSpc>
              <a:spcAft>
                <a:spcPts val="0"/>
              </a:spcAft>
            </a:pPr>
            <a:r>
              <a:rPr lang="fa-IR" sz="4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بخش </a:t>
            </a:r>
            <a:r>
              <a:rPr lang="fa-IR" sz="4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هورمون‌شناسی</a:t>
            </a:r>
            <a:endParaRPr lang="en-US" sz="44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150000"/>
              </a:lnSpc>
              <a:spcAft>
                <a:spcPts val="0"/>
              </a:spcAft>
            </a:pP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مدرسین : طیبه عراقی </a:t>
            </a:r>
          </a:p>
          <a:p>
            <a:pPr indent="180340" algn="ctr" rtl="1">
              <a:lnSpc>
                <a:spcPct val="150000"/>
              </a:lnSpc>
              <a:spcAft>
                <a:spcPts val="0"/>
              </a:spcAft>
            </a:pPr>
            <a:r>
              <a:rPr lang="fa-IR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علی اصغر جلالی </a:t>
            </a:r>
            <a:endParaRPr lang="en-US" sz="24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9577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609600"/>
            <a:ext cx="7543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به عنوان مثال در رابطه با </a:t>
            </a:r>
            <a:r>
              <a:rPr lang="fa-IR" sz="36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r>
              <a:rPr lang="fa-IR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lang="en-US" sz="32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بررسی صحت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خوانشگر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بررسی خطی بودن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خوانشگر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بررسی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تکرار‌پذیری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سمپلر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تکرار‌پذیری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خوانشگر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بررسی فرآیند شستشو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3193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144" y="920291"/>
            <a:ext cx="1077685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1-2- بررسی ظاهری کیت و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کنترل‌های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مصرفی از نظر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پلمپ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بودن، تاریخ مصرف، تغییر رنگ، شفافیت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ول‌ها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محتویات کیت و شرایط ظاهری با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نمونه‌های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قبلی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 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7816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142" y="843700"/>
            <a:ext cx="110598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3-1- بررسی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نمونه‌های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آزمایشگاهی از نظر وجود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همولیز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لیپمک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ایکتریک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فیبرین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حباب هوا و مواردی که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می‌توانند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آزمون تداخل ایجاد نمایند </a:t>
            </a:r>
            <a:r>
              <a:rPr lang="fa-IR" sz="240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 ثبت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9179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486" y="755694"/>
            <a:ext cx="111252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1-4- کنترل </a:t>
            </a:r>
            <a:r>
              <a:rPr lang="fa-IR" sz="240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ماهیانه </a:t>
            </a:r>
            <a:r>
              <a:rPr lang="fa-IR" sz="240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</a:t>
            </a:r>
            <a:r>
              <a:rPr lang="fa-IR" sz="24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ان</a:t>
            </a:r>
            <a:r>
              <a:rPr lang="fa-IR" sz="240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دوم 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برخی از پارامترهای دستگاهی و محدوده مرجع در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جوابدهی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انجام اقدام اصلاحی در صورت بروز مغایرت. 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(تمامی مباحث مربوط به گزارش دهی)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endParaRPr lang="fa-IR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نکته : گزارش دهی، تمام فرآیند 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post analyze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نیست.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307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914" y="243513"/>
            <a:ext cx="1166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5-1- استفاده همزمان از دو سطح نمونه کنترل مثلاً محدوده نرمال و بالا به صورت روزانه و رسم منحنی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لوی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جنینگ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بررسی و رعایت قوانین بر اساس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وستگارد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برای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آزمون‌هایی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که تعداد بیشتری دارند، نظیر </a:t>
            </a:r>
            <a:r>
              <a:rPr lang="en-US" sz="1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T3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انجام و ثبت اقدامات اصلاحی در مواردی که این قوانین نقض شده است.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		</a:t>
            </a: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اطلاعات آماری در این رابطه بسیار حائز اهمیت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می‌باشد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					</a:t>
            </a:r>
            <a:endParaRPr lang="en-US" sz="16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9639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7430" y="1791678"/>
            <a:ext cx="85561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به قوانین اصولی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طرحریزی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گراف‌های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کنترلی بر اساس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منحنی‌های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وست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گارد</a:t>
            </a: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و قوانین چندگانه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وست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گارد توجه نمایید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1629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1629" y="852745"/>
            <a:ext cx="1098368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6-1- قرار دادن یک یا دو سرم کنترل و یک نمونه بیمار از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Run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قبلی در مورد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تست‌های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با پریود تکرار کمتر، نظیر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PTH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بررسی عدد خوانده شده با محدوده سرم کنترل (در این گونه موارد بهتر است عدد خوانده شده در بازه میانگین و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1/4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حدود بالا و پایین محدوده سرم کنترل قرار گیرد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745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086" y="648539"/>
            <a:ext cx="1098368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7-1- دلتا چک روزانه تمامی نتایج غیرطبیعی هورمون: مقایسه نتایج غیرطبیعی فعلی با نتایج قبلی موجود در پرونده سوابق بیمار. این امر به منظور کشف خطاهای اتفاقی در حوزه نتایج غیرطبیعی صورت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می‌گیرد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توصیه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می‌شود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انجام دلتا چک با علامت مشخصی در برگه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جوابدهی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ثبت گردد.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30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بهترین راه برای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آشکارسازی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خطاهای قبل از آنالیز 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9121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856" y="616273"/>
            <a:ext cx="115388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 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Limit checks</a:t>
            </a: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آزمایش بیمارانی که نتایج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آن‌ها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محدوده‌ای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قرار گرفته که با شرایط فیزیولوژیک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منافات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دارد باید از نظر احتمال اشتباهات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تایپی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مانند قراردادن ممیز در محل اشتباه، بررسی گردد.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مقادیر این محدوده بستگی به متد مورد استفاده دارد.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987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772" y="688792"/>
            <a:ext cx="111796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 8-1- تکرار برخی از آزمایشات که در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محدوده‌های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بحران، هشدار، بالا و پایین رنج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اندازه‌گیری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کیت قرائت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شده‌اند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یا با بالین بیمار و سایر نتایج آزمایشگاهی وی تطابق ندارند. (آزمایش ممکن است بر روی همان نمونه و یا نمونه جدید، با همان روش/ کیت/ دستگاه و یا روش/ کیت/ دستگاهی دیگر انجام شود)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		تکرار سرم کنترل هر 8 ساعت یا در هر 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Run 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کاری 50 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نمونه‌ای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0751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27314" y="328390"/>
            <a:ext cx="97753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شما پس از این دوره خواهید توانست:</a:t>
            </a:r>
            <a:endParaRPr lang="en-US" sz="32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به اهمیت هر یک از عناصر طرح کیفیت پی ببرید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با توجه به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شاخصه‌های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آزمایشگاه خود، الگوی مناسبی از طرح کیفیت به منظور کنترل فرآیندها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طرحریزی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نمایید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به منطق حاکم بر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نرم‌افزارهای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کنترل کیفیت آشنا شوید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اقدام اصلاحی متناسب در برخورد با عدم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انطباق‌های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طرح کیفیت را اجرایی نمایید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938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820"/>
            <a:ext cx="113537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9-1- تایید نتایج قبل از چاپ به کمک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بهره‌گیری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از آزمون میانگین جامعه بیماران در هر </a:t>
            </a:r>
            <a:r>
              <a:rPr lang="en-US" sz="1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Run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کاری (</a:t>
            </a:r>
            <a:r>
              <a:rPr lang="en-US" sz="1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Bull Method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6628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5570" y="410090"/>
            <a:ext cx="1141911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 </a:t>
            </a: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10-1- استفاده از نمونه ناشناخته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معلوم‌العیار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بین کار توسط مسئول فنی، مسئول کنترل کیفی یا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سوپروایزر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به صورت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برنامه‌ریزی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شده، هدفمند و منظم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endParaRPr lang="fa-IR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086" y="2672248"/>
            <a:ext cx="6266343" cy="3271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06606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13072"/>
            <a:ext cx="117021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11-1 مقایسه منحنی ها از نظر شیب و سیگنال (به عنوان مثال </a:t>
            </a:r>
            <a:r>
              <a:rPr lang="en-US" sz="1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OD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مورد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 بر حسب ضرورت و نیاز در حین کار خصوصا در زمان تعویض محلول یا سرویس دستگاه یا تغییرات محیطی شدید در آزمایشگاه و در صورت لزوم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کالیبراسیون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059" r="1178"/>
          <a:stretch/>
        </p:blipFill>
        <p:spPr>
          <a:xfrm>
            <a:off x="1966955" y="1728735"/>
            <a:ext cx="7035531" cy="4661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42956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5732" y="616942"/>
            <a:ext cx="6706644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در </a:t>
            </a:r>
            <a:r>
              <a:rPr lang="fa-IR" sz="2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کالیبراسیون</a:t>
            </a: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می‌بایست</a:t>
            </a: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به قابلیت ردیابی خیلی توجه شود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797" y="1970314"/>
            <a:ext cx="7898344" cy="3733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01174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" y="692221"/>
            <a:ext cx="11691257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12-1- محاسبه خطای مجاز آزمایشات اصلی و مقایسه آن با خطای مجاز بیان شده توسط مراجع ذیصلاح و در صورت لزوم  انجام اقدام اصلاحی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9565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033" y="2536371"/>
            <a:ext cx="8029792" cy="3635828"/>
          </a:xfrm>
          <a:prstGeom prst="roundRect">
            <a:avLst>
              <a:gd name="adj" fmla="val 1278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2961918" y="441850"/>
            <a:ext cx="8620481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13-1- تعیین عدم قطعیت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آنالیت‌های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اصلی در بخش هورمون در مورد آزمایشات اصلی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253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6942" y="1344443"/>
            <a:ext cx="11342915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14-1- تعیین و کنترل مشخصات عملکردی هر آزمایش با آنچه سازنده کیت بیان نموده است، از قبیل خطی بودن، حساسیت و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واکنش‌های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تداخلی به هنگام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راه‌اندازی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آزمایش و یا تغییر در نوع کیت و یا پارامترهای دستگاه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5103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71" y="679494"/>
            <a:ext cx="104938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15-1-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نگهداري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پيشگيرانه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تجهيزات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(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PM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برنامه‌هاي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PM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بايد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حداقل الزامات سازنده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تجهيز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را دارا باشد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برنامه‌هاي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PM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بايد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دائماً با توجه به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Log Book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گزارش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سرويس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بازنگري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شود (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Log Book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هاي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يكسان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دليل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عدم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تفهيم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الزامات آن به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كاربر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مي‌باشد)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6508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2630" y="1513114"/>
            <a:ext cx="100910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16-1-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رعايت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استانداردهاي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آماده‌سازي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آب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مقطر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مصرفي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استانداردها،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معرف‌ها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سرم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كنترل‌ها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كاليبراتورها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به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ويژه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محلول‌هاي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Wash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ويژه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هر تست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4867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6914" y="1235585"/>
            <a:ext cx="894805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17-1-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بررسي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كيت‌هاي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جديد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يا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كيت‌هاي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قبلي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كه در آنها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تغييراتي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توسط سازنده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بيان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شده است و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تصديق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صحه‌گذاري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آنها، مثلاً استفاده از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كيت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ديگر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با روش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ديگر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براي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مقايسه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9673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7399" y="571949"/>
            <a:ext cx="850174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fa-IR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به نظر شما تفاوت بین بخش هورمون با سایر </a:t>
            </a:r>
            <a:r>
              <a:rPr lang="fa-IR" sz="28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بخش‌ها</a:t>
            </a:r>
            <a:r>
              <a:rPr lang="fa-IR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چیست؟</a:t>
            </a:r>
            <a:endParaRPr lang="en-US" sz="24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قیمت تمام شده هر آزمون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در اختیار نداشتن اعداد کافی برای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آنالیزها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داده‌ها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اهمیت نتایج (مصرف دارو با گزارش ما مانیتور می‌شود)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تنوع دستگاه‌ها، روش و آزمایشات در این 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بخش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5818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7159" y="2195371"/>
            <a:ext cx="472212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2- </a:t>
            </a:r>
            <a:r>
              <a:rPr lang="fa-IR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كنترل</a:t>
            </a:r>
            <a:r>
              <a:rPr lang="fa-I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</a:t>
            </a:r>
            <a:r>
              <a:rPr lang="fa-I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خارجي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1564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3885" y="1856993"/>
            <a:ext cx="93072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30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1-2- استفاده از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برنامه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ارزيابي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خارجي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موسسات ارائه كننده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كنترل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خارجي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3308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9237" y="2159085"/>
            <a:ext cx="9462206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2-2- استفاده از نمونه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ساير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آزمايشگاه‌هاي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مورد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اطمينان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مقايسه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نتايج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582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60500"/>
            <a:ext cx="10909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3-2-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دريافت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ارسال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نمونه‌هاي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مشكوك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يا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مجهول از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آزمايشگاه‌هاي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ريفرال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معتبر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نظير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ارسال نمونه با جواب مثبت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ضعيف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(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ارزيابي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مقايسه‌اي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نتايج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مشكوك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بخش هورمون و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ايموئولوژي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7919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8207" y="2095585"/>
            <a:ext cx="9032602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 برنامه </a:t>
            </a:r>
            <a:r>
              <a:rPr lang="fa-IR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اجرائي</a:t>
            </a:r>
            <a:r>
              <a:rPr lang="fa-I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تضمين</a:t>
            </a:r>
            <a:r>
              <a:rPr lang="fa-I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كيفيت</a:t>
            </a:r>
            <a:r>
              <a:rPr lang="fa-I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بخش </a:t>
            </a:r>
            <a:r>
              <a:rPr lang="fa-IR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هورمون‌شناسي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5524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1384300"/>
            <a:ext cx="109474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1-3- انجام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مميزي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بر اساس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چك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ليست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اختصاصي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هورمون توسط مسئول بخش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سوپروايزر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/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مدير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كيفي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فواصل هر سه ماه</a:t>
            </a: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تمامي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مستندات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فني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يك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اندازه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اهميت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دارند و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مميزي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هيچيك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ارجحيتي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نسبت به </a:t>
            </a:r>
            <a:r>
              <a:rPr lang="fa-IR" sz="24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ديگري</a:t>
            </a:r>
            <a:r>
              <a:rPr lang="fa-IR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ندارد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0892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6000" y="774700"/>
            <a:ext cx="104013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30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2-3-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ارزيابي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صلاحيت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كاركنان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بخش متناسب با نوع و حجم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كار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30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	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مهمترين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منابع هستند، هوشمند هستند، پس خطا دارند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30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				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تعريف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صلاحيت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4 پارامتر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2257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700" y="943486"/>
            <a:ext cx="10795000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2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3-3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آموزش مستمر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كاركنان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بخش بر اساس </a:t>
            </a:r>
            <a:r>
              <a:rPr lang="fa-IR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نيازسنجي</a:t>
            </a: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نیازهای عمومی و تخصصی براساس کاری که فرد قرار است انجام دهد اجرای آموزش ، ساده و قابل فهم 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7649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" y="0"/>
            <a:ext cx="120015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4-3- ثبت موارد عدم انطباق به صورت روزانه 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1-4-3- قبل از آنالیز همانند(حجم ناکافی نمونه-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همولیز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شدید نمونه- اشتباه در پذیرش- جابجایی در اسم و کد، ارسال نمونه معیوب از نمونه برداری نظیر ظرف آلوده به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دترژا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حجم ناکافی، شرایط نامناسب نگهداری و انتقال)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2-4-3 حین آنالیز همانند (جابجایی  نمونه سرم بر روی دستگاه از محلول نامناسب-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کالیبر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نبودن دستگاه- استفاده از سینی واکنش آلوده، استفاده از منحنی ذخیره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عدم استفاده از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کالیبراتورها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/ کنترل ها در هر ردیف کاری)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3-4-3 – پس از آنالیز (اشتباه در ثبت نتایج بیمار- جابجایی نتایج بیماران – عدم رجوع به سوابق بیماران و یا عدم مراجعه به تست های مرتبط، نداشتن کامنت های مناسب جهت تفسیر نتایج)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عمده عدم انطباق ها مربوط به بیش از آنالیز می باشد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همه کارکنان باید عدم انطباق ها و شرح اقدام اصلاحی را بدانند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8723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5500" y="1460500"/>
            <a:ext cx="1041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3-5 ارزیابی تامین کنندگان (تولید کننده، وارد کننده، توزیع کننده) و همینطور کنترل و پایش شرایط انتقال و نگهداری کیت ها براساس 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GDP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GSP</a:t>
            </a: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 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ctr" rtl="1">
              <a:lnSpc>
                <a:spcPct val="150000"/>
              </a:lnSpc>
              <a:spcAft>
                <a:spcPts val="0"/>
              </a:spcAft>
            </a:pPr>
            <a:r>
              <a:rPr lang="fa-IR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تعریف شاخص های ارزیابی و وزن هر شاخص 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3671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1334" y="268599"/>
            <a:ext cx="5276766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r>
              <a:rPr lang="fa-IR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مدیریت کیفیت امری تازه و جدید نیست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671" y="1524000"/>
            <a:ext cx="6894093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572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9800" y="3936137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rtl="1">
              <a:lnSpc>
                <a:spcPct val="150000"/>
              </a:lnSpc>
              <a:spcAft>
                <a:spcPts val="0"/>
              </a:spcAft>
            </a:pPr>
            <a:r>
              <a:rPr lang="fa-IR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با تشکر از توجه شما</a:t>
            </a:r>
            <a:endParaRPr lang="en-US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1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8714" y="929866"/>
            <a:ext cx="10602685" cy="151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5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با توجه به اینکه ما در این بخش با داده‌های کمتری نسبت به سایر بخش‌ها مواجه هستیم، می‌بایست تاکید و کنترل بیشتری روی سایر عناطر طرح کیفیت ارائه گردد. </a:t>
            </a: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890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4714" y="491676"/>
            <a:ext cx="709748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 rtl="1">
              <a:lnSpc>
                <a:spcPct val="200000"/>
              </a:lnSpc>
              <a:spcAft>
                <a:spcPts val="0"/>
              </a:spcAft>
            </a:pP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ارکان </a:t>
            </a:r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QA</a:t>
            </a: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در </a:t>
            </a:r>
            <a:r>
              <a:rPr lang="fa-IR" sz="32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بخش‌های</a:t>
            </a:r>
            <a:r>
              <a:rPr lang="fa-I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فنی</a:t>
            </a:r>
            <a:endParaRPr lang="en-US" sz="28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کارکنان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مواد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تجهیزات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مانیتورینگ و پایش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روش‌های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انجام آزمایشات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- تاثیرات محیط (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M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20000" contrast="20000"/>
          </a:blip>
          <a:stretch>
            <a:fillRect/>
          </a:stretch>
        </p:blipFill>
        <p:spPr>
          <a:xfrm rot="20051445">
            <a:off x="2695961" y="2542576"/>
            <a:ext cx="1840584" cy="192075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254600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714" y="384659"/>
            <a:ext cx="9829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بر اساس تعریف طرح کیفیت، پیشنهاد ذیل در رابطه با طرح کیفیت در بخش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هورمون‌شناسی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ارائه </a:t>
            </a:r>
            <a:r>
              <a:rPr lang="fa-IR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می‌گردد</a:t>
            </a: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 کنترل کیفی داخلی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2- کنترل کیفی خارجی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300000"/>
              </a:lnSpc>
              <a:spcAft>
                <a:spcPts val="0"/>
              </a:spcAft>
            </a:pPr>
            <a:r>
              <a:rPr lang="fa-IR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3- برنامه اجرائی تضمین کیفیت بخش هورمون</a:t>
            </a:r>
            <a:endParaRPr lang="en-US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842" y="2095080"/>
            <a:ext cx="4089629" cy="3334377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1579782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8377" y="1857914"/>
            <a:ext cx="5933996" cy="12349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 rtl="1">
              <a:lnSpc>
                <a:spcPct val="150000"/>
              </a:lnSpc>
              <a:spcAft>
                <a:spcPts val="0"/>
              </a:spcAft>
            </a:pPr>
            <a:r>
              <a:rPr lang="fa-IR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 کنترل کیفی داخلی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5968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486" y="409951"/>
            <a:ext cx="106571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1-1- تایید صحت عملکرد </a:t>
            </a:r>
            <a:r>
              <a:rPr lang="fa-IR" sz="2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دستگاه‌های</a:t>
            </a: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2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آنالایزر</a:t>
            </a:r>
            <a:r>
              <a:rPr lang="fa-I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هورمون 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(رادیو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ایمونواسی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الایزا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لومینومتر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فلورومتر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سایر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آنالایزرها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) به هنگام نصب، پس از سرویس و یا سیکل زمانی مشخص (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آزمون‌های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دقت و صحت: شامل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بلانک‌گیری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تکرار‌پذیری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صحت عملکرد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پروب‌ها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/بازوها/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ریل‌ها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پایداری دمای انکوباتور، انتقال ناخواسته نمونه، انتقال ناخواسته معرف، بررسی صحت خوانش مقدار، غلظت یا فعالیت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آنالیت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مورد نظر، شرایط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دمایی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دستگاه و محیط و همچنین شرایط رطوبت)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نکته 1: تایید به صحت عملکرد دستگاه در مورد صحت خوانش مقدار، غلظت یا فعالیت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آنالیت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مورد نظر ممکن است توسط روش مرجع، ماده مرجع، سرم کنترل، دو دستگاه مختلف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ویا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مقایسه بین آزمایشگاهی انجام شود.</a:t>
            </a:r>
            <a:endParaRPr lang="en-US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indent="180340" algn="just" rtl="1">
              <a:lnSpc>
                <a:spcPct val="200000"/>
              </a:lnSpc>
              <a:spcAft>
                <a:spcPts val="0"/>
              </a:spcAft>
            </a:pP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نکته 2: تایید صحت عملکرد سایر تجهیزات با الزامات مربوط به هر تجهیز (نظیر آنچه به عنوان مثال در مورد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آنالایزرهای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هورمون‌شناسی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بیان شد) شامل: اتو،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بن‌ماری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سمپلرها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دیسپنسرها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پیپت‌ها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و سایر شیشه‌ آلات حجمی، </a:t>
            </a:r>
            <a:r>
              <a:rPr lang="fa-IR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ترمومترها</a:t>
            </a:r>
            <a:r>
              <a:rPr lang="fa-IR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، سانتریفیوژ و غیره باید انجام شده و نتایج آن ثبت گردد.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0339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310</TotalTime>
  <Words>1322</Words>
  <Application>Microsoft Office PowerPoint</Application>
  <PresentationFormat>Widescreen</PresentationFormat>
  <Paragraphs>96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B Titr</vt:lpstr>
      <vt:lpstr>Calibri</vt:lpstr>
      <vt:lpstr>Century Gothic</vt:lpstr>
      <vt:lpstr>IranNastaliq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Parmis Computer Services</dc:creator>
  <cp:lastModifiedBy>Windows User</cp:lastModifiedBy>
  <cp:revision>74</cp:revision>
  <dcterms:created xsi:type="dcterms:W3CDTF">2014-09-16T14:22:39Z</dcterms:created>
  <dcterms:modified xsi:type="dcterms:W3CDTF">2019-01-13T13:44:52Z</dcterms:modified>
</cp:coreProperties>
</file>