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8"/>
  </p:notesMasterIdLst>
  <p:sldIdLst>
    <p:sldId id="256" r:id="rId2"/>
    <p:sldId id="257" r:id="rId3"/>
    <p:sldId id="258" r:id="rId4"/>
    <p:sldId id="259" r:id="rId5"/>
    <p:sldId id="262" r:id="rId6"/>
    <p:sldId id="263" r:id="rId7"/>
    <p:sldId id="266" r:id="rId8"/>
    <p:sldId id="265" r:id="rId9"/>
    <p:sldId id="268" r:id="rId10"/>
    <p:sldId id="260" r:id="rId11"/>
    <p:sldId id="261" r:id="rId12"/>
    <p:sldId id="270" r:id="rId13"/>
    <p:sldId id="271" r:id="rId14"/>
    <p:sldId id="269" r:id="rId15"/>
    <p:sldId id="272" r:id="rId16"/>
    <p:sldId id="273"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26"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9" r:id="rId61"/>
    <p:sldId id="320" r:id="rId62"/>
    <p:sldId id="321" r:id="rId63"/>
    <p:sldId id="322" r:id="rId64"/>
    <p:sldId id="323" r:id="rId65"/>
    <p:sldId id="324"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11" autoAdjust="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08B2D-0B8D-4591-8A62-66ECF9580F74}" type="datetimeFigureOut">
              <a:rPr lang="en-US" smtClean="0"/>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7E7BD-1866-489A-AAE6-85F0CF78FDE6}" type="slidenum">
              <a:rPr lang="en-US" smtClean="0"/>
              <a:t>‹#›</a:t>
            </a:fld>
            <a:endParaRPr lang="en-US"/>
          </a:p>
        </p:txBody>
      </p:sp>
    </p:spTree>
    <p:extLst>
      <p:ext uri="{BB962C8B-B14F-4D97-AF65-F5344CB8AC3E}">
        <p14:creationId xmlns:p14="http://schemas.microsoft.com/office/powerpoint/2010/main" val="5660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7E7BD-1866-489A-AAE6-85F0CF78FDE6}" type="slidenum">
              <a:rPr lang="en-US" smtClean="0"/>
              <a:t>2</a:t>
            </a:fld>
            <a:endParaRPr lang="en-US"/>
          </a:p>
        </p:txBody>
      </p:sp>
    </p:spTree>
    <p:extLst>
      <p:ext uri="{BB962C8B-B14F-4D97-AF65-F5344CB8AC3E}">
        <p14:creationId xmlns:p14="http://schemas.microsoft.com/office/powerpoint/2010/main" val="392507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73F94EF-BA0E-4003-B208-B053B5A051C3}" type="datetimeFigureOut">
              <a:rPr lang="en-US" smtClean="0"/>
              <a:t>12/18/2018</a:t>
            </a:fld>
            <a:endParaRPr lang="en-US"/>
          </a:p>
        </p:txBody>
      </p:sp>
      <p:sp>
        <p:nvSpPr>
          <p:cNvPr id="16" name="Slide Number Placeholder 15"/>
          <p:cNvSpPr>
            <a:spLocks noGrp="1"/>
          </p:cNvSpPr>
          <p:nvPr>
            <p:ph type="sldNum" sz="quarter" idx="11"/>
          </p:nvPr>
        </p:nvSpPr>
        <p:spPr/>
        <p:txBody>
          <a:bodyPr/>
          <a:lstStyle/>
          <a:p>
            <a:fld id="{3001C9E9-8706-4AD6-9801-ABE8EF488BB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F94EF-BA0E-4003-B208-B053B5A051C3}"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1C9E9-8706-4AD6-9801-ABE8EF488B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F94EF-BA0E-4003-B208-B053B5A051C3}"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1C9E9-8706-4AD6-9801-ABE8EF488B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73F94EF-BA0E-4003-B208-B053B5A051C3}" type="datetimeFigureOut">
              <a:rPr lang="en-US" smtClean="0"/>
              <a:t>12/18/2018</a:t>
            </a:fld>
            <a:endParaRPr lang="en-US"/>
          </a:p>
        </p:txBody>
      </p:sp>
      <p:sp>
        <p:nvSpPr>
          <p:cNvPr id="15" name="Slide Number Placeholder 14"/>
          <p:cNvSpPr>
            <a:spLocks noGrp="1"/>
          </p:cNvSpPr>
          <p:nvPr>
            <p:ph type="sldNum" sz="quarter" idx="11"/>
          </p:nvPr>
        </p:nvSpPr>
        <p:spPr/>
        <p:txBody>
          <a:bodyPr/>
          <a:lstStyle/>
          <a:p>
            <a:fld id="{3001C9E9-8706-4AD6-9801-ABE8EF488BB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73F94EF-BA0E-4003-B208-B053B5A051C3}" type="datetimeFigureOut">
              <a:rPr lang="en-US" smtClean="0"/>
              <a:t>12/18/2018</a:t>
            </a:fld>
            <a:endParaRPr lang="en-US"/>
          </a:p>
        </p:txBody>
      </p:sp>
      <p:sp>
        <p:nvSpPr>
          <p:cNvPr id="13" name="Slide Number Placeholder 12"/>
          <p:cNvSpPr>
            <a:spLocks noGrp="1"/>
          </p:cNvSpPr>
          <p:nvPr>
            <p:ph type="sldNum" sz="quarter" idx="11"/>
          </p:nvPr>
        </p:nvSpPr>
        <p:spPr/>
        <p:txBody>
          <a:bodyPr/>
          <a:lstStyle/>
          <a:p>
            <a:fld id="{3001C9E9-8706-4AD6-9801-ABE8EF488BB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73F94EF-BA0E-4003-B208-B053B5A051C3}" type="datetimeFigureOut">
              <a:rPr lang="en-US" smtClean="0"/>
              <a:t>12/18/2018</a:t>
            </a:fld>
            <a:endParaRPr lang="en-US"/>
          </a:p>
        </p:txBody>
      </p:sp>
      <p:sp>
        <p:nvSpPr>
          <p:cNvPr id="9" name="Slide Number Placeholder 8"/>
          <p:cNvSpPr>
            <a:spLocks noGrp="1"/>
          </p:cNvSpPr>
          <p:nvPr>
            <p:ph type="sldNum" sz="quarter" idx="11"/>
          </p:nvPr>
        </p:nvSpPr>
        <p:spPr/>
        <p:txBody>
          <a:bodyPr/>
          <a:lstStyle/>
          <a:p>
            <a:fld id="{3001C9E9-8706-4AD6-9801-ABE8EF488BB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73F94EF-BA0E-4003-B208-B053B5A051C3}" type="datetimeFigureOut">
              <a:rPr lang="en-US" smtClean="0"/>
              <a:t>12/18/2018</a:t>
            </a:fld>
            <a:endParaRPr lang="en-US"/>
          </a:p>
        </p:txBody>
      </p:sp>
      <p:sp>
        <p:nvSpPr>
          <p:cNvPr id="15" name="Slide Number Placeholder 14"/>
          <p:cNvSpPr>
            <a:spLocks noGrp="1"/>
          </p:cNvSpPr>
          <p:nvPr>
            <p:ph type="sldNum" sz="quarter" idx="11"/>
          </p:nvPr>
        </p:nvSpPr>
        <p:spPr/>
        <p:txBody>
          <a:bodyPr/>
          <a:lstStyle/>
          <a:p>
            <a:fld id="{3001C9E9-8706-4AD6-9801-ABE8EF488BB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73F94EF-BA0E-4003-B208-B053B5A051C3}" type="datetimeFigureOut">
              <a:rPr lang="en-US" smtClean="0"/>
              <a:t>12/18/2018</a:t>
            </a:fld>
            <a:endParaRPr lang="en-US"/>
          </a:p>
        </p:txBody>
      </p:sp>
      <p:sp>
        <p:nvSpPr>
          <p:cNvPr id="8" name="Slide Number Placeholder 7"/>
          <p:cNvSpPr>
            <a:spLocks noGrp="1"/>
          </p:cNvSpPr>
          <p:nvPr>
            <p:ph type="sldNum" sz="quarter" idx="11"/>
          </p:nvPr>
        </p:nvSpPr>
        <p:spPr/>
        <p:txBody>
          <a:bodyPr/>
          <a:lstStyle/>
          <a:p>
            <a:fld id="{3001C9E9-8706-4AD6-9801-ABE8EF488BB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3F94EF-BA0E-4003-B208-B053B5A051C3}" type="datetimeFigureOut">
              <a:rPr lang="en-US" smtClean="0"/>
              <a:t>12/18/2018</a:t>
            </a:fld>
            <a:endParaRPr lang="en-US"/>
          </a:p>
        </p:txBody>
      </p:sp>
      <p:sp>
        <p:nvSpPr>
          <p:cNvPr id="6" name="Slide Number Placeholder 5"/>
          <p:cNvSpPr>
            <a:spLocks noGrp="1"/>
          </p:cNvSpPr>
          <p:nvPr>
            <p:ph type="sldNum" sz="quarter" idx="11"/>
          </p:nvPr>
        </p:nvSpPr>
        <p:spPr/>
        <p:txBody>
          <a:bodyPr/>
          <a:lstStyle/>
          <a:p>
            <a:fld id="{3001C9E9-8706-4AD6-9801-ABE8EF488BB1}"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73F94EF-BA0E-4003-B208-B053B5A051C3}" type="datetimeFigureOut">
              <a:rPr lang="en-US" smtClean="0"/>
              <a:t>12/18/2018</a:t>
            </a:fld>
            <a:endParaRPr lang="en-US"/>
          </a:p>
        </p:txBody>
      </p:sp>
      <p:sp>
        <p:nvSpPr>
          <p:cNvPr id="16" name="Slide Number Placeholder 15"/>
          <p:cNvSpPr>
            <a:spLocks noGrp="1"/>
          </p:cNvSpPr>
          <p:nvPr>
            <p:ph type="sldNum" sz="quarter" idx="11"/>
          </p:nvPr>
        </p:nvSpPr>
        <p:spPr/>
        <p:txBody>
          <a:bodyPr/>
          <a:lstStyle/>
          <a:p>
            <a:fld id="{3001C9E9-8706-4AD6-9801-ABE8EF488BB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73F94EF-BA0E-4003-B208-B053B5A051C3}" type="datetimeFigureOut">
              <a:rPr lang="en-US" smtClean="0"/>
              <a:t>12/18/2018</a:t>
            </a:fld>
            <a:endParaRPr lang="en-US"/>
          </a:p>
        </p:txBody>
      </p:sp>
      <p:sp>
        <p:nvSpPr>
          <p:cNvPr id="14" name="Slide Number Placeholder 13"/>
          <p:cNvSpPr>
            <a:spLocks noGrp="1"/>
          </p:cNvSpPr>
          <p:nvPr>
            <p:ph type="sldNum" sz="quarter" idx="11"/>
          </p:nvPr>
        </p:nvSpPr>
        <p:spPr/>
        <p:txBody>
          <a:bodyPr/>
          <a:lstStyle/>
          <a:p>
            <a:fld id="{3001C9E9-8706-4AD6-9801-ABE8EF488BB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73F94EF-BA0E-4003-B208-B053B5A051C3}" type="datetimeFigureOut">
              <a:rPr lang="en-US" smtClean="0"/>
              <a:t>12/18/2018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001C9E9-8706-4AD6-9801-ABE8EF488BB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a-IR" sz="4800" dirty="0"/>
              <a:t>بیماریهای واگیردار</a:t>
            </a:r>
            <a:endParaRPr lang="en-US" sz="4800" dirty="0"/>
          </a:p>
        </p:txBody>
      </p:sp>
    </p:spTree>
    <p:extLst>
      <p:ext uri="{BB962C8B-B14F-4D97-AF65-F5344CB8AC3E}">
        <p14:creationId xmlns:p14="http://schemas.microsoft.com/office/powerpoint/2010/main" val="292036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3600" dirty="0" smtClean="0"/>
              <a:t>در هنگام ارائه مراقبت به مددجویان به خاطر داشته باشیم که عفونت همیشه تشخیص داده نمیشود و ایمنی کامل فقط در سایه رعایت احتیاطات کنترل عفونت تامین می گردد </a:t>
            </a:r>
            <a:endParaRPr lang="fa-IR" sz="3600" dirty="0" smtClean="0"/>
          </a:p>
          <a:p>
            <a:pPr algn="r" rtl="1"/>
            <a:endParaRPr lang="en-US" sz="3600" dirty="0"/>
          </a:p>
        </p:txBody>
      </p:sp>
      <p:sp>
        <p:nvSpPr>
          <p:cNvPr id="2" name="Title 1"/>
          <p:cNvSpPr>
            <a:spLocks noGrp="1"/>
          </p:cNvSpPr>
          <p:nvPr>
            <p:ph type="title"/>
          </p:nvPr>
        </p:nvSpPr>
        <p:spPr/>
        <p:txBody>
          <a:bodyPr/>
          <a:lstStyle/>
          <a:p>
            <a:r>
              <a:rPr lang="ar-AE" sz="4800" dirty="0" smtClean="0"/>
              <a:t>احتیاطات</a:t>
            </a:r>
            <a:endParaRPr lang="en-US" sz="4800" dirty="0"/>
          </a:p>
        </p:txBody>
      </p:sp>
    </p:spTree>
    <p:extLst>
      <p:ext uri="{BB962C8B-B14F-4D97-AF65-F5344CB8AC3E}">
        <p14:creationId xmlns:p14="http://schemas.microsoft.com/office/powerpoint/2010/main" val="2001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هدف از جداسازی بیماران در بیمارستان، جلوگیری از انتقال میکروارگانیسمها از بیماران</a:t>
            </a:r>
            <a:r>
              <a:rPr lang="fa-IR" sz="2400" dirty="0" smtClean="0"/>
              <a:t>(</a:t>
            </a:r>
            <a:r>
              <a:rPr lang="ar-AE" sz="2400" dirty="0" smtClean="0"/>
              <a:t>چه مبت</a:t>
            </a:r>
            <a:r>
              <a:rPr lang="fa-IR" sz="2400" dirty="0" smtClean="0"/>
              <a:t>لا</a:t>
            </a:r>
            <a:r>
              <a:rPr lang="ar-AE" sz="2400" dirty="0" smtClean="0"/>
              <a:t> به عفونت چه کلونیزه با عفونت</a:t>
            </a:r>
            <a:r>
              <a:rPr lang="fa-IR" sz="2400" dirty="0" smtClean="0"/>
              <a:t>)</a:t>
            </a:r>
            <a:r>
              <a:rPr lang="ar-AE" sz="2400" dirty="0" smtClean="0"/>
              <a:t>به سایر بیماران، عیادت کنندگان و پرسنل پزشکی است. از آنجائیکه جدا سازی بیماران وقت گیر و پرهزینه بوده و ممکن است مانع از مراقبت بیماران گردد، فقط باید در مواقع ضروری بکار رود. از طرف دیگر در صورت عدم رعایت اصول جداسازی، امکان انتقال بیماری و بروز ناخوشی و مرگ ومیر در سایر بیماران وجودخواهد داشت با رعایت اصول جدا سازی مشتمل بر دوقسمت "احتیاطهای استاندارد" و "احتیاط بر اساس راه انتقال بیماری" میتوان از بروز مشک</a:t>
            </a:r>
            <a:r>
              <a:rPr lang="fa-IR" sz="2400" dirty="0" smtClean="0"/>
              <a:t>لا</a:t>
            </a:r>
            <a:r>
              <a:rPr lang="ar-AE" sz="2400" dirty="0" smtClean="0"/>
              <a:t>ت فوق جلوگیری کرد.</a:t>
            </a:r>
            <a:endParaRPr lang="en-US" sz="2400" dirty="0"/>
          </a:p>
        </p:txBody>
      </p:sp>
      <p:sp>
        <p:nvSpPr>
          <p:cNvPr id="2" name="Title 1"/>
          <p:cNvSpPr>
            <a:spLocks noGrp="1"/>
          </p:cNvSpPr>
          <p:nvPr>
            <p:ph type="title"/>
          </p:nvPr>
        </p:nvSpPr>
        <p:spPr>
          <a:xfrm>
            <a:off x="827584" y="5157192"/>
            <a:ext cx="7543800" cy="914400"/>
          </a:xfrm>
        </p:spPr>
        <p:txBody>
          <a:bodyPr>
            <a:noAutofit/>
          </a:bodyPr>
          <a:lstStyle/>
          <a:p>
            <a:r>
              <a:rPr lang="fa-IR" sz="3600" dirty="0" smtClean="0"/>
              <a:t/>
            </a:r>
            <a:br>
              <a:rPr lang="fa-IR" sz="3600" dirty="0" smtClean="0"/>
            </a:br>
            <a:r>
              <a:rPr lang="fa-IR" sz="3600" dirty="0"/>
              <a:t/>
            </a:r>
            <a:br>
              <a:rPr lang="fa-IR" sz="3600" dirty="0"/>
            </a:br>
            <a:r>
              <a:rPr lang="fa-IR" sz="3600" dirty="0" smtClean="0"/>
              <a:t/>
            </a:r>
            <a:br>
              <a:rPr lang="fa-IR" sz="3600" dirty="0" smtClean="0"/>
            </a:br>
            <a:r>
              <a:rPr lang="fa-IR" sz="3600" dirty="0"/>
              <a:t/>
            </a:r>
            <a:br>
              <a:rPr lang="fa-IR" sz="3600" dirty="0"/>
            </a:br>
            <a:r>
              <a:rPr lang="fa-IR" sz="3600" dirty="0" smtClean="0"/>
              <a:t/>
            </a:r>
            <a:br>
              <a:rPr lang="fa-IR" sz="3600" dirty="0" smtClean="0"/>
            </a:br>
            <a:r>
              <a:rPr lang="ar-AE" sz="3600" dirty="0" smtClean="0"/>
              <a:t>احتیاط ایزو</a:t>
            </a:r>
            <a:r>
              <a:rPr lang="fa-IR" sz="3600" dirty="0" smtClean="0"/>
              <a:t>لا</a:t>
            </a:r>
            <a:r>
              <a:rPr lang="ar-AE" sz="3600" dirty="0" smtClean="0"/>
              <a:t>سیون یا جداسازی بیماران در بیمارستان</a:t>
            </a:r>
            <a:endParaRPr lang="en-US" sz="3600" dirty="0"/>
          </a:p>
        </p:txBody>
      </p:sp>
    </p:spTree>
    <p:extLst>
      <p:ext uri="{BB962C8B-B14F-4D97-AF65-F5344CB8AC3E}">
        <p14:creationId xmlns:p14="http://schemas.microsoft.com/office/powerpoint/2010/main" val="91250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احتیاطهای استاندارد، به منظور کاهش خطر انتقال میکروارگانیسمها در بیمارستان تدوین شده است و باید برای کلیه بیماران تحت مراقبت صرف نظر از نوع بیماری و تشخیص ،عفونی بودن یا نبودن بیمار، رعایت شوند. در صورت تماس با خو</a:t>
            </a:r>
            <a:r>
              <a:rPr lang="fa-IR" sz="2400" dirty="0" smtClean="0"/>
              <a:t>ن،</a:t>
            </a:r>
            <a:r>
              <a:rPr lang="ar-AE" sz="2400" dirty="0" smtClean="0"/>
              <a:t> تمام مایعات بدن، ترشحات و مواد دفعی بدن بجز عرق </a:t>
            </a:r>
            <a:r>
              <a:rPr lang="fa-IR" sz="2400" dirty="0" smtClean="0"/>
              <a:t>(</a:t>
            </a:r>
            <a:r>
              <a:rPr lang="ar-AE" sz="2400" dirty="0" smtClean="0"/>
              <a:t>بدون در نظر گرفتن خون قابل مشاهده داخل آنها</a:t>
            </a:r>
            <a:r>
              <a:rPr lang="fa-IR" sz="2400" dirty="0" smtClean="0"/>
              <a:t>)</a:t>
            </a:r>
            <a:r>
              <a:rPr lang="ar-AE" sz="2400" dirty="0" smtClean="0"/>
              <a:t>، پوست آسیب دیده و مخاطها، رعایت موارد زیر ضروری است:</a:t>
            </a:r>
            <a:endParaRPr lang="en-US" sz="2400" dirty="0"/>
          </a:p>
        </p:txBody>
      </p:sp>
      <p:sp>
        <p:nvSpPr>
          <p:cNvPr id="2" name="Title 1"/>
          <p:cNvSpPr>
            <a:spLocks noGrp="1"/>
          </p:cNvSpPr>
          <p:nvPr>
            <p:ph type="title"/>
          </p:nvPr>
        </p:nvSpPr>
        <p:spPr/>
        <p:txBody>
          <a:bodyPr/>
          <a:lstStyle/>
          <a:p>
            <a:pPr rtl="1"/>
            <a:r>
              <a:rPr lang="ar-AE" dirty="0"/>
              <a:t>کلیات</a:t>
            </a:r>
            <a:r>
              <a:rPr lang="en-US" dirty="0" smtClean="0"/>
              <a:t> </a:t>
            </a:r>
            <a:r>
              <a:rPr lang="fa-IR" dirty="0" smtClean="0"/>
              <a:t>ا</a:t>
            </a:r>
            <a:r>
              <a:rPr lang="ar-AE" dirty="0" smtClean="0"/>
              <a:t>ستاندارد احتیاطات</a:t>
            </a:r>
            <a:r>
              <a:rPr lang="fa-IR" dirty="0" smtClean="0"/>
              <a:t> </a:t>
            </a:r>
            <a:endParaRPr lang="en-US" dirty="0"/>
          </a:p>
        </p:txBody>
      </p:sp>
    </p:spTree>
    <p:extLst>
      <p:ext uri="{BB962C8B-B14F-4D97-AF65-F5344CB8AC3E}">
        <p14:creationId xmlns:p14="http://schemas.microsoft.com/office/powerpoint/2010/main" val="2743348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r" rtl="1"/>
            <a:r>
              <a:rPr lang="fa-IR" sz="2800" dirty="0" smtClean="0"/>
              <a:t>پوشیدن دستکش</a:t>
            </a:r>
          </a:p>
          <a:p>
            <a:pPr algn="r" rtl="1"/>
            <a:r>
              <a:rPr lang="ar-AE" sz="2800" dirty="0" smtClean="0"/>
              <a:t>شستن دستها ب</a:t>
            </a:r>
            <a:r>
              <a:rPr lang="fa-IR" sz="2800" dirty="0" smtClean="0"/>
              <a:t>لا</a:t>
            </a:r>
            <a:r>
              <a:rPr lang="ar-AE" sz="2800" dirty="0" smtClean="0"/>
              <a:t>فاصله پس از خروج دستکشها از دست، رعایت بهداشت دستها باید در فواصل تماس بین بیماران نیز انجام گیرد. رفع آلودگی دستها باید قبل و بعد از تماس با بیماران و ب</a:t>
            </a:r>
            <a:r>
              <a:rPr lang="fa-IR" sz="2800" dirty="0" smtClean="0"/>
              <a:t>لا</a:t>
            </a:r>
            <a:r>
              <a:rPr lang="ar-AE" sz="2800" dirty="0" smtClean="0"/>
              <a:t>فاصله پس از خروج دستکشها صورت گیرد. </a:t>
            </a:r>
            <a:endParaRPr lang="fa-IR" sz="2800" dirty="0" smtClean="0"/>
          </a:p>
          <a:p>
            <a:pPr algn="r" rtl="1"/>
            <a:r>
              <a:rPr lang="ar-AE" sz="2800" dirty="0" smtClean="0"/>
              <a:t>-استفاده از گان، محافظ چشم همراه با ماسک یا محافظ صورت در صورت انجام اعمالی که احتمال پاشیده شدن یا پخش شدن مایعات بدن وجود دارد </a:t>
            </a:r>
            <a:endParaRPr lang="fa-IR" sz="2800" dirty="0" smtClean="0"/>
          </a:p>
          <a:p>
            <a:pPr algn="r" rtl="1"/>
            <a:r>
              <a:rPr lang="ar-AE" sz="2800" dirty="0" smtClean="0"/>
              <a:t>عدم دستکاری سوزنها و وسایل تیز، درپوش سوزنها نباید جدا روی سوزنها قرار گیرد </a:t>
            </a:r>
            <a:r>
              <a:rPr lang="fa-IR" sz="2800" dirty="0" smtClean="0"/>
              <a:t>(</a:t>
            </a:r>
            <a:r>
              <a:rPr lang="ar-AE" sz="2800" dirty="0" smtClean="0"/>
              <a:t>عدم</a:t>
            </a:r>
            <a:r>
              <a:rPr lang="en-US" sz="2800" dirty="0" smtClean="0"/>
              <a:t>recap </a:t>
            </a:r>
            <a:r>
              <a:rPr lang="fa-IR" sz="2800" dirty="0" smtClean="0"/>
              <a:t>).</a:t>
            </a:r>
            <a:r>
              <a:rPr lang="ar-AE" sz="2800" dirty="0" smtClean="0"/>
              <a:t>سرسوزنها نباید خم</a:t>
            </a:r>
            <a:r>
              <a:rPr lang="fa-IR" sz="2800" dirty="0" smtClean="0"/>
              <a:t> </a:t>
            </a:r>
            <a:r>
              <a:rPr lang="ar-AE" sz="2800" dirty="0" smtClean="0"/>
              <a:t>یا شکسته شوند. </a:t>
            </a:r>
            <a:endParaRPr lang="en-US" sz="2800" dirty="0"/>
          </a:p>
        </p:txBody>
      </p:sp>
    </p:spTree>
    <p:extLst>
      <p:ext uri="{BB962C8B-B14F-4D97-AF65-F5344CB8AC3E}">
        <p14:creationId xmlns:p14="http://schemas.microsoft.com/office/powerpoint/2010/main" val="537347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342900" indent="-342900" algn="r" rtl="1">
              <a:buFont typeface="Wingdings" pitchFamily="2" charset="2"/>
              <a:buChar char="v"/>
            </a:pPr>
            <a:r>
              <a:rPr lang="ar-AE" sz="2400" dirty="0" smtClean="0"/>
              <a:t>از یک جفت دستکش فقط برای ارائه خدمات یا مراقبت از یک بیمار استفاده کنید.</a:t>
            </a:r>
            <a:endParaRPr lang="fa-IR" sz="2400" dirty="0" smtClean="0"/>
          </a:p>
          <a:p>
            <a:pPr marL="342900" indent="-342900" algn="r" rtl="1">
              <a:buFont typeface="Wingdings" pitchFamily="2" charset="2"/>
              <a:buChar char="v"/>
            </a:pPr>
            <a:r>
              <a:rPr lang="ar-AE" sz="2400" dirty="0" smtClean="0"/>
              <a:t> در صورتیکه در حین مراقبت از بیمارو بعد از اتمام یک اقدام درمانی،نیاز است یک ناحیه آلوده یا موضع دیگر همان بیمار</a:t>
            </a:r>
            <a:r>
              <a:rPr lang="fa-IR" sz="2400" dirty="0" smtClean="0"/>
              <a:t>(</a:t>
            </a:r>
            <a:r>
              <a:rPr lang="ar-AE" sz="2400" dirty="0" smtClean="0"/>
              <a:t>مشتمل بر پوست آسیب دیده،مخاطات یا ابزار پزشکی</a:t>
            </a:r>
            <a:r>
              <a:rPr lang="fa-IR" sz="2400" dirty="0" smtClean="0"/>
              <a:t>)</a:t>
            </a:r>
            <a:r>
              <a:rPr lang="ar-AE" sz="2400" dirty="0" smtClean="0"/>
              <a:t>یا محیط لمس شود،دستکش را در آورده یا عوض کنید.</a:t>
            </a:r>
            <a:endParaRPr lang="fa-IR" sz="2400" dirty="0" smtClean="0"/>
          </a:p>
          <a:p>
            <a:pPr marL="342900" indent="-342900" algn="r" rtl="1">
              <a:buFont typeface="Wingdings" pitchFamily="2" charset="2"/>
              <a:buChar char="v"/>
            </a:pPr>
            <a:r>
              <a:rPr lang="ar-AE" sz="2400" dirty="0" smtClean="0"/>
              <a:t>شدیدا توصیه می شود که از استفاده مجدد</a:t>
            </a:r>
            <a:r>
              <a:rPr lang="fa-IR" sz="2400" dirty="0" smtClean="0"/>
              <a:t> </a:t>
            </a:r>
            <a:r>
              <a:rPr lang="ar-AE" sz="2400" dirty="0" smtClean="0"/>
              <a:t>دستکش ها اجتناب نمایید. </a:t>
            </a:r>
            <a:endParaRPr lang="en-US" sz="2400" dirty="0"/>
          </a:p>
        </p:txBody>
      </p:sp>
    </p:spTree>
    <p:extLst>
      <p:ext uri="{BB962C8B-B14F-4D97-AF65-F5344CB8AC3E}">
        <p14:creationId xmlns:p14="http://schemas.microsoft.com/office/powerpoint/2010/main" val="3218116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در صورت آلودگی قابل روئیت دستها، باید آنها را با آب و صابون شست. </a:t>
            </a:r>
            <a:endParaRPr lang="fa-IR" sz="2400" dirty="0" smtClean="0"/>
          </a:p>
          <a:p>
            <a:pPr algn="r" rtl="1"/>
            <a:r>
              <a:rPr lang="ar-AE" sz="2400" dirty="0" smtClean="0"/>
              <a:t>همانطور که در توضیحات مربوط به دستکش هم آمده است پوشیدن دستکش به هیچ وجه نباید جایگزین شستن دستها شود. </a:t>
            </a:r>
            <a:endParaRPr lang="fa-IR" sz="2400" dirty="0" smtClean="0"/>
          </a:p>
          <a:p>
            <a:pPr algn="r" rtl="1"/>
            <a:r>
              <a:rPr lang="ar-AE" sz="2400" dirty="0" smtClean="0"/>
              <a:t>استفاده از ناخن مصنوعی قدغن است</a:t>
            </a:r>
            <a:endParaRPr lang="fa-IR" sz="2400" dirty="0" smtClean="0"/>
          </a:p>
          <a:p>
            <a:pPr algn="r" rtl="1"/>
            <a:r>
              <a:rPr lang="ar-AE" sz="2400" dirty="0" smtClean="0"/>
              <a:t>قبل از مراقبت از بیمار باید انگشتر از دستهای پرسنل خارج شود. </a:t>
            </a:r>
            <a:endParaRPr lang="fa-IR" sz="2400" dirty="0" smtClean="0"/>
          </a:p>
          <a:p>
            <a:pPr algn="r" rtl="1"/>
            <a:endParaRPr lang="en-US" sz="2400" dirty="0"/>
          </a:p>
        </p:txBody>
      </p:sp>
      <p:sp>
        <p:nvSpPr>
          <p:cNvPr id="2" name="Title 1"/>
          <p:cNvSpPr>
            <a:spLocks noGrp="1"/>
          </p:cNvSpPr>
          <p:nvPr>
            <p:ph type="title"/>
          </p:nvPr>
        </p:nvSpPr>
        <p:spPr/>
        <p:txBody>
          <a:bodyPr/>
          <a:lstStyle/>
          <a:p>
            <a:r>
              <a:rPr lang="ar-AE" dirty="0" smtClean="0"/>
              <a:t>اصول عمومی بهداشت دست</a:t>
            </a:r>
            <a:endParaRPr lang="en-US" dirty="0"/>
          </a:p>
        </p:txBody>
      </p:sp>
    </p:spTree>
    <p:extLst>
      <p:ext uri="{BB962C8B-B14F-4D97-AF65-F5344CB8AC3E}">
        <p14:creationId xmlns:p14="http://schemas.microsoft.com/office/powerpoint/2010/main" val="1957665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6374" y="764704"/>
            <a:ext cx="3009528" cy="3657599"/>
          </a:xfrm>
        </p:spPr>
        <p:txBody>
          <a:bodyPr>
            <a:normAutofit/>
          </a:bodyPr>
          <a:lstStyle/>
          <a:p>
            <a:pPr algn="r" rtl="1"/>
            <a:r>
              <a:rPr lang="ar-AE" sz="2400" dirty="0" smtClean="0"/>
              <a:t>توجه به اهمیت رعایت بهداشت دست</a:t>
            </a:r>
            <a:r>
              <a:rPr lang="fa-IR" sz="2400" dirty="0" smtClean="0"/>
              <a:t>:</a:t>
            </a:r>
            <a:r>
              <a:rPr lang="ar-AE" sz="2400" dirty="0" smtClean="0"/>
              <a:t> باید تمام همکاران 5 موقعیت رعایت بهداشت دست را دقیقا یدانند </a:t>
            </a:r>
            <a:r>
              <a:rPr lang="fa-IR" sz="2400" dirty="0" smtClean="0"/>
              <a:t>.</a:t>
            </a:r>
            <a:r>
              <a:rPr lang="ar-AE" sz="2400" dirty="0" smtClean="0"/>
              <a:t>جهت یادآوری، 5 موقعیت رعایت بهداشت دست در اینجا ذکر میشود</a:t>
            </a:r>
            <a:endParaRPr lang="fa-IR" sz="2400" dirty="0" smtClean="0"/>
          </a:p>
          <a:p>
            <a:pPr algn="r" rtl="1"/>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5686862" cy="63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80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ar-AE" sz="2400" dirty="0"/>
              <a:t>در مقوله احتیاط بر اساس راه انتقال بیماری ، باید بیماری را مختصری شناخته و راه انتقال آنرا بدانیم و بر اساس آن احتیاط </a:t>
            </a:r>
            <a:r>
              <a:rPr lang="fa-IR" sz="2400" dirty="0"/>
              <a:t>لا</a:t>
            </a:r>
            <a:r>
              <a:rPr lang="ar-AE" sz="2400" dirty="0"/>
              <a:t>زم را رعایت نماییم .</a:t>
            </a:r>
            <a:endParaRPr lang="en-US" sz="2400" dirty="0"/>
          </a:p>
          <a:p>
            <a:pPr algn="r" rtl="1"/>
            <a:endParaRPr lang="fa-IR" sz="2400" dirty="0" smtClean="0"/>
          </a:p>
          <a:p>
            <a:pPr algn="r" rtl="1"/>
            <a:r>
              <a:rPr lang="ar-AE" sz="2400" dirty="0" smtClean="0"/>
              <a:t>سه نوع احتیاط بر اساس راه انتقال عفونتها وجود دارد که عبارتند از</a:t>
            </a:r>
            <a:r>
              <a:rPr lang="fa-IR" sz="2400" dirty="0" smtClean="0"/>
              <a:t>:</a:t>
            </a:r>
          </a:p>
          <a:p>
            <a:pPr algn="r" rtl="1"/>
            <a:r>
              <a:rPr lang="ar-AE" sz="2400" dirty="0" smtClean="0"/>
              <a:t> احتیاط</a:t>
            </a:r>
            <a:r>
              <a:rPr lang="fa-IR" sz="2400" dirty="0" smtClean="0"/>
              <a:t> هوایی</a:t>
            </a:r>
          </a:p>
          <a:p>
            <a:pPr algn="r" rtl="1"/>
            <a:r>
              <a:rPr lang="ar-AE" sz="2400" dirty="0" smtClean="0"/>
              <a:t> احتیاط</a:t>
            </a:r>
            <a:r>
              <a:rPr lang="fa-IR" sz="2400" dirty="0" smtClean="0"/>
              <a:t>  قطرات</a:t>
            </a:r>
          </a:p>
          <a:p>
            <a:pPr algn="r" rtl="1"/>
            <a:r>
              <a:rPr lang="ar-AE" sz="2400" dirty="0" smtClean="0"/>
              <a:t> احتیاط</a:t>
            </a:r>
            <a:r>
              <a:rPr lang="fa-IR" sz="2400" dirty="0" smtClean="0"/>
              <a:t> ت</a:t>
            </a:r>
            <a:r>
              <a:rPr lang="ar-AE" sz="2400" dirty="0" smtClean="0"/>
              <a:t>ماسی </a:t>
            </a:r>
            <a:endParaRPr lang="fa-IR" sz="2400" dirty="0" smtClean="0"/>
          </a:p>
        </p:txBody>
      </p:sp>
      <p:sp>
        <p:nvSpPr>
          <p:cNvPr id="4" name="Title 1"/>
          <p:cNvSpPr>
            <a:spLocks noGrp="1"/>
          </p:cNvSpPr>
          <p:nvPr>
            <p:ph type="title"/>
          </p:nvPr>
        </p:nvSpPr>
        <p:spPr>
          <a:xfrm>
            <a:off x="777240" y="4876800"/>
            <a:ext cx="7543800" cy="914400"/>
          </a:xfrm>
        </p:spPr>
        <p:txBody>
          <a:bodyPr>
            <a:noAutofit/>
          </a:bodyPr>
          <a:lstStyle/>
          <a:p>
            <a:r>
              <a:rPr lang="ar-AE" sz="4000" dirty="0" smtClean="0"/>
              <a:t>احتیاطهایی که باید بر اساس راه انتقال عفونتها رعایت گردند</a:t>
            </a:r>
            <a:endParaRPr lang="en-US" sz="4000" dirty="0"/>
          </a:p>
        </p:txBody>
      </p:sp>
    </p:spTree>
    <p:extLst>
      <p:ext uri="{BB962C8B-B14F-4D97-AF65-F5344CB8AC3E}">
        <p14:creationId xmlns:p14="http://schemas.microsoft.com/office/powerpoint/2010/main" val="290897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بیماریهایی که رعایت احتیاط هوایی برای آنها ضرورت دارد </a:t>
            </a:r>
            <a:r>
              <a:rPr lang="fa-IR" sz="2400" dirty="0" smtClean="0"/>
              <a:t>(</a:t>
            </a:r>
            <a:r>
              <a:rPr lang="ar-AE" sz="2400" dirty="0" smtClean="0"/>
              <a:t>مشکوک به عفونت یا عفونت قطعی واثبات شده</a:t>
            </a:r>
            <a:r>
              <a:rPr lang="fa-IR" sz="2400" dirty="0"/>
              <a:t>)</a:t>
            </a:r>
            <a:r>
              <a:rPr lang="ar-AE" sz="2400" dirty="0" smtClean="0"/>
              <a:t>عبارتند از:</a:t>
            </a:r>
            <a:endParaRPr lang="fa-IR" sz="2400" dirty="0" smtClean="0"/>
          </a:p>
          <a:p>
            <a:pPr algn="r" rtl="1"/>
            <a:r>
              <a:rPr lang="fa-IR" sz="2400" dirty="0" smtClean="0"/>
              <a:t>سل ریه</a:t>
            </a:r>
          </a:p>
          <a:p>
            <a:pPr algn="r" rtl="1"/>
            <a:r>
              <a:rPr lang="ar-AE" sz="2400" dirty="0" smtClean="0"/>
              <a:t>سرخ</a:t>
            </a:r>
            <a:r>
              <a:rPr lang="fa-IR" sz="2400" dirty="0" smtClean="0"/>
              <a:t>ک</a:t>
            </a:r>
          </a:p>
          <a:p>
            <a:pPr algn="r" rtl="1"/>
            <a:r>
              <a:rPr lang="ar-AE" sz="2400" dirty="0" smtClean="0"/>
              <a:t>آبله مرغان، یا زونای منتشر</a:t>
            </a:r>
            <a:endParaRPr lang="fa-IR" sz="2400" dirty="0" smtClean="0"/>
          </a:p>
          <a:p>
            <a:pPr algn="r" rtl="1"/>
            <a:endParaRPr lang="en-US" sz="2400" dirty="0"/>
          </a:p>
        </p:txBody>
      </p:sp>
      <p:sp>
        <p:nvSpPr>
          <p:cNvPr id="2" name="Title 1"/>
          <p:cNvSpPr>
            <a:spLocks noGrp="1"/>
          </p:cNvSpPr>
          <p:nvPr>
            <p:ph type="title"/>
          </p:nvPr>
        </p:nvSpPr>
        <p:spPr/>
        <p:txBody>
          <a:bodyPr>
            <a:normAutofit fontScale="90000"/>
          </a:bodyPr>
          <a:lstStyle/>
          <a:p>
            <a:r>
              <a:rPr lang="ar-AE" dirty="0" smtClean="0"/>
              <a:t>احتیاط</a:t>
            </a:r>
            <a:r>
              <a:rPr lang="fa-IR" dirty="0" smtClean="0"/>
              <a:t> هوایی</a:t>
            </a:r>
            <a:br>
              <a:rPr lang="fa-IR" dirty="0" smtClean="0"/>
            </a:br>
            <a:endParaRPr lang="en-US" dirty="0"/>
          </a:p>
        </p:txBody>
      </p:sp>
    </p:spTree>
    <p:extLst>
      <p:ext uri="{BB962C8B-B14F-4D97-AF65-F5344CB8AC3E}">
        <p14:creationId xmlns:p14="http://schemas.microsoft.com/office/powerpoint/2010/main" val="3500502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AE" sz="2400" dirty="0" smtClean="0"/>
              <a:t>1 .بیماران دچار عفونت </a:t>
            </a:r>
            <a:r>
              <a:rPr lang="en-US" sz="2400" dirty="0" smtClean="0"/>
              <a:t>HIV </a:t>
            </a:r>
            <a:r>
              <a:rPr lang="ar-AE" sz="2400" dirty="0" smtClean="0"/>
              <a:t>یا در معرض خطر آن که بابت، سرفه و ارتشاح ریوی مراجعه نموده</a:t>
            </a:r>
            <a:r>
              <a:rPr lang="fa-IR" sz="2400" dirty="0" smtClean="0"/>
              <a:t> </a:t>
            </a:r>
            <a:r>
              <a:rPr lang="ar-AE" sz="2400" dirty="0" smtClean="0"/>
              <a:t>اند باید به صورت تجربی تحت احتیاط هوایی قرار گیرند تا تشخیص بیماری سل در آنان رد شود</a:t>
            </a:r>
            <a:r>
              <a:rPr lang="fa-IR" sz="2400" dirty="0" smtClean="0"/>
              <a:t>.</a:t>
            </a:r>
          </a:p>
          <a:p>
            <a:pPr marL="0" indent="0" algn="r" rtl="1">
              <a:buNone/>
            </a:pPr>
            <a:r>
              <a:rPr lang="ar-AE" sz="2400" dirty="0" smtClean="0"/>
              <a:t>2 .جهت بیماران دارای زخم پوستی باز ناشی از سل، رعایت احتیاط هوایی در نظر گرفته شود.</a:t>
            </a:r>
            <a:endParaRPr lang="fa-IR" sz="2400" dirty="0" smtClean="0"/>
          </a:p>
          <a:p>
            <a:pPr marL="0" indent="0" algn="r" rtl="1">
              <a:buNone/>
            </a:pPr>
            <a:r>
              <a:rPr lang="ar-AE" sz="2400" dirty="0" smtClean="0"/>
              <a:t> 3 .برای بیماران دچار ضایعه ریوی با عوامل مایکوباکتریایی غیر سلی </a:t>
            </a:r>
            <a:r>
              <a:rPr lang="fa-IR" sz="2400" dirty="0" smtClean="0"/>
              <a:t>،</a:t>
            </a:r>
            <a:r>
              <a:rPr lang="ar-AE" sz="2400" dirty="0" smtClean="0"/>
              <a:t>احتیاط هوایی نباید رعایت گردد</a:t>
            </a:r>
            <a:endParaRPr lang="en-US" sz="2400" dirty="0"/>
          </a:p>
        </p:txBody>
      </p:sp>
      <p:sp>
        <p:nvSpPr>
          <p:cNvPr id="2" name="Title 1"/>
          <p:cNvSpPr>
            <a:spLocks noGrp="1"/>
          </p:cNvSpPr>
          <p:nvPr>
            <p:ph type="title"/>
          </p:nvPr>
        </p:nvSpPr>
        <p:spPr/>
        <p:txBody>
          <a:bodyPr/>
          <a:lstStyle/>
          <a:p>
            <a:r>
              <a:rPr lang="fa-IR" dirty="0" smtClean="0"/>
              <a:t>توجه</a:t>
            </a:r>
            <a:endParaRPr lang="en-US" dirty="0"/>
          </a:p>
        </p:txBody>
      </p:sp>
    </p:spTree>
    <p:extLst>
      <p:ext uri="{BB962C8B-B14F-4D97-AF65-F5344CB8AC3E}">
        <p14:creationId xmlns:p14="http://schemas.microsoft.com/office/powerpoint/2010/main" val="399821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935" t="9375" r="23699" b="6097"/>
          <a:stretch/>
        </p:blipFill>
        <p:spPr bwMode="auto">
          <a:xfrm>
            <a:off x="1187624" y="260648"/>
            <a:ext cx="6553200" cy="618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4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.بستری بیمار در اتاق خصوصی با فشار هوای منفی کنترل شده </a:t>
            </a:r>
            <a:r>
              <a:rPr lang="fa-IR" sz="2400" dirty="0" smtClean="0"/>
              <a:t>(</a:t>
            </a:r>
            <a:r>
              <a:rPr lang="ar-AE" sz="2400" dirty="0" smtClean="0"/>
              <a:t>درمقایسه با فضای بیرون</a:t>
            </a:r>
            <a:r>
              <a:rPr lang="fa-IR" sz="2400" dirty="0" smtClean="0"/>
              <a:t>)</a:t>
            </a:r>
            <a:r>
              <a:rPr lang="ar-AE" sz="2400" dirty="0" smtClean="0"/>
              <a:t>و حداقل شش بار تعویض هوا در ساعت باید صورت گیرد</a:t>
            </a:r>
            <a:endParaRPr lang="fa-IR" sz="2400" dirty="0" smtClean="0"/>
          </a:p>
          <a:p>
            <a:pPr algn="r" rtl="1"/>
            <a:r>
              <a:rPr lang="ar-AE" sz="2400" dirty="0" smtClean="0"/>
              <a:t>.بستن درب ات</a:t>
            </a:r>
            <a:r>
              <a:rPr lang="fa-IR" sz="2400" dirty="0" smtClean="0"/>
              <a:t>اق</a:t>
            </a:r>
          </a:p>
          <a:p>
            <a:pPr algn="r" rtl="1"/>
            <a:r>
              <a:rPr lang="ar-AE" sz="2400" dirty="0" smtClean="0"/>
              <a:t>.خروج هوا از اتاق بیمار باید بطور مستقیم به فضای خارج و بیرون باشد نه داخل بخش</a:t>
            </a:r>
            <a:endParaRPr lang="fa-IR" sz="2400" dirty="0" smtClean="0"/>
          </a:p>
          <a:p>
            <a:pPr algn="r" rtl="1"/>
            <a:r>
              <a:rPr lang="ar-AE" sz="2400" dirty="0" smtClean="0"/>
              <a:t>تمام افرادی که وارد اتاق بیمار میشوند باید از رسپیراتور شخصی که فیلتر یک میکرومتری داشته و حداقل کارآیی ماسک</a:t>
            </a:r>
            <a:r>
              <a:rPr lang="en-US" sz="2400" dirty="0" smtClean="0"/>
              <a:t>N95</a:t>
            </a:r>
            <a:r>
              <a:rPr lang="ar-AE" sz="2400" dirty="0" smtClean="0"/>
              <a:t>استفاده نماید. این ماسک اختصاصی باید متناسب با اندازه صورت فرد باشد. </a:t>
            </a:r>
            <a:endParaRPr lang="fa-IR" sz="2400" dirty="0" smtClean="0"/>
          </a:p>
          <a:p>
            <a:pPr algn="r" rtl="1"/>
            <a:endParaRPr lang="en-US" sz="2400" dirty="0"/>
          </a:p>
        </p:txBody>
      </p:sp>
      <p:sp>
        <p:nvSpPr>
          <p:cNvPr id="2" name="Title 1"/>
          <p:cNvSpPr>
            <a:spLocks noGrp="1"/>
          </p:cNvSpPr>
          <p:nvPr>
            <p:ph type="title"/>
          </p:nvPr>
        </p:nvSpPr>
        <p:spPr/>
        <p:txBody>
          <a:bodyPr>
            <a:normAutofit/>
          </a:bodyPr>
          <a:lstStyle/>
          <a:p>
            <a:r>
              <a:rPr lang="ar-AE" sz="4400" dirty="0" smtClean="0"/>
              <a:t>اصول احتیاطهای هوایی عبارتند از</a:t>
            </a:r>
            <a:endParaRPr lang="en-US" sz="4400" dirty="0"/>
          </a:p>
        </p:txBody>
      </p:sp>
    </p:spTree>
    <p:extLst>
      <p:ext uri="{BB962C8B-B14F-4D97-AF65-F5344CB8AC3E}">
        <p14:creationId xmlns:p14="http://schemas.microsoft.com/office/powerpoint/2010/main" val="4289461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جابجایی بیمار باید محدود گردد و قبل از ترک اتاق، بیمار باید یک ماسک جراحی استاندارد بپوشد. پرسنلی که قرار است بیمار را تحویل بگیرند باید قبل از جابجایی بیمار مطلع شوند تا احتیاطهای </a:t>
            </a:r>
            <a:r>
              <a:rPr lang="fa-IR" sz="2400" dirty="0" smtClean="0"/>
              <a:t>لا</a:t>
            </a:r>
            <a:r>
              <a:rPr lang="ar-AE" sz="2400" dirty="0" smtClean="0"/>
              <a:t>زم را بکار گیرند. </a:t>
            </a:r>
            <a:endParaRPr lang="en-US" sz="2400" dirty="0"/>
          </a:p>
        </p:txBody>
      </p:sp>
    </p:spTree>
    <p:extLst>
      <p:ext uri="{BB962C8B-B14F-4D97-AF65-F5344CB8AC3E}">
        <p14:creationId xmlns:p14="http://schemas.microsoft.com/office/powerpoint/2010/main" val="3645383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908720"/>
            <a:ext cx="6096000" cy="3657599"/>
          </a:xfrm>
        </p:spPr>
        <p:txBody>
          <a:bodyPr>
            <a:noAutofit/>
          </a:bodyPr>
          <a:lstStyle/>
          <a:p>
            <a:pPr algn="r" rtl="1"/>
            <a:r>
              <a:rPr lang="ar-AE" sz="2400" dirty="0" smtClean="0"/>
              <a:t>افراد مشکوک به سل ریوی ع</a:t>
            </a:r>
            <a:r>
              <a:rPr lang="fa-IR" sz="2400" dirty="0" smtClean="0"/>
              <a:t>لا</a:t>
            </a:r>
            <a:r>
              <a:rPr lang="ar-AE" sz="2400" dirty="0" smtClean="0"/>
              <a:t>وه بر اینکه باید جدای از سایر بیماران بویژه اطفال و افراد دارای نقص ایمنی بستری شوند؛ خود نیز باید در اتاق جداگانه ای بستری شوند. اتاق این بیماران باید از تهویه طبیعی یا مکانیکال مناسب برخوردار باشد. کمترین حدی که باید رعایت شود برقراری تهویه طبیعی بصورت باز گذاشتن مستمر یا ادواری پنجره اتاق بیمارو بکارگیری یک پنکه با جهت باد به سمت پنجره میباشد. چنانچه پنجره اتاق بیمار قابل باز کردن نباشد، میبایست یا دستگاههای تهویه معمولی بطور مستمر فعال باشد و یا اتاق مجهز به سیستم فشار منفی باشد. </a:t>
            </a:r>
            <a:endParaRPr lang="en-US" sz="2400" dirty="0"/>
          </a:p>
        </p:txBody>
      </p:sp>
      <p:sp>
        <p:nvSpPr>
          <p:cNvPr id="2" name="Title 1"/>
          <p:cNvSpPr>
            <a:spLocks noGrp="1"/>
          </p:cNvSpPr>
          <p:nvPr>
            <p:ph type="title"/>
          </p:nvPr>
        </p:nvSpPr>
        <p:spPr/>
        <p:txBody>
          <a:bodyPr>
            <a:normAutofit/>
          </a:bodyPr>
          <a:lstStyle/>
          <a:p>
            <a:r>
              <a:rPr lang="fa-IR" dirty="0" smtClean="0"/>
              <a:t>سل ریه</a:t>
            </a:r>
            <a:endParaRPr lang="en-US" dirty="0"/>
          </a:p>
        </p:txBody>
      </p:sp>
    </p:spTree>
    <p:extLst>
      <p:ext uri="{BB962C8B-B14F-4D97-AF65-F5344CB8AC3E}">
        <p14:creationId xmlns:p14="http://schemas.microsoft.com/office/powerpoint/2010/main" val="1809000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خروج بیمار از اتاق باید محدود به موارد خاص تشخیصی باشدکه امکان انجام آن در داخل اتاق نمیباشد. همچنین این خروج باید خارج از نوبت و در ساع</a:t>
            </a:r>
            <a:r>
              <a:rPr lang="fa-IR" sz="2400" dirty="0" smtClean="0"/>
              <a:t>ت </a:t>
            </a:r>
            <a:r>
              <a:rPr lang="ar-AE" sz="2400" dirty="0" smtClean="0"/>
              <a:t>خلوتی بخش مورد نظرآن</a:t>
            </a:r>
            <a:r>
              <a:rPr lang="fa-IR" sz="2400" dirty="0" smtClean="0"/>
              <a:t> </a:t>
            </a:r>
            <a:r>
              <a:rPr lang="ar-AE" sz="2400" dirty="0" smtClean="0"/>
              <a:t>هم همراه با بکار گیری ماسک جراحی توسط بیمار باشد. </a:t>
            </a:r>
            <a:endParaRPr lang="fa-IR" sz="2400" dirty="0" smtClean="0"/>
          </a:p>
          <a:p>
            <a:pPr algn="r" rtl="1"/>
            <a:r>
              <a:rPr lang="fa-IR" sz="2400" dirty="0" smtClean="0"/>
              <a:t>ا</a:t>
            </a:r>
            <a:r>
              <a:rPr lang="ar-AE" sz="2400" dirty="0" smtClean="0"/>
              <a:t>صول بهداشت تنفسی باید برای بیمار و پرسنل در معرض، در تمام دوره سرایت پذیری بیماری رعایت شود. این اصول عبارتند از:استفاده از ماسک جراحی برای بیمار مبت</a:t>
            </a:r>
            <a:r>
              <a:rPr lang="fa-IR" sz="2400" dirty="0" smtClean="0"/>
              <a:t>لا</a:t>
            </a:r>
            <a:r>
              <a:rPr lang="ar-AE" sz="2400" dirty="0" smtClean="0"/>
              <a:t> در هنگام تماس با افراد سالم و سپس دور انداختن ماسک در سطل آشغال دربدار و استفاده از ماسک </a:t>
            </a:r>
            <a:r>
              <a:rPr lang="en-US" sz="2400" dirty="0" smtClean="0"/>
              <a:t>n95 </a:t>
            </a:r>
            <a:r>
              <a:rPr lang="ar-AE" sz="2400" dirty="0" smtClean="0"/>
              <a:t>برای پرسنل درگیر. </a:t>
            </a:r>
            <a:endParaRPr lang="en-US" sz="2400" dirty="0"/>
          </a:p>
        </p:txBody>
      </p:sp>
    </p:spTree>
    <p:extLst>
      <p:ext uri="{BB962C8B-B14F-4D97-AF65-F5344CB8AC3E}">
        <p14:creationId xmlns:p14="http://schemas.microsoft.com/office/powerpoint/2010/main" val="229500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یکی از مسری ترین بیماریهای عفونی است. انتقال بیماری بصورت فرد به فرد از طریق ذرات آئروسل و یا بوسیله تماس مستقیم با ترشحات بینی و گلوی فرد مبت</a:t>
            </a:r>
            <a:r>
              <a:rPr lang="fa-IR" sz="2400" dirty="0" smtClean="0"/>
              <a:t>لا</a:t>
            </a:r>
            <a:r>
              <a:rPr lang="ar-AE" sz="2400" dirty="0" smtClean="0"/>
              <a:t> صورت میگیرد. افراد مبت</a:t>
            </a:r>
            <a:r>
              <a:rPr lang="fa-IR" sz="2400" dirty="0" smtClean="0"/>
              <a:t>لا</a:t>
            </a:r>
            <a:r>
              <a:rPr lang="ar-AE" sz="2400" dirty="0" smtClean="0"/>
              <a:t> به طور متوسط سه روز قبل از شروع ع</a:t>
            </a:r>
            <a:r>
              <a:rPr lang="fa-IR" sz="2400" dirty="0" smtClean="0"/>
              <a:t>لا</a:t>
            </a:r>
            <a:r>
              <a:rPr lang="ar-AE" sz="2400" dirty="0" smtClean="0"/>
              <a:t>ئم تا چهار روز بعد از شروع بثورات جلدی میتوانند ویروس را منتشر کنند. </a:t>
            </a:r>
            <a:endParaRPr lang="en-US" sz="2400" dirty="0"/>
          </a:p>
        </p:txBody>
      </p:sp>
      <p:sp>
        <p:nvSpPr>
          <p:cNvPr id="2" name="Title 1"/>
          <p:cNvSpPr>
            <a:spLocks noGrp="1"/>
          </p:cNvSpPr>
          <p:nvPr>
            <p:ph type="title"/>
          </p:nvPr>
        </p:nvSpPr>
        <p:spPr/>
        <p:txBody>
          <a:bodyPr>
            <a:normAutofit/>
          </a:bodyPr>
          <a:lstStyle/>
          <a:p>
            <a:r>
              <a:rPr lang="ar-AE" dirty="0" smtClean="0"/>
              <a:t>سرخک</a:t>
            </a:r>
            <a:endParaRPr lang="en-US" dirty="0"/>
          </a:p>
        </p:txBody>
      </p:sp>
    </p:spTree>
    <p:extLst>
      <p:ext uri="{BB962C8B-B14F-4D97-AF65-F5344CB8AC3E}">
        <p14:creationId xmlns:p14="http://schemas.microsoft.com/office/powerpoint/2010/main" val="388189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جهت بیماران دچار عفونت قطعی یا مشکوک به </a:t>
            </a:r>
            <a:r>
              <a:rPr lang="fa-IR" sz="2400" dirty="0" smtClean="0"/>
              <a:t>ناقل بودن </a:t>
            </a:r>
            <a:r>
              <a:rPr lang="ar-AE" sz="2400" dirty="0" smtClean="0"/>
              <a:t>آبله مرغان</a:t>
            </a:r>
            <a:r>
              <a:rPr lang="fa-IR" sz="2400" dirty="0" smtClean="0"/>
              <a:t> </a:t>
            </a:r>
            <a:r>
              <a:rPr lang="ar-AE" sz="2400" dirty="0" smtClean="0"/>
              <a:t>یا زونای منتشر یا زونای موضعی در بیمار دچار نقص ایمنی باید جدا سازی نوع هوایی صورت گیرد. چنانچه پرسنلی در مقابل این عفونتها ایمن نباشند، در صورت امکان نباید به اتاق این بیماران وارد شوند. و در صورتیکه ورود به اتاق این بیماران ضروری باشد، باید از ماسک </a:t>
            </a:r>
            <a:r>
              <a:rPr lang="en-US" sz="2400" dirty="0" smtClean="0"/>
              <a:t>N95 </a:t>
            </a:r>
            <a:r>
              <a:rPr lang="ar-AE" sz="2400" dirty="0" smtClean="0"/>
              <a:t>استفاده نماید. </a:t>
            </a:r>
            <a:endParaRPr lang="en-US" sz="2400" dirty="0"/>
          </a:p>
        </p:txBody>
      </p:sp>
      <p:sp>
        <p:nvSpPr>
          <p:cNvPr id="2" name="Title 1"/>
          <p:cNvSpPr>
            <a:spLocks noGrp="1"/>
          </p:cNvSpPr>
          <p:nvPr>
            <p:ph type="title"/>
          </p:nvPr>
        </p:nvSpPr>
        <p:spPr/>
        <p:txBody>
          <a:bodyPr/>
          <a:lstStyle/>
          <a:p>
            <a:r>
              <a:rPr lang="ar-AE" dirty="0" smtClean="0"/>
              <a:t>آبله مرغان، یا زونای منتشر</a:t>
            </a:r>
            <a:endParaRPr lang="en-US" dirty="0"/>
          </a:p>
        </p:txBody>
      </p:sp>
    </p:spTree>
    <p:extLst>
      <p:ext uri="{BB962C8B-B14F-4D97-AF65-F5344CB8AC3E}">
        <p14:creationId xmlns:p14="http://schemas.microsoft.com/office/powerpoint/2010/main" val="1137544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برای جلوگیری از انتقال آئروسلهای درشت</a:t>
            </a:r>
            <a:r>
              <a:rPr lang="fa-IR" sz="2400" dirty="0" smtClean="0"/>
              <a:t>(</a:t>
            </a:r>
            <a:r>
              <a:rPr lang="ar-AE" sz="2400" dirty="0" smtClean="0"/>
              <a:t>قطره</a:t>
            </a:r>
            <a:r>
              <a:rPr lang="fa-IR" sz="2400" dirty="0"/>
              <a:t>)</a:t>
            </a:r>
            <a:r>
              <a:rPr lang="ar-AE" sz="2400" dirty="0" smtClean="0"/>
              <a:t>، از این نوع احتیاط استفاده میشود. به دلیل اندازه بزرگ این قطرات در هوا معلق نمیمانند و تا فاصله زیاد حرکت نمیکنند. این ذرات حین صحبت، عطسه یا سرفه کردن یا در زمان انجام اعمالی مانند ساکشن یا برونکوسکوپی ایجاد میشوند.</a:t>
            </a:r>
            <a:endParaRPr lang="en-US" sz="2400" dirty="0"/>
          </a:p>
        </p:txBody>
      </p:sp>
      <p:sp>
        <p:nvSpPr>
          <p:cNvPr id="2" name="Title 1"/>
          <p:cNvSpPr>
            <a:spLocks noGrp="1"/>
          </p:cNvSpPr>
          <p:nvPr>
            <p:ph type="title"/>
          </p:nvPr>
        </p:nvSpPr>
        <p:spPr/>
        <p:txBody>
          <a:bodyPr/>
          <a:lstStyle/>
          <a:p>
            <a:r>
              <a:rPr lang="ar-AE" sz="5400" dirty="0"/>
              <a:t>احتیاط</a:t>
            </a:r>
            <a:r>
              <a:rPr lang="fa-IR" sz="5400" dirty="0"/>
              <a:t>  قطرات</a:t>
            </a:r>
            <a:br>
              <a:rPr lang="fa-IR" sz="5400" dirty="0"/>
            </a:br>
            <a:endParaRPr lang="en-US" dirty="0"/>
          </a:p>
        </p:txBody>
      </p:sp>
    </p:spTree>
    <p:extLst>
      <p:ext uri="{BB962C8B-B14F-4D97-AF65-F5344CB8AC3E}">
        <p14:creationId xmlns:p14="http://schemas.microsoft.com/office/powerpoint/2010/main" val="19993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بستری کردن بیمار در اتاق خصوصی، ولی اقدام خاصی برای کنترل هوای اتاق ضرورت ندارد</a:t>
            </a:r>
            <a:r>
              <a:rPr lang="fa-IR" sz="2400" dirty="0" smtClean="0"/>
              <a:t>(</a:t>
            </a:r>
            <a:r>
              <a:rPr lang="ar-AE" sz="2400" dirty="0" smtClean="0"/>
              <a:t>در صورت وجود چند بیمار با یک بیماری خاص، میتوان آنها را در یک اتاق بستری نمود</a:t>
            </a:r>
            <a:r>
              <a:rPr lang="fa-IR" sz="2400" dirty="0" smtClean="0"/>
              <a:t>)</a:t>
            </a:r>
            <a:r>
              <a:rPr lang="ar-AE" sz="2400" dirty="0" smtClean="0"/>
              <a:t>. </a:t>
            </a:r>
            <a:endParaRPr lang="fa-IR" sz="2400" dirty="0" smtClean="0"/>
          </a:p>
          <a:p>
            <a:pPr algn="r" rtl="1"/>
            <a:r>
              <a:rPr lang="ar-AE" sz="2400" dirty="0" smtClean="0"/>
              <a:t>درب اتاق میتواند باز بماند</a:t>
            </a:r>
            <a:r>
              <a:rPr lang="fa-IR" sz="2400" dirty="0" smtClean="0"/>
              <a:t>(</a:t>
            </a:r>
            <a:r>
              <a:rPr lang="ar-AE" sz="2400" dirty="0" smtClean="0"/>
              <a:t>به دلیل جابجایی کم ذرات در  حدود یک متر</a:t>
            </a:r>
            <a:r>
              <a:rPr lang="fa-IR" sz="2400" dirty="0" smtClean="0"/>
              <a:t>)</a:t>
            </a:r>
            <a:r>
              <a:rPr lang="ar-AE" sz="2400" dirty="0" smtClean="0"/>
              <a:t>. </a:t>
            </a:r>
            <a:endParaRPr lang="fa-IR" sz="2400" dirty="0" smtClean="0"/>
          </a:p>
          <a:p>
            <a:pPr algn="r" rtl="1"/>
            <a:r>
              <a:rPr lang="fa-IR" sz="2400" dirty="0" smtClean="0"/>
              <a:t>در</a:t>
            </a:r>
            <a:r>
              <a:rPr lang="ar-AE" sz="2400" dirty="0" smtClean="0"/>
              <a:t>صورت کار کردن پرسنل در فاصله یک متری بیمار، باید از ماسک استاندارد جراحی استفاده گردد. </a:t>
            </a:r>
            <a:endParaRPr lang="fa-IR" sz="2400" dirty="0" smtClean="0"/>
          </a:p>
          <a:p>
            <a:pPr algn="r" rtl="1"/>
            <a:endParaRPr lang="en-US" sz="2400" dirty="0"/>
          </a:p>
        </p:txBody>
      </p:sp>
    </p:spTree>
    <p:extLst>
      <p:ext uri="{BB962C8B-B14F-4D97-AF65-F5344CB8AC3E}">
        <p14:creationId xmlns:p14="http://schemas.microsoft.com/office/powerpoint/2010/main" val="2996343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استفاده از گان ودستکش تابع اصول احتیاطهای استاندارد است. </a:t>
            </a:r>
            <a:endParaRPr lang="fa-IR" sz="2400" dirty="0" smtClean="0"/>
          </a:p>
          <a:p>
            <a:pPr algn="r" rtl="1"/>
            <a:r>
              <a:rPr lang="ar-AE" sz="2400" dirty="0" smtClean="0"/>
              <a:t>در صورت انتقال وجابجایی بیماربه خارج از اتاق ایزوله، بیمار باید ماسک استاندارد جراحی بپوشد. </a:t>
            </a:r>
            <a:endParaRPr lang="fa-IR" sz="2400" dirty="0" smtClean="0"/>
          </a:p>
          <a:p>
            <a:pPr algn="r" rtl="1"/>
            <a:r>
              <a:rPr lang="ar-AE" sz="2400" dirty="0" smtClean="0"/>
              <a:t>برای عفونتهایی مانند باکتری هموفیلوس آنفلوانزای نوع </a:t>
            </a:r>
            <a:r>
              <a:rPr lang="en-US" sz="2400" dirty="0" smtClean="0"/>
              <a:t>B</a:t>
            </a:r>
            <a:r>
              <a:rPr lang="ar-AE" sz="2400" dirty="0" smtClean="0"/>
              <a:t>مهاجم، مننگوکوک، بیماری پنوموکوک مقاوم به چند دارو، مایکوپالسما پنومونیه، سیاه سرفه، ویروس آنفلوانزا، اوریون، سرخجه و پارویروس </a:t>
            </a:r>
            <a:r>
              <a:rPr lang="en-US" sz="2400" dirty="0" smtClean="0"/>
              <a:t>B19 </a:t>
            </a:r>
            <a:r>
              <a:rPr lang="ar-AE" sz="2400" dirty="0" smtClean="0"/>
              <a:t>رعایت احتیاط قطرات ضروری است. </a:t>
            </a:r>
            <a:endParaRPr lang="en-US" sz="2400" dirty="0"/>
          </a:p>
        </p:txBody>
      </p:sp>
    </p:spTree>
    <p:extLst>
      <p:ext uri="{BB962C8B-B14F-4D97-AF65-F5344CB8AC3E}">
        <p14:creationId xmlns:p14="http://schemas.microsoft.com/office/powerpoint/2010/main" val="4077463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1268760"/>
            <a:ext cx="6096000" cy="3657599"/>
          </a:xfrm>
        </p:spPr>
        <p:txBody>
          <a:bodyPr>
            <a:noAutofit/>
          </a:bodyPr>
          <a:lstStyle/>
          <a:p>
            <a:pPr algn="r" rtl="1"/>
            <a:r>
              <a:rPr lang="ar-AE" sz="2400" dirty="0" smtClean="0"/>
              <a:t>یک بیماری عفونی حاد میباشد که براحتی از فردی به فرد دیگر منتقل میگردد. یکی از راههای موثر در پیش گیری از آلودگی و گسترش بیماری استفاده از واکسن آنفلوانزا میباشد. </a:t>
            </a:r>
            <a:endParaRPr lang="fa-IR" sz="2400" dirty="0" smtClean="0"/>
          </a:p>
          <a:p>
            <a:pPr algn="r" rtl="1"/>
            <a:r>
              <a:rPr lang="ar-AE" sz="2400" dirty="0" smtClean="0"/>
              <a:t>ویروس آنفلوانزا از طریق ترشحات تنفسی یا تماس با دست یا اجسام آلوده منتقل میشود. دوره کمون بیماری</a:t>
            </a:r>
            <a:r>
              <a:rPr lang="fa-IR" sz="2400" dirty="0" smtClean="0"/>
              <a:t> ا</a:t>
            </a:r>
            <a:r>
              <a:rPr lang="ar-AE" sz="2400" dirty="0" smtClean="0"/>
              <a:t>ز زمان آلودگی با ویروس تا شروع بیماری</a:t>
            </a:r>
            <a:r>
              <a:rPr lang="fa-IR" sz="2400" dirty="0" smtClean="0"/>
              <a:t> </a:t>
            </a:r>
            <a:r>
              <a:rPr lang="ar-AE" sz="2400" dirty="0" smtClean="0"/>
              <a:t>حدود 1-4 روز است که به میزان ویروس وارد شده و وضعیت ایمنی میزبان بستگی دارد. انتشار ویروس از روز قبل از ظهور ع</a:t>
            </a:r>
            <a:r>
              <a:rPr lang="fa-IR" sz="2400" dirty="0" smtClean="0"/>
              <a:t>لای</a:t>
            </a:r>
            <a:r>
              <a:rPr lang="ar-AE" sz="2400" dirty="0" smtClean="0"/>
              <a:t>م بیماری شروع شده و در مدت 24 ساعت به حداکثر میرسد</a:t>
            </a:r>
            <a:r>
              <a:rPr lang="fa-IR" sz="2400" dirty="0" smtClean="0"/>
              <a:t> </a:t>
            </a:r>
            <a:r>
              <a:rPr lang="ar-AE" sz="2400" dirty="0" smtClean="0"/>
              <a:t>ومدت 1-2 روز در این حد باقی مانده و سپس به سرعت کاهش مییابد. </a:t>
            </a:r>
            <a:endParaRPr lang="en-US" sz="2400" dirty="0"/>
          </a:p>
        </p:txBody>
      </p:sp>
      <p:sp>
        <p:nvSpPr>
          <p:cNvPr id="2" name="Title 1"/>
          <p:cNvSpPr>
            <a:spLocks noGrp="1"/>
          </p:cNvSpPr>
          <p:nvPr>
            <p:ph type="title"/>
          </p:nvPr>
        </p:nvSpPr>
        <p:spPr>
          <a:xfrm>
            <a:off x="755576" y="5085184"/>
            <a:ext cx="7543800" cy="914400"/>
          </a:xfrm>
        </p:spPr>
        <p:txBody>
          <a:bodyPr/>
          <a:lstStyle/>
          <a:p>
            <a:r>
              <a:rPr lang="ar-AE" dirty="0" smtClean="0"/>
              <a:t>آنفلوانزا</a:t>
            </a:r>
            <a:endParaRPr lang="en-US" dirty="0"/>
          </a:p>
        </p:txBody>
      </p:sp>
    </p:spTree>
    <p:extLst>
      <p:ext uri="{BB962C8B-B14F-4D97-AF65-F5344CB8AC3E}">
        <p14:creationId xmlns:p14="http://schemas.microsoft.com/office/powerpoint/2010/main" val="340101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484784"/>
            <a:ext cx="6096000" cy="3657599"/>
          </a:xfrm>
        </p:spPr>
        <p:txBody>
          <a:bodyPr>
            <a:noAutofit/>
          </a:bodyPr>
          <a:lstStyle/>
          <a:p>
            <a:pPr algn="r" rtl="1"/>
            <a:r>
              <a:rPr lang="ar-AE" sz="2400" dirty="0" smtClean="0">
                <a:cs typeface="+mj-cs"/>
              </a:rPr>
              <a:t>بیماریهای عفونی واگیر دار از قدیمی ترین دشمنان س</a:t>
            </a:r>
            <a:r>
              <a:rPr lang="fa-IR" sz="2400" dirty="0" smtClean="0">
                <a:cs typeface="+mj-cs"/>
              </a:rPr>
              <a:t>لا</a:t>
            </a:r>
            <a:r>
              <a:rPr lang="ar-AE" sz="2400" dirty="0" smtClean="0">
                <a:cs typeface="+mj-cs"/>
              </a:rPr>
              <a:t>مت بشر هستند. همه گیریهای ب</a:t>
            </a:r>
            <a:r>
              <a:rPr lang="fa-IR" sz="2400" dirty="0" smtClean="0">
                <a:cs typeface="+mj-cs"/>
              </a:rPr>
              <a:t>زر</a:t>
            </a:r>
            <a:r>
              <a:rPr lang="ar-AE" sz="2400" dirty="0" smtClean="0">
                <a:cs typeface="+mj-cs"/>
              </a:rPr>
              <a:t>گ ایجاد شده توسط برخی از آنها </a:t>
            </a:r>
            <a:r>
              <a:rPr lang="fa-IR" sz="2400" dirty="0" smtClean="0">
                <a:cs typeface="+mj-cs"/>
              </a:rPr>
              <a:t>(</a:t>
            </a:r>
            <a:r>
              <a:rPr lang="ar-AE" sz="2400" dirty="0" smtClean="0">
                <a:cs typeface="+mj-cs"/>
              </a:rPr>
              <a:t>مانند وبا، طاعون و انفلوانزا</a:t>
            </a:r>
            <a:r>
              <a:rPr lang="fa-IR" sz="2400" dirty="0" smtClean="0">
                <a:cs typeface="+mj-cs"/>
              </a:rPr>
              <a:t>)</a:t>
            </a:r>
            <a:r>
              <a:rPr lang="ar-AE" sz="2400" dirty="0" smtClean="0">
                <a:cs typeface="+mj-cs"/>
              </a:rPr>
              <a:t>در قرنهای گذشته خسارات سنگینی بر جامعه بشری وارد کرده است به طوری که بهره گیری از روشهای مختلف پیشگیری از آنها همواره مورد توجه نسلهای بشری و بویژه پزشکان و پژوهشگران بوده است.علی رغم پیشرفتهای شگرف علم پزشکی در زمینه</a:t>
            </a:r>
            <a:r>
              <a:rPr lang="fa-IR" sz="2400" dirty="0" smtClean="0">
                <a:cs typeface="+mj-cs"/>
              </a:rPr>
              <a:t> </a:t>
            </a:r>
            <a:r>
              <a:rPr lang="ar-AE" sz="2400" dirty="0" smtClean="0">
                <a:cs typeface="+mj-cs"/>
              </a:rPr>
              <a:t>های پیشگیری و درمان بیماریهای واگیر، هنوز هم بیماریهای عفونی با قابلیت ایجاد اپیدمی بعنوان یک مشکل بهداشتی در سراسر جهان مطرح هستند. اگر بیماران عفونی از آنهایی که هنوز مبت</a:t>
            </a:r>
            <a:r>
              <a:rPr lang="fa-IR" sz="2400" dirty="0" smtClean="0">
                <a:cs typeface="+mj-cs"/>
              </a:rPr>
              <a:t>لا</a:t>
            </a:r>
            <a:r>
              <a:rPr lang="ar-AE" sz="2400" dirty="0" smtClean="0">
                <a:cs typeface="+mj-cs"/>
              </a:rPr>
              <a:t> به عفونت نشده اند جدا شوند میتواند از انتشار بعضی از عفونتها جلوگیری گردد. احتیاطات جداسازی یا ایزو</a:t>
            </a:r>
            <a:r>
              <a:rPr lang="fa-IR" sz="2400" dirty="0" smtClean="0">
                <a:cs typeface="+mj-cs"/>
              </a:rPr>
              <a:t>لا</a:t>
            </a:r>
            <a:r>
              <a:rPr lang="ar-AE" sz="2400" dirty="0" smtClean="0">
                <a:cs typeface="+mj-cs"/>
              </a:rPr>
              <a:t>سیون یک راهبرد مهم در کنترل عفونت است. </a:t>
            </a:r>
            <a:endParaRPr lang="en-US" sz="2400" dirty="0">
              <a:cs typeface="+mj-cs"/>
            </a:endParaRPr>
          </a:p>
        </p:txBody>
      </p:sp>
    </p:spTree>
    <p:extLst>
      <p:ext uri="{BB962C8B-B14F-4D97-AF65-F5344CB8AC3E}">
        <p14:creationId xmlns:p14="http://schemas.microsoft.com/office/powerpoint/2010/main" val="334759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ویروس آنفلوانزا به طور عمده به مجرای تنفسی تهاجم میکند. این بیماری خطرات جدی برای سالمندان، بچه</a:t>
            </a:r>
            <a:r>
              <a:rPr lang="fa-IR" sz="2400" dirty="0" smtClean="0"/>
              <a:t> </a:t>
            </a:r>
            <a:r>
              <a:rPr lang="ar-AE" sz="2400" dirty="0" smtClean="0"/>
              <a:t>های کوچک</a:t>
            </a:r>
            <a:r>
              <a:rPr lang="fa-IR" sz="2400" dirty="0" smtClean="0"/>
              <a:t> </a:t>
            </a:r>
            <a:r>
              <a:rPr lang="ar-AE" sz="2400" dirty="0" smtClean="0"/>
              <a:t>وافرادی که بیماری زمینه ای مانند مشک</a:t>
            </a:r>
            <a:r>
              <a:rPr lang="fa-IR" sz="2400" dirty="0" smtClean="0"/>
              <a:t>لا</a:t>
            </a:r>
            <a:r>
              <a:rPr lang="ar-AE" sz="2400" dirty="0" smtClean="0"/>
              <a:t>ت ریوی، کلیوی و قلبی یا سرطانی دارد، ایجاد میکند.</a:t>
            </a:r>
            <a:endParaRPr lang="fa-IR" sz="2400" dirty="0" smtClean="0"/>
          </a:p>
          <a:p>
            <a:pPr algn="r" rtl="1"/>
            <a:endParaRPr lang="en-US" sz="2400" dirty="0"/>
          </a:p>
        </p:txBody>
      </p:sp>
    </p:spTree>
    <p:extLst>
      <p:ext uri="{BB962C8B-B14F-4D97-AF65-F5344CB8AC3E}">
        <p14:creationId xmlns:p14="http://schemas.microsoft.com/office/powerpoint/2010/main" val="750434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آنفلوانزای حیوانی در گونه های پرندگان و اسب و خوک و بسیاری از پستانداران مشاهده می شود</a:t>
            </a:r>
            <a:r>
              <a:rPr lang="fa-IR" sz="2400" dirty="0" smtClean="0"/>
              <a:t> </a:t>
            </a:r>
            <a:r>
              <a:rPr lang="ar-AE" sz="2400" dirty="0" smtClean="0"/>
              <a:t>ولی به جهت امکان پرواز و تنوع سوش های ویروس آنفلوانزای مشاهده شده در پرندگان و خطر انتقال آن به انسان ،آنفلوانزای مشاهده شده در پرندگان دارای اهمیت خاصی می باشد. </a:t>
            </a:r>
            <a:endParaRPr lang="fa-IR" sz="2400" dirty="0" smtClean="0"/>
          </a:p>
          <a:p>
            <a:pPr algn="r" rtl="1"/>
            <a:r>
              <a:rPr lang="ar-AE" sz="2400" dirty="0" smtClean="0"/>
              <a:t>ویروس قابلیت سر</a:t>
            </a:r>
            <a:r>
              <a:rPr lang="fa-IR" sz="2400" dirty="0" smtClean="0"/>
              <a:t>ای</a:t>
            </a:r>
            <a:r>
              <a:rPr lang="ar-AE" sz="2400" dirty="0" smtClean="0"/>
              <a:t>ت با</a:t>
            </a:r>
            <a:r>
              <a:rPr lang="fa-IR" sz="2400" dirty="0" smtClean="0"/>
              <a:t>لا</a:t>
            </a:r>
            <a:r>
              <a:rPr lang="ar-AE" sz="2400" dirty="0" smtClean="0"/>
              <a:t> در پرندگان دارد</a:t>
            </a:r>
            <a:r>
              <a:rPr lang="fa-IR" sz="2400" dirty="0" smtClean="0"/>
              <a:t> </a:t>
            </a:r>
            <a:r>
              <a:rPr lang="ar-AE" sz="2400" dirty="0" smtClean="0"/>
              <a:t>می تواند به انسان</a:t>
            </a:r>
            <a:r>
              <a:rPr lang="fa-IR" sz="2400" dirty="0" smtClean="0"/>
              <a:t> </a:t>
            </a:r>
            <a:r>
              <a:rPr lang="ar-AE" sz="2400" dirty="0" smtClean="0"/>
              <a:t>منتقل شود</a:t>
            </a:r>
            <a:r>
              <a:rPr lang="fa-IR" sz="2400" dirty="0" smtClean="0"/>
              <a:t> </a:t>
            </a:r>
            <a:r>
              <a:rPr lang="ar-AE" sz="2400" dirty="0" smtClean="0"/>
              <a:t>وباعث بیماری شدید با میزان مرگ بال</a:t>
            </a:r>
            <a:r>
              <a:rPr lang="fa-IR" sz="2400" dirty="0" smtClean="0"/>
              <a:t>ا </a:t>
            </a:r>
            <a:r>
              <a:rPr lang="ar-AE" sz="2400" dirty="0" smtClean="0"/>
              <a:t>شود.همچنین می تواند با سایر ویروسهای آنفلوانزای انسانی ترکیب وموجب پدیدار شدن یک عامل بیماری زای با توانایی ایجاد پاندمی شود.</a:t>
            </a:r>
            <a:endParaRPr lang="en-US" sz="2400" dirty="0"/>
          </a:p>
        </p:txBody>
      </p:sp>
      <p:sp>
        <p:nvSpPr>
          <p:cNvPr id="2" name="Title 1"/>
          <p:cNvSpPr>
            <a:spLocks noGrp="1"/>
          </p:cNvSpPr>
          <p:nvPr>
            <p:ph type="title"/>
          </p:nvPr>
        </p:nvSpPr>
        <p:spPr/>
        <p:txBody>
          <a:bodyPr/>
          <a:lstStyle/>
          <a:p>
            <a:r>
              <a:rPr lang="ar-AE" dirty="0" smtClean="0"/>
              <a:t>آنفلوانزا</a:t>
            </a:r>
            <a:r>
              <a:rPr lang="fa-IR" dirty="0" smtClean="0"/>
              <a:t>ی پرندگان</a:t>
            </a:r>
            <a:endParaRPr lang="en-US" dirty="0"/>
          </a:p>
        </p:txBody>
      </p:sp>
    </p:spTree>
    <p:extLst>
      <p:ext uri="{BB962C8B-B14F-4D97-AF65-F5344CB8AC3E}">
        <p14:creationId xmlns:p14="http://schemas.microsoft.com/office/powerpoint/2010/main" val="313738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340768"/>
            <a:ext cx="6096000" cy="3657599"/>
          </a:xfrm>
        </p:spPr>
        <p:txBody>
          <a:bodyPr>
            <a:normAutofit fontScale="92500" lnSpcReduction="10000"/>
          </a:bodyPr>
          <a:lstStyle/>
          <a:p>
            <a:pPr algn="r" rtl="1"/>
            <a:r>
              <a:rPr lang="ar-AE" sz="2800" dirty="0" smtClean="0"/>
              <a:t>احتیاط:</a:t>
            </a:r>
            <a:r>
              <a:rPr lang="fa-IR" sz="2800" dirty="0" smtClean="0"/>
              <a:t> </a:t>
            </a:r>
            <a:r>
              <a:rPr lang="ar-AE" sz="2800" dirty="0" smtClean="0"/>
              <a:t>انجام به موقع اقدامات پیشگیرانه بوسیله واکسن</a:t>
            </a:r>
            <a:r>
              <a:rPr lang="fa-IR" sz="2800" dirty="0" smtClean="0"/>
              <a:t>.</a:t>
            </a:r>
            <a:r>
              <a:rPr lang="ar-AE" sz="2800" dirty="0" smtClean="0"/>
              <a:t> کارکنان آزمایشگاه و کارکنان مراقبت بهداشتی از افراد در معرض خطر می باشند.</a:t>
            </a:r>
            <a:endParaRPr lang="fa-IR" sz="2800" dirty="0" smtClean="0"/>
          </a:p>
          <a:p>
            <a:pPr algn="r" rtl="1"/>
            <a:endParaRPr lang="fa-IR" sz="2800" dirty="0"/>
          </a:p>
          <a:p>
            <a:pPr marL="18288" indent="0" algn="r" rtl="1">
              <a:buNone/>
            </a:pPr>
            <a:endParaRPr lang="fa-IR" sz="2800" dirty="0" smtClean="0"/>
          </a:p>
          <a:p>
            <a:pPr algn="r" rtl="1"/>
            <a:r>
              <a:rPr lang="ar-AE" sz="2800" dirty="0" smtClean="0"/>
              <a:t>اساسی ترین اصل بنیادی در هنگام ارائه خدمات بهداشتی و درمانی به بیماران رعایت اصول کنترل عفونت با تاکید ب</a:t>
            </a:r>
            <a:r>
              <a:rPr lang="fa-IR" sz="2800" dirty="0" smtClean="0"/>
              <a:t>ر </a:t>
            </a:r>
            <a:r>
              <a:rPr lang="ar-AE" sz="2800" dirty="0" smtClean="0"/>
              <a:t>همه جوانب</a:t>
            </a:r>
            <a:r>
              <a:rPr lang="fa-IR" sz="2800" dirty="0" smtClean="0"/>
              <a:t>(</a:t>
            </a:r>
            <a:r>
              <a:rPr lang="ar-AE" sz="2800" dirty="0" smtClean="0"/>
              <a:t>تجهیزاتی-درمانی-پشتیبانی-پرسنلی-تاسیساتی</a:t>
            </a:r>
            <a:r>
              <a:rPr lang="fa-IR" sz="2800" dirty="0"/>
              <a:t>)</a:t>
            </a:r>
            <a:r>
              <a:rPr lang="ar-AE" sz="2800" dirty="0" smtClean="0"/>
              <a:t>میباشد</a:t>
            </a:r>
            <a:endParaRPr lang="en-US" sz="2800" dirty="0"/>
          </a:p>
        </p:txBody>
      </p:sp>
    </p:spTree>
    <p:extLst>
      <p:ext uri="{BB962C8B-B14F-4D97-AF65-F5344CB8AC3E}">
        <p14:creationId xmlns:p14="http://schemas.microsoft.com/office/powerpoint/2010/main" val="380728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ar-AE" sz="2400" dirty="0" smtClean="0"/>
              <a:t>مننژیت مننگوکوکی یک بیماری باکتریایی حاد است که با نشانه</a:t>
            </a:r>
            <a:r>
              <a:rPr lang="fa-IR" sz="2400" dirty="0" smtClean="0"/>
              <a:t> </a:t>
            </a:r>
            <a:r>
              <a:rPr lang="ar-AE" sz="2400" dirty="0" smtClean="0"/>
              <a:t>های تب، سردرد شدید، تهوع و اغلب استفراغ و سفتی گردن ظاهر میشود. بهترین روش تشخیص آن جدا کردن مننگوکوک از محیطی استریل و ترجیحا خون و</a:t>
            </a:r>
            <a:r>
              <a:rPr lang="fa-IR" sz="2400" dirty="0" smtClean="0"/>
              <a:t> </a:t>
            </a:r>
            <a:r>
              <a:rPr lang="ar-AE" sz="2400" dirty="0" smtClean="0"/>
              <a:t>یا مایع نخاع است. مخزن این باکتری انسان است. </a:t>
            </a:r>
            <a:endParaRPr lang="en-US" sz="2400" dirty="0"/>
          </a:p>
        </p:txBody>
      </p:sp>
      <p:sp>
        <p:nvSpPr>
          <p:cNvPr id="2" name="Title 1"/>
          <p:cNvSpPr>
            <a:spLocks noGrp="1"/>
          </p:cNvSpPr>
          <p:nvPr>
            <p:ph type="title"/>
          </p:nvPr>
        </p:nvSpPr>
        <p:spPr/>
        <p:txBody>
          <a:bodyPr/>
          <a:lstStyle/>
          <a:p>
            <a:r>
              <a:rPr lang="ar-AE" sz="4000" dirty="0" smtClean="0"/>
              <a:t>عفونت</a:t>
            </a:r>
            <a:r>
              <a:rPr lang="fa-IR" sz="4000" dirty="0" smtClean="0"/>
              <a:t> </a:t>
            </a:r>
            <a:r>
              <a:rPr lang="ar-AE" sz="4000" dirty="0" smtClean="0"/>
              <a:t>مننگوکوکی</a:t>
            </a:r>
            <a:endParaRPr lang="en-US" sz="4000" dirty="0"/>
          </a:p>
        </p:txBody>
      </p:sp>
    </p:spTree>
    <p:extLst>
      <p:ext uri="{BB962C8B-B14F-4D97-AF65-F5344CB8AC3E}">
        <p14:creationId xmlns:p14="http://schemas.microsoft.com/office/powerpoint/2010/main" val="3944592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انتقال بیماری بوسیله تماس مستقیم با قطره</a:t>
            </a:r>
            <a:r>
              <a:rPr lang="fa-IR" sz="2400" dirty="0" smtClean="0"/>
              <a:t> </a:t>
            </a:r>
            <a:r>
              <a:rPr lang="ar-AE" sz="2400" dirty="0" smtClean="0"/>
              <a:t>ها و</a:t>
            </a:r>
            <a:r>
              <a:rPr lang="fa-IR" sz="2400" dirty="0" smtClean="0"/>
              <a:t> </a:t>
            </a:r>
            <a:r>
              <a:rPr lang="ar-AE" sz="2400" dirty="0" smtClean="0"/>
              <a:t>ترشحات بینی و گلوی افراد آلوده صورت میگیرد</a:t>
            </a:r>
            <a:r>
              <a:rPr lang="fa-IR" sz="2400" dirty="0" smtClean="0"/>
              <a:t>.</a:t>
            </a:r>
            <a:r>
              <a:rPr lang="ar-AE" sz="2400" dirty="0" smtClean="0"/>
              <a:t>دروه کمون از 2 تا 11 روز متغیر بوده و در بیشتر موارد 3تا 4 روز است. دوره واگیری تا زمانی که سوشهای مننگوکوک در دهان و بینی وجود دارد ادامه دارد در صورتیکه باکتری به آنتی بیوتیک حساس باشد در عرض 24 ساعت بعد از شروع درمان از بین میرود. </a:t>
            </a:r>
            <a:endParaRPr lang="en-US" sz="2400" dirty="0"/>
          </a:p>
        </p:txBody>
      </p:sp>
    </p:spTree>
    <p:extLst>
      <p:ext uri="{BB962C8B-B14F-4D97-AF65-F5344CB8AC3E}">
        <p14:creationId xmlns:p14="http://schemas.microsoft.com/office/powerpoint/2010/main" val="1224326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800" dirty="0" smtClean="0"/>
              <a:t>توجه: جهت پیشگیری باید از تماس مستقیم یا تماس با قطره</a:t>
            </a:r>
            <a:r>
              <a:rPr lang="fa-IR" sz="2800" dirty="0" smtClean="0"/>
              <a:t> </a:t>
            </a:r>
            <a:r>
              <a:rPr lang="ar-AE" sz="2800" dirty="0" smtClean="0"/>
              <a:t>های آلوده آب دهان ممانعت بعمل آید. همچنین بیماران تا 24 ساعت بعد از شروع درمان از نظر دستگاه تنفس جدا نگهداری شوند. گندزدایی ترشحات بینی، گلو و اشیایی که به آنها آلوده شده</a:t>
            </a:r>
            <a:r>
              <a:rPr lang="fa-IR" sz="2800" dirty="0" smtClean="0"/>
              <a:t> </a:t>
            </a:r>
            <a:r>
              <a:rPr lang="ar-AE" sz="2800" dirty="0" smtClean="0"/>
              <a:t>اند ضروری است </a:t>
            </a:r>
            <a:r>
              <a:rPr lang="fa-IR" sz="2800" dirty="0" smtClean="0"/>
              <a:t>.</a:t>
            </a:r>
            <a:r>
              <a:rPr lang="ar-AE" sz="2800" dirty="0" smtClean="0"/>
              <a:t>وسایل چند بار مصرف بعد از گند زدایی در آخر باید شسته شوند.</a:t>
            </a:r>
            <a:endParaRPr lang="en-US" sz="2800" dirty="0"/>
          </a:p>
        </p:txBody>
      </p:sp>
    </p:spTree>
    <p:extLst>
      <p:ext uri="{BB962C8B-B14F-4D97-AF65-F5344CB8AC3E}">
        <p14:creationId xmlns:p14="http://schemas.microsoft.com/office/powerpoint/2010/main" val="2585145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124744"/>
            <a:ext cx="6969968" cy="3657599"/>
          </a:xfrm>
        </p:spPr>
        <p:txBody>
          <a:bodyPr>
            <a:noAutofit/>
          </a:bodyPr>
          <a:lstStyle/>
          <a:p>
            <a:pPr algn="r" rtl="1"/>
            <a:r>
              <a:rPr lang="ar-AE" sz="2400" dirty="0" smtClean="0"/>
              <a:t>یک عفونت باکتریایی حاد قسمتهای پایین دستگاه تنفس و شایع ترین نوع پنومونی برای تمام گروههای سنی است. بیماری با نشانههای بالینی ناگهانی، با تب زیاد </a:t>
            </a:r>
            <a:r>
              <a:rPr lang="fa-IR" sz="2400" dirty="0" smtClean="0"/>
              <a:t>(</a:t>
            </a:r>
            <a:r>
              <a:rPr lang="ar-AE" sz="2400" dirty="0" smtClean="0"/>
              <a:t>احساس سرما یا لرز</a:t>
            </a:r>
            <a:r>
              <a:rPr lang="fa-IR" sz="2400" dirty="0" smtClean="0"/>
              <a:t> </a:t>
            </a:r>
            <a:r>
              <a:rPr lang="ar-AE" sz="2400" dirty="0" smtClean="0"/>
              <a:t>و یا نشانه</a:t>
            </a:r>
            <a:r>
              <a:rPr lang="fa-IR" sz="2400" dirty="0" smtClean="0"/>
              <a:t> </a:t>
            </a:r>
            <a:r>
              <a:rPr lang="ar-AE" sz="2400" dirty="0" smtClean="0"/>
              <a:t>هایی در سایر اعضای بدن مثل دردهای عض</a:t>
            </a:r>
            <a:r>
              <a:rPr lang="fa-IR" sz="2400" dirty="0" smtClean="0"/>
              <a:t>لا</a:t>
            </a:r>
            <a:r>
              <a:rPr lang="ar-AE" sz="2400" dirty="0" smtClean="0"/>
              <a:t>نی، درد مفاصل، سر درد و بی حالی</a:t>
            </a:r>
            <a:r>
              <a:rPr lang="fa-IR" sz="2400" dirty="0" smtClean="0"/>
              <a:t>)</a:t>
            </a:r>
            <a:r>
              <a:rPr lang="ar-AE" sz="2400" dirty="0" smtClean="0"/>
              <a:t>، درد پردههای جنب، تنگی نفس سریع، سرفه به همراه خلط قرمز رنگ تظاهر میکند. ممکن است نشانه</a:t>
            </a:r>
            <a:r>
              <a:rPr lang="fa-IR" sz="2400" dirty="0" smtClean="0"/>
              <a:t> </a:t>
            </a:r>
            <a:r>
              <a:rPr lang="ar-AE" sz="2400" dirty="0" smtClean="0"/>
              <a:t>های مقدماتی، به خصوص در افراد مسن، واضح نباشد. </a:t>
            </a:r>
            <a:endParaRPr lang="en-US" sz="2400" dirty="0"/>
          </a:p>
        </p:txBody>
      </p:sp>
      <p:sp>
        <p:nvSpPr>
          <p:cNvPr id="2" name="Title 1"/>
          <p:cNvSpPr>
            <a:spLocks noGrp="1"/>
          </p:cNvSpPr>
          <p:nvPr>
            <p:ph type="title"/>
          </p:nvPr>
        </p:nvSpPr>
        <p:spPr>
          <a:xfrm>
            <a:off x="683568" y="5301208"/>
            <a:ext cx="7543800" cy="914400"/>
          </a:xfrm>
        </p:spPr>
        <p:txBody>
          <a:bodyPr/>
          <a:lstStyle/>
          <a:p>
            <a:r>
              <a:rPr lang="ar-AE" sz="3200" dirty="0" smtClean="0"/>
              <a:t>پنومونی</a:t>
            </a:r>
            <a:r>
              <a:rPr lang="fa-IR" sz="3200" dirty="0" smtClean="0"/>
              <a:t> </a:t>
            </a:r>
            <a:r>
              <a:rPr lang="ar-AE" sz="3200" dirty="0" smtClean="0"/>
              <a:t>پنوموکوکی</a:t>
            </a:r>
            <a:endParaRPr lang="en-US" sz="3200" dirty="0"/>
          </a:p>
        </p:txBody>
      </p:sp>
    </p:spTree>
    <p:extLst>
      <p:ext uri="{BB962C8B-B14F-4D97-AF65-F5344CB8AC3E}">
        <p14:creationId xmlns:p14="http://schemas.microsoft.com/office/powerpoint/2010/main" val="437293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3688" y="1196752"/>
            <a:ext cx="6096000" cy="3657599"/>
          </a:xfrm>
        </p:spPr>
        <p:txBody>
          <a:bodyPr>
            <a:noAutofit/>
          </a:bodyPr>
          <a:lstStyle/>
          <a:p>
            <a:pPr algn="r" rtl="1"/>
            <a:r>
              <a:rPr lang="ar-AE" sz="2400" dirty="0"/>
              <a:t>تشخیص به موقع عامل عفونی بیماری برای تعین رژیم درمانی بسیار مهم است. انسان مخزن این عامل عفونی است. انتشار باکتری به وسیله انتشار </a:t>
            </a:r>
            <a:r>
              <a:rPr lang="ar-AE" sz="2400" dirty="0" smtClean="0"/>
              <a:t>قطره</a:t>
            </a:r>
            <a:r>
              <a:rPr lang="fa-IR" sz="2400" dirty="0" smtClean="0"/>
              <a:t> </a:t>
            </a:r>
            <a:r>
              <a:rPr lang="ar-AE" sz="2400" dirty="0" smtClean="0"/>
              <a:t>های </a:t>
            </a:r>
            <a:r>
              <a:rPr lang="ar-AE" sz="2400" dirty="0"/>
              <a:t>آب دهان، تماس مستقیم با دهان و یا غیر مستقیم از طریق اشیایی که به تازگی به ترشحات دستگاه تنفسی آلوده شده اند، صورت میگیرد. هرچند که انتقال مستقیم باکتری شخص به شخص اتفاق میافتد ولی افرادی که به طور تصادفی با بیماران تماس پیدا کند زیاد </a:t>
            </a:r>
            <a:r>
              <a:rPr lang="ar-AE" sz="2400" dirty="0" smtClean="0"/>
              <a:t>مبت</a:t>
            </a:r>
            <a:r>
              <a:rPr lang="fa-IR" sz="2400" dirty="0" smtClean="0"/>
              <a:t>لا</a:t>
            </a:r>
            <a:r>
              <a:rPr lang="ar-AE" sz="2400" dirty="0" smtClean="0"/>
              <a:t> </a:t>
            </a:r>
            <a:r>
              <a:rPr lang="ar-AE" sz="2400" dirty="0"/>
              <a:t>نمیشوند. دوره کمون ممکن است به کوتاهی 1تا 3 روز باشد. ظاهرا تا هنگامی که ترشحات بینی و دهان حاوی تعداد مناسبی پنوموک است، انتقال صورت میگیرد.</a:t>
            </a:r>
            <a:endParaRPr lang="en-US" sz="2400" dirty="0"/>
          </a:p>
        </p:txBody>
      </p:sp>
    </p:spTree>
    <p:extLst>
      <p:ext uri="{BB962C8B-B14F-4D97-AF65-F5344CB8AC3E}">
        <p14:creationId xmlns:p14="http://schemas.microsoft.com/office/powerpoint/2010/main" val="290872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در بیمارستانها برای بیمارانی که مبت</a:t>
            </a:r>
            <a:r>
              <a:rPr lang="fa-IR" sz="2400" dirty="0" smtClean="0"/>
              <a:t>لا</a:t>
            </a:r>
            <a:r>
              <a:rPr lang="ar-AE" sz="2400" dirty="0" smtClean="0"/>
              <a:t> به سوشهای مقاوم باکتری بوده وخطر انتشار این سوشها به سایر بیمارانی که در مخاطره ابت</a:t>
            </a:r>
            <a:r>
              <a:rPr lang="fa-IR" sz="2400" dirty="0" smtClean="0"/>
              <a:t>لا</a:t>
            </a:r>
            <a:r>
              <a:rPr lang="ar-AE" sz="2400" dirty="0" smtClean="0"/>
              <a:t> به بیماریهای پنوموکوکی هستند، وجود دارد، جداسازی تنفسی رعایت شود گندزدایی ترشحات بینی، گلو و اشیایی که به آنها آلوده شده</a:t>
            </a:r>
            <a:r>
              <a:rPr lang="fa-IR" sz="2400" dirty="0" smtClean="0"/>
              <a:t> </a:t>
            </a:r>
            <a:r>
              <a:rPr lang="ar-AE" sz="2400" dirty="0" smtClean="0"/>
              <a:t>اند ضروری است وسایل چند بار مصرف بعد از گند زدایی در آخر باید شسته شوند.</a:t>
            </a:r>
            <a:endParaRPr lang="en-US" sz="2400" dirty="0"/>
          </a:p>
        </p:txBody>
      </p:sp>
    </p:spTree>
    <p:extLst>
      <p:ext uri="{BB962C8B-B14F-4D97-AF65-F5344CB8AC3E}">
        <p14:creationId xmlns:p14="http://schemas.microsoft.com/office/powerpoint/2010/main" val="1959503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این بیماری بیشتر به صورت یک عفونت قسمتهای پایین دستگاه تنفس بروز کرده و21 %از موارد پنومونی را تشکیل میدهد. نشانه</a:t>
            </a:r>
            <a:r>
              <a:rPr lang="fa-IR" sz="2400" dirty="0" smtClean="0"/>
              <a:t> </a:t>
            </a:r>
            <a:r>
              <a:rPr lang="ar-AE" sz="2400" dirty="0" smtClean="0"/>
              <a:t>های بیماری تدریجی با سردرد، بی قراری، سرفه </a:t>
            </a:r>
            <a:r>
              <a:rPr lang="fa-IR" sz="2400" dirty="0" smtClean="0"/>
              <a:t>(</a:t>
            </a:r>
            <a:r>
              <a:rPr lang="ar-AE" sz="2400" dirty="0" smtClean="0"/>
              <a:t>اغلب با حمله</a:t>
            </a:r>
            <a:r>
              <a:rPr lang="fa-IR" sz="2400" dirty="0" smtClean="0"/>
              <a:t> </a:t>
            </a:r>
            <a:r>
              <a:rPr lang="ar-AE" sz="2400" dirty="0" smtClean="0"/>
              <a:t>های ناگهانی</a:t>
            </a:r>
            <a:r>
              <a:rPr lang="fa-IR" sz="2400" dirty="0"/>
              <a:t>)</a:t>
            </a:r>
            <a:r>
              <a:rPr lang="ar-AE" sz="2400" dirty="0" smtClean="0"/>
              <a:t>گلودرد وگاه ناراحتی سینه، که ممکن است بیشتر </a:t>
            </a:r>
            <a:r>
              <a:rPr lang="fa-IR" sz="2400" dirty="0" smtClean="0"/>
              <a:t>مر</a:t>
            </a:r>
            <a:r>
              <a:rPr lang="ar-AE" sz="2400" dirty="0" smtClean="0"/>
              <a:t>بوط به پرده</a:t>
            </a:r>
            <a:r>
              <a:rPr lang="fa-IR" sz="2400" dirty="0" smtClean="0"/>
              <a:t> </a:t>
            </a:r>
            <a:r>
              <a:rPr lang="ar-AE" sz="2400" dirty="0" smtClean="0"/>
              <a:t>های جنب باشد، بروز میکند. خلط، که در مراحل اول کم است، ممکن است بعدا زیاد شود. این بیماری همه جایی است و به صورت تک گیر، بومی وگاهی همه گیر، بخصوص در اجتماعات ارتشی، شایع میشود. انسان مخزن این عامل عفونی است.</a:t>
            </a:r>
            <a:endParaRPr lang="en-US" sz="2400" dirty="0"/>
          </a:p>
        </p:txBody>
      </p:sp>
      <p:sp>
        <p:nvSpPr>
          <p:cNvPr id="2" name="Title 1"/>
          <p:cNvSpPr>
            <a:spLocks noGrp="1"/>
          </p:cNvSpPr>
          <p:nvPr>
            <p:ph type="title"/>
          </p:nvPr>
        </p:nvSpPr>
        <p:spPr/>
        <p:txBody>
          <a:bodyPr/>
          <a:lstStyle/>
          <a:p>
            <a:r>
              <a:rPr lang="ar-AE" dirty="0" smtClean="0"/>
              <a:t>میکوپ</a:t>
            </a:r>
            <a:r>
              <a:rPr lang="fa-IR" dirty="0" smtClean="0"/>
              <a:t>لا</a:t>
            </a:r>
            <a:r>
              <a:rPr lang="ar-AE" dirty="0" smtClean="0"/>
              <a:t>سمایی</a:t>
            </a:r>
            <a:endParaRPr lang="en-US" dirty="0"/>
          </a:p>
        </p:txBody>
      </p:sp>
    </p:spTree>
    <p:extLst>
      <p:ext uri="{BB962C8B-B14F-4D97-AF65-F5344CB8AC3E}">
        <p14:creationId xmlns:p14="http://schemas.microsoft.com/office/powerpoint/2010/main" val="398727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a:buNone/>
            </a:pPr>
            <a:r>
              <a:rPr lang="ar-AE" sz="2400" dirty="0" smtClean="0">
                <a:cs typeface="+mj-cs"/>
              </a:rPr>
              <a:t>برای کنترل انتقال عفونت در دنیا روشهای مختلفی وجود دارد که هر کدام از آنها نقاط قوت و ضعف خاص خود را دارد روشها معمو</a:t>
            </a:r>
            <a:r>
              <a:rPr lang="fa-IR" sz="2400" dirty="0" smtClean="0">
                <a:cs typeface="+mj-cs"/>
              </a:rPr>
              <a:t>لا</a:t>
            </a:r>
            <a:r>
              <a:rPr lang="ar-AE" sz="2400" dirty="0" smtClean="0">
                <a:cs typeface="+mj-cs"/>
              </a:rPr>
              <a:t> بر اساس اهدافی که مد نظر میباشد تعیین میگردند. بطور کلی اهدافی که از رعایت احتیاطات مد نظر میباشد محدود کردن انتقال و در صورت امکان از بین بردن امکان انتقال میباشد. مو</a:t>
            </a:r>
            <a:r>
              <a:rPr lang="fa-IR" sz="2400" dirty="0" smtClean="0">
                <a:cs typeface="+mj-cs"/>
              </a:rPr>
              <a:t>ض</a:t>
            </a:r>
            <a:r>
              <a:rPr lang="ar-AE" sz="2400" dirty="0" smtClean="0">
                <a:cs typeface="+mj-cs"/>
              </a:rPr>
              <a:t>وع کاهش انتقال میروارگانیسم از بیمار به دیگران موقعی اهمیت پیدا میکند که ویرو</a:t>
            </a:r>
            <a:r>
              <a:rPr lang="fa-IR" sz="2400" dirty="0" smtClean="0">
                <a:cs typeface="+mj-cs"/>
              </a:rPr>
              <a:t>لا</a:t>
            </a:r>
            <a:r>
              <a:rPr lang="ar-AE" sz="2400" dirty="0" smtClean="0">
                <a:cs typeface="+mj-cs"/>
              </a:rPr>
              <a:t>نس یک عامل عفونی زیاد بوده و همچنین براحتی به دیگران منتقل میشود در این صورت عامل بیماریزا میتواند یک اپیدمی ایجاد کند و. . . . </a:t>
            </a:r>
            <a:endParaRPr lang="en-US" sz="2400" dirty="0">
              <a:cs typeface="+mj-cs"/>
            </a:endParaRPr>
          </a:p>
        </p:txBody>
      </p:sp>
    </p:spTree>
    <p:extLst>
      <p:ext uri="{BB962C8B-B14F-4D97-AF65-F5344CB8AC3E}">
        <p14:creationId xmlns:p14="http://schemas.microsoft.com/office/powerpoint/2010/main" val="292453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412776"/>
            <a:ext cx="6096000" cy="3657599"/>
          </a:xfrm>
        </p:spPr>
        <p:txBody>
          <a:bodyPr>
            <a:noAutofit/>
          </a:bodyPr>
          <a:lstStyle/>
          <a:p>
            <a:pPr algn="r" rtl="1"/>
            <a:r>
              <a:rPr lang="ar-AE" sz="2400" dirty="0" smtClean="0"/>
              <a:t>انتقال احتما</a:t>
            </a:r>
            <a:r>
              <a:rPr lang="fa-IR" sz="2400" dirty="0" smtClean="0"/>
              <a:t>لا</a:t>
            </a:r>
            <a:r>
              <a:rPr lang="ar-AE" sz="2400" dirty="0" smtClean="0"/>
              <a:t> از طریق تنفس قطرات بزاق آلوده در هوا صورت میگیرد. تماس مستقیم با بیماران </a:t>
            </a:r>
            <a:r>
              <a:rPr lang="fa-IR" sz="2400" dirty="0" smtClean="0"/>
              <a:t>(</a:t>
            </a:r>
            <a:r>
              <a:rPr lang="ar-AE" sz="2400" dirty="0" smtClean="0"/>
              <a:t>و شاید کسانی که مبت</a:t>
            </a:r>
            <a:r>
              <a:rPr lang="fa-IR" sz="2400" dirty="0" smtClean="0"/>
              <a:t>لا</a:t>
            </a:r>
            <a:r>
              <a:rPr lang="ar-AE" sz="2400" dirty="0" smtClean="0"/>
              <a:t> به عفونت مخفی هستند</a:t>
            </a:r>
            <a:r>
              <a:rPr lang="fa-IR" sz="2400" dirty="0" smtClean="0"/>
              <a:t>)</a:t>
            </a:r>
            <a:r>
              <a:rPr lang="ar-AE" sz="2400" dirty="0" smtClean="0"/>
              <a:t> و یا لوازمی که به تازگی به ترشحات بینی و حلقی بیماران حاد یا بیمارانی که سرفه میکنند آلوده شده است، نیز میتواند وسیله انتقال عفونت باشد. دوره کمون بین 6 تا 32 روز است دوره واگیری معلوم نیست احتما</a:t>
            </a:r>
            <a:r>
              <a:rPr lang="fa-IR" sz="2400" dirty="0" smtClean="0"/>
              <a:t>لا</a:t>
            </a:r>
            <a:r>
              <a:rPr lang="ar-AE" sz="2400" dirty="0" smtClean="0"/>
              <a:t> کمتر از 21 روز است. درمان بیماری مجاری تنفسی را عاری از عامل عفونی نکرده و ممکن است میکوپ</a:t>
            </a:r>
            <a:r>
              <a:rPr lang="fa-IR" sz="2400" dirty="0" smtClean="0"/>
              <a:t>لا</a:t>
            </a:r>
            <a:r>
              <a:rPr lang="ar-AE" sz="2400" dirty="0" smtClean="0"/>
              <a:t>سما تا 13 هفته در بدن باقی بماند. جدا سازی بیمار عملی نیست </a:t>
            </a:r>
            <a:r>
              <a:rPr lang="fa-IR" sz="2400" dirty="0" smtClean="0"/>
              <a:t>(</a:t>
            </a:r>
            <a:r>
              <a:rPr lang="ar-AE" sz="2400" dirty="0" smtClean="0"/>
              <a:t>ممکن است ترشحات تنفسی آلوده کننده باشد</a:t>
            </a:r>
            <a:r>
              <a:rPr lang="fa-IR" sz="2400" dirty="0" smtClean="0"/>
              <a:t>)</a:t>
            </a:r>
            <a:r>
              <a:rPr lang="ar-AE" sz="2400" dirty="0" smtClean="0"/>
              <a:t>. گندزدایی ترشحات بینی، گلو و اشیایی که به آنها آلوده شدهاند ضروری است وسایل چند بار مصرف بعد از گند زدایی در آخر باید شسته شوند.</a:t>
            </a:r>
            <a:endParaRPr lang="fa-IR" sz="2400" dirty="0" smtClean="0"/>
          </a:p>
          <a:p>
            <a:pPr algn="r" rtl="1"/>
            <a:endParaRPr lang="en-US" sz="2400" dirty="0"/>
          </a:p>
        </p:txBody>
      </p:sp>
    </p:spTree>
    <p:extLst>
      <p:ext uri="{BB962C8B-B14F-4D97-AF65-F5344CB8AC3E}">
        <p14:creationId xmlns:p14="http://schemas.microsoft.com/office/powerpoint/2010/main" val="1947701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یک بیماری ویروسی تب</a:t>
            </a:r>
            <a:r>
              <a:rPr lang="fa-IR" sz="2400" dirty="0" smtClean="0"/>
              <a:t> </a:t>
            </a:r>
            <a:r>
              <a:rPr lang="ar-AE" sz="2400" dirty="0" smtClean="0"/>
              <a:t>دار خفیفی است که با راشهای ماکولوپاپولی نقطه ای پراکنده تظاهر میکند. سرخجه به دلیل ایجاد ناهنجاریهای جنینی، یکی از بیماریهای بسیار مهم محسوب میشود. این بیماری همه جایی است. انسان تنها مخزن این ویروس است. سرخجه از طریق تماس با ترشحات بینی و گلوی افراد آلوده منتقل میشود. آلودگی مستقیم از طریق قطره</a:t>
            </a:r>
            <a:r>
              <a:rPr lang="fa-IR" sz="2400" dirty="0" smtClean="0"/>
              <a:t> </a:t>
            </a:r>
            <a:r>
              <a:rPr lang="ar-AE" sz="2400" dirty="0" smtClean="0"/>
              <a:t>های آب دهان، ضمن تماس مستقیم با بیماران، منتقل میشود. ترشحات حلقی و ادرار نوزادان مبت</a:t>
            </a:r>
            <a:r>
              <a:rPr lang="fa-IR" sz="2400" dirty="0" smtClean="0"/>
              <a:t>لا</a:t>
            </a:r>
            <a:r>
              <a:rPr lang="ar-AE" sz="2400" dirty="0" smtClean="0"/>
              <a:t> به سرخجه مادرزادی حاوی مقادیر بسیار زیاد ویروس است و میتواند منبع آلودگی برای تماسهای آنها باشد. </a:t>
            </a:r>
            <a:endParaRPr lang="en-US" sz="2400" dirty="0"/>
          </a:p>
        </p:txBody>
      </p:sp>
      <p:sp>
        <p:nvSpPr>
          <p:cNvPr id="2" name="Title 1"/>
          <p:cNvSpPr>
            <a:spLocks noGrp="1"/>
          </p:cNvSpPr>
          <p:nvPr>
            <p:ph type="title"/>
          </p:nvPr>
        </p:nvSpPr>
        <p:spPr/>
        <p:txBody>
          <a:bodyPr/>
          <a:lstStyle/>
          <a:p>
            <a:r>
              <a:rPr lang="ar-AE" dirty="0" smtClean="0"/>
              <a:t>سرخجه</a:t>
            </a:r>
            <a:endParaRPr lang="en-US" dirty="0"/>
          </a:p>
        </p:txBody>
      </p:sp>
    </p:spTree>
    <p:extLst>
      <p:ext uri="{BB962C8B-B14F-4D97-AF65-F5344CB8AC3E}">
        <p14:creationId xmlns:p14="http://schemas.microsoft.com/office/powerpoint/2010/main" val="3635084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دوره کمون بین 14 تا 17 و شاید 21 روز میباشد. دوره واگیری از یک هفته قبل از بروز ضایعات پوستی شروع و تا حداقل 4 روز بعد آن ادامه خواهد داشت. سرخجه یک بیماری به شدت مسری است. در بیمارستانها بیمارانی که مشکوک به ابت</a:t>
            </a:r>
            <a:r>
              <a:rPr lang="fa-IR" sz="2400" dirty="0" smtClean="0"/>
              <a:t>لا</a:t>
            </a:r>
            <a:r>
              <a:rPr lang="ar-AE" sz="2400" dirty="0" smtClean="0"/>
              <a:t> به سرخجه هستند را باید از تماس با دیگران منع نموده و اتاقی اختصاصی به آنها داد، باید کوشش نمود که خانمهای حامله غیر ایمن در معرض آلودگی قرار نگیرند. </a:t>
            </a:r>
            <a:endParaRPr lang="en-US" sz="2400" dirty="0"/>
          </a:p>
        </p:txBody>
      </p:sp>
    </p:spTree>
    <p:extLst>
      <p:ext uri="{BB962C8B-B14F-4D97-AF65-F5344CB8AC3E}">
        <p14:creationId xmlns:p14="http://schemas.microsoft.com/office/powerpoint/2010/main" val="2253155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بیماری ویروسی حادی است که با تب، متورم و حساس شدن یک یا چند غده بزاقی که معمو</a:t>
            </a:r>
            <a:r>
              <a:rPr lang="fa-IR" sz="2400" dirty="0" smtClean="0"/>
              <a:t>لا</a:t>
            </a:r>
            <a:r>
              <a:rPr lang="ar-AE" sz="2400" dirty="0" smtClean="0"/>
              <a:t> غده پاراتیروئید، و بعضی اوقات غدد زیر زبانی یا زیر آرواره ای میباشند، تظاهر میکند. در حدود یک سوم از افراد حساسی که در معرض آلودگی قرار میگیرند به شکل مخفی بیماری مبت</a:t>
            </a:r>
            <a:r>
              <a:rPr lang="fa-IR" sz="2400" dirty="0" smtClean="0"/>
              <a:t>لا</a:t>
            </a:r>
            <a:r>
              <a:rPr lang="ar-AE" sz="2400" dirty="0" smtClean="0"/>
              <a:t> میگردند. انسان مخزن این ویروس است انتقال از طریق هوا و یا انتشار قطرات تنفسی صورت میگیرد، تماس مستقیم با بزاق فرد آلوده نیز میتواند وسیله انتقال ویروس باشد. </a:t>
            </a:r>
            <a:endParaRPr lang="en-US" sz="2400" dirty="0"/>
          </a:p>
        </p:txBody>
      </p:sp>
      <p:sp>
        <p:nvSpPr>
          <p:cNvPr id="2" name="Title 1"/>
          <p:cNvSpPr>
            <a:spLocks noGrp="1"/>
          </p:cNvSpPr>
          <p:nvPr>
            <p:ph type="title"/>
          </p:nvPr>
        </p:nvSpPr>
        <p:spPr/>
        <p:txBody>
          <a:bodyPr/>
          <a:lstStyle/>
          <a:p>
            <a:r>
              <a:rPr lang="ar-AE" dirty="0" smtClean="0"/>
              <a:t>اوریون</a:t>
            </a:r>
            <a:endParaRPr lang="en-US" dirty="0"/>
          </a:p>
        </p:txBody>
      </p:sp>
    </p:spTree>
    <p:extLst>
      <p:ext uri="{BB962C8B-B14F-4D97-AF65-F5344CB8AC3E}">
        <p14:creationId xmlns:p14="http://schemas.microsoft.com/office/powerpoint/2010/main" val="177849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بیمار باید از نظر دستگاه تنفس تا 9 روز بعد از شروع تورم غدد بزاقی در اتاق خصوصی بستری شود. اشیایی که به ترشحات بینی و گلو آلوده شدهاند گندزدایی میشوند. </a:t>
            </a:r>
            <a:endParaRPr lang="en-US" sz="2400" dirty="0"/>
          </a:p>
        </p:txBody>
      </p:sp>
    </p:spTree>
    <p:extLst>
      <p:ext uri="{BB962C8B-B14F-4D97-AF65-F5344CB8AC3E}">
        <p14:creationId xmlns:p14="http://schemas.microsoft.com/office/powerpoint/2010/main" val="594358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این احتیاطات از بروز عفونت از طریق تماس مستقیم یا غیرمستقیم با بیماران یا محیط مراقبتی بیمار پیشگیری می کند . برای جلوگیری ازانتقال ارگانیسمهای مهم از لحاظ همه گیری شناسی که مربوط به بیماران کلونیزه یا دچار عفونت بوده و از طریق تماس مستقیم </a:t>
            </a:r>
            <a:r>
              <a:rPr lang="fa-IR" sz="2400" dirty="0" smtClean="0"/>
              <a:t>(</a:t>
            </a:r>
            <a:r>
              <a:rPr lang="ar-AE" sz="2400" dirty="0" smtClean="0"/>
              <a:t>لمس کردن بیمار</a:t>
            </a:r>
            <a:r>
              <a:rPr lang="fa-IR" sz="2400" dirty="0" smtClean="0"/>
              <a:t>)</a:t>
            </a:r>
            <a:r>
              <a:rPr lang="ar-AE" sz="2400" dirty="0" smtClean="0"/>
              <a:t>یا تماس غیر مستقیم </a:t>
            </a:r>
            <a:r>
              <a:rPr lang="fa-IR" sz="2400" dirty="0" smtClean="0"/>
              <a:t>(ت</a:t>
            </a:r>
            <a:r>
              <a:rPr lang="ar-AE" sz="2400" dirty="0" smtClean="0"/>
              <a:t>ماس با اشیاء و وسابل یا سطوح آلوده محیط بیمار</a:t>
            </a:r>
            <a:r>
              <a:rPr lang="fa-IR" sz="2400" dirty="0" smtClean="0"/>
              <a:t>)</a:t>
            </a:r>
            <a:r>
              <a:rPr lang="ar-AE" sz="2400" dirty="0" smtClean="0"/>
              <a:t>انتقال مییابند رعایت احتیاط تماسی توصیه میشود. اصول احتیاطهای تماسی عبارتند از: </a:t>
            </a:r>
            <a:endParaRPr lang="en-US" sz="2400" dirty="0"/>
          </a:p>
        </p:txBody>
      </p:sp>
      <p:sp>
        <p:nvSpPr>
          <p:cNvPr id="2" name="Title 1"/>
          <p:cNvSpPr>
            <a:spLocks noGrp="1"/>
          </p:cNvSpPr>
          <p:nvPr>
            <p:ph type="title"/>
          </p:nvPr>
        </p:nvSpPr>
        <p:spPr/>
        <p:txBody>
          <a:bodyPr/>
          <a:lstStyle/>
          <a:p>
            <a:r>
              <a:rPr lang="fa-IR" dirty="0" smtClean="0"/>
              <a:t>   </a:t>
            </a:r>
            <a:r>
              <a:rPr lang="ar-AE" dirty="0" smtClean="0"/>
              <a:t>احتیاط</a:t>
            </a:r>
            <a:r>
              <a:rPr lang="fa-IR" dirty="0"/>
              <a:t> </a:t>
            </a:r>
            <a:r>
              <a:rPr lang="fa-IR" dirty="0" smtClean="0"/>
              <a:t>تماسی</a:t>
            </a:r>
            <a:endParaRPr lang="en-US" dirty="0"/>
          </a:p>
        </p:txBody>
      </p:sp>
    </p:spTree>
    <p:extLst>
      <p:ext uri="{BB962C8B-B14F-4D97-AF65-F5344CB8AC3E}">
        <p14:creationId xmlns:p14="http://schemas.microsoft.com/office/powerpoint/2010/main" val="2968268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1 -بستری بیمار در اتاق خصوصی یا بستری چند بیمار با عفونت یکسان در یک اتاق، در صورت نبودن اتاق خصوصی به تعداد کافی</a:t>
            </a:r>
            <a:endParaRPr lang="fa-IR" sz="2400" dirty="0" smtClean="0"/>
          </a:p>
          <a:p>
            <a:pPr algn="r" rtl="1"/>
            <a:r>
              <a:rPr lang="ar-AE" sz="2400" dirty="0" smtClean="0"/>
              <a:t>2 -استفاده از وسایل محافظت شخصی برای محافظت پوست مواجهه دیده و لباس شامل:</a:t>
            </a:r>
            <a:endParaRPr lang="fa-IR" sz="2400" dirty="0" smtClean="0"/>
          </a:p>
          <a:p>
            <a:pPr algn="r" rtl="1"/>
            <a:r>
              <a:rPr lang="ar-AE" sz="2400" dirty="0" smtClean="0"/>
              <a:t>پوشیدن دستکش در زمان ورود به اتاق</a:t>
            </a:r>
            <a:endParaRPr lang="fa-IR" sz="2400" dirty="0" smtClean="0"/>
          </a:p>
          <a:p>
            <a:pPr algn="r" rtl="1"/>
            <a:r>
              <a:rPr lang="ar-AE" sz="2400" dirty="0" smtClean="0"/>
              <a:t>در آوردن دستکش قبل از ترک اتاق</a:t>
            </a:r>
            <a:endParaRPr lang="fa-IR" sz="2400" dirty="0" smtClean="0"/>
          </a:p>
          <a:p>
            <a:pPr algn="r" rtl="1"/>
            <a:r>
              <a:rPr lang="ar-AE" sz="2400" dirty="0" smtClean="0"/>
              <a:t>رفع آلودگی دستها با یک ماده طبی شوینده دست یا ماده حاوی الکل</a:t>
            </a:r>
            <a:r>
              <a:rPr lang="fa-IR" sz="2400" dirty="0" smtClean="0"/>
              <a:t> </a:t>
            </a:r>
            <a:r>
              <a:rPr lang="ar-AE" sz="2400" dirty="0" smtClean="0"/>
              <a:t>ب</a:t>
            </a:r>
            <a:r>
              <a:rPr lang="fa-IR" sz="2400" dirty="0" smtClean="0"/>
              <a:t>لا</a:t>
            </a:r>
            <a:r>
              <a:rPr lang="ar-AE" sz="2400" dirty="0" smtClean="0"/>
              <a:t>فاصله پس ا</a:t>
            </a:r>
            <a:r>
              <a:rPr lang="fa-IR" sz="2400" dirty="0" smtClean="0"/>
              <a:t>ز </a:t>
            </a:r>
            <a:r>
              <a:rPr lang="ar-AE" sz="2400" dirty="0" smtClean="0"/>
              <a:t>درآوردن دستک</a:t>
            </a:r>
            <a:r>
              <a:rPr lang="fa-IR" sz="2400" dirty="0" smtClean="0"/>
              <a:t>ش</a:t>
            </a:r>
            <a:endParaRPr lang="en-US" sz="2400" dirty="0"/>
          </a:p>
        </p:txBody>
      </p:sp>
    </p:spTree>
    <p:extLst>
      <p:ext uri="{BB962C8B-B14F-4D97-AF65-F5344CB8AC3E}">
        <p14:creationId xmlns:p14="http://schemas.microsoft.com/office/powerpoint/2010/main" val="556296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-جلوگیری از آلودگی مجدد دستها قبل از ات</a:t>
            </a:r>
            <a:r>
              <a:rPr lang="fa-IR" sz="2400" dirty="0" smtClean="0"/>
              <a:t>اق</a:t>
            </a:r>
          </a:p>
          <a:p>
            <a:pPr algn="r" rtl="1"/>
            <a:r>
              <a:rPr lang="ar-AE" sz="2400" dirty="0" smtClean="0"/>
              <a:t>-قبل از ترک اتاق ایزوله، گان باید درآورده شود و باید مراقب بود که لباس پرسنل آلوده نگردد. </a:t>
            </a:r>
            <a:endParaRPr lang="fa-IR" sz="2400" dirty="0" smtClean="0"/>
          </a:p>
          <a:p>
            <a:pPr algn="r" rtl="1"/>
            <a:r>
              <a:rPr lang="ar-AE" sz="2400" dirty="0" smtClean="0"/>
              <a:t>-وسایل غیر بحرانی مراقبت از بیمار</a:t>
            </a:r>
            <a:r>
              <a:rPr lang="fa-IR" sz="2400" dirty="0" smtClean="0"/>
              <a:t>(</a:t>
            </a:r>
            <a:r>
              <a:rPr lang="ar-AE" sz="2400" dirty="0" smtClean="0"/>
              <a:t>گوشی، فشار سنج</a:t>
            </a:r>
            <a:r>
              <a:rPr lang="fa-IR" sz="2400" dirty="0" smtClean="0"/>
              <a:t>)</a:t>
            </a:r>
            <a:r>
              <a:rPr lang="ar-AE" sz="2400" dirty="0" smtClean="0"/>
              <a:t>باید در اتاق بماند</a:t>
            </a:r>
            <a:r>
              <a:rPr lang="fa-IR" sz="2400" dirty="0" smtClean="0"/>
              <a:t> </a:t>
            </a:r>
            <a:r>
              <a:rPr lang="ar-AE" sz="2400" dirty="0" smtClean="0"/>
              <a:t>و برای سایر بیماران مورد استفاده قرار نگیرد. در صورت لزوم استفاده مشترک از این وسایل، باید آنها را ابتدا پاک و گندزدایی نموده و سپس مورد استفاده قرار داد. </a:t>
            </a:r>
            <a:endParaRPr lang="fa-IR" sz="2400" dirty="0"/>
          </a:p>
          <a:p>
            <a:pPr marL="0" indent="0" algn="r" rtl="1">
              <a:buNone/>
            </a:pPr>
            <a:r>
              <a:rPr lang="ar-AE" sz="2400" dirty="0" smtClean="0"/>
              <a:t>- انتقال و جابجایی بیماربه خارج از اتاق ایزوله باید به حداقل ممکن برسد</a:t>
            </a:r>
            <a:endParaRPr lang="en-US" sz="2400" dirty="0"/>
          </a:p>
        </p:txBody>
      </p:sp>
    </p:spTree>
    <p:extLst>
      <p:ext uri="{BB962C8B-B14F-4D97-AF65-F5344CB8AC3E}">
        <p14:creationId xmlns:p14="http://schemas.microsoft.com/office/powerpoint/2010/main" val="2797261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اسهال اغلب به همراه نشانه های بالینی دیگر مثل استفراغ، از دست دادن آب و بروز اختالالتی در الکترولیت های بدن است. این سندرم بالینی در اثر عفونت های باکتریایی،ویروسی و یا انگلی دستگاه گوارش ایجاد می شود.بیماری های خاصی که موجب اسهال می شوند مثل وبا،شیگلوز،سالمونلوز،آلودگی با اشرشیاکلی و ... می باشند</a:t>
            </a:r>
            <a:endParaRPr lang="en-US" sz="2400" dirty="0"/>
          </a:p>
        </p:txBody>
      </p:sp>
      <p:sp>
        <p:nvSpPr>
          <p:cNvPr id="2" name="Title 1"/>
          <p:cNvSpPr>
            <a:spLocks noGrp="1"/>
          </p:cNvSpPr>
          <p:nvPr>
            <p:ph type="title"/>
          </p:nvPr>
        </p:nvSpPr>
        <p:spPr/>
        <p:txBody>
          <a:bodyPr/>
          <a:lstStyle/>
          <a:p>
            <a:r>
              <a:rPr lang="fa-IR" dirty="0" smtClean="0"/>
              <a:t>اسهال </a:t>
            </a:r>
            <a:r>
              <a:rPr lang="ar-AE" dirty="0" smtClean="0"/>
              <a:t>حاد </a:t>
            </a:r>
            <a:endParaRPr lang="en-US" dirty="0"/>
          </a:p>
        </p:txBody>
      </p:sp>
    </p:spTree>
    <p:extLst>
      <p:ext uri="{BB962C8B-B14F-4D97-AF65-F5344CB8AC3E}">
        <p14:creationId xmlns:p14="http://schemas.microsoft.com/office/powerpoint/2010/main" val="3366454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رعایت نکات بهداشتی دفع مدفوع در اشکال حاد بیماری ضروری اس</a:t>
            </a:r>
            <a:r>
              <a:rPr lang="fa-IR" sz="2400" dirty="0" smtClean="0"/>
              <a:t>ت.</a:t>
            </a:r>
          </a:p>
          <a:p>
            <a:pPr algn="r" rtl="1"/>
            <a:r>
              <a:rPr lang="ar-AE" sz="2400" dirty="0" smtClean="0"/>
              <a:t>مدفوع و اشیاء آلوده به آن باید گندزدایی شود</a:t>
            </a:r>
            <a:endParaRPr lang="fa-IR" sz="2400" dirty="0" smtClean="0"/>
          </a:p>
          <a:p>
            <a:pPr algn="r" rtl="1"/>
            <a:r>
              <a:rPr lang="ar-AE" sz="2400" dirty="0" smtClean="0"/>
              <a:t>شستن دست یعد از دفع مدفوع اهمیت زیادی دارد</a:t>
            </a:r>
            <a:r>
              <a:rPr lang="fa-IR" sz="2400" dirty="0" smtClean="0"/>
              <a:t>.</a:t>
            </a:r>
            <a:endParaRPr lang="en-US" sz="2400" dirty="0"/>
          </a:p>
        </p:txBody>
      </p:sp>
      <p:sp>
        <p:nvSpPr>
          <p:cNvPr id="2" name="Title 1"/>
          <p:cNvSpPr>
            <a:spLocks noGrp="1"/>
          </p:cNvSpPr>
          <p:nvPr>
            <p:ph type="title"/>
          </p:nvPr>
        </p:nvSpPr>
        <p:spPr/>
        <p:txBody>
          <a:bodyPr/>
          <a:lstStyle/>
          <a:p>
            <a:r>
              <a:rPr lang="ar-AE" dirty="0" smtClean="0"/>
              <a:t>احتیاط</a:t>
            </a:r>
            <a:endParaRPr lang="en-US" dirty="0"/>
          </a:p>
        </p:txBody>
      </p:sp>
    </p:spTree>
    <p:extLst>
      <p:ext uri="{BB962C8B-B14F-4D97-AF65-F5344CB8AC3E}">
        <p14:creationId xmlns:p14="http://schemas.microsoft.com/office/powerpoint/2010/main" val="407089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r>
              <a:rPr lang="ar-AE" sz="2400" dirty="0" smtClean="0"/>
              <a:t>در زمانهاي قدیم که مردم کم و بیش بصورت اجتماعات کوچک و پراکنده زندگی می کردند ، نقل مکان جمعیت از نقطه اي به نقطۀ دیگر محدود بود. بیماریهاي واگیردار هرگاه در جماعتی شیوع پیدا می کرد معمولاً عده اي را تلف می کرد و بعد بیماري براي مدتی بخاموشی می رفت و بتدریج که مردم به زندگی دسته جمعی گرایش پیدا می کردند و رفت و آمد بین اجتماعات بمنظور تجارت یا زیارت اماکن مقدسه زیاد شد، در نتیجه بیماریهاي واگیر دار گاهی بصورت همه گیر(اپیدمی) درآمده و میلیونها نفر را تلف کرده است.از جمله همه گیري ها ، طاعون- مالاریا- وبا- و سل را می توان نام برد.</a:t>
            </a:r>
            <a:endParaRPr lang="en-US" sz="2400" dirty="0"/>
          </a:p>
        </p:txBody>
      </p:sp>
      <p:sp>
        <p:nvSpPr>
          <p:cNvPr id="2" name="Title 1"/>
          <p:cNvSpPr>
            <a:spLocks noGrp="1"/>
          </p:cNvSpPr>
          <p:nvPr>
            <p:ph type="title"/>
          </p:nvPr>
        </p:nvSpPr>
        <p:spPr/>
        <p:txBody>
          <a:bodyPr>
            <a:normAutofit/>
          </a:bodyPr>
          <a:lstStyle/>
          <a:p>
            <a:r>
              <a:rPr lang="ar-AE" sz="3600" dirty="0" smtClean="0"/>
              <a:t>بیماریهاي واگیردار </a:t>
            </a:r>
            <a:endParaRPr lang="en-US" sz="3600" dirty="0"/>
          </a:p>
        </p:txBody>
      </p:sp>
    </p:spTree>
    <p:extLst>
      <p:ext uri="{BB962C8B-B14F-4D97-AF65-F5344CB8AC3E}">
        <p14:creationId xmlns:p14="http://schemas.microsoft.com/office/powerpoint/2010/main" val="2623685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980728"/>
            <a:ext cx="6096000" cy="3657599"/>
          </a:xfrm>
        </p:spPr>
        <p:txBody>
          <a:bodyPr>
            <a:noAutofit/>
          </a:bodyPr>
          <a:lstStyle/>
          <a:p>
            <a:pPr algn="r" rtl="1"/>
            <a:r>
              <a:rPr lang="ar-AE" sz="2400" dirty="0" smtClean="0"/>
              <a:t>با توجه به اینکه همه ساله توصیه می شود</a:t>
            </a:r>
            <a:r>
              <a:rPr lang="fa-IR" sz="2400" dirty="0" smtClean="0"/>
              <a:t> </a:t>
            </a:r>
            <a:r>
              <a:rPr lang="ar-AE" sz="2400" dirty="0" smtClean="0"/>
              <a:t>در مورد وبا آموزشهای </a:t>
            </a:r>
            <a:r>
              <a:rPr lang="fa-IR" sz="2400" dirty="0" smtClean="0"/>
              <a:t>لا</a:t>
            </a:r>
            <a:r>
              <a:rPr lang="ar-AE" sz="2400" dirty="0" smtClean="0"/>
              <a:t>زم در مراکز داده شود بنابراین بصورت مختصر در مورد وبا مطالبی در اینجا بیان می شود</a:t>
            </a:r>
            <a:endParaRPr lang="fa-IR" sz="2400" dirty="0" smtClean="0"/>
          </a:p>
          <a:p>
            <a:pPr algn="r" rtl="1"/>
            <a:r>
              <a:rPr lang="ar-AE" sz="2400" dirty="0" smtClean="0"/>
              <a:t>وبا یکی از بیماریهای با قابلیت ایجاد اپیدمی های بزرگ برای نوع بشر است .قدرت آن در مبت</a:t>
            </a:r>
            <a:r>
              <a:rPr lang="fa-IR" sz="2400" dirty="0" smtClean="0"/>
              <a:t>لا</a:t>
            </a:r>
            <a:r>
              <a:rPr lang="ar-AE" sz="2400" dirty="0" smtClean="0"/>
              <a:t> کردن ناگهانی تعداد زیادی از مردم در جوامع است به طوری که بدون درمان می تواند در عرض چن</a:t>
            </a:r>
            <a:r>
              <a:rPr lang="fa-IR" sz="2400" dirty="0" smtClean="0"/>
              <a:t>د</a:t>
            </a:r>
            <a:r>
              <a:rPr lang="ar-AE" sz="2400" dirty="0" smtClean="0"/>
              <a:t> ساعت منجر به نابودی انسان شود. از ویژگی های این بیماری شروع ناگهانی اسهال آبکی شدید بدون درد همراه با تهوع و استفراغ در مراحل اولیه بیماری است .در بیماران درمان نشده ،دهیدراتاسیون سریع ،اسیدوز،کوالپس عروقی،هیپوگلیسمی در بچه ها و نارسایی کلیه شایع است</a:t>
            </a:r>
            <a:endParaRPr lang="en-US" sz="2400" dirty="0"/>
          </a:p>
        </p:txBody>
      </p:sp>
    </p:spTree>
    <p:extLst>
      <p:ext uri="{BB962C8B-B14F-4D97-AF65-F5344CB8AC3E}">
        <p14:creationId xmlns:p14="http://schemas.microsoft.com/office/powerpoint/2010/main" val="3719828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980728"/>
            <a:ext cx="6096000" cy="3657599"/>
          </a:xfrm>
        </p:spPr>
        <p:txBody>
          <a:bodyPr>
            <a:noAutofit/>
          </a:bodyPr>
          <a:lstStyle/>
          <a:p>
            <a:pPr algn="r" rtl="1"/>
            <a:r>
              <a:rPr lang="ar-AE" sz="2400" dirty="0" smtClean="0"/>
              <a:t>احتیاط:بستری موارد شدید با رعایت احتیاطات بیماری های روده ای و محدودیت تماس در شرایط همه گیری توصیه می شود.در شرایط عادی اکثریت بیماران را می توان به طور سرپایی ، با مایع درمانی خوراکی و آنتی بیوتیک مناسب درمان کرد.</a:t>
            </a:r>
            <a:endParaRPr lang="fa-IR" sz="2400" dirty="0" smtClean="0"/>
          </a:p>
          <a:p>
            <a:pPr algn="r" rtl="1"/>
            <a:r>
              <a:rPr lang="ar-AE" sz="2400" dirty="0" smtClean="0"/>
              <a:t>دفع بهداشت</a:t>
            </a:r>
            <a:r>
              <a:rPr lang="fa-IR" sz="2400" dirty="0" smtClean="0"/>
              <a:t>ی</a:t>
            </a:r>
            <a:r>
              <a:rPr lang="ar-AE" sz="2400" dirty="0" smtClean="0"/>
              <a:t> فضوالت انسانی و ضد عفونی مستراح با استفاده از پرکلرین با غلظت </a:t>
            </a:r>
            <a:r>
              <a:rPr lang="en-US" sz="2400" dirty="0" smtClean="0"/>
              <a:t>ppm20 </a:t>
            </a:r>
            <a:r>
              <a:rPr lang="ar-AE" sz="2400" dirty="0" smtClean="0"/>
              <a:t>و ضد عفونی محل های آلوده به استفراغ یا مدفوع بیماران با پرکلرین </a:t>
            </a:r>
            <a:r>
              <a:rPr lang="fa-IR" sz="2400" dirty="0" smtClean="0"/>
              <a:t>لا</a:t>
            </a:r>
            <a:r>
              <a:rPr lang="ar-AE" sz="2400" dirty="0" smtClean="0"/>
              <a:t>زم است</a:t>
            </a:r>
            <a:endParaRPr lang="en-US" sz="2400" dirty="0" smtClean="0"/>
          </a:p>
          <a:p>
            <a:pPr algn="r" rtl="1"/>
            <a:r>
              <a:rPr lang="ar-AE" sz="2400" dirty="0" smtClean="0"/>
              <a:t> ضد عفونی مدفوع و محتویات استفراغی و ظروف و لوازمی که بیمار استفاده کرده است با استفاده از حرارت و مواد ضد عفونی کننده توصیه شده است</a:t>
            </a:r>
            <a:endParaRPr lang="en-US" sz="2400" dirty="0"/>
          </a:p>
        </p:txBody>
      </p:sp>
    </p:spTree>
    <p:extLst>
      <p:ext uri="{BB962C8B-B14F-4D97-AF65-F5344CB8AC3E}">
        <p14:creationId xmlns:p14="http://schemas.microsoft.com/office/powerpoint/2010/main" val="1240638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چند نوع عفونت مشخص ویروسی،تحت نام هپاتیت ویروسی طبقه بندی شده اند. این عفونت ها که بیشتر در کبد جایگیر می شوند نشانه های بالینی مشابه دارند ولی از نظر عامل عفونی بیماریزا و بعضی مشخصات اپیدمیولوژیکی،بالینی و پاتولوژیکی مختلف هستند. بنابراین روش های پیشگیری و کنترل این عفونتها تفاوت زیادی با هم دارند. </a:t>
            </a:r>
            <a:endParaRPr lang="en-US" sz="2400" dirty="0"/>
          </a:p>
        </p:txBody>
      </p:sp>
      <p:sp>
        <p:nvSpPr>
          <p:cNvPr id="2" name="Title 1"/>
          <p:cNvSpPr>
            <a:spLocks noGrp="1"/>
          </p:cNvSpPr>
          <p:nvPr>
            <p:ph type="title"/>
          </p:nvPr>
        </p:nvSpPr>
        <p:spPr/>
        <p:txBody>
          <a:bodyPr/>
          <a:lstStyle/>
          <a:p>
            <a:r>
              <a:rPr lang="ar-AE" dirty="0" smtClean="0"/>
              <a:t>هپاتیت</a:t>
            </a:r>
            <a:endParaRPr lang="en-US" dirty="0"/>
          </a:p>
        </p:txBody>
      </p:sp>
    </p:spTree>
    <p:extLst>
      <p:ext uri="{BB962C8B-B14F-4D97-AF65-F5344CB8AC3E}">
        <p14:creationId xmlns:p14="http://schemas.microsoft.com/office/powerpoint/2010/main" val="2028529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340768"/>
            <a:ext cx="6096000" cy="3657599"/>
          </a:xfrm>
        </p:spPr>
        <p:txBody>
          <a:bodyPr>
            <a:normAutofit/>
          </a:bodyPr>
          <a:lstStyle/>
          <a:p>
            <a:pPr algn="r" rtl="1"/>
            <a:r>
              <a:rPr lang="ar-AE" sz="2800" dirty="0" smtClean="0"/>
              <a:t>هپاتیت</a:t>
            </a:r>
            <a:r>
              <a:rPr lang="en-US" sz="2800" dirty="0" smtClean="0"/>
              <a:t> A</a:t>
            </a:r>
            <a:r>
              <a:rPr lang="ar-AE" sz="2800" dirty="0" smtClean="0"/>
              <a:t> </a:t>
            </a:r>
            <a:r>
              <a:rPr lang="en-US" sz="2800" dirty="0" smtClean="0"/>
              <a:t>:</a:t>
            </a:r>
            <a:r>
              <a:rPr lang="ar-AE" sz="2800" dirty="0" smtClean="0"/>
              <a:t>انتقال از شخص به شخص و از طریق ارتباط بین دهان و مدفوع صورت می گیرد. همه گیریهایی که منبع مشترک داشته اند با آب آلوده،غذاهای آلوده ای که به وسیله تهیه کنندگان غذا، آلوده می شود.مواردی از بیماری نیز در اثر انتقال خون و فراورده های خونی گزارش شده است البته این نوع انتقال بسیار نادر بوده است.</a:t>
            </a:r>
            <a:endParaRPr lang="en-US" sz="2800" dirty="0"/>
          </a:p>
        </p:txBody>
      </p:sp>
    </p:spTree>
    <p:extLst>
      <p:ext uri="{BB962C8B-B14F-4D97-AF65-F5344CB8AC3E}">
        <p14:creationId xmlns:p14="http://schemas.microsoft.com/office/powerpoint/2010/main" val="1506024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124744"/>
            <a:ext cx="6096000" cy="3657599"/>
          </a:xfrm>
        </p:spPr>
        <p:txBody>
          <a:bodyPr>
            <a:noAutofit/>
          </a:bodyPr>
          <a:lstStyle/>
          <a:p>
            <a:pPr algn="r" rtl="1"/>
            <a:r>
              <a:rPr lang="ar-AE" sz="2800" dirty="0" smtClean="0"/>
              <a:t>احتیاط: برای موارد تائید شده هپاتیت </a:t>
            </a:r>
            <a:r>
              <a:rPr lang="en-US" sz="2800" dirty="0" smtClean="0"/>
              <a:t>A </a:t>
            </a:r>
            <a:r>
              <a:rPr lang="ar-AE" sz="2800" dirty="0" smtClean="0"/>
              <a:t>رعایت نکات بهداشتی مربوط به مدفوع بیمار در 2 هفته اول بیماری ضروری است.ولی یک هفته بعد از بروز یرقان، انتقال از این طریق صورت نمی گیرد.در مواردی که همه گیری بیماری در بخش ویژه نوزادان اتقاق اقتاده باشد باید مدت بیشتری به رعایت نکات بهداشتی در این رمینه ادامه داد. واکسن هپاتیت </a:t>
            </a:r>
            <a:r>
              <a:rPr lang="en-US" sz="2800" dirty="0" smtClean="0"/>
              <a:t>A </a:t>
            </a:r>
            <a:r>
              <a:rPr lang="ar-AE" sz="2800" dirty="0" smtClean="0"/>
              <a:t>برای کادر بهداشنی درمانی توصیه نشده است.</a:t>
            </a:r>
            <a:endParaRPr lang="en-US" sz="2800" dirty="0"/>
          </a:p>
        </p:txBody>
      </p:sp>
    </p:spTree>
    <p:extLst>
      <p:ext uri="{BB962C8B-B14F-4D97-AF65-F5344CB8AC3E}">
        <p14:creationId xmlns:p14="http://schemas.microsoft.com/office/powerpoint/2010/main" val="849911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268760"/>
            <a:ext cx="6096000" cy="3657599"/>
          </a:xfrm>
        </p:spPr>
        <p:txBody>
          <a:bodyPr>
            <a:noAutofit/>
          </a:bodyPr>
          <a:lstStyle/>
          <a:p>
            <a:pPr algn="r" rtl="1"/>
            <a:r>
              <a:rPr lang="ar-AE" sz="2800" dirty="0" smtClean="0"/>
              <a:t>هپاتیت </a:t>
            </a:r>
            <a:r>
              <a:rPr lang="en-US" sz="2800" dirty="0" smtClean="0"/>
              <a:t>:B </a:t>
            </a:r>
            <a:r>
              <a:rPr lang="ar-AE" sz="2800" dirty="0" smtClean="0"/>
              <a:t>تنها نسبت کمی از عفونتهای حاد این نوع هپاتیت ویروسی تشخیص داده می شود.در اشکال بالینی بیماری نشانه ها معموال ناگهانی با بی اشتهایی ،ناراحتی مبهم شکم،تهوع و واستفراغ و بعضی اوقات درد مفاصل و راش شروع شده اغلب با یرقان همراه است.</a:t>
            </a:r>
            <a:endParaRPr lang="en-US" sz="2800" dirty="0" smtClean="0"/>
          </a:p>
          <a:p>
            <a:pPr algn="r" rtl="1"/>
            <a:r>
              <a:rPr lang="ar-AE" sz="2800" dirty="0" smtClean="0"/>
              <a:t>مایعات بدن که قادر به انتقال بیماری هستند عبارتند از:فراورده های خونی، بزاق، مایع نخاع،ترشحات پرده صفاق و پرده جنب،ترشحات سینوسها و جفت، منی و ترشحات واژن و هر مایع دیگری از بدن که حاوی خون باشد و باالخره بافت ها و اندامهای جدا شده از بدن .</a:t>
            </a:r>
            <a:endParaRPr lang="en-US" sz="2800" dirty="0"/>
          </a:p>
        </p:txBody>
      </p:sp>
    </p:spTree>
    <p:extLst>
      <p:ext uri="{BB962C8B-B14F-4D97-AF65-F5344CB8AC3E}">
        <p14:creationId xmlns:p14="http://schemas.microsoft.com/office/powerpoint/2010/main" val="929574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196752"/>
            <a:ext cx="6096000" cy="3657599"/>
          </a:xfrm>
        </p:spPr>
        <p:txBody>
          <a:bodyPr>
            <a:noAutofit/>
          </a:bodyPr>
          <a:lstStyle/>
          <a:p>
            <a:pPr algn="r" rtl="1"/>
            <a:r>
              <a:rPr lang="ar-AE" sz="2400" dirty="0" smtClean="0"/>
              <a:t>مهمترین راه انتقال ویروس هپاتیت</a:t>
            </a:r>
            <a:r>
              <a:rPr lang="en-US" sz="2400" dirty="0" smtClean="0"/>
              <a:t>B </a:t>
            </a:r>
            <a:r>
              <a:rPr lang="ar-AE" sz="2400" dirty="0" smtClean="0"/>
              <a:t>به انسان شامل تماسهای جنسی و یا خانوادگی با فرد آلوده، انتقال از مادر آلوده به نوزاد، تزریق مواد مخدر و انتقال بیمارستانی ویروس است.</a:t>
            </a:r>
            <a:endParaRPr lang="en-US" sz="2400" dirty="0" smtClean="0"/>
          </a:p>
          <a:p>
            <a:pPr algn="r" rtl="1"/>
            <a:r>
              <a:rPr lang="ar-AE" sz="2400" dirty="0" smtClean="0"/>
              <a:t> استفاده مشترک از تیغ صورت تراشی و یا مسواک مشترک می تواند وسیله انتقال ویروس در خانواده ها باشد.</a:t>
            </a:r>
            <a:endParaRPr lang="en-US" sz="2400" dirty="0" smtClean="0"/>
          </a:p>
          <a:p>
            <a:pPr algn="r" rtl="1"/>
            <a:r>
              <a:rPr lang="ar-AE" sz="2400" dirty="0" smtClean="0"/>
              <a:t> برخوردهای بیمارستانی که به انتقال ویروس هپاتیت </a:t>
            </a:r>
            <a:r>
              <a:rPr lang="en-US" sz="2400" dirty="0" smtClean="0"/>
              <a:t>B</a:t>
            </a:r>
            <a:r>
              <a:rPr lang="ar-AE" sz="2400" dirty="0" smtClean="0"/>
              <a:t>می انجامد</a:t>
            </a:r>
            <a:r>
              <a:rPr lang="fa-IR" sz="2400" dirty="0" smtClean="0"/>
              <a:t> </a:t>
            </a:r>
            <a:r>
              <a:rPr lang="ar-AE" sz="2400" dirty="0" smtClean="0"/>
              <a:t>شامل انتقال خون و فراورده های خونی،همولیز،طب سوزنی، تزریقات و یا سایر وسایل نوک تیز مورد استفاده در بیمارستان می باشد.</a:t>
            </a:r>
            <a:endParaRPr lang="en-US" sz="2400" dirty="0" smtClean="0"/>
          </a:p>
          <a:p>
            <a:pPr algn="r" rtl="1"/>
            <a:r>
              <a:rPr lang="ar-AE" sz="2400" dirty="0" smtClean="0"/>
              <a:t>یشگیری: واکسن های موثر برای پیشگیری از هپاتیت </a:t>
            </a:r>
            <a:r>
              <a:rPr lang="en-US" sz="2400" dirty="0" smtClean="0"/>
              <a:t>B </a:t>
            </a:r>
            <a:r>
              <a:rPr lang="ar-AE" sz="2400" dirty="0" smtClean="0"/>
              <a:t>ساخته شده است</a:t>
            </a:r>
            <a:endParaRPr lang="en-US" sz="2400" dirty="0"/>
          </a:p>
        </p:txBody>
      </p:sp>
    </p:spTree>
    <p:extLst>
      <p:ext uri="{BB962C8B-B14F-4D97-AF65-F5344CB8AC3E}">
        <p14:creationId xmlns:p14="http://schemas.microsoft.com/office/powerpoint/2010/main" val="6900924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000" b="1" dirty="0" smtClean="0"/>
              <a:t> سوزنها و تیغ هایی که یرای خونگیری استفاده می شود یکبار مصرف بوده و داخل </a:t>
            </a:r>
            <a:r>
              <a:rPr lang="en-US" sz="2000" b="1" dirty="0" smtClean="0"/>
              <a:t>box safety </a:t>
            </a:r>
            <a:r>
              <a:rPr lang="ar-AE" sz="2000" b="1" dirty="0" smtClean="0"/>
              <a:t>انداخته شود.</a:t>
            </a:r>
            <a:endParaRPr lang="en-US" sz="2000" b="1" dirty="0" smtClean="0"/>
          </a:p>
          <a:p>
            <a:pPr algn="r" rtl="1"/>
            <a:r>
              <a:rPr lang="ar-AE" sz="2000" b="1" dirty="0" smtClean="0"/>
              <a:t>  برای پیشگیری از تماس خون و سایر ترشحات آلوده بدن به دیگران، رعایت بهداشت فردی کامال ضروری است.</a:t>
            </a:r>
            <a:endParaRPr lang="en-US" sz="2000" b="1" dirty="0" smtClean="0"/>
          </a:p>
          <a:p>
            <a:pPr algn="r" rtl="1"/>
            <a:r>
              <a:rPr lang="ar-AE" sz="2000" b="1" dirty="0" smtClean="0"/>
              <a:t>  لوازم و وسایل آلوده شده به خون و سایر ترشحات آلوده بدن باید گندزدایی شود.</a:t>
            </a:r>
            <a:endParaRPr lang="en-US" sz="2000" b="1" dirty="0" smtClean="0"/>
          </a:p>
          <a:p>
            <a:pPr algn="r" rtl="1"/>
            <a:r>
              <a:rPr lang="ar-AE" sz="2000" b="1" dirty="0" smtClean="0"/>
              <a:t>  برای پیشگیری از ابتالی افراد تماس یافته، ایمونوگلوبولین و واکسن هپاتیت </a:t>
            </a:r>
            <a:r>
              <a:rPr lang="en-US" sz="2000" b="1" dirty="0" smtClean="0"/>
              <a:t>B </a:t>
            </a:r>
            <a:r>
              <a:rPr lang="ar-AE" sz="2000" b="1" dirty="0" smtClean="0"/>
              <a:t>وجود دارد.</a:t>
            </a:r>
            <a:endParaRPr lang="en-US" sz="2000" b="1" dirty="0" smtClean="0"/>
          </a:p>
          <a:p>
            <a:pPr algn="r" rtl="1"/>
            <a:r>
              <a:rPr lang="ar-AE" sz="2000" b="1" dirty="0" smtClean="0"/>
              <a:t>  به نوزادان مادران متولد شده از مادران آنتی ژن مثبت باید در فاصله 12 ساعت بعد از تولدایمنوگلوبولین و واکسن داده شود.</a:t>
            </a:r>
            <a:endParaRPr lang="en-US" sz="2000" b="1" dirty="0" smtClean="0"/>
          </a:p>
          <a:p>
            <a:pPr algn="r" rtl="1"/>
            <a:r>
              <a:rPr lang="ar-AE" sz="2000" b="1" dirty="0" smtClean="0"/>
              <a:t>  بعد از تماس پوست با خون )مثل سانحه با اجسام نوک تیز(،بافت های مخاطی آلوده، برای اجرای اقدامات پیشگیری کننده چند عامل باید مورد توجه قرار گیرد که در قسمت "مواجهه شغلی" بیان شده است.</a:t>
            </a:r>
            <a:endParaRPr lang="en-US" sz="2000" b="1" dirty="0"/>
          </a:p>
        </p:txBody>
      </p:sp>
      <p:sp>
        <p:nvSpPr>
          <p:cNvPr id="2" name="Title 1"/>
          <p:cNvSpPr>
            <a:spLocks noGrp="1"/>
          </p:cNvSpPr>
          <p:nvPr>
            <p:ph type="title"/>
          </p:nvPr>
        </p:nvSpPr>
        <p:spPr/>
        <p:txBody>
          <a:bodyPr/>
          <a:lstStyle/>
          <a:p>
            <a:r>
              <a:rPr lang="ar-AE" dirty="0" smtClean="0"/>
              <a:t>احتیاط:</a:t>
            </a:r>
            <a:endParaRPr lang="en-US" dirty="0"/>
          </a:p>
        </p:txBody>
      </p:sp>
    </p:spTree>
    <p:extLst>
      <p:ext uri="{BB962C8B-B14F-4D97-AF65-F5344CB8AC3E}">
        <p14:creationId xmlns:p14="http://schemas.microsoft.com/office/powerpoint/2010/main" val="3007062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268760"/>
            <a:ext cx="6096000" cy="3657599"/>
          </a:xfrm>
        </p:spPr>
        <p:txBody>
          <a:bodyPr>
            <a:normAutofit/>
          </a:bodyPr>
          <a:lstStyle/>
          <a:p>
            <a:pPr algn="r" rtl="1"/>
            <a:r>
              <a:rPr lang="ar-AE" sz="2800" dirty="0" smtClean="0"/>
              <a:t> هپاتیت</a:t>
            </a:r>
            <a:r>
              <a:rPr lang="en-US" sz="2800" dirty="0" smtClean="0"/>
              <a:t> C </a:t>
            </a:r>
            <a:r>
              <a:rPr lang="ar-AE" sz="2800" dirty="0" smtClean="0"/>
              <a:t> </a:t>
            </a:r>
            <a:r>
              <a:rPr lang="en-US" sz="2800" dirty="0" smtClean="0"/>
              <a:t>:</a:t>
            </a:r>
            <a:r>
              <a:rPr lang="ar-AE" sz="2800" dirty="0" smtClean="0"/>
              <a:t>نشانه های این نوع هپاتیت معمو</a:t>
            </a:r>
            <a:r>
              <a:rPr lang="fa-IR" sz="2800" dirty="0" smtClean="0"/>
              <a:t>لا</a:t>
            </a:r>
            <a:r>
              <a:rPr lang="ar-AE" sz="2800" dirty="0" smtClean="0"/>
              <a:t> ناگهانی با بی اشتهایی، ناراحتی های مبهم شکم، تهوع ، استفراغ، و در مقایسه با هپاتیت </a:t>
            </a:r>
            <a:r>
              <a:rPr lang="en-US" sz="2800" dirty="0" smtClean="0"/>
              <a:t>B ، </a:t>
            </a:r>
            <a:r>
              <a:rPr lang="ar-AE" sz="2800" dirty="0" smtClean="0"/>
              <a:t>موارد کمتری از یرقان تظاهر می کند.</a:t>
            </a:r>
            <a:endParaRPr lang="en-US" sz="2800" dirty="0" smtClean="0"/>
          </a:p>
          <a:p>
            <a:pPr algn="r" rtl="1"/>
            <a:r>
              <a:rPr lang="fa-IR" sz="2800" dirty="0"/>
              <a:t>ا</a:t>
            </a:r>
            <a:r>
              <a:rPr lang="ar-AE" sz="2800" dirty="0" smtClean="0"/>
              <a:t>قدامات عمومی که برای کنترل هپاتیت </a:t>
            </a:r>
            <a:r>
              <a:rPr lang="en-US" sz="2800" dirty="0" smtClean="0"/>
              <a:t>B</a:t>
            </a:r>
            <a:r>
              <a:rPr lang="ar-AE" sz="2800" dirty="0" smtClean="0"/>
              <a:t>گفته شدبرای پیشگیری از این عفونت نیز اجرا می گردد. پیشگیری با تجویز ایمونوگلوبولین موثر نیست.</a:t>
            </a:r>
            <a:endParaRPr lang="en-US" sz="2800" dirty="0"/>
          </a:p>
        </p:txBody>
      </p:sp>
    </p:spTree>
    <p:extLst>
      <p:ext uri="{BB962C8B-B14F-4D97-AF65-F5344CB8AC3E}">
        <p14:creationId xmlns:p14="http://schemas.microsoft.com/office/powerpoint/2010/main" val="3749297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124744"/>
            <a:ext cx="6096000" cy="3960440"/>
          </a:xfrm>
        </p:spPr>
        <p:txBody>
          <a:bodyPr>
            <a:noAutofit/>
          </a:bodyPr>
          <a:lstStyle/>
          <a:p>
            <a:pPr algn="r" rtl="1"/>
            <a:r>
              <a:rPr lang="ar-AE" sz="2400" dirty="0" smtClean="0"/>
              <a:t>کورناویرورس ها خانواده ای از ویروسها هستند که می توانند طیف وسیعی از بیماریها از سرماخوردگی تا نشانگان حاد شدید تنفسی</a:t>
            </a:r>
            <a:r>
              <a:rPr lang="en-US" sz="2400" dirty="0" smtClean="0"/>
              <a:t>(SARS) </a:t>
            </a:r>
            <a:r>
              <a:rPr lang="ar-AE" sz="2400" dirty="0" smtClean="0"/>
              <a:t>ایجاد نمایند.تا کنون 6 گونه کورناویروس شناخته شده اند که امکان بیماری زایی در انسان دارند</a:t>
            </a:r>
            <a:endParaRPr lang="fa-IR" sz="2400" dirty="0" smtClean="0"/>
          </a:p>
          <a:p>
            <a:pPr algn="r" rtl="1"/>
            <a:r>
              <a:rPr lang="ar-AE" sz="2400" dirty="0" smtClean="0"/>
              <a:t>از این میان چهار گونه ویروس بیماری خفیف ایجاد کرده و دو گونه ویروس</a:t>
            </a:r>
            <a:r>
              <a:rPr lang="en-US" sz="2400" dirty="0" smtClean="0"/>
              <a:t>SARS</a:t>
            </a:r>
            <a:r>
              <a:rPr lang="ar-AE" sz="2400" dirty="0" smtClean="0"/>
              <a:t>و </a:t>
            </a:r>
            <a:r>
              <a:rPr lang="en-US" sz="2400" dirty="0" smtClean="0"/>
              <a:t>MERS</a:t>
            </a:r>
            <a:r>
              <a:rPr lang="ar-AE" sz="2400" dirty="0" smtClean="0"/>
              <a:t>توانایی ایجاد بیماری های شدیدتر دارند.اما موارد شدیدتر بیماری و عفونت ریه بعد از عفونت با 2 گونه ویروس </a:t>
            </a:r>
            <a:r>
              <a:rPr lang="en-US" sz="2400" dirty="0" smtClean="0"/>
              <a:t>SARS</a:t>
            </a:r>
            <a:r>
              <a:rPr lang="ar-AE" sz="2400" dirty="0" smtClean="0"/>
              <a:t>و</a:t>
            </a:r>
            <a:r>
              <a:rPr lang="en-US" sz="2400" dirty="0" smtClean="0"/>
              <a:t>MERA </a:t>
            </a:r>
            <a:r>
              <a:rPr lang="ar-AE" sz="2400" dirty="0" smtClean="0"/>
              <a:t>بسیار بیشتر می باشد. و عفونت از قسمت فوقانی دستگاه تنفس به قسمت های پایین تر و عمقی تر گسترده شده و نهایتا منجر به عفونت ریه</a:t>
            </a:r>
            <a:r>
              <a:rPr lang="en-US" sz="2400" dirty="0" smtClean="0"/>
              <a:t>)</a:t>
            </a:r>
            <a:r>
              <a:rPr lang="ar-AE" sz="2400" dirty="0" smtClean="0"/>
              <a:t>پنومونی </a:t>
            </a:r>
            <a:r>
              <a:rPr lang="en-US" sz="2400" dirty="0" smtClean="0"/>
              <a:t>(</a:t>
            </a:r>
            <a:r>
              <a:rPr lang="ar-AE" sz="2400" dirty="0" smtClean="0"/>
              <a:t>و در برخی موارد نارسایی تنفسی می گردد</a:t>
            </a:r>
            <a:endParaRPr lang="en-US" sz="2400" dirty="0"/>
          </a:p>
        </p:txBody>
      </p:sp>
      <p:sp>
        <p:nvSpPr>
          <p:cNvPr id="2" name="Title 1"/>
          <p:cNvSpPr>
            <a:spLocks noGrp="1"/>
          </p:cNvSpPr>
          <p:nvPr>
            <p:ph type="title"/>
          </p:nvPr>
        </p:nvSpPr>
        <p:spPr>
          <a:xfrm>
            <a:off x="611560" y="5373216"/>
            <a:ext cx="7543800" cy="914400"/>
          </a:xfrm>
        </p:spPr>
        <p:txBody>
          <a:bodyPr/>
          <a:lstStyle/>
          <a:p>
            <a:r>
              <a:rPr lang="fa-IR" dirty="0"/>
              <a:t> </a:t>
            </a:r>
            <a:r>
              <a:rPr lang="ar-AE" dirty="0" smtClean="0"/>
              <a:t>کورنا</a:t>
            </a:r>
            <a:r>
              <a:rPr lang="fa-IR" dirty="0" smtClean="0"/>
              <a:t> </a:t>
            </a:r>
            <a:r>
              <a:rPr lang="ar-AE" dirty="0" smtClean="0"/>
              <a:t>ویروس</a:t>
            </a:r>
            <a:endParaRPr lang="en-US" dirty="0"/>
          </a:p>
        </p:txBody>
      </p:sp>
    </p:spTree>
    <p:extLst>
      <p:ext uri="{BB962C8B-B14F-4D97-AF65-F5344CB8AC3E}">
        <p14:creationId xmlns:p14="http://schemas.microsoft.com/office/powerpoint/2010/main" val="193135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Autofit/>
          </a:bodyPr>
          <a:lstStyle/>
          <a:p>
            <a:pPr marL="0" indent="0" algn="r" rtl="1">
              <a:buNone/>
            </a:pPr>
            <a:r>
              <a:rPr lang="ar-AE" sz="2800" dirty="0" smtClean="0">
                <a:cs typeface="+mj-cs"/>
              </a:rPr>
              <a:t>ا</a:t>
            </a:r>
            <a:r>
              <a:rPr lang="ar-AE" sz="2800" dirty="0" smtClean="0"/>
              <a:t>بیماري </a:t>
            </a:r>
            <a:r>
              <a:rPr lang="ar-AE" sz="2800" dirty="0"/>
              <a:t>عفونی به دودسته تقسیم می شود: </a:t>
            </a:r>
            <a:endParaRPr lang="fa-IR" sz="2800" dirty="0"/>
          </a:p>
          <a:p>
            <a:pPr marL="0" indent="0" algn="r" rtl="1">
              <a:buNone/>
            </a:pPr>
            <a:r>
              <a:rPr lang="ar-AE" sz="2800" dirty="0" smtClean="0"/>
              <a:t>1 </a:t>
            </a:r>
            <a:r>
              <a:rPr lang="ar-AE" sz="2800" dirty="0"/>
              <a:t>-بیماري واگیر دار: بیماري است که در نتیجۀ یک عامل عفونی بیماریزا یا فرآورده هاي سمی آن</a:t>
            </a:r>
            <a:r>
              <a:rPr lang="fa-IR" sz="2800" dirty="0"/>
              <a:t> </a:t>
            </a:r>
            <a:r>
              <a:rPr lang="ar-AE" sz="2800" dirty="0"/>
              <a:t>باشد و بتواند بصورت مستقیم یا غیرمستقیم از انسان به انسان، از جانور به جانور دیگر، یا از راه محیط زیست(هوا،گرد و غبار،خاك،آب و ...)به انسان یا حیوان منتقل شود و حضور فرد آلوده در محیط باعث انتشار بیماري به اطرافیان می گردد.مانند سل و سرخک.</a:t>
            </a:r>
            <a:endParaRPr lang="fa-IR" sz="2800" dirty="0"/>
          </a:p>
          <a:p>
            <a:pPr marL="0" indent="0" algn="r" rtl="1">
              <a:buNone/>
            </a:pPr>
            <a:r>
              <a:rPr lang="ar-AE" sz="2800" dirty="0"/>
              <a:t>2-بیماري قابل سرایت: بیماري است که حضور فرد در اجتماع باعث انتقال بیماري نمی شود مانند بیماري ایدز، هپاتیت </a:t>
            </a:r>
            <a:r>
              <a:rPr lang="fa-IR" sz="2800" dirty="0"/>
              <a:t>ب</a:t>
            </a:r>
            <a:endParaRPr lang="en-US" sz="2800" dirty="0"/>
          </a:p>
          <a:p>
            <a:pPr marL="0" indent="0" algn="r" rtl="1">
              <a:buNone/>
            </a:pPr>
            <a:endParaRPr lang="en-US" sz="2800" dirty="0">
              <a:cs typeface="+mj-cs"/>
            </a:endParaRPr>
          </a:p>
        </p:txBody>
      </p:sp>
    </p:spTree>
    <p:extLst>
      <p:ext uri="{BB962C8B-B14F-4D97-AF65-F5344CB8AC3E}">
        <p14:creationId xmlns:p14="http://schemas.microsoft.com/office/powerpoint/2010/main" val="2006706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268760"/>
            <a:ext cx="6096000" cy="3657599"/>
          </a:xfrm>
        </p:spPr>
        <p:txBody>
          <a:bodyPr>
            <a:noAutofit/>
          </a:bodyPr>
          <a:lstStyle/>
          <a:p>
            <a:pPr algn="r" rtl="1"/>
            <a:r>
              <a:rPr lang="ar-AE" sz="2400" dirty="0" smtClean="0"/>
              <a:t>مهمترین راه مقابله در برابر گسترش ویروس </a:t>
            </a:r>
            <a:r>
              <a:rPr lang="en-US" sz="2400" dirty="0" smtClean="0"/>
              <a:t>MERS </a:t>
            </a:r>
            <a:r>
              <a:rPr lang="ar-AE" sz="2400" dirty="0" smtClean="0"/>
              <a:t>رعایت موازین بهداشتی و اصول پیشگیری و کنترل عفونت می باشد. </a:t>
            </a:r>
            <a:endParaRPr lang="fa-IR" sz="2400" dirty="0" smtClean="0"/>
          </a:p>
          <a:p>
            <a:pPr algn="r" rtl="1"/>
            <a:r>
              <a:rPr lang="ar-AE" sz="2400" dirty="0" smtClean="0"/>
              <a:t>راههای انتقال در بیمارستان:</a:t>
            </a:r>
            <a:endParaRPr lang="fa-IR" sz="2400" dirty="0" smtClean="0"/>
          </a:p>
          <a:p>
            <a:pPr algn="r" rtl="1"/>
            <a:r>
              <a:rPr lang="ar-AE" sz="2400" dirty="0" smtClean="0"/>
              <a:t>به نظر می رسد بیماری </a:t>
            </a:r>
            <a:r>
              <a:rPr lang="en-US" sz="2400" dirty="0" smtClean="0"/>
              <a:t>MERS </a:t>
            </a:r>
            <a:r>
              <a:rPr lang="ar-AE" sz="2400" dirty="0" smtClean="0"/>
              <a:t>از طریق یکی از روشهای زیر منتقل می گردد. </a:t>
            </a:r>
            <a:endParaRPr lang="fa-IR" sz="2400" dirty="0" smtClean="0"/>
          </a:p>
          <a:p>
            <a:pPr algn="r" rtl="1"/>
            <a:r>
              <a:rPr lang="ar-AE" sz="2400" dirty="0" smtClean="0"/>
              <a:t>-تماس مستقیم با فرد بیمار ) تماس با ترشحات آلوده بیمار و راه تنفسی(</a:t>
            </a:r>
            <a:endParaRPr lang="fa-IR" sz="2400" dirty="0" smtClean="0"/>
          </a:p>
          <a:p>
            <a:pPr algn="r" rtl="1"/>
            <a:r>
              <a:rPr lang="ar-AE" sz="2400" dirty="0" smtClean="0"/>
              <a:t>تماس غیر مستقیم با اشیائی که با ترشحات تنفسی و یا ترشحات بدن بیمار مبتال به </a:t>
            </a:r>
            <a:r>
              <a:rPr lang="en-US" sz="2400" dirty="0" smtClean="0"/>
              <a:t>MERS،</a:t>
            </a:r>
            <a:r>
              <a:rPr lang="ar-AE" sz="2400" dirty="0" smtClean="0"/>
              <a:t>آلوده شده باشند</a:t>
            </a:r>
            <a:endParaRPr lang="en-US" sz="2400" dirty="0"/>
          </a:p>
        </p:txBody>
      </p:sp>
    </p:spTree>
    <p:extLst>
      <p:ext uri="{BB962C8B-B14F-4D97-AF65-F5344CB8AC3E}">
        <p14:creationId xmlns:p14="http://schemas.microsoft.com/office/powerpoint/2010/main" val="19893968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مواجهه ی شغلی ممکن است به یکی از سه شکل زیر باشد. :</a:t>
            </a:r>
            <a:endParaRPr lang="fa-IR" sz="2400" dirty="0" smtClean="0"/>
          </a:p>
          <a:p>
            <a:pPr algn="r" rtl="1"/>
            <a:r>
              <a:rPr lang="ar-AE" sz="2400" dirty="0" smtClean="0"/>
              <a:t>  مواجهه از راه پوست</a:t>
            </a:r>
            <a:r>
              <a:rPr lang="en-US" sz="2400" dirty="0" smtClean="0"/>
              <a:t>)</a:t>
            </a:r>
            <a:r>
              <a:rPr lang="ar-AE" sz="2400" dirty="0" smtClean="0"/>
              <a:t>مانند فرو رفتن سوزن به دست</a:t>
            </a:r>
            <a:r>
              <a:rPr lang="en-US" sz="2400" dirty="0" smtClean="0"/>
              <a:t>(</a:t>
            </a:r>
          </a:p>
          <a:p>
            <a:pPr algn="r" rtl="1"/>
            <a:r>
              <a:rPr lang="ar-AE" sz="2400" dirty="0" smtClean="0"/>
              <a:t> مواجهه غشاهای مخاطی</a:t>
            </a:r>
            <a:r>
              <a:rPr lang="en-US" sz="2400" dirty="0" smtClean="0"/>
              <a:t>)</a:t>
            </a:r>
            <a:r>
              <a:rPr lang="ar-AE" sz="2400" dirty="0" smtClean="0"/>
              <a:t>مانند پاشیدگی مایعات آلوده به چشم، بینی یا دهان</a:t>
            </a:r>
            <a:r>
              <a:rPr lang="en-US" sz="2400" dirty="0" smtClean="0"/>
              <a:t>(</a:t>
            </a:r>
            <a:endParaRPr lang="fa-IR" sz="2400" dirty="0" smtClean="0"/>
          </a:p>
          <a:p>
            <a:pPr algn="r" rtl="1"/>
            <a:r>
              <a:rPr lang="ar-AE" sz="2400" dirty="0" smtClean="0"/>
              <a:t>  مواجهه پوست ناسالم</a:t>
            </a:r>
            <a:r>
              <a:rPr lang="en-US" sz="2400" dirty="0" smtClean="0"/>
              <a:t>)</a:t>
            </a:r>
            <a:r>
              <a:rPr lang="ar-AE" sz="2400" dirty="0" smtClean="0"/>
              <a:t>مانند تماس با پوست بریده، ترک خورده یا دچار درماتیت</a:t>
            </a:r>
            <a:r>
              <a:rPr lang="en-US" sz="2400" dirty="0" smtClean="0"/>
              <a:t>(</a:t>
            </a:r>
            <a:endParaRPr lang="en-US" sz="2400" dirty="0"/>
          </a:p>
        </p:txBody>
      </p:sp>
      <p:sp>
        <p:nvSpPr>
          <p:cNvPr id="2" name="Title 1"/>
          <p:cNvSpPr>
            <a:spLocks noGrp="1"/>
          </p:cNvSpPr>
          <p:nvPr>
            <p:ph type="title"/>
          </p:nvPr>
        </p:nvSpPr>
        <p:spPr/>
        <p:txBody>
          <a:bodyPr/>
          <a:lstStyle/>
          <a:p>
            <a:r>
              <a:rPr lang="ar-AE" dirty="0" smtClean="0"/>
              <a:t>اقدامات الزم هنگام مواجهه شغلی</a:t>
            </a:r>
            <a:endParaRPr lang="en-US" dirty="0"/>
          </a:p>
        </p:txBody>
      </p:sp>
    </p:spTree>
    <p:extLst>
      <p:ext uri="{BB962C8B-B14F-4D97-AF65-F5344CB8AC3E}">
        <p14:creationId xmlns:p14="http://schemas.microsoft.com/office/powerpoint/2010/main" val="330579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800" dirty="0" smtClean="0"/>
              <a:t>: همه کارکنان مراقبت پزشکی باید سه نوبت واکسیناسیون</a:t>
            </a:r>
            <a:r>
              <a:rPr lang="en-US" sz="2800" dirty="0" smtClean="0"/>
              <a:t>HBV </a:t>
            </a:r>
            <a:r>
              <a:rPr lang="ar-AE" sz="2800" dirty="0" smtClean="0"/>
              <a:t>را دریافت کنند و آزمایش پاسخ به واکسن</a:t>
            </a:r>
            <a:r>
              <a:rPr lang="en-US" sz="2800" dirty="0" smtClean="0"/>
              <a:t>HBV</a:t>
            </a:r>
            <a:r>
              <a:rPr lang="ar-AE" sz="2800" dirty="0" smtClean="0"/>
              <a:t>را یک تا دو ماه بعد تکمیل دوره انجام دهند. </a:t>
            </a:r>
            <a:endParaRPr lang="fa-IR" sz="2800" dirty="0" smtClean="0"/>
          </a:p>
          <a:p>
            <a:pPr algn="r" rtl="1"/>
            <a:endParaRPr lang="en-US" sz="2800" dirty="0"/>
          </a:p>
        </p:txBody>
      </p:sp>
    </p:spTree>
    <p:extLst>
      <p:ext uri="{BB962C8B-B14F-4D97-AF65-F5344CB8AC3E}">
        <p14:creationId xmlns:p14="http://schemas.microsoft.com/office/powerpoint/2010/main" val="3754848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1196752"/>
            <a:ext cx="6096000" cy="3657599"/>
          </a:xfrm>
        </p:spPr>
        <p:txBody>
          <a:bodyPr>
            <a:noAutofit/>
          </a:bodyPr>
          <a:lstStyle/>
          <a:p>
            <a:pPr algn="r" rtl="1"/>
            <a:r>
              <a:rPr lang="ar-AE" sz="2400" dirty="0" smtClean="0"/>
              <a:t>مراحل شش گانه </a:t>
            </a:r>
            <a:r>
              <a:rPr lang="en-US" sz="2400" dirty="0" smtClean="0"/>
              <a:t>PEP </a:t>
            </a:r>
            <a:r>
              <a:rPr lang="ar-AE" sz="2400" dirty="0" smtClean="0"/>
              <a:t>شامل مداوای محل مواجهه، ثبت و گزارشدهی، ارزیابی مواجهه، ارزیابی منبع مواجهه، مدیریت عفونتها و پیگیری است:</a:t>
            </a:r>
            <a:endParaRPr lang="fa-IR" sz="2400" dirty="0" smtClean="0"/>
          </a:p>
          <a:p>
            <a:pPr algn="r" rtl="1"/>
            <a:r>
              <a:rPr lang="ar-AE" sz="2400" dirty="0" smtClean="0"/>
              <a:t>1 -مرحله اول </a:t>
            </a:r>
            <a:r>
              <a:rPr lang="en-US" sz="2400" dirty="0" smtClean="0"/>
              <a:t>PEP :</a:t>
            </a:r>
            <a:r>
              <a:rPr lang="ar-AE" sz="2400" dirty="0" smtClean="0"/>
              <a:t>مداوای محل مواجهه</a:t>
            </a:r>
            <a:endParaRPr lang="fa-IR" sz="2400" dirty="0" smtClean="0"/>
          </a:p>
          <a:p>
            <a:pPr algn="r" rtl="1"/>
            <a:r>
              <a:rPr lang="ar-AE" sz="2400" dirty="0" smtClean="0"/>
              <a:t> در اولین فرصت، محل مواجهه با مایعات بالقوه عفونی را با استفاده از آب معمولی و صابون شستشو دهید.</a:t>
            </a:r>
            <a:endParaRPr lang="fa-IR" sz="2400" dirty="0" smtClean="0"/>
          </a:p>
          <a:p>
            <a:pPr algn="r" rtl="1"/>
            <a:r>
              <a:rPr lang="ar-AE" sz="2400" dirty="0" smtClean="0"/>
              <a:t>  به استثناء چشم، غشاهای مخاطی مواجهه یافته را با آب معمولی و فراوان شستشو دهید. </a:t>
            </a:r>
            <a:endParaRPr lang="fa-IR" sz="2400" dirty="0" smtClean="0"/>
          </a:p>
          <a:p>
            <a:pPr algn="r" rtl="1"/>
            <a:r>
              <a:rPr lang="ar-AE" sz="2400" dirty="0" smtClean="0"/>
              <a:t> چشم مواجهه یافته را با محلول نرمال سالین یا آب سالم فراوان شستشو دهید.</a:t>
            </a:r>
            <a:endParaRPr lang="fa-IR" sz="2400" dirty="0" smtClean="0"/>
          </a:p>
          <a:p>
            <a:pPr algn="r" rtl="1"/>
            <a:r>
              <a:rPr lang="ar-AE" sz="2400" dirty="0" smtClean="0"/>
              <a:t>  از هرگونه دستکاری و فشردن محل مواجهه خودداری نمایید.</a:t>
            </a:r>
            <a:endParaRPr lang="fa-IR" sz="2400" dirty="0" smtClean="0"/>
          </a:p>
          <a:p>
            <a:pPr algn="r" rtl="1"/>
            <a:r>
              <a:rPr lang="ar-AE" sz="2400" dirty="0" smtClean="0"/>
              <a:t>  از مواد گندزدا یا ضدعفونی کننده که میتوانند باعث ایجاد سوزانندگی و التهاب شوند استفاده نکنید. </a:t>
            </a:r>
            <a:endParaRPr lang="en-US" sz="2400" dirty="0"/>
          </a:p>
        </p:txBody>
      </p:sp>
      <p:sp>
        <p:nvSpPr>
          <p:cNvPr id="2" name="Title 1"/>
          <p:cNvSpPr>
            <a:spLocks noGrp="1"/>
          </p:cNvSpPr>
          <p:nvPr>
            <p:ph type="title"/>
          </p:nvPr>
        </p:nvSpPr>
        <p:spPr>
          <a:xfrm>
            <a:off x="251520" y="6400800"/>
            <a:ext cx="7543800" cy="914400"/>
          </a:xfrm>
        </p:spPr>
        <p:txBody>
          <a:bodyPr>
            <a:normAutofit fontScale="90000"/>
          </a:bodyPr>
          <a:lstStyle/>
          <a:p>
            <a:r>
              <a:rPr lang="ar-AE" dirty="0" smtClean="0"/>
              <a:t>پیشگیری پس از تماس</a:t>
            </a:r>
            <a:r>
              <a:rPr lang="fa-IR" dirty="0" smtClean="0"/>
              <a:t/>
            </a:r>
            <a:br>
              <a:rPr lang="fa-IR" dirty="0" smtClean="0"/>
            </a:br>
            <a:endParaRPr lang="en-US" dirty="0"/>
          </a:p>
        </p:txBody>
      </p:sp>
    </p:spTree>
    <p:extLst>
      <p:ext uri="{BB962C8B-B14F-4D97-AF65-F5344CB8AC3E}">
        <p14:creationId xmlns:p14="http://schemas.microsoft.com/office/powerpoint/2010/main" val="34937488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AE" sz="2400" dirty="0" smtClean="0"/>
              <a:t>2 -مرحله دوم </a:t>
            </a:r>
            <a:r>
              <a:rPr lang="en-US" sz="2400" dirty="0" smtClean="0"/>
              <a:t>PEP:</a:t>
            </a:r>
            <a:r>
              <a:rPr lang="ar-AE" sz="2400" dirty="0" smtClean="0"/>
              <a:t>ثبت و گزارشدهی</a:t>
            </a:r>
            <a:endParaRPr lang="fa-IR" sz="2400" dirty="0" smtClean="0"/>
          </a:p>
          <a:p>
            <a:pPr algn="r" rtl="1"/>
            <a:r>
              <a:rPr lang="ar-AE" sz="2400" dirty="0" smtClean="0"/>
              <a:t>در صورتیکه در بیمارستان کار میکنید، موارد مواجهه شغلی را به کمیته کنترل عفونتهای بیمارستانی گزارش دهید.</a:t>
            </a:r>
            <a:endParaRPr lang="fa-IR" sz="2400" dirty="0" smtClean="0"/>
          </a:p>
          <a:p>
            <a:pPr algn="r" rtl="1"/>
            <a:r>
              <a:rPr lang="ar-AE" sz="2400" dirty="0" smtClean="0"/>
              <a:t> چگونگی مدیریت مواجهه و پیشگیری بعد از مواجهه</a:t>
            </a:r>
            <a:r>
              <a:rPr lang="en-US" sz="2400" dirty="0" smtClean="0"/>
              <a:t> </a:t>
            </a:r>
            <a:r>
              <a:rPr lang="ar-AE" sz="2400" dirty="0" smtClean="0"/>
              <a:t>باید در پرونده پزشکی کارکنان مواجهه یافته ثبت شود.</a:t>
            </a:r>
            <a:endParaRPr lang="fa-IR" sz="2400" dirty="0" smtClean="0"/>
          </a:p>
          <a:p>
            <a:pPr algn="r" rtl="1"/>
            <a:r>
              <a:rPr lang="ar-AE" sz="2400" dirty="0" smtClean="0"/>
              <a:t> به محرمانه ماندن اط</a:t>
            </a:r>
            <a:r>
              <a:rPr lang="fa-IR" sz="2400" dirty="0" smtClean="0"/>
              <a:t>لا</a:t>
            </a:r>
            <a:r>
              <a:rPr lang="ar-AE" sz="2400" dirty="0" smtClean="0"/>
              <a:t>عات موجود در پرونده پزشکی توجه کنید.</a:t>
            </a:r>
            <a:endParaRPr lang="fa-IR" sz="2400" dirty="0" smtClean="0"/>
          </a:p>
          <a:p>
            <a:pPr algn="r" rtl="1"/>
            <a:r>
              <a:rPr lang="ar-AE" sz="2400" dirty="0" smtClean="0"/>
              <a:t> به تیم کنترل عفونت سریع اط</a:t>
            </a:r>
            <a:r>
              <a:rPr lang="fa-IR" sz="2400" dirty="0" smtClean="0"/>
              <a:t>لا</a:t>
            </a:r>
            <a:r>
              <a:rPr lang="ar-AE" sz="2400" dirty="0" smtClean="0"/>
              <a:t>ع دهید. </a:t>
            </a:r>
            <a:endParaRPr lang="en-US" sz="2400" dirty="0"/>
          </a:p>
        </p:txBody>
      </p:sp>
    </p:spTree>
    <p:extLst>
      <p:ext uri="{BB962C8B-B14F-4D97-AF65-F5344CB8AC3E}">
        <p14:creationId xmlns:p14="http://schemas.microsoft.com/office/powerpoint/2010/main" val="36349896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3 -مرحله سوم </a:t>
            </a:r>
            <a:r>
              <a:rPr lang="en-US" sz="2400" dirty="0" smtClean="0"/>
              <a:t>PEP : </a:t>
            </a:r>
            <a:r>
              <a:rPr lang="ar-AE" sz="2400" dirty="0" smtClean="0"/>
              <a:t>ارزیابی مواجهه</a:t>
            </a:r>
            <a:endParaRPr lang="fa-IR" sz="2400" dirty="0" smtClean="0"/>
          </a:p>
          <a:p>
            <a:pPr algn="r" rtl="1"/>
            <a:r>
              <a:rPr lang="ar-AE" sz="2400" dirty="0" smtClean="0"/>
              <a:t>احتمال انتقال </a:t>
            </a:r>
            <a:r>
              <a:rPr lang="en-US" sz="2400" dirty="0" smtClean="0"/>
              <a:t>HIV ،HBV ،HCV </a:t>
            </a:r>
            <a:r>
              <a:rPr lang="ar-AE" sz="2400" dirty="0" smtClean="0"/>
              <a:t>با توجه به نوع ترشحاتی که مواجهه با آن اتفاق افتاده، راه مواجهه و شدت مواجهه ارزیابی شود. عواملی که باید در ارزیابی مد نظر باشد عبارتند از:نوع مواجهه</a:t>
            </a:r>
            <a:r>
              <a:rPr lang="fa-IR" sz="2400" dirty="0" smtClean="0"/>
              <a:t>(</a:t>
            </a:r>
            <a:r>
              <a:rPr lang="ar-AE" sz="2400" dirty="0" smtClean="0"/>
              <a:t>آسیب پوستی، مواجهه غشای مخاطی، مواجهه پوست ناسالم</a:t>
            </a:r>
            <a:r>
              <a:rPr lang="fa-IR" sz="2400" dirty="0" smtClean="0"/>
              <a:t>)</a:t>
            </a:r>
            <a:r>
              <a:rPr lang="ar-AE" sz="2400" dirty="0" smtClean="0"/>
              <a:t>، نوع مایع/بافت، شدت مواجهه</a:t>
            </a:r>
            <a:r>
              <a:rPr lang="fa-IR" sz="2400" dirty="0" smtClean="0"/>
              <a:t>(</a:t>
            </a:r>
            <a:r>
              <a:rPr lang="ar-AE" sz="2400" dirty="0" smtClean="0"/>
              <a:t>شامل مقدار خون یا ترشحات، عمق مواجهه در تماسهای پوستی، حجم ترشحات در تماسهای مخاطی</a:t>
            </a:r>
            <a:r>
              <a:rPr lang="fa-IR" sz="2400" dirty="0" smtClean="0"/>
              <a:t>)</a:t>
            </a:r>
            <a:r>
              <a:rPr lang="ar-AE" sz="2400" dirty="0" smtClean="0"/>
              <a:t>، سابقه واکسیناسیون هپاتیت </a:t>
            </a:r>
            <a:r>
              <a:rPr lang="en-US" sz="2400" dirty="0" smtClean="0"/>
              <a:t>B </a:t>
            </a:r>
            <a:r>
              <a:rPr lang="ar-AE" sz="2400" dirty="0" smtClean="0"/>
              <a:t>و وضعیت پاسخ به آن. </a:t>
            </a:r>
            <a:endParaRPr lang="en-US" sz="2400" dirty="0"/>
          </a:p>
        </p:txBody>
      </p:sp>
    </p:spTree>
    <p:extLst>
      <p:ext uri="{BB962C8B-B14F-4D97-AF65-F5344CB8AC3E}">
        <p14:creationId xmlns:p14="http://schemas.microsoft.com/office/powerpoint/2010/main" val="3955447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AE" sz="2400" dirty="0" smtClean="0"/>
              <a:t>4 -مرحله چهارم </a:t>
            </a:r>
            <a:r>
              <a:rPr lang="en-US" sz="2400" dirty="0" smtClean="0"/>
              <a:t>PEP:</a:t>
            </a:r>
            <a:r>
              <a:rPr lang="ar-AE" sz="2400" dirty="0" smtClean="0"/>
              <a:t>ارزیابی منبع مواجهه</a:t>
            </a:r>
            <a:endParaRPr lang="fa-IR" sz="2400" dirty="0" smtClean="0"/>
          </a:p>
          <a:p>
            <a:pPr algn="r" rtl="1"/>
            <a:r>
              <a:rPr lang="ar-AE" sz="2400" dirty="0" smtClean="0"/>
              <a:t>بیمار از نظر </a:t>
            </a:r>
            <a:r>
              <a:rPr lang="en-US" sz="2400" dirty="0" smtClean="0"/>
              <a:t>HIV/HCV/HBV </a:t>
            </a:r>
            <a:r>
              <a:rPr lang="ar-AE" sz="2400" dirty="0" smtClean="0"/>
              <a:t>بررسی شود. در صورتیکه نتایج این آزمایشات</a:t>
            </a:r>
            <a:r>
              <a:rPr lang="fa-IR" sz="2400" dirty="0" smtClean="0"/>
              <a:t> </a:t>
            </a:r>
            <a:r>
              <a:rPr lang="ar-AE" sz="2400" dirty="0" smtClean="0"/>
              <a:t>در سوابق بیمار موجود نیست برای اط</a:t>
            </a:r>
            <a:r>
              <a:rPr lang="fa-IR" sz="2400" dirty="0" smtClean="0"/>
              <a:t>لا</a:t>
            </a:r>
            <a:r>
              <a:rPr lang="ar-AE" sz="2400" dirty="0" smtClean="0"/>
              <a:t>ع از وضعیت منبع هر چه سریعتر اقدام شود. </a:t>
            </a:r>
            <a:endParaRPr lang="en-US" sz="2400" dirty="0"/>
          </a:p>
        </p:txBody>
      </p:sp>
    </p:spTree>
    <p:extLst>
      <p:ext uri="{BB962C8B-B14F-4D97-AF65-F5344CB8AC3E}">
        <p14:creationId xmlns:p14="http://schemas.microsoft.com/office/powerpoint/2010/main" val="204212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r" rtl="1">
              <a:buNone/>
            </a:pPr>
            <a:r>
              <a:rPr lang="ar-AE" sz="2800" dirty="0" smtClean="0"/>
              <a:t>راههاي انتقال بیماریهاي عفونی را می توان به شرح زیر طبقه بندي کرد:</a:t>
            </a:r>
            <a:endParaRPr lang="fa-IR" sz="2800" dirty="0" smtClean="0"/>
          </a:p>
          <a:p>
            <a:pPr marL="0" indent="0" algn="r" rtl="1">
              <a:buNone/>
            </a:pPr>
            <a:r>
              <a:rPr lang="ar-AE" sz="2800" dirty="0" smtClean="0"/>
              <a:t> 1 -انتقال مستقیم: بوسیلۀ تماس مستقیم ،آلودگی با ریز قطره ها و تماس با خاك ،گزش جانوران و از راه جفت</a:t>
            </a:r>
            <a:endParaRPr lang="fa-IR" sz="2800" dirty="0" smtClean="0"/>
          </a:p>
          <a:p>
            <a:pPr marL="0" indent="0" algn="r" rtl="1">
              <a:buNone/>
            </a:pPr>
            <a:r>
              <a:rPr lang="ar-AE" sz="2800" dirty="0" smtClean="0"/>
              <a:t> 2 -انتقال غیر مستقیم: بوسیلۀ ناقل جاندار و ناقل بی جان ، هوا، لوازم آلوده ، دست و انگشت آلوده می باشد. </a:t>
            </a:r>
            <a:endParaRPr lang="en-US" sz="2800" dirty="0"/>
          </a:p>
        </p:txBody>
      </p:sp>
      <p:sp>
        <p:nvSpPr>
          <p:cNvPr id="2" name="Title 1"/>
          <p:cNvSpPr>
            <a:spLocks noGrp="1"/>
          </p:cNvSpPr>
          <p:nvPr>
            <p:ph type="title"/>
          </p:nvPr>
        </p:nvSpPr>
        <p:spPr/>
        <p:txBody>
          <a:bodyPr>
            <a:normAutofit fontScale="90000"/>
          </a:bodyPr>
          <a:lstStyle/>
          <a:p>
            <a:r>
              <a:rPr lang="ar-AE" dirty="0" smtClean="0"/>
              <a:t> راههاي انتقال بیماریهاي واگیر: </a:t>
            </a:r>
            <a:r>
              <a:rPr lang="fa-IR" dirty="0" smtClean="0"/>
              <a:t/>
            </a:r>
            <a:br>
              <a:rPr lang="fa-IR" dirty="0" smtClean="0"/>
            </a:br>
            <a:endParaRPr lang="en-US" dirty="0"/>
          </a:p>
        </p:txBody>
      </p:sp>
    </p:spTree>
    <p:extLst>
      <p:ext uri="{BB962C8B-B14F-4D97-AF65-F5344CB8AC3E}">
        <p14:creationId xmlns:p14="http://schemas.microsoft.com/office/powerpoint/2010/main" val="168454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r" rtl="1"/>
            <a:r>
              <a:rPr lang="ar-AE" sz="2800" dirty="0" smtClean="0"/>
              <a:t>راههاي ورود میکروب به بدن میزبان:</a:t>
            </a:r>
            <a:endParaRPr lang="fa-IR" sz="2800" dirty="0" smtClean="0"/>
          </a:p>
          <a:p>
            <a:pPr marL="0" indent="0" algn="r" rtl="1">
              <a:buNone/>
            </a:pPr>
            <a:r>
              <a:rPr lang="ar-AE" sz="2800" dirty="0" smtClean="0"/>
              <a:t>1 -دستگاه تنفس به وسیلۀ استنشاق(سل،آنفلوانزا)</a:t>
            </a:r>
            <a:endParaRPr lang="fa-IR" sz="2800" dirty="0" smtClean="0"/>
          </a:p>
          <a:p>
            <a:pPr marL="0" indent="0" algn="r" rtl="1">
              <a:buNone/>
            </a:pPr>
            <a:r>
              <a:rPr lang="ar-AE" sz="2800" dirty="0" smtClean="0"/>
              <a:t> 2 -دستگاه گوارش از راه خوردن آب، غذا و شیر آلوده(حصبه،وبا،تب مالت)</a:t>
            </a:r>
            <a:endParaRPr lang="fa-IR" sz="2800" dirty="0" smtClean="0"/>
          </a:p>
          <a:p>
            <a:pPr marL="0" indent="0" algn="r" rtl="1">
              <a:buNone/>
            </a:pPr>
            <a:r>
              <a:rPr lang="ar-AE" sz="2800" dirty="0" smtClean="0"/>
              <a:t> 3 -دستگاه ادراري- تناسلی از طریق تماسهاي جنسی(سوزاك،سیفلیس،ایدز)</a:t>
            </a:r>
            <a:endParaRPr lang="fa-IR" sz="2800" dirty="0" smtClean="0"/>
          </a:p>
          <a:p>
            <a:pPr marL="0" indent="0" algn="r" rtl="1">
              <a:buNone/>
            </a:pPr>
            <a:r>
              <a:rPr lang="ar-AE" sz="2800" dirty="0" smtClean="0"/>
              <a:t> 4 -از راه پوست و مخاط از طریق زخمها،اجسام تیز، سرنگ آلوده (کزاز،هپاتیت </a:t>
            </a:r>
            <a:r>
              <a:rPr lang="en-US" sz="2800" dirty="0" smtClean="0"/>
              <a:t>B، </a:t>
            </a:r>
            <a:r>
              <a:rPr lang="ar-AE" sz="2800" dirty="0" smtClean="0"/>
              <a:t>ایدز)</a:t>
            </a:r>
            <a:endParaRPr lang="fa-IR" sz="2800" dirty="0" smtClean="0"/>
          </a:p>
          <a:p>
            <a:pPr marL="0" indent="0" algn="r" rtl="1">
              <a:buNone/>
            </a:pPr>
            <a:r>
              <a:rPr lang="ar-AE" sz="2800" dirty="0" smtClean="0"/>
              <a:t> 5 - از طریق انتقال خون آلوده به میکروب و انگلهاي خونی(هپاتیت </a:t>
            </a:r>
            <a:r>
              <a:rPr lang="en-US" sz="2800" dirty="0" smtClean="0"/>
              <a:t>B ،</a:t>
            </a:r>
            <a:r>
              <a:rPr lang="ar-AE" sz="2800" dirty="0" smtClean="0"/>
              <a:t>مالاریا،ایدز)</a:t>
            </a:r>
            <a:endParaRPr lang="fa-IR" sz="2800" dirty="0" smtClean="0"/>
          </a:p>
          <a:p>
            <a:pPr marL="0" indent="0" algn="r" rtl="1">
              <a:buNone/>
            </a:pPr>
            <a:r>
              <a:rPr lang="ar-AE" sz="2800" dirty="0" smtClean="0"/>
              <a:t> 6 -از راه جفت(سرخجه، هپاتیت </a:t>
            </a:r>
            <a:r>
              <a:rPr lang="en-US" sz="2800" dirty="0" smtClean="0"/>
              <a:t>B ،</a:t>
            </a:r>
            <a:r>
              <a:rPr lang="ar-AE" sz="2800" dirty="0" smtClean="0"/>
              <a:t>ایدز</a:t>
            </a:r>
            <a:r>
              <a:rPr lang="fa-IR" sz="2800" dirty="0" smtClean="0"/>
              <a:t>)</a:t>
            </a:r>
            <a:endParaRPr lang="en-US" sz="2800" dirty="0"/>
          </a:p>
        </p:txBody>
      </p:sp>
    </p:spTree>
    <p:extLst>
      <p:ext uri="{BB962C8B-B14F-4D97-AF65-F5344CB8AC3E}">
        <p14:creationId xmlns:p14="http://schemas.microsoft.com/office/powerpoint/2010/main" val="3102336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ar-AE" sz="2800" dirty="0" smtClean="0"/>
              <a:t>1 -رعایت بهداشت فردي و اجتماعی</a:t>
            </a:r>
            <a:endParaRPr lang="fa-IR" sz="2800" dirty="0" smtClean="0"/>
          </a:p>
          <a:p>
            <a:pPr marL="0" indent="0" algn="r" rtl="1">
              <a:buNone/>
            </a:pPr>
            <a:r>
              <a:rPr lang="ar-AE" sz="2800" dirty="0" smtClean="0"/>
              <a:t> 2 -انجام واکیسناسیون به موقع جهت بیماریهاي قابل </a:t>
            </a:r>
            <a:r>
              <a:rPr lang="fa-IR" sz="2800" dirty="0" smtClean="0"/>
              <a:t>     </a:t>
            </a:r>
            <a:r>
              <a:rPr lang="ar-AE" sz="2800" dirty="0" smtClean="0"/>
              <a:t>پیشگیري با واکسن</a:t>
            </a:r>
            <a:endParaRPr lang="fa-IR" sz="2800" dirty="0" smtClean="0"/>
          </a:p>
          <a:p>
            <a:pPr marL="0" indent="0" algn="r" rtl="1">
              <a:buNone/>
            </a:pPr>
            <a:r>
              <a:rPr lang="ar-AE" sz="2800" dirty="0" smtClean="0"/>
              <a:t> 3 -درمان مؤثر و مناسب بیماریهاي واگیر دار جهت پیشگیري از ابتلاء سایر افراد</a:t>
            </a:r>
            <a:endParaRPr lang="en-US" sz="2800" dirty="0"/>
          </a:p>
        </p:txBody>
      </p:sp>
      <p:sp>
        <p:nvSpPr>
          <p:cNvPr id="2" name="Title 1"/>
          <p:cNvSpPr>
            <a:spLocks noGrp="1"/>
          </p:cNvSpPr>
          <p:nvPr>
            <p:ph type="title"/>
          </p:nvPr>
        </p:nvSpPr>
        <p:spPr/>
        <p:txBody>
          <a:bodyPr>
            <a:normAutofit fontScale="90000"/>
          </a:bodyPr>
          <a:lstStyle/>
          <a:p>
            <a:r>
              <a:rPr lang="ar-AE" dirty="0" smtClean="0"/>
              <a:t>راههاي پیشگیري از بیماریهاي واگیر </a:t>
            </a:r>
            <a:endParaRPr lang="en-US" dirty="0"/>
          </a:p>
        </p:txBody>
      </p:sp>
    </p:spTree>
    <p:extLst>
      <p:ext uri="{BB962C8B-B14F-4D97-AF65-F5344CB8AC3E}">
        <p14:creationId xmlns:p14="http://schemas.microsoft.com/office/powerpoint/2010/main" val="2069583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4090</TotalTime>
  <Words>5151</Words>
  <Application>Microsoft Office PowerPoint</Application>
  <PresentationFormat>On-screen Show (4:3)</PresentationFormat>
  <Paragraphs>181</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Elemental</vt:lpstr>
      <vt:lpstr>PowerPoint Presentation</vt:lpstr>
      <vt:lpstr>PowerPoint Presentation</vt:lpstr>
      <vt:lpstr>PowerPoint Presentation</vt:lpstr>
      <vt:lpstr>PowerPoint Presentation</vt:lpstr>
      <vt:lpstr>بیماریهاي واگیردار </vt:lpstr>
      <vt:lpstr>PowerPoint Presentation</vt:lpstr>
      <vt:lpstr> راههاي انتقال بیماریهاي واگیر:  </vt:lpstr>
      <vt:lpstr>PowerPoint Presentation</vt:lpstr>
      <vt:lpstr>راههاي پیشگیري از بیماریهاي واگیر </vt:lpstr>
      <vt:lpstr>احتیاطات</vt:lpstr>
      <vt:lpstr>     احتیاط ایزولاسیون یا جداسازی بیماران در بیمارستان</vt:lpstr>
      <vt:lpstr>کلیات استاندارد احتیاطات </vt:lpstr>
      <vt:lpstr>PowerPoint Presentation</vt:lpstr>
      <vt:lpstr>PowerPoint Presentation</vt:lpstr>
      <vt:lpstr>اصول عمومی بهداشت دست</vt:lpstr>
      <vt:lpstr>PowerPoint Presentation</vt:lpstr>
      <vt:lpstr>احتیاطهایی که باید بر اساس راه انتقال عفونتها رعایت گردند</vt:lpstr>
      <vt:lpstr>احتیاط هوایی </vt:lpstr>
      <vt:lpstr>توجه</vt:lpstr>
      <vt:lpstr>اصول احتیاطهای هوایی عبارتند از</vt:lpstr>
      <vt:lpstr>PowerPoint Presentation</vt:lpstr>
      <vt:lpstr>سل ریه</vt:lpstr>
      <vt:lpstr>PowerPoint Presentation</vt:lpstr>
      <vt:lpstr>سرخک</vt:lpstr>
      <vt:lpstr>آبله مرغان، یا زونای منتشر</vt:lpstr>
      <vt:lpstr>احتیاط  قطرات </vt:lpstr>
      <vt:lpstr>PowerPoint Presentation</vt:lpstr>
      <vt:lpstr>PowerPoint Presentation</vt:lpstr>
      <vt:lpstr>آنفلوانزا</vt:lpstr>
      <vt:lpstr>PowerPoint Presentation</vt:lpstr>
      <vt:lpstr>آنفلوانزای پرندگان</vt:lpstr>
      <vt:lpstr>PowerPoint Presentation</vt:lpstr>
      <vt:lpstr>عفونت مننگوکوکی</vt:lpstr>
      <vt:lpstr>PowerPoint Presentation</vt:lpstr>
      <vt:lpstr>PowerPoint Presentation</vt:lpstr>
      <vt:lpstr>پنومونی پنوموکوکی</vt:lpstr>
      <vt:lpstr>PowerPoint Presentation</vt:lpstr>
      <vt:lpstr>PowerPoint Presentation</vt:lpstr>
      <vt:lpstr>میکوپلاسمایی</vt:lpstr>
      <vt:lpstr>PowerPoint Presentation</vt:lpstr>
      <vt:lpstr>سرخجه</vt:lpstr>
      <vt:lpstr>PowerPoint Presentation</vt:lpstr>
      <vt:lpstr>اوریون</vt:lpstr>
      <vt:lpstr>PowerPoint Presentation</vt:lpstr>
      <vt:lpstr>   احتیاط تماسی</vt:lpstr>
      <vt:lpstr>PowerPoint Presentation</vt:lpstr>
      <vt:lpstr>PowerPoint Presentation</vt:lpstr>
      <vt:lpstr>اسهال حاد </vt:lpstr>
      <vt:lpstr>احتیاط</vt:lpstr>
      <vt:lpstr>PowerPoint Presentation</vt:lpstr>
      <vt:lpstr>PowerPoint Presentation</vt:lpstr>
      <vt:lpstr>هپاتیت</vt:lpstr>
      <vt:lpstr>PowerPoint Presentation</vt:lpstr>
      <vt:lpstr>PowerPoint Presentation</vt:lpstr>
      <vt:lpstr>PowerPoint Presentation</vt:lpstr>
      <vt:lpstr>PowerPoint Presentation</vt:lpstr>
      <vt:lpstr>احتیاط:</vt:lpstr>
      <vt:lpstr>PowerPoint Presentation</vt:lpstr>
      <vt:lpstr> کورنا ویروس</vt:lpstr>
      <vt:lpstr>PowerPoint Presentation</vt:lpstr>
      <vt:lpstr>اقدامات الزم هنگام مواجهه شغلی</vt:lpstr>
      <vt:lpstr>PowerPoint Presentation</vt:lpstr>
      <vt:lpstr>پیشگیری پس از تماس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Emertat</dc:creator>
  <cp:lastModifiedBy>Emertat</cp:lastModifiedBy>
  <cp:revision>34</cp:revision>
  <dcterms:created xsi:type="dcterms:W3CDTF">2018-11-27T09:12:20Z</dcterms:created>
  <dcterms:modified xsi:type="dcterms:W3CDTF">2018-12-18T03:24:07Z</dcterms:modified>
</cp:coreProperties>
</file>