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52" r:id="rId1"/>
  </p:sldMasterIdLst>
  <p:notesMasterIdLst>
    <p:notesMasterId r:id="rId58"/>
  </p:notesMasterIdLst>
  <p:sldIdLst>
    <p:sldId id="256" r:id="rId2"/>
    <p:sldId id="257" r:id="rId3"/>
    <p:sldId id="258" r:id="rId4"/>
    <p:sldId id="298" r:id="rId5"/>
    <p:sldId id="299" r:id="rId6"/>
    <p:sldId id="300" r:id="rId7"/>
    <p:sldId id="301" r:id="rId8"/>
    <p:sldId id="302" r:id="rId9"/>
    <p:sldId id="303" r:id="rId10"/>
    <p:sldId id="259" r:id="rId11"/>
    <p:sldId id="260" r:id="rId12"/>
    <p:sldId id="304" r:id="rId13"/>
    <p:sldId id="261" r:id="rId14"/>
    <p:sldId id="305" r:id="rId15"/>
    <p:sldId id="311" r:id="rId16"/>
    <p:sldId id="312" r:id="rId17"/>
    <p:sldId id="322" r:id="rId18"/>
    <p:sldId id="313" r:id="rId19"/>
    <p:sldId id="323" r:id="rId20"/>
    <p:sldId id="315" r:id="rId21"/>
    <p:sldId id="324" r:id="rId22"/>
    <p:sldId id="314" r:id="rId23"/>
    <p:sldId id="317" r:id="rId24"/>
    <p:sldId id="330" r:id="rId25"/>
    <p:sldId id="337" r:id="rId26"/>
    <p:sldId id="334" r:id="rId27"/>
    <p:sldId id="335" r:id="rId28"/>
    <p:sldId id="338" r:id="rId29"/>
    <p:sldId id="332" r:id="rId30"/>
    <p:sldId id="336" r:id="rId31"/>
    <p:sldId id="333" r:id="rId32"/>
    <p:sldId id="325" r:id="rId33"/>
    <p:sldId id="326" r:id="rId34"/>
    <p:sldId id="327" r:id="rId35"/>
    <p:sldId id="328" r:id="rId36"/>
    <p:sldId id="318" r:id="rId37"/>
    <p:sldId id="275" r:id="rId38"/>
    <p:sldId id="263" r:id="rId39"/>
    <p:sldId id="269" r:id="rId40"/>
    <p:sldId id="264" r:id="rId41"/>
    <p:sldId id="268" r:id="rId42"/>
    <p:sldId id="267" r:id="rId43"/>
    <p:sldId id="265" r:id="rId44"/>
    <p:sldId id="266" r:id="rId45"/>
    <p:sldId id="270" r:id="rId46"/>
    <p:sldId id="271" r:id="rId47"/>
    <p:sldId id="272" r:id="rId48"/>
    <p:sldId id="273" r:id="rId49"/>
    <p:sldId id="276" r:id="rId50"/>
    <p:sldId id="278" r:id="rId51"/>
    <p:sldId id="279" r:id="rId52"/>
    <p:sldId id="280" r:id="rId53"/>
    <p:sldId id="281" r:id="rId54"/>
    <p:sldId id="282" r:id="rId55"/>
    <p:sldId id="283" r:id="rId56"/>
    <p:sldId id="339" r:id="rId57"/>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294" autoAdjust="0"/>
    <p:restoredTop sz="94660"/>
  </p:normalViewPr>
  <p:slideViewPr>
    <p:cSldViewPr snapToGrid="0">
      <p:cViewPr varScale="1">
        <p:scale>
          <a:sx n="70" d="100"/>
          <a:sy n="70" d="100"/>
        </p:scale>
        <p:origin x="7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390DB32-7649-474B-8154-A469550F5BE7}" type="datetimeFigureOut">
              <a:rPr lang="fa-IR" smtClean="0"/>
              <a:t>15/12/1439</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26B2341-D382-4A96-BCD6-66F83E81DE2A}" type="slidenum">
              <a:rPr lang="fa-IR" smtClean="0"/>
              <a:t>‹#›</a:t>
            </a:fld>
            <a:endParaRPr lang="fa-IR"/>
          </a:p>
        </p:txBody>
      </p:sp>
    </p:spTree>
    <p:extLst>
      <p:ext uri="{BB962C8B-B14F-4D97-AF65-F5344CB8AC3E}">
        <p14:creationId xmlns:p14="http://schemas.microsoft.com/office/powerpoint/2010/main" val="27821939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26B2341-D382-4A96-BCD6-66F83E81DE2A}" type="slidenum">
              <a:rPr lang="fa-IR" smtClean="0"/>
              <a:t>3</a:t>
            </a:fld>
            <a:endParaRPr lang="fa-IR"/>
          </a:p>
        </p:txBody>
      </p:sp>
    </p:spTree>
    <p:extLst>
      <p:ext uri="{BB962C8B-B14F-4D97-AF65-F5344CB8AC3E}">
        <p14:creationId xmlns:p14="http://schemas.microsoft.com/office/powerpoint/2010/main" val="373142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26B2341-D382-4A96-BCD6-66F83E81DE2A}" type="slidenum">
              <a:rPr lang="fa-IR" smtClean="0"/>
              <a:t>37</a:t>
            </a:fld>
            <a:endParaRPr lang="fa-IR"/>
          </a:p>
        </p:txBody>
      </p:sp>
    </p:spTree>
    <p:extLst>
      <p:ext uri="{BB962C8B-B14F-4D97-AF65-F5344CB8AC3E}">
        <p14:creationId xmlns:p14="http://schemas.microsoft.com/office/powerpoint/2010/main" val="352198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26B2341-D382-4A96-BCD6-66F83E81DE2A}" type="slidenum">
              <a:rPr lang="fa-IR" smtClean="0"/>
              <a:t>40</a:t>
            </a:fld>
            <a:endParaRPr lang="fa-IR"/>
          </a:p>
        </p:txBody>
      </p:sp>
    </p:spTree>
    <p:extLst>
      <p:ext uri="{BB962C8B-B14F-4D97-AF65-F5344CB8AC3E}">
        <p14:creationId xmlns:p14="http://schemas.microsoft.com/office/powerpoint/2010/main" val="427163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140156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266761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48193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62824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8432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1004891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362892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376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324474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8E7861-822B-4334-BF78-DFA81A0A7192}" type="datetimeFigureOut">
              <a:rPr lang="fa-IR" smtClean="0"/>
              <a:t>15/12/1439</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298555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8E7861-822B-4334-BF78-DFA81A0A7192}" type="datetimeFigureOut">
              <a:rPr lang="fa-IR" smtClean="0"/>
              <a:t>15/12/1439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357551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8E7861-822B-4334-BF78-DFA81A0A7192}" type="datetimeFigureOut">
              <a:rPr lang="fa-IR" smtClean="0"/>
              <a:t>15/12/1439</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118346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D8E7861-822B-4334-BF78-DFA81A0A7192}" type="datetimeFigureOut">
              <a:rPr lang="fa-IR" smtClean="0"/>
              <a:t>15/12/1439</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237752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E7861-822B-4334-BF78-DFA81A0A7192}" type="datetimeFigureOut">
              <a:rPr lang="fa-IR" smtClean="0"/>
              <a:t>15/12/1439</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110024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8E7861-822B-4334-BF78-DFA81A0A7192}" type="datetimeFigureOut">
              <a:rPr lang="fa-IR" smtClean="0"/>
              <a:t>15/12/1439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139934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8E7861-822B-4334-BF78-DFA81A0A7192}" type="datetimeFigureOut">
              <a:rPr lang="fa-IR" smtClean="0"/>
              <a:t>15/12/1439</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5C8EEE1-B51F-4CBE-83B6-C88C01452263}" type="slidenum">
              <a:rPr lang="fa-IR" smtClean="0"/>
              <a:t>‹#›</a:t>
            </a:fld>
            <a:endParaRPr lang="fa-IR"/>
          </a:p>
        </p:txBody>
      </p:sp>
    </p:spTree>
    <p:extLst>
      <p:ext uri="{BB962C8B-B14F-4D97-AF65-F5344CB8AC3E}">
        <p14:creationId xmlns:p14="http://schemas.microsoft.com/office/powerpoint/2010/main" val="220427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D8E7861-822B-4334-BF78-DFA81A0A7192}" type="datetimeFigureOut">
              <a:rPr lang="fa-IR" smtClean="0"/>
              <a:t>15/12/1439</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5C8EEE1-B51F-4CBE-83B6-C88C01452263}" type="slidenum">
              <a:rPr lang="fa-IR" smtClean="0"/>
              <a:t>‹#›</a:t>
            </a:fld>
            <a:endParaRPr lang="fa-IR"/>
          </a:p>
        </p:txBody>
      </p:sp>
    </p:spTree>
    <p:extLst>
      <p:ext uri="{BB962C8B-B14F-4D97-AF65-F5344CB8AC3E}">
        <p14:creationId xmlns:p14="http://schemas.microsoft.com/office/powerpoint/2010/main" val="352034864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dirty="0"/>
          </a:p>
        </p:txBody>
      </p:sp>
      <p:sp>
        <p:nvSpPr>
          <p:cNvPr id="3" name="Subtitle 2"/>
          <p:cNvSpPr>
            <a:spLocks noGrp="1"/>
          </p:cNvSpPr>
          <p:nvPr>
            <p:ph type="subTitle" idx="1"/>
          </p:nvPr>
        </p:nvSpPr>
        <p:spPr/>
        <p:txBody>
          <a:bodyPr/>
          <a:lstStyle/>
          <a:p>
            <a:endParaRPr lang="fa-IR"/>
          </a:p>
        </p:txBody>
      </p:sp>
      <p:pic>
        <p:nvPicPr>
          <p:cNvPr id="4" name="Picture 3" descr="Untitled-1.png"/>
          <p:cNvPicPr>
            <a:picLocks noChangeAspect="1"/>
          </p:cNvPicPr>
          <p:nvPr/>
        </p:nvPicPr>
        <p:blipFill>
          <a:blip r:embed="rId2" cstate="print"/>
          <a:stretch>
            <a:fillRect/>
          </a:stretch>
        </p:blipFill>
        <p:spPr>
          <a:xfrm>
            <a:off x="1684473" y="1435985"/>
            <a:ext cx="7412124" cy="4583813"/>
          </a:xfrm>
          <a:prstGeom prst="rect">
            <a:avLst/>
          </a:prstGeom>
          <a:effectLst>
            <a:glow rad="228600">
              <a:srgbClr val="A5B592">
                <a:satMod val="175000"/>
                <a:alpha val="40000"/>
              </a:srgbClr>
            </a:glow>
          </a:effectLst>
        </p:spPr>
      </p:pic>
    </p:spTree>
    <p:extLst>
      <p:ext uri="{BB962C8B-B14F-4D97-AF65-F5344CB8AC3E}">
        <p14:creationId xmlns:p14="http://schemas.microsoft.com/office/powerpoint/2010/main" val="3965770507"/>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تظاهرات بالینی</a:t>
            </a:r>
          </a:p>
        </p:txBody>
      </p:sp>
      <p:pic>
        <p:nvPicPr>
          <p:cNvPr id="4" name="Content Placeholder 3"/>
          <p:cNvPicPr>
            <a:picLocks noGrp="1" noChangeAspect="1"/>
          </p:cNvPicPr>
          <p:nvPr>
            <p:ph idx="1"/>
          </p:nvPr>
        </p:nvPicPr>
        <p:blipFill>
          <a:blip r:embed="rId2"/>
          <a:stretch>
            <a:fillRect/>
          </a:stretch>
        </p:blipFill>
        <p:spPr>
          <a:xfrm>
            <a:off x="2225371" y="3280921"/>
            <a:ext cx="5938019" cy="1932599"/>
          </a:xfrm>
          <a:prstGeom prst="rect">
            <a:avLst/>
          </a:prstGeom>
        </p:spPr>
      </p:pic>
      <p:sp>
        <p:nvSpPr>
          <p:cNvPr id="5" name="Rectangle 4"/>
          <p:cNvSpPr/>
          <p:nvPr/>
        </p:nvSpPr>
        <p:spPr>
          <a:xfrm>
            <a:off x="2695027" y="3380812"/>
            <a:ext cx="4782078" cy="369332"/>
          </a:xfrm>
          <a:prstGeom prst="rect">
            <a:avLst/>
          </a:prstGeom>
        </p:spPr>
        <p:txBody>
          <a:bodyPr wrap="none">
            <a:spAutoFit/>
          </a:bodyPr>
          <a:lstStyle/>
          <a:p>
            <a:r>
              <a:rPr lang="fa-IR" dirty="0" smtClean="0"/>
              <a:t>کمبود انسولین و شکستن پروتئین ها و چربی ها</a:t>
            </a:r>
            <a:endParaRPr lang="fa-IR" dirty="0"/>
          </a:p>
        </p:txBody>
      </p:sp>
      <p:pic>
        <p:nvPicPr>
          <p:cNvPr id="6" name="Picture 5"/>
          <p:cNvPicPr>
            <a:picLocks noChangeAspect="1"/>
          </p:cNvPicPr>
          <p:nvPr/>
        </p:nvPicPr>
        <p:blipFill>
          <a:blip r:embed="rId3"/>
          <a:stretch>
            <a:fillRect/>
          </a:stretch>
        </p:blipFill>
        <p:spPr>
          <a:xfrm>
            <a:off x="4615973" y="3750144"/>
            <a:ext cx="719390" cy="713294"/>
          </a:xfrm>
          <a:prstGeom prst="rect">
            <a:avLst/>
          </a:prstGeom>
        </p:spPr>
      </p:pic>
      <p:pic>
        <p:nvPicPr>
          <p:cNvPr id="7" name="Picture 6"/>
          <p:cNvPicPr>
            <a:picLocks noChangeAspect="1"/>
          </p:cNvPicPr>
          <p:nvPr/>
        </p:nvPicPr>
        <p:blipFill>
          <a:blip r:embed="rId4"/>
          <a:stretch>
            <a:fillRect/>
          </a:stretch>
        </p:blipFill>
        <p:spPr>
          <a:xfrm>
            <a:off x="2875730" y="4247221"/>
            <a:ext cx="3956647" cy="524301"/>
          </a:xfrm>
          <a:prstGeom prst="rect">
            <a:avLst/>
          </a:prstGeom>
        </p:spPr>
      </p:pic>
      <p:pic>
        <p:nvPicPr>
          <p:cNvPr id="8" name="Picture 7"/>
          <p:cNvPicPr>
            <a:picLocks noChangeAspect="1"/>
          </p:cNvPicPr>
          <p:nvPr/>
        </p:nvPicPr>
        <p:blipFill>
          <a:blip r:embed="rId5"/>
          <a:stretch>
            <a:fillRect/>
          </a:stretch>
        </p:blipFill>
        <p:spPr>
          <a:xfrm>
            <a:off x="1405389" y="1448213"/>
            <a:ext cx="7577985" cy="1932599"/>
          </a:xfrm>
          <a:prstGeom prst="rect">
            <a:avLst/>
          </a:prstGeom>
        </p:spPr>
      </p:pic>
      <p:pic>
        <p:nvPicPr>
          <p:cNvPr id="9" name="Picture 8"/>
          <p:cNvPicPr>
            <a:picLocks noChangeAspect="1"/>
          </p:cNvPicPr>
          <p:nvPr/>
        </p:nvPicPr>
        <p:blipFill>
          <a:blip r:embed="rId6"/>
          <a:stretch>
            <a:fillRect/>
          </a:stretch>
        </p:blipFill>
        <p:spPr>
          <a:xfrm>
            <a:off x="2374735" y="1512718"/>
            <a:ext cx="5639289" cy="609653"/>
          </a:xfrm>
          <a:prstGeom prst="rect">
            <a:avLst/>
          </a:prstGeom>
        </p:spPr>
      </p:pic>
      <p:pic>
        <p:nvPicPr>
          <p:cNvPr id="10" name="Picture 9"/>
          <p:cNvPicPr>
            <a:picLocks noChangeAspect="1"/>
          </p:cNvPicPr>
          <p:nvPr/>
        </p:nvPicPr>
        <p:blipFill>
          <a:blip r:embed="rId3"/>
          <a:stretch>
            <a:fillRect/>
          </a:stretch>
        </p:blipFill>
        <p:spPr>
          <a:xfrm>
            <a:off x="4854053" y="1980256"/>
            <a:ext cx="719390" cy="713294"/>
          </a:xfrm>
          <a:prstGeom prst="rect">
            <a:avLst/>
          </a:prstGeom>
        </p:spPr>
      </p:pic>
      <p:pic>
        <p:nvPicPr>
          <p:cNvPr id="11" name="Picture 10"/>
          <p:cNvPicPr>
            <a:picLocks noChangeAspect="1"/>
          </p:cNvPicPr>
          <p:nvPr/>
        </p:nvPicPr>
        <p:blipFill>
          <a:blip r:embed="rId7"/>
          <a:stretch>
            <a:fillRect/>
          </a:stretch>
        </p:blipFill>
        <p:spPr>
          <a:xfrm>
            <a:off x="1300122" y="2549232"/>
            <a:ext cx="7571888" cy="609653"/>
          </a:xfrm>
          <a:prstGeom prst="rect">
            <a:avLst/>
          </a:prstGeom>
        </p:spPr>
      </p:pic>
    </p:spTree>
    <p:extLst>
      <p:ext uri="{BB962C8B-B14F-4D97-AF65-F5344CB8AC3E}">
        <p14:creationId xmlns:p14="http://schemas.microsoft.com/office/powerpoint/2010/main" val="115495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710" y="-400334"/>
            <a:ext cx="8596668" cy="1320800"/>
          </a:xfrm>
        </p:spPr>
        <p:txBody>
          <a:bodyPr/>
          <a:lstStyle/>
          <a:p>
            <a:endParaRPr lang="fa-IR"/>
          </a:p>
        </p:txBody>
      </p:sp>
      <p:sp>
        <p:nvSpPr>
          <p:cNvPr id="3" name="Content Placeholder 2"/>
          <p:cNvSpPr>
            <a:spLocks noGrp="1"/>
          </p:cNvSpPr>
          <p:nvPr>
            <p:ph idx="1"/>
          </p:nvPr>
        </p:nvSpPr>
        <p:spPr>
          <a:xfrm>
            <a:off x="856681" y="260066"/>
            <a:ext cx="8596668" cy="3880773"/>
          </a:xfrm>
        </p:spPr>
        <p:txBody>
          <a:bodyPr>
            <a:normAutofit/>
          </a:bodyPr>
          <a:lstStyle/>
          <a:p>
            <a:r>
              <a:rPr lang="fa-IR" sz="2000" dirty="0">
                <a:cs typeface="A Mitra_4" panose="00000700000000000000" pitchFamily="2" charset="-78"/>
              </a:rPr>
              <a:t>سایر علایم عبارتند از: خستگی و ضعف، تغییرات ناگهانی در وضعیت بینایی، گزگز و بی حسی دست و پاها، خشکی پوست و ترمیم و بهبود کند زخمهای بدن و عفونتهای عود کننده. علایمی چون از دست رفتن ناگهانی وزن، تهوع و استفراغ، دردهای شکمی ممکن است در دیابت نوع یک، در صورت وقوع </a:t>
            </a:r>
            <a:r>
              <a:rPr lang="en-US" sz="2000" dirty="0">
                <a:cs typeface="A Mitra_4" panose="00000700000000000000" pitchFamily="2" charset="-78"/>
              </a:rPr>
              <a:t>DKA </a:t>
            </a:r>
            <a:r>
              <a:rPr lang="fa-IR" sz="2000" dirty="0">
                <a:cs typeface="A Mitra_4" panose="00000700000000000000" pitchFamily="2" charset="-78"/>
              </a:rPr>
              <a:t>دیده شود. </a:t>
            </a:r>
          </a:p>
          <a:p>
            <a:endParaRPr lang="fa-IR" sz="2000" dirty="0">
              <a:cs typeface="A Mitra_4" panose="00000700000000000000" pitchFamily="2" charset="-78"/>
            </a:endParaRPr>
          </a:p>
        </p:txBody>
      </p:sp>
      <p:pic>
        <p:nvPicPr>
          <p:cNvPr id="8" name="Picture 7"/>
          <p:cNvPicPr>
            <a:picLocks noChangeAspect="1"/>
          </p:cNvPicPr>
          <p:nvPr/>
        </p:nvPicPr>
        <p:blipFill>
          <a:blip r:embed="rId2"/>
          <a:stretch>
            <a:fillRect/>
          </a:stretch>
        </p:blipFill>
        <p:spPr>
          <a:xfrm>
            <a:off x="721166" y="1598971"/>
            <a:ext cx="8867697" cy="5259029"/>
          </a:xfrm>
          <a:prstGeom prst="rect">
            <a:avLst/>
          </a:prstGeom>
        </p:spPr>
      </p:pic>
    </p:spTree>
    <p:extLst>
      <p:ext uri="{BB962C8B-B14F-4D97-AF65-F5344CB8AC3E}">
        <p14:creationId xmlns:p14="http://schemas.microsoft.com/office/powerpoint/2010/main" val="2373556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00251"/>
            <a:ext cx="8930690" cy="818865"/>
          </a:xfrm>
        </p:spPr>
        <p:txBody>
          <a:bodyPr/>
          <a:lstStyle/>
          <a:p>
            <a:pPr algn="r"/>
            <a:r>
              <a:rPr lang="fa-IR" dirty="0">
                <a:solidFill>
                  <a:srgbClr val="0070C0"/>
                </a:solidFill>
                <a:cs typeface="A Mitra_4" panose="00000700000000000000" pitchFamily="2" charset="-78"/>
              </a:rPr>
              <a:t>دیابت نوع دو</a:t>
            </a:r>
          </a:p>
        </p:txBody>
      </p:sp>
      <p:sp>
        <p:nvSpPr>
          <p:cNvPr id="3" name="Content Placeholder 2"/>
          <p:cNvSpPr>
            <a:spLocks noGrp="1"/>
          </p:cNvSpPr>
          <p:nvPr>
            <p:ph idx="1"/>
          </p:nvPr>
        </p:nvSpPr>
        <p:spPr>
          <a:xfrm>
            <a:off x="677334" y="1214651"/>
            <a:ext cx="9381066" cy="5254388"/>
          </a:xfrm>
        </p:spPr>
        <p:txBody>
          <a:bodyPr/>
          <a:lstStyle/>
          <a:p>
            <a:r>
              <a:rPr lang="fa-IR" dirty="0">
                <a:cs typeface="A Mitra_4" panose="00000700000000000000" pitchFamily="2" charset="-78"/>
              </a:rPr>
              <a:t>90 تا 95 درصد بیماران به دیابت نوع دو مبتلا هستند. معمولا در افراد بالای 30 سال و مبتلا به چاقی دیده می شود.مشکل عمده ی این دیابت مقاومت نسبت به انسولین و اختلال در ترشح آن می باشد. در حالت طبیعی انسولین به گیرنده های خاصی در سطح سلول متصل می شود و مجموعه ای از واکنشهای مربوط به متابولیسم گلوکز را در سلول آغاز می کند. </a:t>
            </a:r>
          </a:p>
          <a:p>
            <a:r>
              <a:rPr lang="fa-IR" dirty="0">
                <a:cs typeface="A Mitra_4" panose="00000700000000000000" pitchFamily="2" charset="-78"/>
              </a:rPr>
              <a:t>در جریان دیابت نوع دو </a:t>
            </a:r>
            <a:r>
              <a:rPr lang="fa-IR" dirty="0" smtClean="0">
                <a:cs typeface="A Mitra_4" panose="00000700000000000000" pitchFamily="2" charset="-78"/>
              </a:rPr>
              <a:t>, سرعت </a:t>
            </a:r>
            <a:r>
              <a:rPr lang="fa-IR" dirty="0">
                <a:cs typeface="A Mitra_4" panose="00000700000000000000" pitchFamily="2" charset="-78"/>
              </a:rPr>
              <a:t>این واکنشهای داخل سلول کاهش یافته و در نتیجه اثر بخشی انسولین بر روی سلولهای بافتی در جذب گلوکز و سلولهای کبدی در ذخیره سازی گلوکز کاهش می یابد. برای غلبه در مقاومت نسبت به انسولین و پیشگیری از افزایش سطح گلوکز در خون باید مقادیر بیشتری انسولین ترشح شود تا سطح گلوکز خون طبیعی باشد. </a:t>
            </a:r>
          </a:p>
          <a:p>
            <a:r>
              <a:rPr lang="fa-IR" dirty="0">
                <a:cs typeface="A Mitra_4" panose="00000700000000000000" pitchFamily="2" charset="-78"/>
              </a:rPr>
              <a:t>در دیابت نوع دو با وجودی که در ترشح انسولین اختلال وجود دارد ولی با این حال همین مقدار انسولین جهت جلوگیری از شکسته شدن چربی ها و تولید اجسام کتونی کافی می باشد. لذا در دیابت نوع دو کتواسیدوز دیابتی نداریم. این بیماری ممکن است تا چندین سال غیر قابل تشخیص باشد.  </a:t>
            </a:r>
          </a:p>
          <a:p>
            <a:r>
              <a:rPr lang="fa-IR" dirty="0" smtClean="0">
                <a:cs typeface="A Mitra_4" panose="00000700000000000000" pitchFamily="2" charset="-78"/>
              </a:rPr>
              <a:t>علایمی که در طی این دوران مشاهده شده‌اند عبارتند از: خستگی، بی قراری، پلی اوری، پلی دیپسی، تاخیر در التیام زخم، عفونتهای واژینال و تاری دید. در اغلب بیماران این نوع دیابت به صورت تصادفی مثلا به دنبال تستهای آزمایشگاهی عادی اتفاق می افتد. </a:t>
            </a:r>
          </a:p>
          <a:p>
            <a:endParaRPr lang="fa-IR" dirty="0">
              <a:cs typeface="A Mitra_4" panose="00000700000000000000" pitchFamily="2" charset="-78"/>
            </a:endParaRPr>
          </a:p>
          <a:p>
            <a:endParaRPr lang="fa-IR" dirty="0">
              <a:cs typeface="A Mitra_4" panose="00000700000000000000" pitchFamily="2" charset="-78"/>
            </a:endParaRPr>
          </a:p>
          <a:p>
            <a:endParaRPr lang="fa-IR" dirty="0">
              <a:cs typeface="A Mitra_4" panose="00000700000000000000" pitchFamily="2" charset="-78"/>
            </a:endParaRPr>
          </a:p>
        </p:txBody>
      </p:sp>
    </p:spTree>
    <p:extLst>
      <p:ext uri="{BB962C8B-B14F-4D97-AF65-F5344CB8AC3E}">
        <p14:creationId xmlns:p14="http://schemas.microsoft.com/office/powerpoint/2010/main" val="3447172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stretch>
            <a:fillRect/>
          </a:stretch>
        </p:blipFill>
        <p:spPr>
          <a:xfrm>
            <a:off x="264614" y="81887"/>
            <a:ext cx="11199505" cy="6776113"/>
          </a:xfrm>
          <a:prstGeom prst="rect">
            <a:avLst/>
          </a:prstGeom>
        </p:spPr>
      </p:pic>
    </p:spTree>
    <p:extLst>
      <p:ext uri="{BB962C8B-B14F-4D97-AF65-F5344CB8AC3E}">
        <p14:creationId xmlns:p14="http://schemas.microsoft.com/office/powerpoint/2010/main" val="41619312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91069"/>
            <a:ext cx="8780565" cy="1739331"/>
          </a:xfrm>
        </p:spPr>
        <p:txBody>
          <a:bodyPr/>
          <a:lstStyle/>
          <a:p>
            <a:pPr algn="r"/>
            <a:r>
              <a:rPr lang="fa-IR" dirty="0">
                <a:solidFill>
                  <a:srgbClr val="0070C0"/>
                </a:solidFill>
                <a:cs typeface="A Mitra_4" panose="00000700000000000000" pitchFamily="2" charset="-78"/>
              </a:rPr>
              <a:t>بررسی و یافته های تشخیصی</a:t>
            </a:r>
          </a:p>
        </p:txBody>
      </p:sp>
      <p:sp>
        <p:nvSpPr>
          <p:cNvPr id="3" name="Content Placeholder 2"/>
          <p:cNvSpPr>
            <a:spLocks noGrp="1"/>
          </p:cNvSpPr>
          <p:nvPr>
            <p:ph idx="1"/>
          </p:nvPr>
        </p:nvSpPr>
        <p:spPr>
          <a:xfrm>
            <a:off x="677334" y="900753"/>
            <a:ext cx="9203645" cy="5540990"/>
          </a:xfrm>
        </p:spPr>
        <p:txBody>
          <a:bodyPr>
            <a:normAutofit/>
          </a:bodyPr>
          <a:lstStyle/>
          <a:p>
            <a:endParaRPr lang="fa-IR" dirty="0">
              <a:cs typeface="A Mitra_4" panose="00000700000000000000" pitchFamily="2" charset="-78"/>
            </a:endParaRPr>
          </a:p>
          <a:p>
            <a:r>
              <a:rPr lang="fa-IR" dirty="0">
                <a:cs typeface="A Mitra_4" panose="00000700000000000000" pitchFamily="2" charset="-78"/>
              </a:rPr>
              <a:t>بالا بودن غیر طبیعی سطح خونی گلوکز، معیار اصلی برای تشخیص دیابت می باشد. اگر قند خون ناشتا به </a:t>
            </a:r>
            <a:r>
              <a:rPr lang="en-US" dirty="0">
                <a:cs typeface="A Mitra_4" panose="00000700000000000000" pitchFamily="2" charset="-78"/>
              </a:rPr>
              <a:t>mg/dl126 </a:t>
            </a:r>
            <a:r>
              <a:rPr lang="fa-IR" dirty="0">
                <a:cs typeface="A Mitra_4" panose="00000700000000000000" pitchFamily="2" charset="-78"/>
              </a:rPr>
              <a:t>یا بیشتر برسد یا اگر سطح قند خون برای چندین بار تصادفی معادل </a:t>
            </a:r>
            <a:r>
              <a:rPr lang="en-US" dirty="0">
                <a:cs typeface="A Mitra_4" panose="00000700000000000000" pitchFamily="2" charset="-78"/>
              </a:rPr>
              <a:t>mg/dl200 </a:t>
            </a:r>
            <a:r>
              <a:rPr lang="fa-IR" dirty="0">
                <a:cs typeface="A Mitra_4" panose="00000700000000000000" pitchFamily="2" charset="-78"/>
              </a:rPr>
              <a:t>یا بیشتر بود، تشخیص دیابت مطرح می شود. </a:t>
            </a:r>
          </a:p>
          <a:p>
            <a:endParaRPr lang="fa-IR" dirty="0">
              <a:cs typeface="A Mitra_4" panose="00000700000000000000" pitchFamily="2" charset="-78"/>
            </a:endParaRPr>
          </a:p>
          <a:p>
            <a:r>
              <a:rPr lang="fa-IR" dirty="0">
                <a:cs typeface="A Mitra_4" panose="00000700000000000000" pitchFamily="2" charset="-78"/>
              </a:rPr>
              <a:t>سطح هموگلوبین گلیکوزیله</a:t>
            </a:r>
          </a:p>
          <a:p>
            <a:r>
              <a:rPr lang="fa-IR" dirty="0" smtClean="0">
                <a:cs typeface="A Mitra_4" panose="00000700000000000000" pitchFamily="2" charset="-78"/>
              </a:rPr>
              <a:t>سطح </a:t>
            </a:r>
            <a:r>
              <a:rPr lang="fa-IR" dirty="0">
                <a:cs typeface="A Mitra_4" panose="00000700000000000000" pitchFamily="2" charset="-78"/>
              </a:rPr>
              <a:t>آلبومین گلیکوزیله</a:t>
            </a:r>
          </a:p>
          <a:p>
            <a:r>
              <a:rPr lang="fa-IR" dirty="0" smtClean="0">
                <a:cs typeface="A Mitra_4" panose="00000700000000000000" pitchFamily="2" charset="-78"/>
              </a:rPr>
              <a:t>پروتئینوری</a:t>
            </a:r>
            <a:endParaRPr lang="fa-IR" dirty="0">
              <a:cs typeface="A Mitra_4" panose="00000700000000000000" pitchFamily="2" charset="-78"/>
            </a:endParaRPr>
          </a:p>
          <a:p>
            <a:r>
              <a:rPr lang="fa-IR" dirty="0" smtClean="0">
                <a:cs typeface="A Mitra_4" panose="00000700000000000000" pitchFamily="2" charset="-78"/>
              </a:rPr>
              <a:t>کتونوری</a:t>
            </a:r>
            <a:endParaRPr lang="fa-IR" dirty="0">
              <a:cs typeface="A Mitra_4" panose="00000700000000000000" pitchFamily="2" charset="-78"/>
            </a:endParaRPr>
          </a:p>
          <a:p>
            <a:endParaRPr lang="fa-IR" dirty="0">
              <a:cs typeface="A Mitra_4" panose="00000700000000000000" pitchFamily="2" charset="-78"/>
            </a:endParaRPr>
          </a:p>
          <a:p>
            <a:endParaRPr lang="fa-IR" dirty="0">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1" y="5099186"/>
            <a:ext cx="4012442" cy="2175072"/>
          </a:xfrm>
          <a:prstGeom prst="rect">
            <a:avLst/>
          </a:prstGeom>
        </p:spPr>
      </p:pic>
    </p:spTree>
    <p:extLst>
      <p:ext uri="{BB962C8B-B14F-4D97-AF65-F5344CB8AC3E}">
        <p14:creationId xmlns:p14="http://schemas.microsoft.com/office/powerpoint/2010/main" val="2442907450"/>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fa-IR" sz="2400" dirty="0">
                <a:solidFill>
                  <a:srgbClr val="0070C0"/>
                </a:solidFill>
                <a:latin typeface="BNazanin"/>
                <a:cs typeface="A Mitra_4" panose="00000700000000000000" pitchFamily="2" charset="-78"/>
              </a:rPr>
              <a:t>هدف درمانی در کنترل دیابت، رسیدن به سطح طبیعی قند خون (یوگلیسمی) بدون ابتلا به هایپوگلایسمی یا بدون ایجاد شدن هر گونه اختلال در زندگی طبیعی و فعالیتهای بیمار می باشد. درمان دیابت شامل 5 مورد زیر می باشد:</a:t>
            </a:r>
            <a:br>
              <a:rPr lang="fa-IR" sz="2400" dirty="0">
                <a:solidFill>
                  <a:srgbClr val="0070C0"/>
                </a:solidFill>
                <a:latin typeface="BNazanin"/>
                <a:cs typeface="A Mitra_4" panose="00000700000000000000" pitchFamily="2" charset="-78"/>
              </a:rPr>
            </a:br>
            <a:endParaRPr lang="fa-IR" sz="2400" dirty="0">
              <a:solidFill>
                <a:srgbClr val="0070C0"/>
              </a:solidFill>
              <a:latin typeface="BNazanin"/>
              <a:cs typeface="A Mitra_4"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322492" y="2975212"/>
            <a:ext cx="9678127" cy="26149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754891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685" y="75237"/>
            <a:ext cx="8596668" cy="1320800"/>
          </a:xfrm>
        </p:spPr>
        <p:txBody>
          <a:bodyPr/>
          <a:lstStyle/>
          <a:p>
            <a:pPr algn="r"/>
            <a:r>
              <a:rPr lang="fa-IR" dirty="0" smtClean="0">
                <a:solidFill>
                  <a:srgbClr val="0070C0"/>
                </a:solidFill>
                <a:cs typeface="A Mitra_4" panose="00000700000000000000" pitchFamily="2" charset="-78"/>
              </a:rPr>
              <a:t>آموزش </a:t>
            </a:r>
            <a:r>
              <a:rPr lang="fa-IR" dirty="0">
                <a:solidFill>
                  <a:srgbClr val="0070C0"/>
                </a:solidFill>
                <a:cs typeface="A Mitra_4" panose="00000700000000000000" pitchFamily="2" charset="-78"/>
              </a:rPr>
              <a:t>به بیمار</a:t>
            </a:r>
          </a:p>
        </p:txBody>
      </p:sp>
      <p:sp>
        <p:nvSpPr>
          <p:cNvPr id="3" name="Content Placeholder 2"/>
          <p:cNvSpPr>
            <a:spLocks noGrp="1"/>
          </p:cNvSpPr>
          <p:nvPr>
            <p:ph idx="1"/>
          </p:nvPr>
        </p:nvSpPr>
        <p:spPr>
          <a:xfrm>
            <a:off x="832685" y="1320111"/>
            <a:ext cx="8930690" cy="4526461"/>
          </a:xfrm>
        </p:spPr>
        <p:txBody>
          <a:bodyPr/>
          <a:lstStyle/>
          <a:p>
            <a:r>
              <a:rPr lang="fa-IR" dirty="0">
                <a:cs typeface="A Mitra_4" panose="00000700000000000000" pitchFamily="2" charset="-78"/>
              </a:rPr>
              <a:t>دیابت بیماری مزمنی است که به رفتارهای خود مراقبتی ویژه ای تا پایان عمر نیاز دارد از آنجا که برنامه غذایی فعالیت جسمی و استرس های فیزیکی و هیجانی ممکن است روی کنترل دیابت تأثیر بگذارند، بیمار باید نحوه­ی برقراری تعادل بین عوامل گوناگون را یاد بگیرد.</a:t>
            </a:r>
          </a:p>
          <a:p>
            <a:endParaRPr lang="fa-IR" dirty="0">
              <a:cs typeface="A Mitra_4" panose="00000700000000000000" pitchFamily="2" charset="-78"/>
            </a:endParaRPr>
          </a:p>
        </p:txBody>
      </p:sp>
      <p:sp>
        <p:nvSpPr>
          <p:cNvPr id="4" name="Rectangle 3"/>
          <p:cNvSpPr/>
          <p:nvPr/>
        </p:nvSpPr>
        <p:spPr>
          <a:xfrm>
            <a:off x="3239069" y="2405215"/>
            <a:ext cx="6096000" cy="2585323"/>
          </a:xfrm>
          <a:prstGeom prst="rect">
            <a:avLst/>
          </a:prstGeom>
        </p:spPr>
        <p:txBody>
          <a:bodyPr>
            <a:spAutoFit/>
          </a:bodyPr>
          <a:lstStyle/>
          <a:p>
            <a:r>
              <a:rPr lang="fa-IR" dirty="0">
                <a:cs typeface="A Mitra_4" panose="00000700000000000000" pitchFamily="2" charset="-78"/>
              </a:rPr>
              <a:t>1. خوردن صحیح </a:t>
            </a:r>
          </a:p>
          <a:p>
            <a:r>
              <a:rPr lang="fa-IR" dirty="0">
                <a:cs typeface="A Mitra_4" panose="00000700000000000000" pitchFamily="2" charset="-78"/>
              </a:rPr>
              <a:t>2. فعالیت داشتن</a:t>
            </a:r>
          </a:p>
          <a:p>
            <a:r>
              <a:rPr lang="fa-IR" dirty="0">
                <a:cs typeface="A Mitra_4" panose="00000700000000000000" pitchFamily="2" charset="-78"/>
              </a:rPr>
              <a:t>3. کنترل</a:t>
            </a:r>
          </a:p>
          <a:p>
            <a:r>
              <a:rPr lang="fa-IR" dirty="0">
                <a:cs typeface="A Mitra_4" panose="00000700000000000000" pitchFamily="2" charset="-78"/>
              </a:rPr>
              <a:t>4. مصرف دارو</a:t>
            </a:r>
          </a:p>
          <a:p>
            <a:r>
              <a:rPr lang="fa-IR" dirty="0">
                <a:cs typeface="A Mitra_4" panose="00000700000000000000" pitchFamily="2" charset="-78"/>
              </a:rPr>
              <a:t>5. حل مشکل</a:t>
            </a:r>
          </a:p>
          <a:p>
            <a:r>
              <a:rPr lang="fa-IR" dirty="0">
                <a:cs typeface="A Mitra_4" panose="00000700000000000000" pitchFamily="2" charset="-78"/>
              </a:rPr>
              <a:t>6. کاهش عوامل خطر</a:t>
            </a:r>
          </a:p>
          <a:p>
            <a:r>
              <a:rPr lang="fa-IR" dirty="0">
                <a:cs typeface="A Mitra_4" panose="00000700000000000000" pitchFamily="2" charset="-78"/>
              </a:rPr>
              <a:t>7. سازگاری </a:t>
            </a:r>
            <a:r>
              <a:rPr lang="fa-IR" dirty="0" smtClean="0">
                <a:cs typeface="A Mitra_4" panose="00000700000000000000" pitchFamily="2" charset="-78"/>
              </a:rPr>
              <a:t>مناسب</a:t>
            </a:r>
          </a:p>
          <a:p>
            <a:r>
              <a:rPr lang="fa-IR" dirty="0" smtClean="0">
                <a:cs typeface="A Mitra_4" panose="00000700000000000000" pitchFamily="2" charset="-78"/>
              </a:rPr>
              <a:t>8.خود پایشی قند خون</a:t>
            </a:r>
            <a:endParaRPr lang="fa-IR" dirty="0">
              <a:cs typeface="A Mitra_4" panose="00000700000000000000" pitchFamily="2" charset="-78"/>
            </a:endParaRPr>
          </a:p>
          <a:p>
            <a:endParaRPr lang="fa-IR" dirty="0">
              <a:cs typeface="A Mitra_4" panose="00000700000000000000" pitchFamily="2" charset="-78"/>
            </a:endParaRPr>
          </a:p>
        </p:txBody>
      </p:sp>
      <p:sp>
        <p:nvSpPr>
          <p:cNvPr id="5" name="Rectangle 4"/>
          <p:cNvSpPr/>
          <p:nvPr/>
        </p:nvSpPr>
        <p:spPr>
          <a:xfrm>
            <a:off x="2966113" y="4990538"/>
            <a:ext cx="6797262" cy="923330"/>
          </a:xfrm>
          <a:prstGeom prst="rect">
            <a:avLst/>
          </a:prstGeom>
        </p:spPr>
        <p:txBody>
          <a:bodyPr wrap="square">
            <a:spAutoFit/>
          </a:bodyPr>
          <a:lstStyle/>
          <a:p>
            <a:r>
              <a:rPr lang="fa-IR" dirty="0">
                <a:cs typeface="A Mitra_4" panose="00000700000000000000" pitchFamily="2" charset="-78"/>
              </a:rPr>
              <a:t>به مددجو باید در مورد موضوعاتی مثل پاتوفیزیولوژی بیماری، تأثیر انسولین و ورزش روی میزان قند خون، روش های درمانی،رژیم غذایی، مراقبت از پاها و چشم ها اطلاعات کافی داد. </a:t>
            </a:r>
          </a:p>
        </p:txBody>
      </p:sp>
      <p:pic>
        <p:nvPicPr>
          <p:cNvPr id="6" name="Picture 5"/>
          <p:cNvPicPr>
            <a:picLocks noChangeAspect="1"/>
          </p:cNvPicPr>
          <p:nvPr/>
        </p:nvPicPr>
        <p:blipFill>
          <a:blip r:embed="rId2"/>
          <a:stretch>
            <a:fillRect/>
          </a:stretch>
        </p:blipFill>
        <p:spPr>
          <a:xfrm>
            <a:off x="304407" y="4578670"/>
            <a:ext cx="2356231" cy="2670395"/>
          </a:xfrm>
          <a:prstGeom prst="rect">
            <a:avLst/>
          </a:prstGeom>
        </p:spPr>
      </p:pic>
      <p:pic>
        <p:nvPicPr>
          <p:cNvPr id="7" name="Picture 6"/>
          <p:cNvPicPr>
            <a:picLocks noChangeAspect="1"/>
          </p:cNvPicPr>
          <p:nvPr/>
        </p:nvPicPr>
        <p:blipFill>
          <a:blip r:embed="rId3"/>
          <a:stretch>
            <a:fillRect/>
          </a:stretch>
        </p:blipFill>
        <p:spPr>
          <a:xfrm>
            <a:off x="2538484" y="2405215"/>
            <a:ext cx="2906973" cy="2224091"/>
          </a:xfrm>
          <a:prstGeom prst="rect">
            <a:avLst/>
          </a:prstGeom>
        </p:spPr>
      </p:pic>
    </p:spTree>
    <p:extLst>
      <p:ext uri="{BB962C8B-B14F-4D97-AF65-F5344CB8AC3E}">
        <p14:creationId xmlns:p14="http://schemas.microsoft.com/office/powerpoint/2010/main" val="21148886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0"/>
            <a:ext cx="8596668" cy="1320800"/>
          </a:xfrm>
        </p:spPr>
        <p:txBody>
          <a:bodyPr/>
          <a:lstStyle/>
          <a:p>
            <a:pPr algn="r"/>
            <a:r>
              <a:rPr lang="fa-IR" dirty="0">
                <a:solidFill>
                  <a:srgbClr val="0070C0"/>
                </a:solidFill>
                <a:cs typeface="A Mitra_4" panose="00000700000000000000" pitchFamily="2" charset="-78"/>
              </a:rPr>
              <a:t>درمان تغذیه ای</a:t>
            </a:r>
            <a:endParaRPr lang="fa-IR" dirty="0"/>
          </a:p>
        </p:txBody>
      </p:sp>
      <p:sp>
        <p:nvSpPr>
          <p:cNvPr id="3" name="Content Placeholder 2"/>
          <p:cNvSpPr>
            <a:spLocks noGrp="1"/>
          </p:cNvSpPr>
          <p:nvPr>
            <p:ph idx="1"/>
          </p:nvPr>
        </p:nvSpPr>
        <p:spPr>
          <a:xfrm>
            <a:off x="532263" y="764275"/>
            <a:ext cx="8850921" cy="5677468"/>
          </a:xfrm>
        </p:spPr>
        <p:txBody>
          <a:bodyPr/>
          <a:lstStyle/>
          <a:p>
            <a:r>
              <a:rPr lang="fa-IR" dirty="0">
                <a:solidFill>
                  <a:srgbClr val="0070C0"/>
                </a:solidFill>
                <a:cs typeface="A Mitra_4" panose="00000700000000000000" pitchFamily="2" charset="-78"/>
              </a:rPr>
              <a:t>رژیم غذایی، تغذیه و کنترل وزن، زیربنای درمان دیابت را تشکیل را می دهد. هدف اصلی در اصلاح رژیم غذایی، کنترل کل کالری دریافتی به منظور حفظ یک وزن قابل قبول و کنترل سطح گلوکز خون برای افراد دیابتی چاق (به خصوص مبتلایان به دیابت نوع دو) می باشد. کاهش وزن به عنوان یک درمان کلیدی به  شمار می رود. به افراد چاق توصیه می شود تا </a:t>
            </a:r>
            <a:r>
              <a:rPr lang="en-US" dirty="0">
                <a:solidFill>
                  <a:srgbClr val="0070C0"/>
                </a:solidFill>
                <a:cs typeface="A Mitra_4" panose="00000700000000000000" pitchFamily="2" charset="-78"/>
              </a:rPr>
              <a:t>BMI </a:t>
            </a:r>
            <a:r>
              <a:rPr lang="fa-IR" dirty="0">
                <a:solidFill>
                  <a:srgbClr val="0070C0"/>
                </a:solidFill>
                <a:cs typeface="A Mitra_4" panose="00000700000000000000" pitchFamily="2" charset="-78"/>
              </a:rPr>
              <a:t>خود را به 29-25 برسانند.  </a:t>
            </a:r>
          </a:p>
          <a:p>
            <a:endParaRPr lang="fa-IR" dirty="0">
              <a:solidFill>
                <a:srgbClr val="0070C0"/>
              </a:solidFill>
              <a:cs typeface="A Mitra_4" panose="00000700000000000000" pitchFamily="2" charset="-78"/>
            </a:endParaRPr>
          </a:p>
          <a:p>
            <a:endParaRPr lang="fa-IR" dirty="0">
              <a:solidFill>
                <a:srgbClr val="0070C0"/>
              </a:solidFill>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1201425" y="2538483"/>
            <a:ext cx="3831853" cy="3674945"/>
          </a:xfrm>
          <a:prstGeom prst="rect">
            <a:avLst/>
          </a:prstGeom>
        </p:spPr>
      </p:pic>
      <p:pic>
        <p:nvPicPr>
          <p:cNvPr id="5" name="Picture 4"/>
          <p:cNvPicPr>
            <a:picLocks noChangeAspect="1"/>
          </p:cNvPicPr>
          <p:nvPr/>
        </p:nvPicPr>
        <p:blipFill>
          <a:blip r:embed="rId3"/>
          <a:stretch>
            <a:fillRect/>
          </a:stretch>
        </p:blipFill>
        <p:spPr>
          <a:xfrm>
            <a:off x="6117646" y="2198627"/>
            <a:ext cx="3265537" cy="4845973"/>
          </a:xfrm>
          <a:prstGeom prst="rect">
            <a:avLst/>
          </a:prstGeom>
        </p:spPr>
      </p:pic>
    </p:spTree>
    <p:extLst>
      <p:ext uri="{BB962C8B-B14F-4D97-AF65-F5344CB8AC3E}">
        <p14:creationId xmlns:p14="http://schemas.microsoft.com/office/powerpoint/2010/main" val="420005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59" y="23151"/>
            <a:ext cx="8596668" cy="1320800"/>
          </a:xfrm>
        </p:spPr>
        <p:txBody>
          <a:bodyPr/>
          <a:lstStyle/>
          <a:p>
            <a:pPr algn="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p:txBody>
          <a:bodyPr/>
          <a:lstStyle/>
          <a:p>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979"/>
            <a:ext cx="9689910" cy="6121021"/>
          </a:xfrm>
          <a:prstGeom prst="rect">
            <a:avLst/>
          </a:prstGeom>
        </p:spPr>
      </p:pic>
    </p:spTree>
    <p:extLst>
      <p:ext uri="{BB962C8B-B14F-4D97-AF65-F5344CB8AC3E}">
        <p14:creationId xmlns:p14="http://schemas.microsoft.com/office/powerpoint/2010/main" val="296542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4" y="1009935"/>
            <a:ext cx="8596668" cy="5031428"/>
          </a:xfrm>
        </p:spPr>
        <p:txBody>
          <a:bodyPr/>
          <a:lstStyle/>
          <a:p>
            <a:r>
              <a:rPr lang="fa-IR" dirty="0" smtClean="0">
                <a:cs typeface="A Mitra_4" panose="00000700000000000000" pitchFamily="2" charset="-78"/>
              </a:rPr>
              <a:t>کالری</a:t>
            </a:r>
          </a:p>
          <a:p>
            <a:r>
              <a:rPr lang="fa-IR" dirty="0" smtClean="0">
                <a:cs typeface="A Mitra_4" panose="00000700000000000000" pitchFamily="2" charset="-78"/>
              </a:rPr>
              <a:t>کربوهیدرات</a:t>
            </a:r>
          </a:p>
          <a:p>
            <a:r>
              <a:rPr lang="fa-IR" dirty="0" smtClean="0">
                <a:cs typeface="A Mitra_4" panose="00000700000000000000" pitchFamily="2" charset="-78"/>
              </a:rPr>
              <a:t>چربی </a:t>
            </a:r>
          </a:p>
          <a:p>
            <a:r>
              <a:rPr lang="fa-IR" dirty="0" smtClean="0">
                <a:cs typeface="A Mitra_4" panose="00000700000000000000" pitchFamily="2" charset="-78"/>
              </a:rPr>
              <a:t>کل </a:t>
            </a:r>
            <a:r>
              <a:rPr lang="fa-IR" dirty="0">
                <a:cs typeface="A Mitra_4" panose="00000700000000000000" pitchFamily="2" charset="-78"/>
              </a:rPr>
              <a:t>مقدار کالری دریافتی از چربی ها باید کمتر از 30 درصد باشد. همچنین مقدار چربیهای اشباع را نیز در رژِیم غذایی این افراد می بایست به 10 درصد از کل کالری دریافتی کاهش داد. </a:t>
            </a:r>
            <a:endParaRPr lang="fa-IR" dirty="0" smtClean="0">
              <a:cs typeface="A Mitra_4" panose="00000700000000000000" pitchFamily="2" charset="-78"/>
            </a:endParaRPr>
          </a:p>
          <a:p>
            <a:r>
              <a:rPr lang="fa-IR" dirty="0">
                <a:cs typeface="A Mitra_4" panose="00000700000000000000" pitchFamily="2" charset="-78"/>
              </a:rPr>
              <a:t>پروتئین</a:t>
            </a:r>
          </a:p>
          <a:p>
            <a:r>
              <a:rPr lang="fa-IR" dirty="0">
                <a:cs typeface="A Mitra_4" panose="00000700000000000000" pitchFamily="2" charset="-78"/>
              </a:rPr>
              <a:t>در رژیم غذایی، از برخی منابع پروتئینی غیر حیوانی (مانند حبوبات و غلات) برای کمک به کاهش جذب چربیهای اشباع و کلسترول استفاده می گردد. </a:t>
            </a:r>
          </a:p>
          <a:p>
            <a:endParaRPr lang="fa-IR" dirty="0">
              <a:cs typeface="A Mitra_4" panose="00000700000000000000" pitchFamily="2" charset="-78"/>
            </a:endParaRPr>
          </a:p>
          <a:p>
            <a:r>
              <a:rPr lang="fa-IR" dirty="0" smtClean="0">
                <a:cs typeface="A Mitra_4" panose="00000700000000000000" pitchFamily="2" charset="-78"/>
              </a:rPr>
              <a:t>فیبر</a:t>
            </a:r>
          </a:p>
          <a:p>
            <a:r>
              <a:rPr lang="fa-IR" dirty="0" smtClean="0">
                <a:cs typeface="A Mitra_4" panose="00000700000000000000" pitchFamily="2" charset="-78"/>
              </a:rPr>
              <a:t>فیبر </a:t>
            </a:r>
            <a:r>
              <a:rPr lang="fa-IR" dirty="0">
                <a:cs typeface="A Mitra_4" panose="00000700000000000000" pitchFamily="2" charset="-78"/>
              </a:rPr>
              <a:t>در کاهش دادن سطح کلسترول و </a:t>
            </a:r>
            <a:r>
              <a:rPr lang="en-US" dirty="0">
                <a:cs typeface="A Mitra_4" panose="00000700000000000000" pitchFamily="2" charset="-78"/>
              </a:rPr>
              <a:t>LDL (</a:t>
            </a:r>
            <a:r>
              <a:rPr lang="fa-IR" dirty="0">
                <a:cs typeface="A Mitra_4" panose="00000700000000000000" pitchFamily="2" charset="-78"/>
              </a:rPr>
              <a:t>لیپوپروتئین با وزن مخصوص پایین) در خون نقش زیادی ایفا می کند. افزایش فیبر غذایی از طریق کاهش گلوکز خون می تواند نیاز به انسولین خارجی را کاهش دهد.</a:t>
            </a:r>
          </a:p>
          <a:p>
            <a:endParaRPr lang="fa-IR" dirty="0">
              <a:cs typeface="A Mitra_4" panose="00000700000000000000" pitchFamily="2" charset="-78"/>
            </a:endParaRPr>
          </a:p>
          <a:p>
            <a:endParaRPr lang="fa-IR" dirty="0">
              <a:cs typeface="A Mitra_4" panose="00000700000000000000" pitchFamily="2" charset="-78"/>
            </a:endParaRPr>
          </a:p>
        </p:txBody>
      </p:sp>
    </p:spTree>
    <p:extLst>
      <p:ext uri="{BB962C8B-B14F-4D97-AF65-F5344CB8AC3E}">
        <p14:creationId xmlns:p14="http://schemas.microsoft.com/office/powerpoint/2010/main" val="5822197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066" y="2245463"/>
            <a:ext cx="8596668" cy="3880773"/>
          </a:xfrm>
        </p:spPr>
        <p:txBody>
          <a:bodyPr/>
          <a:lstStyle/>
          <a:p>
            <a:endParaRPr lang="fa-IR" dirty="0"/>
          </a:p>
        </p:txBody>
      </p:sp>
      <p:sp>
        <p:nvSpPr>
          <p:cNvPr id="5" name="Title 4"/>
          <p:cNvSpPr>
            <a:spLocks noGrp="1"/>
          </p:cNvSpPr>
          <p:nvPr>
            <p:ph type="title"/>
          </p:nvPr>
        </p:nvSpPr>
        <p:spPr/>
        <p:txBody>
          <a:bodyPr/>
          <a:lstStyle/>
          <a:p>
            <a:endParaRPr lang="fa-IR" dirty="0"/>
          </a:p>
        </p:txBody>
      </p:sp>
      <p:sp>
        <p:nvSpPr>
          <p:cNvPr id="6" name="Rectangle 5"/>
          <p:cNvSpPr/>
          <p:nvPr/>
        </p:nvSpPr>
        <p:spPr>
          <a:xfrm rot="669166">
            <a:off x="3784975" y="1320801"/>
            <a:ext cx="4860626" cy="1219200"/>
          </a:xfrm>
          <a:prstGeom prst="rect">
            <a:avLst/>
          </a:prstGeom>
          <a:noFill/>
        </p:spPr>
        <p:txBody>
          <a:bodyPr wrap="none" lIns="91440" tIns="45720" rIns="91440" bIns="45720">
            <a:prstTxWarp prst="textPlain">
              <a:avLst/>
            </a:prstTxWarp>
            <a:spAutoFit/>
          </a:bodyPr>
          <a:lstStyle/>
          <a:p>
            <a:pPr algn="ctr" rtl="0"/>
            <a:r>
              <a:rPr lang="fa-IR" sz="1600" b="1" i="1" dirty="0">
                <a:ln w="17780" cmpd="sng">
                  <a:solidFill>
                    <a:srgbClr val="FFC000"/>
                  </a:solidFill>
                  <a:prstDash val="solid"/>
                  <a:miter lim="800000"/>
                </a:ln>
                <a:solidFill>
                  <a:prstClr val="black">
                    <a:lumMod val="85000"/>
                    <a:lumOff val="15000"/>
                  </a:prstClr>
                </a:solidFill>
                <a:effectLst>
                  <a:glow rad="63500">
                    <a:srgbClr val="85776D">
                      <a:satMod val="175000"/>
                      <a:alpha val="40000"/>
                    </a:srgbClr>
                  </a:glow>
                  <a:outerShdw blurRad="50800" algn="tl" rotWithShape="0">
                    <a:srgbClr val="000000"/>
                  </a:outerShdw>
                </a:effectLst>
                <a:latin typeface="Garamond"/>
                <a:cs typeface="Times New Roman" panose="02020603050405020304" pitchFamily="18" charset="0"/>
              </a:rPr>
              <a:t>دیابت شیرین</a:t>
            </a:r>
            <a:endParaRPr lang="en-US" sz="1600" b="1" i="1" dirty="0">
              <a:ln w="17780" cmpd="sng">
                <a:solidFill>
                  <a:srgbClr val="FFC000"/>
                </a:solidFill>
                <a:prstDash val="solid"/>
                <a:miter lim="800000"/>
              </a:ln>
              <a:solidFill>
                <a:prstClr val="black">
                  <a:lumMod val="85000"/>
                  <a:lumOff val="15000"/>
                </a:prstClr>
              </a:solidFill>
              <a:effectLst>
                <a:glow rad="63500">
                  <a:srgbClr val="85776D">
                    <a:satMod val="175000"/>
                    <a:alpha val="40000"/>
                  </a:srgbClr>
                </a:glow>
                <a:outerShdw blurRad="50800" algn="tl" rotWithShape="0">
                  <a:srgbClr val="000000"/>
                </a:outerShdw>
              </a:effectLst>
              <a:latin typeface="Garamond"/>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05" y="2820670"/>
            <a:ext cx="4189095" cy="2792730"/>
          </a:xfrm>
          <a:prstGeom prst="rect">
            <a:avLst/>
          </a:prstGeom>
        </p:spPr>
      </p:pic>
    </p:spTree>
    <p:extLst>
      <p:ext uri="{BB962C8B-B14F-4D97-AF65-F5344CB8AC3E}">
        <p14:creationId xmlns:p14="http://schemas.microsoft.com/office/powerpoint/2010/main" val="12887115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solidFill>
                  <a:srgbClr val="0070C0"/>
                </a:solidFill>
                <a:cs typeface="A Mitra_4" panose="00000700000000000000" pitchFamily="2" charset="-78"/>
              </a:rPr>
              <a:t>شاخص گلیسمیک</a:t>
            </a:r>
          </a:p>
        </p:txBody>
      </p:sp>
      <p:sp>
        <p:nvSpPr>
          <p:cNvPr id="3" name="Content Placeholder 2"/>
          <p:cNvSpPr>
            <a:spLocks noGrp="1"/>
          </p:cNvSpPr>
          <p:nvPr>
            <p:ph idx="1"/>
          </p:nvPr>
        </p:nvSpPr>
        <p:spPr>
          <a:xfrm>
            <a:off x="677334" y="1542197"/>
            <a:ext cx="9026224" cy="4749421"/>
          </a:xfrm>
        </p:spPr>
        <p:txBody>
          <a:bodyPr/>
          <a:lstStyle/>
          <a:p>
            <a:pPr marL="457200" indent="-457200">
              <a:buClr>
                <a:srgbClr val="FF0000"/>
              </a:buClr>
            </a:pPr>
            <a:r>
              <a:rPr lang="fa-IR" b="1" dirty="0">
                <a:solidFill>
                  <a:srgbClr val="002060"/>
                </a:solidFill>
                <a:effectLst>
                  <a:outerShdw blurRad="38100" dist="38100" dir="2700000" algn="tl">
                    <a:srgbClr val="000000">
                      <a:alpha val="43137"/>
                    </a:srgbClr>
                  </a:outerShdw>
                </a:effectLst>
                <a:cs typeface="A Mitra_4" panose="00000700000000000000" pitchFamily="2" charset="-78"/>
              </a:rPr>
              <a:t>یکی از اهداف اصلی رژیم درمانی بیماران مبتلا به دیابت:</a:t>
            </a:r>
          </a:p>
          <a:p>
            <a:pPr indent="0">
              <a:buClr>
                <a:srgbClr val="FF0000"/>
              </a:buClr>
              <a:buNone/>
            </a:pPr>
            <a:r>
              <a:rPr lang="fa-IR" b="1" dirty="0">
                <a:solidFill>
                  <a:srgbClr val="002060"/>
                </a:solidFill>
                <a:effectLst>
                  <a:outerShdw blurRad="38100" dist="38100" dir="2700000" algn="tl">
                    <a:srgbClr val="000000">
                      <a:alpha val="43137"/>
                    </a:srgbClr>
                  </a:outerShdw>
                </a:effectLst>
                <a:cs typeface="A Mitra_4" panose="00000700000000000000" pitchFamily="2" charset="-78"/>
              </a:rPr>
              <a:t>  پیشگیری از افزایش سریع و ناگهانی قند خون بعد از خوردن غذا</a:t>
            </a:r>
          </a:p>
          <a:p>
            <a:pPr marL="457200" indent="-457200">
              <a:buClr>
                <a:srgbClr val="FF0000"/>
              </a:buClr>
            </a:pPr>
            <a:r>
              <a:rPr lang="fa-IR" b="1" dirty="0">
                <a:solidFill>
                  <a:srgbClr val="002060"/>
                </a:solidFill>
                <a:effectLst>
                  <a:outerShdw blurRad="38100" dist="38100" dir="2700000" algn="tl">
                    <a:srgbClr val="000000">
                      <a:alpha val="43137"/>
                    </a:srgbClr>
                  </a:outerShdw>
                </a:effectLst>
                <a:cs typeface="A Mitra_4" panose="00000700000000000000" pitchFamily="2" charset="-78"/>
              </a:rPr>
              <a:t>نمایه گلیسمیک: مقدار پاسخ بدن به قند 2 ساعته به ازاء 50 گرم کربوهیدرات قابل دسترس در یک ماده غذایی</a:t>
            </a:r>
          </a:p>
          <a:p>
            <a:pPr>
              <a:buClr>
                <a:srgbClr val="FF0000"/>
              </a:buClr>
            </a:pPr>
            <a:r>
              <a:rPr lang="fa-IR" b="1" dirty="0">
                <a:solidFill>
                  <a:srgbClr val="002060"/>
                </a:solidFill>
                <a:effectLst>
                  <a:outerShdw blurRad="38100" dist="38100" dir="2700000" algn="tl">
                    <a:srgbClr val="000000">
                      <a:alpha val="43137"/>
                    </a:srgbClr>
                  </a:outerShdw>
                </a:effectLst>
                <a:cs typeface="A Mitra_4" panose="00000700000000000000" pitchFamily="2" charset="-78"/>
              </a:rPr>
              <a:t>ترکیب غذاهای نشاسته ای با غذاهای حاوی چربی و پروتیین  </a:t>
            </a:r>
            <a:r>
              <a:rPr lang="fa-IR" b="1" dirty="0">
                <a:ln>
                  <a:solidFill>
                    <a:srgbClr val="FF0000"/>
                  </a:solidFill>
                </a:ln>
                <a:solidFill>
                  <a:srgbClr val="002060"/>
                </a:solidFill>
                <a:effectLst>
                  <a:outerShdw blurRad="38100" dist="38100" dir="2700000" algn="tl">
                    <a:srgbClr val="000000">
                      <a:alpha val="43137"/>
                    </a:srgbClr>
                  </a:outerShdw>
                </a:effectLst>
                <a:cs typeface="A Mitra_4" panose="00000700000000000000" pitchFamily="2" charset="-78"/>
              </a:rPr>
              <a:t>←</a:t>
            </a:r>
            <a:r>
              <a:rPr lang="fa-IR" b="1" dirty="0">
                <a:solidFill>
                  <a:srgbClr val="002060"/>
                </a:solidFill>
                <a:effectLst>
                  <a:outerShdw blurRad="38100" dist="38100" dir="2700000" algn="tl">
                    <a:srgbClr val="000000">
                      <a:alpha val="43137"/>
                    </a:srgbClr>
                  </a:outerShdw>
                </a:effectLst>
                <a:cs typeface="A Mitra_4" panose="00000700000000000000" pitchFamily="2" charset="-78"/>
              </a:rPr>
              <a:t> کاهش سرعت جذب و پایین آمدن شاخص گلایسمیک </a:t>
            </a:r>
          </a:p>
          <a:p>
            <a:pPr>
              <a:buClr>
                <a:srgbClr val="FF0000"/>
              </a:buClr>
            </a:pPr>
            <a:r>
              <a:rPr lang="fa-IR" b="1" dirty="0">
                <a:solidFill>
                  <a:srgbClr val="002060"/>
                </a:solidFill>
                <a:effectLst>
                  <a:outerShdw blurRad="38100" dist="38100" dir="2700000" algn="tl">
                    <a:srgbClr val="000000">
                      <a:alpha val="43137"/>
                    </a:srgbClr>
                  </a:outerShdw>
                </a:effectLst>
                <a:cs typeface="A Mitra_4" panose="00000700000000000000" pitchFamily="2" charset="-78"/>
              </a:rPr>
              <a:t>مواد غذایی خام و دست نخورده نسبت به مواد پخته شده خرد شده یا پوره      شاخص گلیسمیک کمتری دارند</a:t>
            </a:r>
          </a:p>
          <a:p>
            <a:pPr>
              <a:buClr>
                <a:srgbClr val="FF0000"/>
              </a:buClr>
            </a:pPr>
            <a:r>
              <a:rPr lang="fa-IR" b="1" dirty="0">
                <a:solidFill>
                  <a:srgbClr val="002060"/>
                </a:solidFill>
                <a:effectLst>
                  <a:outerShdw blurRad="38100" dist="38100" dir="2700000" algn="tl">
                    <a:srgbClr val="000000">
                      <a:alpha val="43137"/>
                    </a:srgbClr>
                  </a:outerShdw>
                </a:effectLst>
                <a:cs typeface="A Mitra_4" panose="00000700000000000000" pitchFamily="2" charset="-78"/>
              </a:rPr>
              <a:t>غذاهای حاوی قند با غذاهای دیر جذب </a:t>
            </a:r>
            <a:r>
              <a:rPr lang="fa-IR" b="1" dirty="0">
                <a:ln>
                  <a:solidFill>
                    <a:srgbClr val="FF0000"/>
                  </a:solidFill>
                </a:ln>
                <a:solidFill>
                  <a:srgbClr val="002060"/>
                </a:solidFill>
                <a:effectLst>
                  <a:outerShdw blurRad="38100" dist="38100" dir="2700000" algn="tl">
                    <a:srgbClr val="000000">
                      <a:alpha val="43137"/>
                    </a:srgbClr>
                  </a:outerShdw>
                </a:effectLst>
                <a:cs typeface="A Mitra_4" panose="00000700000000000000" pitchFamily="2" charset="-78"/>
              </a:rPr>
              <a:t>←</a:t>
            </a:r>
            <a:r>
              <a:rPr lang="fa-IR" b="1" dirty="0">
                <a:solidFill>
                  <a:srgbClr val="002060"/>
                </a:solidFill>
                <a:effectLst>
                  <a:outerShdw blurRad="38100" dist="38100" dir="2700000" algn="tl">
                    <a:srgbClr val="000000">
                      <a:alpha val="43137"/>
                    </a:srgbClr>
                  </a:outerShdw>
                </a:effectLst>
                <a:cs typeface="A Mitra_4" panose="00000700000000000000" pitchFamily="2" charset="-78"/>
              </a:rPr>
              <a:t> پاسخ گلایسمیک آهسته</a:t>
            </a:r>
          </a:p>
          <a:p>
            <a:endParaRPr lang="fa-IR" dirty="0">
              <a:solidFill>
                <a:srgbClr val="002060"/>
              </a:solidFill>
              <a:cs typeface="A Mitra_4" panose="00000700000000000000" pitchFamily="2" charset="-78"/>
            </a:endParaRPr>
          </a:p>
        </p:txBody>
      </p:sp>
    </p:spTree>
    <p:extLst>
      <p:ext uri="{BB962C8B-B14F-4D97-AF65-F5344CB8AC3E}">
        <p14:creationId xmlns:p14="http://schemas.microsoft.com/office/powerpoint/2010/main" val="42737712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54675"/>
          </a:xfrm>
        </p:spPr>
        <p:txBody>
          <a:bodyPr>
            <a:normAutofit fontScale="90000"/>
          </a:bodyPr>
          <a:lstStyle/>
          <a:p>
            <a:endParaRPr lang="fa-I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4502890"/>
              </p:ext>
            </p:extLst>
          </p:nvPr>
        </p:nvGraphicFramePr>
        <p:xfrm>
          <a:off x="486793" y="1228299"/>
          <a:ext cx="9175821" cy="4967788"/>
        </p:xfrm>
        <a:graphic>
          <a:graphicData uri="http://schemas.openxmlformats.org/drawingml/2006/table">
            <a:tbl>
              <a:tblPr rtl="1" firstRow="1" bandRow="1">
                <a:tableStyleId>{5C22544A-7EE6-4342-B048-85BDC9FD1C3A}</a:tableStyleId>
              </a:tblPr>
              <a:tblGrid>
                <a:gridCol w="2440664"/>
                <a:gridCol w="6735157"/>
              </a:tblGrid>
              <a:tr h="1241947">
                <a:tc>
                  <a:txBody>
                    <a:bodyPr/>
                    <a:lstStyle/>
                    <a:p>
                      <a:pPr algn="ctr" rtl="1"/>
                      <a:r>
                        <a:rPr lang="fa-IR" dirty="0" smtClean="0">
                          <a:cs typeface="A Mitra_4" panose="00000700000000000000" pitchFamily="2" charset="-78"/>
                        </a:rPr>
                        <a:t>نمایه گلایسمیک</a:t>
                      </a:r>
                      <a:endParaRPr lang="fa-IR" dirty="0">
                        <a:cs typeface="A Mitra_4" panose="00000700000000000000" pitchFamily="2" charset="-78"/>
                      </a:endParaRPr>
                    </a:p>
                  </a:txBody>
                  <a:tcPr/>
                </a:tc>
                <a:tc>
                  <a:txBody>
                    <a:bodyPr/>
                    <a:lstStyle/>
                    <a:p>
                      <a:pPr algn="ctr" rtl="1"/>
                      <a:r>
                        <a:rPr lang="fa-IR" dirty="0" smtClean="0">
                          <a:cs typeface="A Mitra_4" panose="00000700000000000000" pitchFamily="2" charset="-78"/>
                        </a:rPr>
                        <a:t>مواد غذایی</a:t>
                      </a:r>
                      <a:endParaRPr lang="fa-IR" dirty="0">
                        <a:cs typeface="A Mitra_4" panose="00000700000000000000" pitchFamily="2" charset="-78"/>
                      </a:endParaRPr>
                    </a:p>
                  </a:txBody>
                  <a:tcPr/>
                </a:tc>
              </a:tr>
              <a:tr h="1241947">
                <a:tc>
                  <a:txBody>
                    <a:bodyPr/>
                    <a:lstStyle/>
                    <a:p>
                      <a:pPr algn="ctr" rtl="1"/>
                      <a:r>
                        <a:rPr lang="fa-IR" dirty="0" smtClean="0">
                          <a:cs typeface="A Mitra_4" panose="00000700000000000000" pitchFamily="2" charset="-78"/>
                        </a:rPr>
                        <a:t>زیاد </a:t>
                      </a:r>
                      <a:endParaRPr lang="fa-IR" dirty="0">
                        <a:cs typeface="A Mitra_4" panose="00000700000000000000" pitchFamily="2" charset="-78"/>
                      </a:endParaRPr>
                    </a:p>
                  </a:txBody>
                  <a:tcPr/>
                </a:tc>
                <a:tc>
                  <a:txBody>
                    <a:bodyPr/>
                    <a:lstStyle/>
                    <a:p>
                      <a:pPr algn="r" rtl="1"/>
                      <a:r>
                        <a:rPr lang="fa-IR" dirty="0" smtClean="0">
                          <a:cs typeface="A Mitra_4" panose="00000700000000000000" pitchFamily="2" charset="-78"/>
                        </a:rPr>
                        <a:t>نان سفید.نان</a:t>
                      </a:r>
                      <a:r>
                        <a:rPr lang="fa-IR" baseline="0" dirty="0" smtClean="0">
                          <a:cs typeface="A Mitra_4" panose="00000700000000000000" pitchFamily="2" charset="-78"/>
                        </a:rPr>
                        <a:t> لواش .اکثر شیرینی ها.خربزه.شکر .عسل.اناناس. کشمش.هندوانه.سیب زمینی کبابی.پوره سیب زمینی.بیسکویت ها ی گندمی. خرمای خشک کیک برنجی.پیتزا . کدو تنبل</a:t>
                      </a:r>
                      <a:endParaRPr lang="fa-IR" dirty="0">
                        <a:cs typeface="A Mitra_4" panose="00000700000000000000" pitchFamily="2" charset="-78"/>
                      </a:endParaRPr>
                    </a:p>
                  </a:txBody>
                  <a:tcPr/>
                </a:tc>
              </a:tr>
              <a:tr h="1241947">
                <a:tc>
                  <a:txBody>
                    <a:bodyPr/>
                    <a:lstStyle/>
                    <a:p>
                      <a:pPr algn="ctr" rtl="1"/>
                      <a:r>
                        <a:rPr lang="fa-IR" dirty="0" smtClean="0">
                          <a:cs typeface="A Mitra_4" panose="00000700000000000000" pitchFamily="2" charset="-78"/>
                        </a:rPr>
                        <a:t>متوسط</a:t>
                      </a:r>
                      <a:endParaRPr lang="fa-IR" dirty="0">
                        <a:cs typeface="A Mitra_4" panose="00000700000000000000" pitchFamily="2" charset="-78"/>
                      </a:endParaRPr>
                    </a:p>
                  </a:txBody>
                  <a:tcPr/>
                </a:tc>
                <a:tc>
                  <a:txBody>
                    <a:bodyPr/>
                    <a:lstStyle/>
                    <a:p>
                      <a:pPr algn="r" rtl="1"/>
                      <a:r>
                        <a:rPr lang="fa-IR" dirty="0" smtClean="0">
                          <a:cs typeface="A Mitra_4" panose="00000700000000000000" pitchFamily="2" charset="-78"/>
                        </a:rPr>
                        <a:t>برنج ایرانی و هندی.موز . نان تافتون.فرنی.بیسکویت های حاوی جو</a:t>
                      </a:r>
                    </a:p>
                    <a:p>
                      <a:pPr algn="r" rtl="1"/>
                      <a:r>
                        <a:rPr lang="fa-IR" dirty="0" smtClean="0">
                          <a:cs typeface="A Mitra_4" panose="00000700000000000000" pitchFamily="2" charset="-78"/>
                        </a:rPr>
                        <a:t>رشته فرنگی ها.ذرت بو داده.چغندر.خرمای تازه.انجیر. بستنی</a:t>
                      </a:r>
                      <a:endParaRPr lang="fa-IR" dirty="0">
                        <a:cs typeface="A Mitra_4" panose="00000700000000000000" pitchFamily="2" charset="-78"/>
                      </a:endParaRPr>
                    </a:p>
                  </a:txBody>
                  <a:tcPr/>
                </a:tc>
              </a:tr>
              <a:tr h="1241947">
                <a:tc>
                  <a:txBody>
                    <a:bodyPr/>
                    <a:lstStyle/>
                    <a:p>
                      <a:pPr algn="ctr" rtl="1"/>
                      <a:r>
                        <a:rPr lang="fa-IR" dirty="0" smtClean="0">
                          <a:cs typeface="A Mitra_4" panose="00000700000000000000" pitchFamily="2" charset="-78"/>
                        </a:rPr>
                        <a:t>کم</a:t>
                      </a:r>
                      <a:endParaRPr lang="fa-IR" dirty="0">
                        <a:cs typeface="A Mitra_4" panose="00000700000000000000" pitchFamily="2" charset="-78"/>
                      </a:endParaRPr>
                    </a:p>
                  </a:txBody>
                  <a:tcPr/>
                </a:tc>
                <a:tc>
                  <a:txBody>
                    <a:bodyPr/>
                    <a:lstStyle/>
                    <a:p>
                      <a:pPr algn="r" rtl="1"/>
                      <a:r>
                        <a:rPr lang="fa-IR" dirty="0" smtClean="0">
                          <a:cs typeface="A Mitra_4" panose="00000700000000000000" pitchFamily="2" charset="-78"/>
                        </a:rPr>
                        <a:t>نان های</a:t>
                      </a:r>
                      <a:r>
                        <a:rPr lang="fa-IR" baseline="0" dirty="0" smtClean="0">
                          <a:cs typeface="A Mitra_4" panose="00000700000000000000" pitchFamily="2" charset="-78"/>
                        </a:rPr>
                        <a:t> تهیه شده از آرد کامل.بلغور.نان سنگک.ماکارونی.ذرت . جو .حبوبات.هویج و مرکبات و سبزیجات.زرد آلو.گیلاس .گوجه فرنگی.ماست شیر .مغز ها و قارچ</a:t>
                      </a:r>
                      <a:endParaRPr lang="fa-IR" dirty="0">
                        <a:cs typeface="A Mitra_4" panose="00000700000000000000" pitchFamily="2" charset="-78"/>
                      </a:endParaRPr>
                    </a:p>
                  </a:txBody>
                  <a:tcPr/>
                </a:tc>
              </a:tr>
            </a:tbl>
          </a:graphicData>
        </a:graphic>
      </p:graphicFrame>
    </p:spTree>
    <p:extLst>
      <p:ext uri="{BB962C8B-B14F-4D97-AF65-F5344CB8AC3E}">
        <p14:creationId xmlns:p14="http://schemas.microsoft.com/office/powerpoint/2010/main" val="678069036"/>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00" y="272236"/>
            <a:ext cx="8596668" cy="1320800"/>
          </a:xfrm>
        </p:spPr>
        <p:txBody>
          <a:bodyPr/>
          <a:lstStyle/>
          <a:p>
            <a:pPr algn="r"/>
            <a:r>
              <a:rPr lang="fa-IR" b="1" i="1" dirty="0">
                <a:ln>
                  <a:solidFill>
                    <a:srgbClr val="FF0000"/>
                  </a:solidFill>
                </a:ln>
                <a:solidFill>
                  <a:srgbClr val="0070C0"/>
                </a:solidFill>
                <a:effectLst>
                  <a:outerShdw blurRad="38100" dist="38100" dir="2700000" algn="tl">
                    <a:srgbClr val="000000">
                      <a:alpha val="43137"/>
                    </a:srgbClr>
                  </a:outerShdw>
                </a:effectLst>
                <a:cs typeface="A Mitra_4" panose="00000700000000000000" pitchFamily="2" charset="-78"/>
              </a:rPr>
              <a:t>دستورالعمل </a:t>
            </a:r>
            <a:r>
              <a:rPr lang="fa-IR" b="1" i="1" dirty="0" smtClean="0">
                <a:ln>
                  <a:solidFill>
                    <a:srgbClr val="FF0000"/>
                  </a:solidFill>
                </a:ln>
                <a:solidFill>
                  <a:srgbClr val="0070C0"/>
                </a:solidFill>
                <a:effectLst>
                  <a:outerShdw blurRad="38100" dist="38100" dir="2700000" algn="tl">
                    <a:srgbClr val="000000">
                      <a:alpha val="43137"/>
                    </a:srgbClr>
                  </a:outerShdw>
                </a:effectLst>
                <a:cs typeface="A Mitra_4" panose="00000700000000000000" pitchFamily="2" charset="-78"/>
              </a:rPr>
              <a:t>ورزشی</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3" y="1651379"/>
            <a:ext cx="8848803" cy="4389983"/>
          </a:xfrm>
        </p:spPr>
        <p:txBody>
          <a:bodyPr/>
          <a:lstStyle/>
          <a:p>
            <a:pPr>
              <a:buClr>
                <a:srgbClr val="FF0000"/>
              </a:buClr>
            </a:pPr>
            <a:r>
              <a:rPr lang="fa-IR" b="1" dirty="0">
                <a:cs typeface="A Mitra_4" panose="00000700000000000000" pitchFamily="2" charset="-78"/>
              </a:rPr>
              <a:t>5 تا 10 دقیقه گرم کردن مثل راه رفتن آهسته یا دوچرخه سواری </a:t>
            </a:r>
          </a:p>
          <a:p>
            <a:pPr>
              <a:buClr>
                <a:srgbClr val="FF0000"/>
              </a:buClr>
            </a:pPr>
            <a:r>
              <a:rPr lang="fa-IR" b="1" dirty="0">
                <a:cs typeface="A Mitra_4" panose="00000700000000000000" pitchFamily="2" charset="-78"/>
              </a:rPr>
              <a:t>5 تا 10 دقیقه حرکات کششی ساده </a:t>
            </a:r>
          </a:p>
          <a:p>
            <a:pPr>
              <a:buClr>
                <a:srgbClr val="FF0000"/>
              </a:buClr>
            </a:pPr>
            <a:r>
              <a:rPr lang="fa-IR" b="1" dirty="0">
                <a:cs typeface="A Mitra_4" panose="00000700000000000000" pitchFamily="2" charset="-78"/>
              </a:rPr>
              <a:t>یک دوره فعالیت هوازی مثل شنا ، پیاده روی یا رقص</a:t>
            </a:r>
          </a:p>
          <a:p>
            <a:pPr>
              <a:buClr>
                <a:srgbClr val="FF0000"/>
              </a:buClr>
            </a:pPr>
            <a:r>
              <a:rPr lang="fa-IR" b="1" dirty="0">
                <a:cs typeface="A Mitra_4" panose="00000700000000000000" pitchFamily="2" charset="-78"/>
              </a:rPr>
              <a:t> 5 تا 10 دقیقه سرد کردن</a:t>
            </a:r>
          </a:p>
          <a:p>
            <a:pPr>
              <a:buClr>
                <a:srgbClr val="FF0000"/>
              </a:buClr>
            </a:pPr>
            <a:endParaRPr lang="fa-IR" sz="600" b="1" dirty="0">
              <a:cs typeface="A Mitra_4" panose="00000700000000000000" pitchFamily="2" charset="-78"/>
            </a:endParaRPr>
          </a:p>
          <a:p>
            <a:pPr>
              <a:buClr>
                <a:srgbClr val="FF0000"/>
              </a:buClr>
            </a:pPr>
            <a:r>
              <a:rPr lang="fa-IR" b="1" dirty="0">
                <a:cs typeface="A Mitra_4" panose="00000700000000000000" pitchFamily="2" charset="-78"/>
              </a:rPr>
              <a:t>تکرار دوره های ورزشی 3 تا 5 بار در هفته</a:t>
            </a:r>
          </a:p>
        </p:txBody>
      </p:sp>
      <p:pic>
        <p:nvPicPr>
          <p:cNvPr id="4" name="Picture 3"/>
          <p:cNvPicPr>
            <a:picLocks noChangeAspect="1"/>
          </p:cNvPicPr>
          <p:nvPr/>
        </p:nvPicPr>
        <p:blipFill>
          <a:blip r:embed="rId2"/>
          <a:stretch>
            <a:fillRect/>
          </a:stretch>
        </p:blipFill>
        <p:spPr>
          <a:xfrm>
            <a:off x="803400" y="4151280"/>
            <a:ext cx="9144793" cy="2213040"/>
          </a:xfrm>
          <a:prstGeom prst="rect">
            <a:avLst/>
          </a:prstGeom>
        </p:spPr>
      </p:pic>
    </p:spTree>
    <p:extLst>
      <p:ext uri="{BB962C8B-B14F-4D97-AF65-F5344CB8AC3E}">
        <p14:creationId xmlns:p14="http://schemas.microsoft.com/office/powerpoint/2010/main" val="33665729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i="1" dirty="0">
                <a:ln>
                  <a:solidFill>
                    <a:srgbClr val="FF0000"/>
                  </a:solidFill>
                </a:ln>
                <a:solidFill>
                  <a:srgbClr val="0070C0"/>
                </a:solidFill>
                <a:effectLst>
                  <a:outerShdw blurRad="38100" dist="38100" dir="2700000" algn="tl">
                    <a:srgbClr val="000000">
                      <a:alpha val="43137"/>
                    </a:srgbClr>
                  </a:outerShdw>
                </a:effectLst>
                <a:cs typeface="A Mitra_4" panose="00000700000000000000" pitchFamily="2" charset="-78"/>
              </a:rPr>
              <a:t>توجهات مربوط به ورزش:</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3" y="1930401"/>
            <a:ext cx="8766917" cy="4110962"/>
          </a:xfrm>
        </p:spPr>
        <p:txBody>
          <a:bodyPr/>
          <a:lstStyle/>
          <a:p>
            <a:pPr>
              <a:buClr>
                <a:srgbClr val="FF0000"/>
              </a:buClr>
            </a:pPr>
            <a:r>
              <a:rPr lang="fa-IR" dirty="0">
                <a:cs typeface="A Mitra_4" panose="00000700000000000000" pitchFamily="2" charset="-78"/>
              </a:rPr>
              <a:t>منع ورزش در افراد با سطح گلوکز خون بالای </a:t>
            </a:r>
            <a:r>
              <a:rPr lang="en-US" dirty="0">
                <a:cs typeface="A Mitra_4" panose="00000700000000000000" pitchFamily="2" charset="-78"/>
              </a:rPr>
              <a:t>mg/dl</a:t>
            </a:r>
            <a:r>
              <a:rPr lang="fa-IR" dirty="0">
                <a:cs typeface="A Mitra_4" panose="00000700000000000000" pitchFamily="2" charset="-78"/>
              </a:rPr>
              <a:t>  250 و کتونوری مثبت</a:t>
            </a:r>
          </a:p>
          <a:p>
            <a:pPr>
              <a:buClr>
                <a:srgbClr val="FF0000"/>
              </a:buClr>
            </a:pPr>
            <a:r>
              <a:rPr lang="fa-IR" dirty="0">
                <a:cs typeface="A Mitra_4" panose="00000700000000000000" pitchFamily="2" charset="-78"/>
              </a:rPr>
              <a:t>پیشگیری از هیپوگلیسمی حین ورزش با مصرف 150 گرم کربوهیدرات قبل از ورزش</a:t>
            </a:r>
          </a:p>
          <a:p>
            <a:pPr>
              <a:buClr>
                <a:srgbClr val="FF0000"/>
              </a:buClr>
            </a:pPr>
            <a:r>
              <a:rPr lang="fa-IR" dirty="0">
                <a:cs typeface="A Mitra_4" panose="00000700000000000000" pitchFamily="2" charset="-78"/>
              </a:rPr>
              <a:t>کنترل سطح گلوکز خون قبل، حین مرور علايم و درمان های هیپو گلایسمی</a:t>
            </a:r>
          </a:p>
          <a:p>
            <a:pPr>
              <a:buClr>
                <a:srgbClr val="FF0000"/>
              </a:buClr>
            </a:pPr>
            <a:r>
              <a:rPr lang="fa-IR" dirty="0">
                <a:cs typeface="A Mitra_4" panose="00000700000000000000" pitchFamily="2" charset="-78"/>
              </a:rPr>
              <a:t>تست کتون برای افراد  مبتلا به دیابت نوع یک</a:t>
            </a:r>
          </a:p>
          <a:p>
            <a:pPr>
              <a:buClr>
                <a:srgbClr val="FF0000"/>
              </a:buClr>
            </a:pPr>
            <a:r>
              <a:rPr lang="fa-IR" dirty="0">
                <a:cs typeface="A Mitra_4" panose="00000700000000000000" pitchFamily="2" charset="-78"/>
              </a:rPr>
              <a:t>هیدراتاسیون مناسب در طول ورزش</a:t>
            </a:r>
          </a:p>
          <a:p>
            <a:pPr>
              <a:buClr>
                <a:srgbClr val="FF0000"/>
              </a:buClr>
            </a:pPr>
            <a:r>
              <a:rPr lang="fa-IR" dirty="0">
                <a:cs typeface="A Mitra_4" panose="00000700000000000000" pitchFamily="2" charset="-78"/>
              </a:rPr>
              <a:t>اقدامات حفاظت از پاها مثل کفش مناسب</a:t>
            </a:r>
          </a:p>
          <a:p>
            <a:pPr>
              <a:buClr>
                <a:srgbClr val="FF0000"/>
              </a:buClr>
            </a:pPr>
            <a:r>
              <a:rPr lang="fa-IR" dirty="0">
                <a:cs typeface="A Mitra_4" panose="00000700000000000000" pitchFamily="2" charset="-78"/>
              </a:rPr>
              <a:t>بررسی شخصی قند خون قبل، حین و بلافاصله </a:t>
            </a:r>
            <a:r>
              <a:rPr lang="fa-IR" dirty="0" smtClean="0">
                <a:cs typeface="A Mitra_4" panose="00000700000000000000" pitchFamily="2" charset="-78"/>
              </a:rPr>
              <a:t>و </a:t>
            </a:r>
            <a:r>
              <a:rPr lang="fa-IR" dirty="0">
                <a:cs typeface="A Mitra_4" panose="00000700000000000000" pitchFamily="2" charset="-78"/>
              </a:rPr>
              <a:t>بعد از ورزش</a:t>
            </a:r>
          </a:p>
        </p:txBody>
      </p:sp>
    </p:spTree>
    <p:extLst>
      <p:ext uri="{BB962C8B-B14F-4D97-AF65-F5344CB8AC3E}">
        <p14:creationId xmlns:p14="http://schemas.microsoft.com/office/powerpoint/2010/main" val="9119668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903394" cy="600501"/>
          </a:xfrm>
        </p:spPr>
        <p:txBody>
          <a:bodyPr>
            <a:normAutofit fontScale="90000"/>
          </a:bodyPr>
          <a:lstStyle/>
          <a:p>
            <a:pPr algn="r"/>
            <a:r>
              <a:rPr lang="fa-IR" dirty="0" smtClean="0">
                <a:solidFill>
                  <a:srgbClr val="0070C0"/>
                </a:solidFill>
                <a:cs typeface="A Mitra_4" panose="00000700000000000000" pitchFamily="2" charset="-78"/>
              </a:rPr>
              <a:t>مراقبت ازپاها:</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2961564" y="846161"/>
            <a:ext cx="6796583" cy="5759355"/>
          </a:xfrm>
        </p:spPr>
        <p:txBody>
          <a:bodyPr>
            <a:normAutofit/>
          </a:bodyPr>
          <a:lstStyle/>
          <a:p>
            <a:pPr>
              <a:buFont typeface="Wingdings" panose="05000000000000000000" pitchFamily="2" charset="2"/>
              <a:buChar char="v"/>
            </a:pPr>
            <a:r>
              <a:rPr lang="fa-IR" b="1" dirty="0">
                <a:solidFill>
                  <a:srgbClr val="00B0F0"/>
                </a:solidFill>
                <a:cs typeface="A Mitra_4" panose="00000700000000000000" pitchFamily="2" charset="-78"/>
              </a:rPr>
              <a:t>قدم </a:t>
            </a:r>
            <a:r>
              <a:rPr lang="fa-IR" b="1" dirty="0" smtClean="0">
                <a:solidFill>
                  <a:srgbClr val="00B0F0"/>
                </a:solidFill>
                <a:cs typeface="A Mitra_4" panose="00000700000000000000" pitchFamily="2" charset="-78"/>
              </a:rPr>
              <a:t>زدن </a:t>
            </a:r>
            <a:r>
              <a:rPr lang="fa-IR" b="1" dirty="0">
                <a:solidFill>
                  <a:srgbClr val="00B0F0"/>
                </a:solidFill>
                <a:cs typeface="A Mitra_4" panose="00000700000000000000" pitchFamily="2" charset="-78"/>
              </a:rPr>
              <a:t> </a:t>
            </a:r>
            <a:endParaRPr lang="fa-IR" b="1" dirty="0" smtClean="0">
              <a:solidFill>
                <a:srgbClr val="00B0F0"/>
              </a:solidFill>
              <a:cs typeface="A Mitra_4" panose="00000700000000000000" pitchFamily="2" charset="-78"/>
            </a:endParaRPr>
          </a:p>
          <a:p>
            <a:pPr marL="0" indent="0">
              <a:buNone/>
            </a:pPr>
            <a:r>
              <a:rPr lang="fa-IR" dirty="0">
                <a:cs typeface="A Mitra_4" panose="00000700000000000000" pitchFamily="2" charset="-78"/>
              </a:rPr>
              <a:t> </a:t>
            </a:r>
            <a:r>
              <a:rPr lang="fa-IR" dirty="0" smtClean="0">
                <a:cs typeface="A Mitra_4" panose="00000700000000000000" pitchFamily="2" charset="-78"/>
              </a:rPr>
              <a:t>  1  </a:t>
            </a:r>
            <a:r>
              <a:rPr lang="fa-IR" dirty="0">
                <a:cs typeface="A Mitra_4" panose="00000700000000000000" pitchFamily="2" charset="-78"/>
              </a:rPr>
              <a:t>ساعت پیاده روی کنید. سعی کنید هر روز این میزان را بتدریج افزایش </a:t>
            </a:r>
            <a:r>
              <a:rPr lang="fa-IR" dirty="0" smtClean="0">
                <a:cs typeface="A Mitra_4" panose="00000700000000000000" pitchFamily="2" charset="-78"/>
              </a:rPr>
              <a:t>دهید.</a:t>
            </a:r>
            <a:endParaRPr lang="fa-IR" dirty="0">
              <a:cs typeface="A Mitra_4" panose="00000700000000000000" pitchFamily="2" charset="-78"/>
            </a:endParaRPr>
          </a:p>
          <a:p>
            <a:pPr>
              <a:buFont typeface="Wingdings" panose="05000000000000000000" pitchFamily="2" charset="2"/>
              <a:buChar char="v"/>
            </a:pPr>
            <a:r>
              <a:rPr lang="fa-IR" b="1" dirty="0" smtClean="0">
                <a:solidFill>
                  <a:srgbClr val="00B0F0"/>
                </a:solidFill>
                <a:cs typeface="A Mitra_4" panose="00000700000000000000" pitchFamily="2" charset="-78"/>
              </a:rPr>
              <a:t>ورزش </a:t>
            </a:r>
            <a:r>
              <a:rPr lang="fa-IR" b="1" dirty="0">
                <a:solidFill>
                  <a:srgbClr val="00B0F0"/>
                </a:solidFill>
                <a:cs typeface="A Mitra_4" panose="00000700000000000000" pitchFamily="2" charset="-78"/>
              </a:rPr>
              <a:t>پله</a:t>
            </a:r>
          </a:p>
          <a:p>
            <a:pPr marL="0" indent="0">
              <a:buNone/>
            </a:pPr>
            <a:r>
              <a:rPr lang="fa-IR" dirty="0" smtClean="0">
                <a:cs typeface="A Mitra_4" panose="00000700000000000000" pitchFamily="2" charset="-78"/>
              </a:rPr>
              <a:t>   از </a:t>
            </a:r>
            <a:r>
              <a:rPr lang="fa-IR" dirty="0">
                <a:cs typeface="A Mitra_4" panose="00000700000000000000" pitchFamily="2" charset="-78"/>
              </a:rPr>
              <a:t>پله بالا بروید در حالی که فقط از سینه پا استفاده میكنید.</a:t>
            </a:r>
          </a:p>
          <a:p>
            <a:pPr>
              <a:buFont typeface="Wingdings" panose="05000000000000000000" pitchFamily="2" charset="2"/>
              <a:buChar char="v"/>
            </a:pPr>
            <a:r>
              <a:rPr lang="fa-IR" b="1" dirty="0" smtClean="0">
                <a:solidFill>
                  <a:srgbClr val="00B0F0"/>
                </a:solidFill>
                <a:cs typeface="A Mitra_4" panose="00000700000000000000" pitchFamily="2" charset="-78"/>
              </a:rPr>
              <a:t>کشش </a:t>
            </a:r>
            <a:r>
              <a:rPr lang="fa-IR" b="1" dirty="0">
                <a:solidFill>
                  <a:srgbClr val="00B0F0"/>
                </a:solidFill>
                <a:cs typeface="A Mitra_4" panose="00000700000000000000" pitchFamily="2" charset="-78"/>
              </a:rPr>
              <a:t>ماهيچه پشت پا</a:t>
            </a:r>
          </a:p>
          <a:p>
            <a:pPr marL="0" indent="0">
              <a:buNone/>
            </a:pPr>
            <a:r>
              <a:rPr lang="fa-IR" dirty="0" smtClean="0">
                <a:cs typeface="A Mitra_4" panose="00000700000000000000" pitchFamily="2" charset="-78"/>
              </a:rPr>
              <a:t>    در </a:t>
            </a:r>
            <a:r>
              <a:rPr lang="fa-IR" dirty="0">
                <a:cs typeface="A Mitra_4" panose="00000700000000000000" pitchFamily="2" charset="-78"/>
              </a:rPr>
              <a:t>مقابل دیوار ایستاده و با کف دست به دیوار تكیه دهید. پاهای خود را با فاصله از دیوار نگه </a:t>
            </a:r>
            <a:r>
              <a:rPr lang="fa-IR" dirty="0" smtClean="0">
                <a:cs typeface="A Mitra_4" panose="00000700000000000000" pitchFamily="2" charset="-78"/>
              </a:rPr>
              <a:t>دارید.پاشنه</a:t>
            </a:r>
            <a:r>
              <a:rPr lang="fa-IR" dirty="0">
                <a:cs typeface="A Mitra_4" panose="00000700000000000000" pitchFamily="2" charset="-78"/>
              </a:rPr>
              <a:t> </a:t>
            </a:r>
            <a:r>
              <a:rPr lang="fa-IR" dirty="0" smtClean="0">
                <a:cs typeface="A Mitra_4" panose="00000700000000000000" pitchFamily="2" charset="-78"/>
              </a:rPr>
              <a:t>پا </a:t>
            </a:r>
            <a:r>
              <a:rPr lang="fa-IR" dirty="0">
                <a:cs typeface="A Mitra_4" panose="00000700000000000000" pitchFamily="2" charset="-78"/>
              </a:rPr>
              <a:t>را بر روی زمین فشار داده و بازو ها را خم و راست کنید ) 11 مرتبه (درحالی که پشت و پاها </a:t>
            </a:r>
            <a:r>
              <a:rPr lang="fa-IR" dirty="0" smtClean="0">
                <a:cs typeface="A Mitra_4" panose="00000700000000000000" pitchFamily="2" charset="-78"/>
              </a:rPr>
              <a:t>صاف هستند).</a:t>
            </a:r>
            <a:endParaRPr lang="fa-IR" dirty="0">
              <a:cs typeface="A Mitra_4" panose="00000700000000000000" pitchFamily="2" charset="-78"/>
            </a:endParaRPr>
          </a:p>
          <a:p>
            <a:pPr>
              <a:buFont typeface="Wingdings" panose="05000000000000000000" pitchFamily="2" charset="2"/>
              <a:buChar char="v"/>
            </a:pPr>
            <a:r>
              <a:rPr lang="fa-IR" b="1" dirty="0" smtClean="0">
                <a:solidFill>
                  <a:srgbClr val="00B0F0"/>
                </a:solidFill>
                <a:cs typeface="A Mitra_4" panose="00000700000000000000" pitchFamily="2" charset="-78"/>
              </a:rPr>
              <a:t>ورزش </a:t>
            </a:r>
            <a:r>
              <a:rPr lang="fa-IR" b="1" dirty="0">
                <a:solidFill>
                  <a:srgbClr val="00B0F0"/>
                </a:solidFill>
                <a:cs typeface="A Mitra_4" panose="00000700000000000000" pitchFamily="2" charset="-78"/>
              </a:rPr>
              <a:t>صندلي</a:t>
            </a:r>
          </a:p>
          <a:p>
            <a:pPr marL="0" indent="0">
              <a:buNone/>
            </a:pPr>
            <a:r>
              <a:rPr lang="fa-IR" dirty="0" smtClean="0">
                <a:cs typeface="A Mitra_4" panose="00000700000000000000" pitchFamily="2" charset="-78"/>
              </a:rPr>
              <a:t>    روی </a:t>
            </a:r>
            <a:r>
              <a:rPr lang="fa-IR" dirty="0">
                <a:cs typeface="A Mitra_4" panose="00000700000000000000" pitchFamily="2" charset="-78"/>
              </a:rPr>
              <a:t>صندلی بنشینید. و 11 مرتبه بلند شده و سپس بنشینید در حالی که بازوهایتان را روی هم قرار داده</a:t>
            </a:r>
          </a:p>
          <a:p>
            <a:pPr marL="0" indent="0">
              <a:buNone/>
            </a:pPr>
            <a:r>
              <a:rPr lang="fa-IR" dirty="0">
                <a:cs typeface="A Mitra_4" panose="00000700000000000000" pitchFamily="2" charset="-78"/>
              </a:rPr>
              <a:t>اید.</a:t>
            </a:r>
          </a:p>
          <a:p>
            <a:pPr marL="0" indent="0">
              <a:buNone/>
            </a:pPr>
            <a:endParaRPr lang="fa-IR" dirty="0">
              <a:cs typeface="A Mitra_4"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27" y="0"/>
            <a:ext cx="2071127" cy="3181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92" y="3604431"/>
            <a:ext cx="4013333" cy="3560000"/>
          </a:xfrm>
          <a:prstGeom prst="rect">
            <a:avLst/>
          </a:prstGeom>
        </p:spPr>
      </p:pic>
    </p:spTree>
    <p:extLst>
      <p:ext uri="{BB962C8B-B14F-4D97-AF65-F5344CB8AC3E}">
        <p14:creationId xmlns:p14="http://schemas.microsoft.com/office/powerpoint/2010/main" val="1671347965"/>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23916"/>
            <a:ext cx="8596668" cy="1320800"/>
          </a:xfrm>
        </p:spPr>
        <p:txBody>
          <a:bodyPr/>
          <a:lstStyle/>
          <a:p>
            <a:endParaRPr lang="fa-IR"/>
          </a:p>
        </p:txBody>
      </p:sp>
      <p:sp>
        <p:nvSpPr>
          <p:cNvPr id="3" name="Content Placeholder 2"/>
          <p:cNvSpPr>
            <a:spLocks noGrp="1"/>
          </p:cNvSpPr>
          <p:nvPr>
            <p:ph idx="1"/>
          </p:nvPr>
        </p:nvSpPr>
        <p:spPr>
          <a:xfrm flipH="1" flipV="1">
            <a:off x="677334" y="4089732"/>
            <a:ext cx="109182" cy="45719"/>
          </a:xfrm>
        </p:spPr>
        <p:txBody>
          <a:bodyPr>
            <a:normAutofit fontScale="25000" lnSpcReduction="20000"/>
          </a:bodyPr>
          <a:lstStyle/>
          <a:p>
            <a:endParaRPr lang="fa-IR" dirty="0"/>
          </a:p>
        </p:txBody>
      </p:sp>
      <p:sp>
        <p:nvSpPr>
          <p:cNvPr id="4" name="Rectangle 3"/>
          <p:cNvSpPr/>
          <p:nvPr/>
        </p:nvSpPr>
        <p:spPr>
          <a:xfrm>
            <a:off x="191070" y="136479"/>
            <a:ext cx="9662614" cy="5755422"/>
          </a:xfrm>
          <a:prstGeom prst="rect">
            <a:avLst/>
          </a:prstGeom>
        </p:spPr>
        <p:txBody>
          <a:bodyPr wrap="square">
            <a:spAutoFit/>
          </a:bodyPr>
          <a:lstStyle/>
          <a:p>
            <a:pPr marL="285750" lvl="0" indent="-285750" defTabSz="457200">
              <a:spcBef>
                <a:spcPts val="1000"/>
              </a:spcBef>
              <a:buClr>
                <a:srgbClr val="90C226"/>
              </a:buClr>
              <a:buSzPct val="80000"/>
              <a:buFont typeface="Wingdings" panose="05000000000000000000" pitchFamily="2" charset="2"/>
              <a:buChar char="v"/>
            </a:pPr>
            <a:r>
              <a:rPr lang="fa-IR" sz="1700" b="1" dirty="0">
                <a:solidFill>
                  <a:srgbClr val="00B0F0"/>
                </a:solidFill>
                <a:cs typeface="A Mitra_4" panose="00000700000000000000" pitchFamily="2" charset="-78"/>
              </a:rPr>
              <a:t>راه رفتن با نوک پا</a:t>
            </a:r>
          </a:p>
          <a:p>
            <a:pPr lvl="0" defTabSz="457200">
              <a:spcBef>
                <a:spcPts val="1000"/>
              </a:spcBef>
              <a:buClr>
                <a:srgbClr val="90C226"/>
              </a:buClr>
              <a:buSzPct val="80000"/>
            </a:pPr>
            <a:r>
              <a:rPr lang="fa-IR" sz="1700" dirty="0">
                <a:solidFill>
                  <a:prstClr val="black">
                    <a:lumMod val="75000"/>
                    <a:lumOff val="25000"/>
                  </a:prstClr>
                </a:solidFill>
                <a:cs typeface="A Mitra_4" panose="00000700000000000000" pitchFamily="2" charset="-78"/>
              </a:rPr>
              <a:t>     </a:t>
            </a:r>
            <a:r>
              <a:rPr lang="fa-IR" sz="1700" dirty="0">
                <a:solidFill>
                  <a:schemeClr val="tx1">
                    <a:lumMod val="95000"/>
                    <a:lumOff val="5000"/>
                  </a:schemeClr>
                </a:solidFill>
                <a:cs typeface="A Mitra_4" panose="00000700000000000000" pitchFamily="2" charset="-78"/>
              </a:rPr>
              <a:t>به یك صندلی تكیه داده و سپس بر روی نوك پا ) به عنوان مثال پای راست ( بالا و پایین بروید. این کار</a:t>
            </a:r>
          </a:p>
          <a:p>
            <a:pPr lvl="0" defTabSz="457200">
              <a:spcBef>
                <a:spcPts val="1000"/>
              </a:spcBef>
              <a:buClr>
                <a:srgbClr val="90C226"/>
              </a:buClr>
              <a:buSzPct val="80000"/>
            </a:pPr>
            <a:r>
              <a:rPr lang="fa-IR" sz="1700" dirty="0">
                <a:solidFill>
                  <a:schemeClr val="tx1">
                    <a:lumMod val="95000"/>
                    <a:lumOff val="5000"/>
                  </a:schemeClr>
                </a:solidFill>
                <a:cs typeface="A Mitra_4" panose="00000700000000000000" pitchFamily="2" charset="-78"/>
              </a:rPr>
              <a:t>را با پای دیگر نیز انجام دهید.</a:t>
            </a:r>
          </a:p>
          <a:p>
            <a:pPr marL="285750" lvl="0" indent="-285750" defTabSz="457200">
              <a:spcBef>
                <a:spcPts val="1000"/>
              </a:spcBef>
              <a:buClr>
                <a:srgbClr val="90C226"/>
              </a:buClr>
              <a:buSzPct val="80000"/>
              <a:buFont typeface="Wingdings" panose="05000000000000000000" pitchFamily="2" charset="2"/>
              <a:buChar char="v"/>
            </a:pPr>
            <a:r>
              <a:rPr lang="fa-IR" sz="1700" dirty="0">
                <a:solidFill>
                  <a:prstClr val="black">
                    <a:lumMod val="75000"/>
                    <a:lumOff val="25000"/>
                  </a:prstClr>
                </a:solidFill>
                <a:cs typeface="A Mitra_4" panose="00000700000000000000" pitchFamily="2" charset="-78"/>
              </a:rPr>
              <a:t> </a:t>
            </a:r>
            <a:r>
              <a:rPr lang="fa-IR" sz="1700" b="1" dirty="0">
                <a:solidFill>
                  <a:srgbClr val="00B0F0"/>
                </a:solidFill>
                <a:cs typeface="A Mitra_4" panose="00000700000000000000" pitchFamily="2" charset="-78"/>
              </a:rPr>
              <a:t>خم کردن پا</a:t>
            </a:r>
          </a:p>
          <a:p>
            <a:pPr lvl="0" defTabSz="457200">
              <a:spcBef>
                <a:spcPts val="1000"/>
              </a:spcBef>
              <a:buClr>
                <a:srgbClr val="90C226"/>
              </a:buClr>
              <a:buSzPct val="80000"/>
            </a:pPr>
            <a:r>
              <a:rPr lang="fa-IR" sz="1700" dirty="0">
                <a:solidFill>
                  <a:schemeClr val="tx1">
                    <a:lumMod val="95000"/>
                    <a:lumOff val="5000"/>
                  </a:schemeClr>
                </a:solidFill>
                <a:cs typeface="A Mitra_4" panose="00000700000000000000" pitchFamily="2" charset="-78"/>
              </a:rPr>
              <a:t>     تكیه گاه صندلی را بگیرید. یك پا را جلوتر قرار داده و آن را از زانو خم کنید. تلاش کنید به</a:t>
            </a:r>
          </a:p>
          <a:p>
            <a:pPr lvl="0" defTabSz="457200">
              <a:spcBef>
                <a:spcPts val="1000"/>
              </a:spcBef>
              <a:buClr>
                <a:srgbClr val="90C226"/>
              </a:buClr>
              <a:buSzPct val="80000"/>
            </a:pPr>
            <a:r>
              <a:rPr lang="fa-IR" sz="1700" dirty="0">
                <a:solidFill>
                  <a:schemeClr val="tx1">
                    <a:lumMod val="95000"/>
                    <a:lumOff val="5000"/>
                  </a:schemeClr>
                </a:solidFill>
                <a:cs typeface="A Mitra_4" panose="00000700000000000000" pitchFamily="2" charset="-78"/>
              </a:rPr>
              <a:t>سمت پایین فشار وارد کنید در حالیكه هر دو پا روی سطح زمین قرار دارد. پاها را جابجا کنید</a:t>
            </a:r>
            <a:r>
              <a:rPr lang="fa-IR" sz="1700" dirty="0" smtClean="0">
                <a:solidFill>
                  <a:schemeClr val="tx1">
                    <a:lumMod val="95000"/>
                    <a:lumOff val="5000"/>
                  </a:schemeClr>
                </a:solidFill>
                <a:cs typeface="A Mitra_4" panose="00000700000000000000" pitchFamily="2" charset="-78"/>
              </a:rPr>
              <a:t>.</a:t>
            </a:r>
          </a:p>
          <a:p>
            <a:pPr lvl="0" defTabSz="457200">
              <a:spcBef>
                <a:spcPts val="1000"/>
              </a:spcBef>
              <a:buClr>
                <a:srgbClr val="90C226"/>
              </a:buClr>
              <a:buSzPct val="80000"/>
            </a:pPr>
            <a:endParaRPr lang="fa-IR" dirty="0" smtClean="0">
              <a:solidFill>
                <a:srgbClr val="00B0F0"/>
              </a:solidFill>
              <a:cs typeface="A Mitra_4" panose="00000700000000000000" pitchFamily="2" charset="-78"/>
            </a:endParaRPr>
          </a:p>
          <a:p>
            <a:pPr marL="342900" indent="-342900">
              <a:buClr>
                <a:schemeClr val="accent1"/>
              </a:buClr>
              <a:buFont typeface="Wingdings" panose="05000000000000000000" pitchFamily="2" charset="2"/>
              <a:buChar char="v"/>
            </a:pPr>
            <a:r>
              <a:rPr lang="fa-IR" dirty="0" smtClean="0">
                <a:solidFill>
                  <a:srgbClr val="00B0F0"/>
                </a:solidFill>
                <a:cs typeface="A Mitra_4" panose="00000700000000000000" pitchFamily="2" charset="-78"/>
              </a:rPr>
              <a:t>بالا </a:t>
            </a:r>
            <a:r>
              <a:rPr lang="fa-IR" dirty="0">
                <a:solidFill>
                  <a:srgbClr val="00B0F0"/>
                </a:solidFill>
                <a:cs typeface="A Mitra_4" panose="00000700000000000000" pitchFamily="2" charset="-78"/>
              </a:rPr>
              <a:t>و پايين بردن </a:t>
            </a:r>
            <a:r>
              <a:rPr lang="fa-IR" dirty="0" smtClean="0">
                <a:solidFill>
                  <a:srgbClr val="00B0F0"/>
                </a:solidFill>
                <a:cs typeface="A Mitra_4" panose="00000700000000000000" pitchFamily="2" charset="-78"/>
              </a:rPr>
              <a:t>پاشنه</a:t>
            </a:r>
            <a:endParaRPr lang="fa-IR" dirty="0">
              <a:solidFill>
                <a:srgbClr val="00B0F0"/>
              </a:solidFill>
              <a:cs typeface="A Mitra_4" panose="00000700000000000000" pitchFamily="2" charset="-78"/>
            </a:endParaRPr>
          </a:p>
          <a:p>
            <a:r>
              <a:rPr lang="fa-IR" dirty="0">
                <a:cs typeface="A Mitra_4" panose="00000700000000000000" pitchFamily="2" charset="-78"/>
              </a:rPr>
              <a:t>بر روی پاشنه پا بلند شده </a:t>
            </a:r>
            <a:r>
              <a:rPr lang="fa-IR" dirty="0" smtClean="0">
                <a:cs typeface="A Mitra_4" panose="00000700000000000000" pitchFamily="2" charset="-78"/>
              </a:rPr>
              <a:t>(ایستاده </a:t>
            </a:r>
            <a:r>
              <a:rPr lang="fa-IR" dirty="0">
                <a:cs typeface="A Mitra_4" panose="00000700000000000000" pitchFamily="2" charset="-78"/>
              </a:rPr>
              <a:t>)</a:t>
            </a:r>
            <a:r>
              <a:rPr lang="fa-IR" dirty="0" smtClean="0">
                <a:cs typeface="A Mitra_4" panose="00000700000000000000" pitchFamily="2" charset="-78"/>
              </a:rPr>
              <a:t>و </a:t>
            </a:r>
            <a:r>
              <a:rPr lang="fa-IR" dirty="0">
                <a:cs typeface="A Mitra_4" panose="00000700000000000000" pitchFamily="2" charset="-78"/>
              </a:rPr>
              <a:t>سپس بر روی کف پا پایین بیاید . 21 بار این حرکت را انجام</a:t>
            </a:r>
          </a:p>
          <a:p>
            <a:r>
              <a:rPr lang="fa-IR" dirty="0">
                <a:cs typeface="A Mitra_4" panose="00000700000000000000" pitchFamily="2" charset="-78"/>
              </a:rPr>
              <a:t>دهید .سعی کنید وزن خود را ابتدا بر روی یك پا و سپس بر روی پای دیگر قرار دهید</a:t>
            </a:r>
            <a:r>
              <a:rPr lang="fa-IR" dirty="0" smtClean="0">
                <a:cs typeface="A Mitra_4" panose="00000700000000000000" pitchFamily="2" charset="-78"/>
              </a:rPr>
              <a:t>.</a:t>
            </a:r>
          </a:p>
          <a:p>
            <a:endParaRPr lang="fa-IR" dirty="0">
              <a:cs typeface="A Mitra_4" panose="00000700000000000000" pitchFamily="2" charset="-78"/>
            </a:endParaRPr>
          </a:p>
          <a:p>
            <a:pPr marL="285750" indent="-285750">
              <a:buClr>
                <a:schemeClr val="accent1"/>
              </a:buClr>
              <a:buFont typeface="Wingdings" panose="05000000000000000000" pitchFamily="2" charset="2"/>
              <a:buChar char="v"/>
            </a:pPr>
            <a:r>
              <a:rPr lang="fa-IR" dirty="0" smtClean="0">
                <a:cs typeface="A Mitra_4" panose="00000700000000000000" pitchFamily="2" charset="-78"/>
              </a:rPr>
              <a:t>-</a:t>
            </a:r>
            <a:r>
              <a:rPr lang="fa-IR" dirty="0">
                <a:solidFill>
                  <a:srgbClr val="00B0F0"/>
                </a:solidFill>
                <a:cs typeface="A Mitra_4" panose="00000700000000000000" pitchFamily="2" charset="-78"/>
              </a:rPr>
              <a:t> حرکت رفت و برگشت پا</a:t>
            </a:r>
          </a:p>
          <a:p>
            <a:r>
              <a:rPr lang="fa-IR" dirty="0" smtClean="0">
                <a:cs typeface="A Mitra_4" panose="00000700000000000000" pitchFamily="2" charset="-78"/>
              </a:rPr>
              <a:t>با </a:t>
            </a:r>
            <a:r>
              <a:rPr lang="fa-IR" dirty="0">
                <a:cs typeface="A Mitra_4" panose="00000700000000000000" pitchFamily="2" charset="-78"/>
              </a:rPr>
              <a:t>یك پا بر روی یك سطح صاف بایستید )به عنوان مثال بر روی کتاب(، در حالی که میز و یا صندلی را</a:t>
            </a:r>
          </a:p>
          <a:p>
            <a:r>
              <a:rPr lang="fa-IR" dirty="0">
                <a:cs typeface="A Mitra_4" panose="00000700000000000000" pitchFamily="2" charset="-78"/>
              </a:rPr>
              <a:t>نگه داشته اید پای دیگر را 11 مرتبه به جلو و عقب حرکت دهید . سپس این کار را با پای دیگر انجام</a:t>
            </a:r>
          </a:p>
          <a:p>
            <a:r>
              <a:rPr lang="fa-IR" dirty="0">
                <a:cs typeface="A Mitra_4" panose="00000700000000000000" pitchFamily="2" charset="-78"/>
              </a:rPr>
              <a:t>دهید.</a:t>
            </a:r>
            <a:endParaRPr lang="fa-IR" dirty="0">
              <a:solidFill>
                <a:srgbClr val="00B0F0"/>
              </a:solidFill>
              <a:cs typeface="A Mitra_4" panose="00000700000000000000" pitchFamily="2" charset="-78"/>
            </a:endParaRPr>
          </a:p>
          <a:p>
            <a:pPr marL="285750" indent="-285750">
              <a:buClr>
                <a:schemeClr val="accent1"/>
              </a:buClr>
              <a:buFont typeface="Wingdings" panose="05000000000000000000" pitchFamily="2" charset="2"/>
              <a:buChar char="v"/>
            </a:pPr>
            <a:r>
              <a:rPr lang="fa-IR" dirty="0" smtClean="0">
                <a:solidFill>
                  <a:srgbClr val="00B0F0"/>
                </a:solidFill>
                <a:cs typeface="A Mitra_4" panose="00000700000000000000" pitchFamily="2" charset="-78"/>
              </a:rPr>
              <a:t>-حرکات </a:t>
            </a:r>
            <a:r>
              <a:rPr lang="fa-IR" dirty="0">
                <a:solidFill>
                  <a:srgbClr val="00B0F0"/>
                </a:solidFill>
                <a:cs typeface="A Mitra_4" panose="00000700000000000000" pitchFamily="2" charset="-78"/>
              </a:rPr>
              <a:t>موجي پا</a:t>
            </a:r>
          </a:p>
          <a:p>
            <a:r>
              <a:rPr lang="fa-IR" dirty="0">
                <a:cs typeface="A Mitra_4" panose="00000700000000000000" pitchFamily="2" charset="-78"/>
              </a:rPr>
              <a:t>روی زمین نشسته و با دستهای خود به پشت تكیه دهید. پا ها را حرکت داده )و یا لرزانده ( تا زمانی که</a:t>
            </a:r>
          </a:p>
          <a:p>
            <a:r>
              <a:rPr lang="fa-IR" dirty="0">
                <a:cs typeface="A Mitra_4" panose="00000700000000000000" pitchFamily="2" charset="-78"/>
              </a:rPr>
              <a:t>گرم و شل شوند</a:t>
            </a:r>
            <a:r>
              <a:rPr lang="fa-IR" dirty="0" smtClean="0">
                <a:cs typeface="A Mitra_4" panose="00000700000000000000" pitchFamily="2" charset="-78"/>
              </a:rPr>
              <a:t>.</a:t>
            </a:r>
            <a:endParaRPr lang="fa-IR" dirty="0">
              <a:cs typeface="A Mitra_4" panose="00000700000000000000" pitchFamily="2" charset="-78"/>
            </a:endParaRPr>
          </a:p>
        </p:txBody>
      </p:sp>
    </p:spTree>
    <p:extLst>
      <p:ext uri="{BB962C8B-B14F-4D97-AF65-F5344CB8AC3E}">
        <p14:creationId xmlns:p14="http://schemas.microsoft.com/office/powerpoint/2010/main" val="2114008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11525882" y="382138"/>
            <a:ext cx="156601" cy="50042"/>
          </a:xfrm>
        </p:spPr>
        <p:txBody>
          <a:bodyPr>
            <a:normAutofit fontScale="90000"/>
          </a:bodyPr>
          <a:lstStyle/>
          <a:p>
            <a:endParaRPr lang="fa-IR" dirty="0"/>
          </a:p>
        </p:txBody>
      </p:sp>
      <p:sp>
        <p:nvSpPr>
          <p:cNvPr id="3" name="Content Placeholder 2"/>
          <p:cNvSpPr>
            <a:spLocks noGrp="1"/>
          </p:cNvSpPr>
          <p:nvPr>
            <p:ph idx="1"/>
          </p:nvPr>
        </p:nvSpPr>
        <p:spPr>
          <a:xfrm>
            <a:off x="827458" y="259307"/>
            <a:ext cx="10281820" cy="6291617"/>
          </a:xfrm>
        </p:spPr>
        <p:txBody>
          <a:bodyPr>
            <a:normAutofit fontScale="85000" lnSpcReduction="20000"/>
          </a:bodyPr>
          <a:lstStyle/>
          <a:p>
            <a:pPr>
              <a:buFont typeface="Wingdings" panose="05000000000000000000" pitchFamily="2" charset="2"/>
              <a:buChar char="v"/>
            </a:pPr>
            <a:r>
              <a:rPr lang="fa-IR" b="1" dirty="0">
                <a:solidFill>
                  <a:srgbClr val="00B0F0"/>
                </a:solidFill>
                <a:cs typeface="A Mitra_4" panose="00000700000000000000" pitchFamily="2" charset="-78"/>
              </a:rPr>
              <a:t>جمع کردن و باز کردن انگشتان پا</a:t>
            </a:r>
          </a:p>
          <a:p>
            <a:r>
              <a:rPr lang="fa-IR" dirty="0">
                <a:cs typeface="A Mitra_4" panose="00000700000000000000" pitchFamily="2" charset="-78"/>
              </a:rPr>
              <a:t>- انگشتان هر دو پا را جمع کنید و دوباره به حالت اول برگردانید.</a:t>
            </a:r>
          </a:p>
          <a:p>
            <a:r>
              <a:rPr lang="fa-IR" dirty="0" smtClean="0">
                <a:cs typeface="A Mitra_4" panose="00000700000000000000" pitchFamily="2" charset="-78"/>
              </a:rPr>
              <a:t>بلند </a:t>
            </a:r>
            <a:r>
              <a:rPr lang="fa-IR" dirty="0">
                <a:cs typeface="A Mitra_4" panose="00000700000000000000" pitchFamily="2" charset="-78"/>
              </a:rPr>
              <a:t>کردن پنجه و پاشنه پا</a:t>
            </a:r>
          </a:p>
          <a:p>
            <a:r>
              <a:rPr lang="fa-IR" dirty="0">
                <a:cs typeface="A Mitra_4" panose="00000700000000000000" pitchFamily="2" charset="-78"/>
              </a:rPr>
              <a:t>الف- پنجه </a:t>
            </a:r>
            <a:r>
              <a:rPr lang="fa-IR" dirty="0" smtClean="0">
                <a:cs typeface="A Mitra_4" panose="00000700000000000000" pitchFamily="2" charset="-78"/>
              </a:rPr>
              <a:t>را </a:t>
            </a:r>
            <a:r>
              <a:rPr lang="fa-IR" dirty="0">
                <a:cs typeface="A Mitra_4" panose="00000700000000000000" pitchFamily="2" charset="-78"/>
              </a:rPr>
              <a:t>طوری بلند کنید طوری که پاشنه روی زمین بماند.</a:t>
            </a:r>
          </a:p>
          <a:p>
            <a:r>
              <a:rPr lang="fa-IR" dirty="0">
                <a:cs typeface="A Mitra_4" panose="00000700000000000000" pitchFamily="2" charset="-78"/>
              </a:rPr>
              <a:t>ب- پنجه را بر زمین بگذارید پاشنه پا را بلند کنید.</a:t>
            </a:r>
          </a:p>
          <a:p>
            <a:pPr>
              <a:buFont typeface="Wingdings" panose="05000000000000000000" pitchFamily="2" charset="2"/>
              <a:buChar char="v"/>
            </a:pPr>
            <a:r>
              <a:rPr lang="fa-IR" b="1" dirty="0" smtClean="0">
                <a:solidFill>
                  <a:srgbClr val="00B0F0"/>
                </a:solidFill>
                <a:cs typeface="A Mitra_4" panose="00000700000000000000" pitchFamily="2" charset="-78"/>
              </a:rPr>
              <a:t>چرخش </a:t>
            </a:r>
            <a:r>
              <a:rPr lang="fa-IR" b="1" dirty="0">
                <a:solidFill>
                  <a:srgbClr val="00B0F0"/>
                </a:solidFill>
                <a:cs typeface="A Mitra_4" panose="00000700000000000000" pitchFamily="2" charset="-78"/>
              </a:rPr>
              <a:t>پنجه پا به طرفین</a:t>
            </a:r>
          </a:p>
          <a:p>
            <a:r>
              <a:rPr lang="fa-IR" dirty="0">
                <a:cs typeface="A Mitra_4" panose="00000700000000000000" pitchFamily="2" charset="-78"/>
              </a:rPr>
              <a:t>الف- پنجه </a:t>
            </a:r>
            <a:r>
              <a:rPr lang="fa-IR" dirty="0" smtClean="0">
                <a:cs typeface="A Mitra_4" panose="00000700000000000000" pitchFamily="2" charset="-78"/>
              </a:rPr>
              <a:t> را </a:t>
            </a:r>
            <a:r>
              <a:rPr lang="fa-IR" dirty="0">
                <a:cs typeface="A Mitra_4" panose="00000700000000000000" pitchFamily="2" charset="-78"/>
              </a:rPr>
              <a:t>بلند کنید.</a:t>
            </a:r>
          </a:p>
          <a:p>
            <a:r>
              <a:rPr lang="fa-IR" dirty="0">
                <a:cs typeface="A Mitra_4" panose="00000700000000000000" pitchFamily="2" charset="-78"/>
              </a:rPr>
              <a:t>ب- پا را از مچ به طرف بیرون بچرخانید و روی زمین بگذارید دوباره پا را به حالت اول برگردانید.</a:t>
            </a:r>
          </a:p>
          <a:p>
            <a:r>
              <a:rPr lang="fa-IR" dirty="0">
                <a:cs typeface="A Mitra_4" panose="00000700000000000000" pitchFamily="2" charset="-78"/>
              </a:rPr>
              <a:t>ج- پنجه را بلند کنید و از وسط به طرف داخل بچرخانید و روی زمین بگذارید.</a:t>
            </a:r>
          </a:p>
          <a:p>
            <a:pPr>
              <a:buFont typeface="Wingdings" panose="05000000000000000000" pitchFamily="2" charset="2"/>
              <a:buChar char="v"/>
            </a:pPr>
            <a:r>
              <a:rPr lang="fa-IR" b="1" dirty="0" smtClean="0">
                <a:solidFill>
                  <a:srgbClr val="00B0F0"/>
                </a:solidFill>
                <a:cs typeface="A Mitra_4" panose="00000700000000000000" pitchFamily="2" charset="-78"/>
              </a:rPr>
              <a:t>چرخش </a:t>
            </a:r>
            <a:r>
              <a:rPr lang="fa-IR" b="1" dirty="0">
                <a:solidFill>
                  <a:srgbClr val="00B0F0"/>
                </a:solidFill>
                <a:cs typeface="A Mitra_4" panose="00000700000000000000" pitchFamily="2" charset="-78"/>
              </a:rPr>
              <a:t>پاشنه پا به طرفین</a:t>
            </a:r>
          </a:p>
          <a:p>
            <a:r>
              <a:rPr lang="fa-IR" dirty="0">
                <a:cs typeface="A Mitra_4" panose="00000700000000000000" pitchFamily="2" charset="-78"/>
              </a:rPr>
              <a:t>الف- پاشنه پا را بلند کنید.</a:t>
            </a:r>
          </a:p>
          <a:p>
            <a:r>
              <a:rPr lang="fa-IR" dirty="0">
                <a:cs typeface="A Mitra_4" panose="00000700000000000000" pitchFamily="2" charset="-78"/>
              </a:rPr>
              <a:t>ب- پاشنه پا را به طرف بیرون بچرخانید و روی زمین بگذارید.</a:t>
            </a:r>
          </a:p>
          <a:p>
            <a:r>
              <a:rPr lang="fa-IR" dirty="0">
                <a:cs typeface="A Mitra_4" panose="00000700000000000000" pitchFamily="2" charset="-78"/>
              </a:rPr>
              <a:t>ج- پاشنه پا را بلند کنید و از وسط به طرف داخل بچرخانید و روی زمین بگذارید.</a:t>
            </a:r>
          </a:p>
          <a:p>
            <a:pPr>
              <a:buFont typeface="Wingdings" panose="05000000000000000000" pitchFamily="2" charset="2"/>
              <a:buChar char="v"/>
            </a:pPr>
            <a:r>
              <a:rPr lang="fa-IR" b="1" dirty="0" smtClean="0">
                <a:solidFill>
                  <a:srgbClr val="00B0F0"/>
                </a:solidFill>
                <a:cs typeface="A Mitra_4" panose="00000700000000000000" pitchFamily="2" charset="-78"/>
              </a:rPr>
              <a:t>کشش </a:t>
            </a:r>
            <a:r>
              <a:rPr lang="fa-IR" b="1" dirty="0">
                <a:solidFill>
                  <a:srgbClr val="00B0F0"/>
                </a:solidFill>
                <a:cs typeface="A Mitra_4" panose="00000700000000000000" pitchFamily="2" charset="-78"/>
              </a:rPr>
              <a:t>پنجه</a:t>
            </a:r>
          </a:p>
          <a:p>
            <a:r>
              <a:rPr lang="fa-IR" dirty="0">
                <a:cs typeface="A Mitra_4" panose="00000700000000000000" pitchFamily="2" charset="-78"/>
              </a:rPr>
              <a:t>الف- پاها را از زانو بلند کنید </a:t>
            </a:r>
            <a:r>
              <a:rPr lang="fa-IR" dirty="0" smtClean="0">
                <a:cs typeface="A Mitra_4" panose="00000700000000000000" pitchFamily="2" charset="-78"/>
              </a:rPr>
              <a:t>(ران </a:t>
            </a:r>
            <a:r>
              <a:rPr lang="fa-IR" dirty="0">
                <a:cs typeface="A Mitra_4" panose="00000700000000000000" pitchFamily="2" charset="-78"/>
              </a:rPr>
              <a:t>و ساق پا را در امتداد هم قرار </a:t>
            </a:r>
            <a:r>
              <a:rPr lang="fa-IR" dirty="0" smtClean="0">
                <a:cs typeface="A Mitra_4" panose="00000700000000000000" pitchFamily="2" charset="-78"/>
              </a:rPr>
              <a:t>بگیرند </a:t>
            </a:r>
            <a:r>
              <a:rPr lang="fa-IR" dirty="0">
                <a:cs typeface="A Mitra_4" panose="00000700000000000000" pitchFamily="2" charset="-78"/>
              </a:rPr>
              <a:t>)</a:t>
            </a:r>
          </a:p>
          <a:p>
            <a:r>
              <a:rPr lang="fa-IR" dirty="0">
                <a:cs typeface="A Mitra_4" panose="00000700000000000000" pitchFamily="2" charset="-78"/>
              </a:rPr>
              <a:t>ب- پنجه پا را به سوی خود و بعد به سمت مقابل بكشید و سپس دوباره به حالت اول برگردانید.</a:t>
            </a:r>
          </a:p>
          <a:p>
            <a:pPr>
              <a:buFont typeface="Wingdings" panose="05000000000000000000" pitchFamily="2" charset="2"/>
              <a:buChar char="v"/>
            </a:pPr>
            <a:r>
              <a:rPr lang="fa-IR" b="1" dirty="0" smtClean="0">
                <a:solidFill>
                  <a:srgbClr val="00B0F0"/>
                </a:solidFill>
                <a:cs typeface="A Mitra_4" panose="00000700000000000000" pitchFamily="2" charset="-78"/>
              </a:rPr>
              <a:t>چرخاندن </a:t>
            </a:r>
            <a:r>
              <a:rPr lang="fa-IR" b="1" dirty="0">
                <a:solidFill>
                  <a:srgbClr val="00B0F0"/>
                </a:solidFill>
                <a:cs typeface="A Mitra_4" panose="00000700000000000000" pitchFamily="2" charset="-78"/>
              </a:rPr>
              <a:t>مچ پا در حالی که پا را دراز کرده اید.</a:t>
            </a:r>
          </a:p>
          <a:p>
            <a:r>
              <a:rPr lang="fa-IR" dirty="0">
                <a:cs typeface="A Mitra_4" panose="00000700000000000000" pitchFamily="2" charset="-78"/>
              </a:rPr>
              <a:t>الف- پا را دراز کرده بالا نگه دارید.</a:t>
            </a:r>
          </a:p>
          <a:p>
            <a:r>
              <a:rPr lang="fa-IR" dirty="0">
                <a:cs typeface="A Mitra_4" panose="00000700000000000000" pitchFamily="2" charset="-78"/>
              </a:rPr>
              <a:t>ب- مچ پا را در مسیر عقربه های ساعت بچرخانید.</a:t>
            </a:r>
          </a:p>
          <a:p>
            <a:r>
              <a:rPr lang="fa-IR" dirty="0">
                <a:cs typeface="A Mitra_4" panose="00000700000000000000" pitchFamily="2" charset="-78"/>
              </a:rPr>
              <a:t>ج- مچ پا را در مسیر بر عكس عقربه های ساعت بچرخانید</a:t>
            </a:r>
            <a:r>
              <a:rPr lang="fa-IR" dirty="0" smtClean="0">
                <a:cs typeface="A Mitra_4" panose="00000700000000000000" pitchFamily="2" charset="-78"/>
              </a:rPr>
              <a:t>.</a:t>
            </a:r>
            <a:endParaRPr lang="fa-IR" dirty="0">
              <a:cs typeface="A Mitra_4" panose="000007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68" y="1596788"/>
            <a:ext cx="4094328" cy="3302758"/>
          </a:xfrm>
          <a:prstGeom prst="rect">
            <a:avLst/>
          </a:prstGeom>
        </p:spPr>
      </p:pic>
    </p:spTree>
    <p:extLst>
      <p:ext uri="{BB962C8B-B14F-4D97-AF65-F5344CB8AC3E}">
        <p14:creationId xmlns:p14="http://schemas.microsoft.com/office/powerpoint/2010/main" val="4244149819"/>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818867" y="309350"/>
            <a:ext cx="10849968" cy="6118746"/>
          </a:xfrm>
        </p:spPr>
        <p:txBody>
          <a:bodyPr>
            <a:normAutofit fontScale="92500" lnSpcReduction="10000"/>
          </a:bodyPr>
          <a:lstStyle/>
          <a:p>
            <a:r>
              <a:rPr lang="fa-IR" sz="2200" i="1" dirty="0" smtClean="0">
                <a:solidFill>
                  <a:srgbClr val="0070C0"/>
                </a:solidFill>
                <a:cs typeface="A Mitra_4" panose="00000700000000000000" pitchFamily="2" charset="-78"/>
              </a:rPr>
              <a:t>حرکت انگشتان و پنجه پا:</a:t>
            </a:r>
            <a:endParaRPr lang="fa-IR" sz="2200" i="1" dirty="0">
              <a:solidFill>
                <a:srgbClr val="0070C0"/>
              </a:solidFill>
              <a:cs typeface="A Mitra_4" panose="00000700000000000000" pitchFamily="2" charset="-78"/>
            </a:endParaRPr>
          </a:p>
          <a:p>
            <a:r>
              <a:rPr lang="fa-IR" dirty="0">
                <a:solidFill>
                  <a:schemeClr val="tx1">
                    <a:lumMod val="95000"/>
                    <a:lumOff val="5000"/>
                  </a:schemeClr>
                </a:solidFill>
                <a:cs typeface="A Mitra_4" panose="00000700000000000000" pitchFamily="2" charset="-78"/>
              </a:rPr>
              <a:t>الف- روزنامه ای را روی زمین پهن کنید.</a:t>
            </a:r>
          </a:p>
          <a:p>
            <a:r>
              <a:rPr lang="fa-IR" dirty="0">
                <a:solidFill>
                  <a:schemeClr val="tx1">
                    <a:lumMod val="95000"/>
                    <a:lumOff val="5000"/>
                  </a:schemeClr>
                </a:solidFill>
                <a:cs typeface="A Mitra_4" panose="00000700000000000000" pitchFamily="2" charset="-78"/>
              </a:rPr>
              <a:t>ب- با پای برهنه روزنامه را مچاله کنید تا گلوله شود</a:t>
            </a:r>
          </a:p>
          <a:p>
            <a:r>
              <a:rPr lang="fa-IR" dirty="0">
                <a:solidFill>
                  <a:schemeClr val="tx1">
                    <a:lumMod val="95000"/>
                    <a:lumOff val="5000"/>
                  </a:schemeClr>
                </a:solidFill>
                <a:cs typeface="A Mitra_4" panose="00000700000000000000" pitchFamily="2" charset="-78"/>
              </a:rPr>
              <a:t>ج- گلوله را باز کنید تا به حالت اول برگردد.</a:t>
            </a:r>
          </a:p>
          <a:p>
            <a:r>
              <a:rPr lang="fa-IR" dirty="0">
                <a:solidFill>
                  <a:schemeClr val="tx1">
                    <a:lumMod val="95000"/>
                    <a:lumOff val="5000"/>
                  </a:schemeClr>
                </a:solidFill>
                <a:cs typeface="A Mitra_4" panose="00000700000000000000" pitchFamily="2" charset="-78"/>
              </a:rPr>
              <a:t>د- با پای خود روزنامه را پاره کنید.</a:t>
            </a:r>
          </a:p>
          <a:p>
            <a:r>
              <a:rPr lang="fa-IR" dirty="0" smtClean="0">
                <a:solidFill>
                  <a:schemeClr val="tx1">
                    <a:lumMod val="95000"/>
                    <a:lumOff val="5000"/>
                  </a:schemeClr>
                </a:solidFill>
                <a:cs typeface="A Mitra_4" panose="00000700000000000000" pitchFamily="2" charset="-78"/>
              </a:rPr>
              <a:t> یك </a:t>
            </a:r>
            <a:r>
              <a:rPr lang="fa-IR" dirty="0">
                <a:solidFill>
                  <a:schemeClr val="tx1">
                    <a:lumMod val="95000"/>
                    <a:lumOff val="5000"/>
                  </a:schemeClr>
                </a:solidFill>
                <a:cs typeface="A Mitra_4" panose="00000700000000000000" pitchFamily="2" charset="-78"/>
              </a:rPr>
              <a:t>وسیله استوانه ای یا مدور </a:t>
            </a:r>
            <a:r>
              <a:rPr lang="fa-IR" dirty="0" smtClean="0">
                <a:solidFill>
                  <a:schemeClr val="tx1">
                    <a:lumMod val="95000"/>
                    <a:lumOff val="5000"/>
                  </a:schemeClr>
                </a:solidFill>
                <a:cs typeface="A Mitra_4" panose="00000700000000000000" pitchFamily="2" charset="-78"/>
              </a:rPr>
              <a:t>(وردنه </a:t>
            </a:r>
            <a:r>
              <a:rPr lang="fa-IR" dirty="0">
                <a:solidFill>
                  <a:schemeClr val="tx1">
                    <a:lumMod val="95000"/>
                    <a:lumOff val="5000"/>
                  </a:schemeClr>
                </a:solidFill>
                <a:cs typeface="A Mitra_4" panose="00000700000000000000" pitchFamily="2" charset="-78"/>
              </a:rPr>
              <a:t>، بطری آب یا نوشابه)در زیر کف پا قرار دهید.</a:t>
            </a:r>
          </a:p>
          <a:p>
            <a:r>
              <a:rPr lang="fa-IR" dirty="0">
                <a:solidFill>
                  <a:schemeClr val="tx1">
                    <a:lumMod val="95000"/>
                    <a:lumOff val="5000"/>
                  </a:schemeClr>
                </a:solidFill>
                <a:cs typeface="A Mitra_4" panose="00000700000000000000" pitchFamily="2" charset="-78"/>
              </a:rPr>
              <a:t>با حرکت آن به عقب و جلو گردش </a:t>
            </a:r>
            <a:r>
              <a:rPr lang="fa-IR" dirty="0" smtClean="0">
                <a:solidFill>
                  <a:schemeClr val="tx1">
                    <a:lumMod val="95000"/>
                    <a:lumOff val="5000"/>
                  </a:schemeClr>
                </a:solidFill>
                <a:cs typeface="A Mitra_4" panose="00000700000000000000" pitchFamily="2" charset="-78"/>
              </a:rPr>
              <a:t>خون </a:t>
            </a:r>
            <a:r>
              <a:rPr lang="fa-IR" dirty="0">
                <a:solidFill>
                  <a:schemeClr val="tx1">
                    <a:lumMod val="95000"/>
                    <a:lumOff val="5000"/>
                  </a:schemeClr>
                </a:solidFill>
                <a:cs typeface="A Mitra_4" panose="00000700000000000000" pitchFamily="2" charset="-78"/>
              </a:rPr>
              <a:t>را در پاهایتان افزایش دهید.</a:t>
            </a:r>
          </a:p>
          <a:p>
            <a:r>
              <a:rPr lang="fa-IR" sz="1900" b="1" dirty="0" smtClean="0">
                <a:solidFill>
                  <a:schemeClr val="tx1">
                    <a:lumMod val="95000"/>
                    <a:lumOff val="5000"/>
                  </a:schemeClr>
                </a:solidFill>
                <a:cs typeface="A Mitra_4" panose="00000700000000000000" pitchFamily="2" charset="-78"/>
              </a:rPr>
              <a:t>سعی </a:t>
            </a:r>
            <a:r>
              <a:rPr lang="fa-IR" sz="1900" b="1" dirty="0">
                <a:solidFill>
                  <a:schemeClr val="tx1">
                    <a:lumMod val="95000"/>
                    <a:lumOff val="5000"/>
                  </a:schemeClr>
                </a:solidFill>
                <a:cs typeface="A Mitra_4" panose="00000700000000000000" pitchFamily="2" charset="-78"/>
              </a:rPr>
              <a:t>کنید با کمك انگشتانتان ، اجسام ریز و بی خطر را جابجا کنید</a:t>
            </a:r>
            <a:r>
              <a:rPr lang="fa-IR" dirty="0">
                <a:solidFill>
                  <a:schemeClr val="tx1">
                    <a:lumMod val="95000"/>
                    <a:lumOff val="5000"/>
                  </a:schemeClr>
                </a:solidFill>
                <a:cs typeface="A Mitra_4" panose="00000700000000000000" pitchFamily="2" charset="-78"/>
              </a:rPr>
              <a:t>.</a:t>
            </a:r>
          </a:p>
          <a:p>
            <a:r>
              <a:rPr lang="fa-IR" dirty="0" smtClean="0">
                <a:solidFill>
                  <a:schemeClr val="tx1">
                    <a:lumMod val="95000"/>
                    <a:lumOff val="5000"/>
                  </a:schemeClr>
                </a:solidFill>
                <a:cs typeface="A Mitra_4" panose="00000700000000000000" pitchFamily="2" charset="-78"/>
              </a:rPr>
              <a:t>روی </a:t>
            </a:r>
            <a:r>
              <a:rPr lang="fa-IR" dirty="0">
                <a:solidFill>
                  <a:schemeClr val="tx1">
                    <a:lumMod val="95000"/>
                    <a:lumOff val="5000"/>
                  </a:schemeClr>
                </a:solidFill>
                <a:cs typeface="A Mitra_4" panose="00000700000000000000" pitchFamily="2" charset="-78"/>
              </a:rPr>
              <a:t>زمین بنشینید و پاهایتان را به دیوار مماس کنید یك بالش بین کف پا و دیوار قرار دهید با پنجه ، انگشتان و پاشنه به بالش</a:t>
            </a:r>
          </a:p>
          <a:p>
            <a:r>
              <a:rPr lang="fa-IR" dirty="0">
                <a:solidFill>
                  <a:schemeClr val="tx1">
                    <a:lumMod val="95000"/>
                    <a:lumOff val="5000"/>
                  </a:schemeClr>
                </a:solidFill>
                <a:cs typeface="A Mitra_4" panose="00000700000000000000" pitchFamily="2" charset="-78"/>
              </a:rPr>
              <a:t>فشار </a:t>
            </a:r>
            <a:r>
              <a:rPr lang="fa-IR" dirty="0" smtClean="0">
                <a:solidFill>
                  <a:schemeClr val="tx1">
                    <a:lumMod val="95000"/>
                    <a:lumOff val="5000"/>
                  </a:schemeClr>
                </a:solidFill>
                <a:cs typeface="A Mitra_4" panose="00000700000000000000" pitchFamily="2" charset="-78"/>
              </a:rPr>
              <a:t>آورید</a:t>
            </a:r>
            <a:endParaRPr lang="fa-IR" sz="1900" b="1" dirty="0" smtClean="0">
              <a:solidFill>
                <a:schemeClr val="tx1">
                  <a:lumMod val="95000"/>
                  <a:lumOff val="5000"/>
                </a:schemeClr>
              </a:solidFill>
              <a:cs typeface="A Mitra_4" panose="00000700000000000000" pitchFamily="2" charset="-78"/>
            </a:endParaRPr>
          </a:p>
          <a:p>
            <a:r>
              <a:rPr lang="fa-IR" sz="1900" b="1" dirty="0" smtClean="0">
                <a:solidFill>
                  <a:schemeClr val="tx1">
                    <a:lumMod val="95000"/>
                    <a:lumOff val="5000"/>
                  </a:schemeClr>
                </a:solidFill>
                <a:cs typeface="A Mitra_4" panose="00000700000000000000" pitchFamily="2" charset="-78"/>
              </a:rPr>
              <a:t>-بالش </a:t>
            </a:r>
            <a:r>
              <a:rPr lang="fa-IR" sz="1900" b="1" dirty="0">
                <a:solidFill>
                  <a:schemeClr val="tx1">
                    <a:lumMod val="95000"/>
                    <a:lumOff val="5000"/>
                  </a:schemeClr>
                </a:solidFill>
                <a:cs typeface="A Mitra_4" panose="00000700000000000000" pitchFamily="2" charset="-78"/>
              </a:rPr>
              <a:t>را بین پاهایتان قرار دهید و با کناره مچ و انگشتانتان به آن فشار وارد آورید</a:t>
            </a:r>
            <a:r>
              <a:rPr lang="fa-IR" dirty="0">
                <a:solidFill>
                  <a:schemeClr val="tx1">
                    <a:lumMod val="95000"/>
                    <a:lumOff val="5000"/>
                  </a:schemeClr>
                </a:solidFill>
                <a:cs typeface="A Mitra_4" panose="00000700000000000000" pitchFamily="2" charset="-78"/>
              </a:rPr>
              <a:t>.</a:t>
            </a:r>
          </a:p>
          <a:p>
            <a:r>
              <a:rPr lang="fa-IR" dirty="0" smtClean="0">
                <a:solidFill>
                  <a:schemeClr val="tx1">
                    <a:lumMod val="95000"/>
                    <a:lumOff val="5000"/>
                  </a:schemeClr>
                </a:solidFill>
                <a:cs typeface="A Mitra_4" panose="00000700000000000000" pitchFamily="2" charset="-78"/>
              </a:rPr>
              <a:t>1یك </a:t>
            </a:r>
            <a:r>
              <a:rPr lang="fa-IR" dirty="0">
                <a:solidFill>
                  <a:schemeClr val="tx1">
                    <a:lumMod val="95000"/>
                    <a:lumOff val="5000"/>
                  </a:schemeClr>
                </a:solidFill>
                <a:cs typeface="A Mitra_4" panose="00000700000000000000" pitchFamily="2" charset="-78"/>
              </a:rPr>
              <a:t>حوله لوله شده را از دو انتها بگیرید و قسمت وسط آن را در کف پا قرار دهید و سپس در حالی که زانوهایتان را کاملا" صاف</a:t>
            </a:r>
          </a:p>
          <a:p>
            <a:r>
              <a:rPr lang="fa-IR" dirty="0">
                <a:solidFill>
                  <a:schemeClr val="tx1">
                    <a:lumMod val="95000"/>
                    <a:lumOff val="5000"/>
                  </a:schemeClr>
                </a:solidFill>
                <a:cs typeface="A Mitra_4" panose="00000700000000000000" pitchFamily="2" charset="-78"/>
              </a:rPr>
              <a:t>کرده اید دو انتهای حوله را با دستتان به مدت 15 الی 21 ثانیه به سمت خود</a:t>
            </a:r>
          </a:p>
          <a:p>
            <a:r>
              <a:rPr lang="fa-IR" dirty="0">
                <a:solidFill>
                  <a:schemeClr val="tx1">
                    <a:lumMod val="95000"/>
                    <a:lumOff val="5000"/>
                  </a:schemeClr>
                </a:solidFill>
                <a:cs typeface="A Mitra_4" panose="00000700000000000000" pitchFamily="2" charset="-78"/>
              </a:rPr>
              <a:t>بكشید و این کار را 4 بار در روز تكرار کنید.</a:t>
            </a:r>
          </a:p>
          <a:p>
            <a:r>
              <a:rPr lang="fa-IR" dirty="0" smtClean="0">
                <a:solidFill>
                  <a:schemeClr val="tx1">
                    <a:lumMod val="95000"/>
                    <a:lumOff val="5000"/>
                  </a:schemeClr>
                </a:solidFill>
                <a:cs typeface="A Mitra_4" panose="00000700000000000000" pitchFamily="2" charset="-78"/>
              </a:rPr>
              <a:t>یك </a:t>
            </a:r>
            <a:r>
              <a:rPr lang="fa-IR" dirty="0">
                <a:solidFill>
                  <a:schemeClr val="tx1">
                    <a:lumMod val="95000"/>
                    <a:lumOff val="5000"/>
                  </a:schemeClr>
                </a:solidFill>
                <a:cs typeface="A Mitra_4" panose="00000700000000000000" pitchFamily="2" charset="-78"/>
              </a:rPr>
              <a:t>حلقه لاستیكی ضخیم را اطراف انگشت بزرگ هر دو پا قرار داده و سعی کنید آن ها را از هم دور کنید</a:t>
            </a:r>
          </a:p>
          <a:p>
            <a:r>
              <a:rPr lang="fa-IR" dirty="0" smtClean="0">
                <a:solidFill>
                  <a:schemeClr val="tx1">
                    <a:lumMod val="95000"/>
                    <a:lumOff val="5000"/>
                  </a:schemeClr>
                </a:solidFill>
                <a:cs typeface="A Mitra_4" panose="00000700000000000000" pitchFamily="2" charset="-78"/>
              </a:rPr>
              <a:t>با </a:t>
            </a:r>
            <a:r>
              <a:rPr lang="fa-IR" dirty="0">
                <a:solidFill>
                  <a:schemeClr val="tx1">
                    <a:lumMod val="95000"/>
                    <a:lumOff val="5000"/>
                  </a:schemeClr>
                </a:solidFill>
                <a:cs typeface="A Mitra_4" panose="00000700000000000000" pitchFamily="2" charset="-78"/>
              </a:rPr>
              <a:t>انگشتان پای خود املای کلمه را بنویسید</a:t>
            </a:r>
            <a:r>
              <a:rPr lang="fa-IR" dirty="0" smtClean="0">
                <a:solidFill>
                  <a:schemeClr val="tx1">
                    <a:lumMod val="95000"/>
                    <a:lumOff val="5000"/>
                  </a:schemeClr>
                </a:solidFill>
                <a:cs typeface="A Mitra_4" panose="00000700000000000000" pitchFamily="2" charset="-78"/>
              </a:rPr>
              <a:t>.</a:t>
            </a:r>
            <a:endParaRPr lang="fa-IR" dirty="0">
              <a:solidFill>
                <a:schemeClr val="tx1">
                  <a:lumMod val="95000"/>
                  <a:lumOff val="5000"/>
                </a:schemeClr>
              </a:solidFill>
              <a:cs typeface="A Mitra_4" panose="00000700000000000000"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1" y="-572448"/>
            <a:ext cx="2492489" cy="36848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66" y="5281682"/>
            <a:ext cx="3557975" cy="15763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6549700"/>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604" y="-982639"/>
            <a:ext cx="8720918" cy="8270544"/>
          </a:xfrm>
        </p:spPr>
      </p:pic>
    </p:spTree>
    <p:extLst>
      <p:ext uri="{BB962C8B-B14F-4D97-AF65-F5344CB8AC3E}">
        <p14:creationId xmlns:p14="http://schemas.microsoft.com/office/powerpoint/2010/main" val="769766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172366" y="295703"/>
            <a:ext cx="10240875" cy="6378052"/>
          </a:xfrm>
        </p:spPr>
        <p:txBody>
          <a:bodyPr>
            <a:normAutofit/>
          </a:bodyPr>
          <a:lstStyle/>
          <a:p>
            <a:pPr marL="0" indent="0">
              <a:buNone/>
            </a:pPr>
            <a:r>
              <a:rPr lang="fa-IR" sz="3100" dirty="0">
                <a:solidFill>
                  <a:srgbClr val="0070C0"/>
                </a:solidFill>
                <a:cs typeface="A Mitra_4" panose="00000700000000000000" pitchFamily="2" charset="-78"/>
              </a:rPr>
              <a:t>پيشگيري از بروز زخم پاي ديابتي بسيار آسان تر از درمان </a:t>
            </a:r>
            <a:r>
              <a:rPr lang="fa-IR" sz="3100" dirty="0" smtClean="0">
                <a:solidFill>
                  <a:srgbClr val="0070C0"/>
                </a:solidFill>
                <a:cs typeface="A Mitra_4" panose="00000700000000000000" pitchFamily="2" charset="-78"/>
              </a:rPr>
              <a:t>است:</a:t>
            </a:r>
          </a:p>
          <a:p>
            <a:pPr marL="0" indent="0">
              <a:buNone/>
            </a:pPr>
            <a:endParaRPr lang="fa-IR" dirty="0"/>
          </a:p>
          <a:p>
            <a:r>
              <a:rPr lang="fa-IR" dirty="0">
                <a:cs typeface="A Mitra_4" panose="00000700000000000000" pitchFamily="2" charset="-78"/>
              </a:rPr>
              <a:t>- هر روز صبح پا را از نظر وجود تاول، بریدگی و خراش بررسی کنید. لای انگشتان پا قسمتهای مهمی هستند که </a:t>
            </a:r>
            <a:r>
              <a:rPr lang="fa-IR" dirty="0" smtClean="0">
                <a:cs typeface="A Mitra_4" panose="00000700000000000000" pitchFamily="2" charset="-78"/>
              </a:rPr>
              <a:t>نبایدفراموش </a:t>
            </a:r>
            <a:r>
              <a:rPr lang="fa-IR" dirty="0">
                <a:cs typeface="A Mitra_4" panose="00000700000000000000" pitchFamily="2" charset="-78"/>
              </a:rPr>
              <a:t>شوند. برای معاینه قسمتهایی که دیده نمی شوند، بهتر است از آینه دستی استفاده کنید تا تمام قسمتهای پا </a:t>
            </a:r>
            <a:r>
              <a:rPr lang="fa-IR" dirty="0" smtClean="0">
                <a:cs typeface="A Mitra_4" panose="00000700000000000000" pitchFamily="2" charset="-78"/>
              </a:rPr>
              <a:t>مشاهده شوند</a:t>
            </a:r>
            <a:r>
              <a:rPr lang="fa-IR" dirty="0">
                <a:cs typeface="A Mitra_4" panose="00000700000000000000" pitchFamily="2" charset="-78"/>
              </a:rPr>
              <a:t>. </a:t>
            </a:r>
            <a:endParaRPr lang="fa-IR" dirty="0" smtClean="0">
              <a:cs typeface="A Mitra_4" panose="00000700000000000000" pitchFamily="2" charset="-78"/>
            </a:endParaRPr>
          </a:p>
          <a:p>
            <a:endParaRPr lang="fa-IR" dirty="0" smtClean="0">
              <a:cs typeface="A Mitra_4" panose="00000700000000000000" pitchFamily="2" charset="-78"/>
            </a:endParaRPr>
          </a:p>
          <a:p>
            <a:endParaRPr lang="fa-IR" dirty="0">
              <a:cs typeface="A Mitra_4" panose="00000700000000000000" pitchFamily="2" charset="-78"/>
            </a:endParaRPr>
          </a:p>
          <a:p>
            <a:endParaRPr lang="fa-IR" dirty="0" smtClean="0">
              <a:cs typeface="A Mitra_4" panose="00000700000000000000" pitchFamily="2" charset="-78"/>
            </a:endParaRPr>
          </a:p>
          <a:p>
            <a:endParaRPr lang="fa-IR" dirty="0" smtClean="0">
              <a:cs typeface="A Mitra_4" panose="00000700000000000000" pitchFamily="2" charset="-78"/>
            </a:endParaRPr>
          </a:p>
          <a:p>
            <a:r>
              <a:rPr lang="fa-IR" dirty="0" smtClean="0">
                <a:cs typeface="A Mitra_4" panose="00000700000000000000" pitchFamily="2" charset="-78"/>
              </a:rPr>
              <a:t>درصورتی </a:t>
            </a:r>
            <a:r>
              <a:rPr lang="fa-IR" dirty="0">
                <a:cs typeface="A Mitra_4" panose="00000700000000000000" pitchFamily="2" charset="-78"/>
              </a:rPr>
              <a:t>که مشكل بینایی دارید، از نزدیكان خود بخواهید تا در مشاهده و بررسی کامل پا به شما کمك کنند.</a:t>
            </a:r>
          </a:p>
          <a:p>
            <a:r>
              <a:rPr lang="fa-IR" dirty="0" smtClean="0">
                <a:cs typeface="A Mitra_4" panose="00000700000000000000" pitchFamily="2" charset="-78"/>
              </a:rPr>
              <a:t>هر </a:t>
            </a:r>
            <a:r>
              <a:rPr lang="fa-IR" dirty="0">
                <a:cs typeface="A Mitra_4" panose="00000700000000000000" pitchFamily="2" charset="-78"/>
              </a:rPr>
              <a:t>روز پاها را با آب ولرم شسته و به دقت خشك کنید. به لای انگشتان پا توجه بیشتری کرده و آنها را کاملاً خشك نمایید.</a:t>
            </a:r>
          </a:p>
          <a:p>
            <a:r>
              <a:rPr lang="fa-IR" dirty="0" smtClean="0">
                <a:cs typeface="A Mitra_4" panose="00000700000000000000" pitchFamily="2" charset="-78"/>
              </a:rPr>
              <a:t>قبل </a:t>
            </a:r>
            <a:r>
              <a:rPr lang="fa-IR" dirty="0">
                <a:cs typeface="A Mitra_4" panose="00000700000000000000" pitchFamily="2" charset="-78"/>
              </a:rPr>
              <a:t>از شستشوی پا درجه حرارت آب را با دماسنج یا دست خود امتحان کنید </a:t>
            </a:r>
            <a:r>
              <a:rPr lang="fa-IR" dirty="0" smtClean="0">
                <a:cs typeface="A Mitra_4" panose="00000700000000000000" pitchFamily="2" charset="-78"/>
              </a:rPr>
              <a:t>–</a:t>
            </a:r>
          </a:p>
          <a:p>
            <a:r>
              <a:rPr lang="fa-IR" dirty="0" smtClean="0">
                <a:cs typeface="A Mitra_4" panose="00000700000000000000" pitchFamily="2" charset="-78"/>
              </a:rPr>
              <a:t>نقاط </a:t>
            </a:r>
            <a:r>
              <a:rPr lang="fa-IR" dirty="0">
                <a:cs typeface="A Mitra_4" panose="00000700000000000000" pitchFamily="2" charset="-78"/>
              </a:rPr>
              <a:t>زبر و خشن و ناصاف بررسی کنید</a:t>
            </a:r>
            <a:r>
              <a:rPr lang="fa-IR" dirty="0" smtClean="0">
                <a:cs typeface="A Mitra_4" panose="00000700000000000000" pitchFamily="2" charset="-78"/>
              </a:rPr>
              <a:t>.</a:t>
            </a:r>
            <a:endParaRPr lang="fa-IR" dirty="0">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1062944" y="2040026"/>
            <a:ext cx="2376292" cy="1681262"/>
          </a:xfrm>
          <a:prstGeom prst="rect">
            <a:avLst/>
          </a:prstGeom>
        </p:spPr>
      </p:pic>
      <p:pic>
        <p:nvPicPr>
          <p:cNvPr id="5" name="Picture 4"/>
          <p:cNvPicPr>
            <a:picLocks noChangeAspect="1"/>
          </p:cNvPicPr>
          <p:nvPr/>
        </p:nvPicPr>
        <p:blipFill>
          <a:blip r:embed="rId3"/>
          <a:stretch>
            <a:fillRect/>
          </a:stretch>
        </p:blipFill>
        <p:spPr>
          <a:xfrm>
            <a:off x="473459" y="4701351"/>
            <a:ext cx="2406217" cy="2027217"/>
          </a:xfrm>
          <a:prstGeom prst="rect">
            <a:avLst/>
          </a:prstGeom>
        </p:spPr>
      </p:pic>
      <p:pic>
        <p:nvPicPr>
          <p:cNvPr id="6" name="Picture 5"/>
          <p:cNvPicPr>
            <a:picLocks noChangeAspect="1"/>
          </p:cNvPicPr>
          <p:nvPr/>
        </p:nvPicPr>
        <p:blipFill>
          <a:blip r:embed="rId4"/>
          <a:stretch>
            <a:fillRect/>
          </a:stretch>
        </p:blipFill>
        <p:spPr>
          <a:xfrm>
            <a:off x="4722126" y="1930400"/>
            <a:ext cx="2374710" cy="1914329"/>
          </a:xfrm>
          <a:prstGeom prst="rect">
            <a:avLst/>
          </a:prstGeom>
        </p:spPr>
      </p:pic>
    </p:spTree>
    <p:extLst>
      <p:ext uri="{BB962C8B-B14F-4D97-AF65-F5344CB8AC3E}">
        <p14:creationId xmlns:p14="http://schemas.microsoft.com/office/powerpoint/2010/main" val="26692190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4024" y="737508"/>
            <a:ext cx="1883827" cy="1243692"/>
          </a:xfrm>
          <a:prstGeom prst="rect">
            <a:avLst/>
          </a:prstGeom>
        </p:spPr>
      </p:pic>
      <p:sp>
        <p:nvSpPr>
          <p:cNvPr id="2" name="Title 1"/>
          <p:cNvSpPr>
            <a:spLocks noGrp="1"/>
          </p:cNvSpPr>
          <p:nvPr>
            <p:ph type="title"/>
          </p:nvPr>
        </p:nvSpPr>
        <p:spPr>
          <a:xfrm>
            <a:off x="1433335" y="230173"/>
            <a:ext cx="7710665" cy="613007"/>
          </a:xfrm>
        </p:spPr>
        <p:txBody>
          <a:bodyPr>
            <a:normAutofit fontScale="90000"/>
          </a:bodyPr>
          <a:lstStyle/>
          <a:p>
            <a:pPr algn="r"/>
            <a:r>
              <a:rPr lang="fa-IR" b="1" i="1" dirty="0" smtClean="0">
                <a:solidFill>
                  <a:srgbClr val="0070C0"/>
                </a:solidFill>
                <a:cs typeface="B Nazanin" panose="00000400000000000000" pitchFamily="2" charset="-78"/>
              </a:rPr>
              <a:t>تاریخچه دیابت:</a:t>
            </a:r>
            <a:endParaRPr lang="fa-IR" b="1" i="1" dirty="0">
              <a:solidFill>
                <a:srgbClr val="0070C0"/>
              </a:solidFill>
              <a:cs typeface="B Nazanin" panose="00000400000000000000" pitchFamily="2" charset="-78"/>
            </a:endParaRPr>
          </a:p>
        </p:txBody>
      </p:sp>
      <p:pic>
        <p:nvPicPr>
          <p:cNvPr id="11" name="Content Placeholder 10"/>
          <p:cNvPicPr>
            <a:picLocks noGrp="1" noChangeAspect="1"/>
          </p:cNvPicPr>
          <p:nvPr>
            <p:ph idx="1"/>
          </p:nvPr>
        </p:nvPicPr>
        <p:blipFill>
          <a:blip r:embed="rId4"/>
          <a:stretch>
            <a:fillRect/>
          </a:stretch>
        </p:blipFill>
        <p:spPr>
          <a:xfrm>
            <a:off x="307575" y="3101352"/>
            <a:ext cx="944962" cy="1207113"/>
          </a:xfrm>
          <a:prstGeom prst="rect">
            <a:avLst/>
          </a:prstGeom>
        </p:spPr>
      </p:pic>
      <p:pic>
        <p:nvPicPr>
          <p:cNvPr id="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4242" y="1530981"/>
            <a:ext cx="5824538" cy="44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4549" y="2120326"/>
            <a:ext cx="1231900"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9737" y="2506825"/>
            <a:ext cx="5720563" cy="5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9737" y="3333516"/>
            <a:ext cx="7434263" cy="34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7267" y="4241637"/>
            <a:ext cx="46515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88667" y="5136917"/>
            <a:ext cx="3776586"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11"/>
          <a:stretch>
            <a:fillRect/>
          </a:stretch>
        </p:blipFill>
        <p:spPr>
          <a:xfrm>
            <a:off x="464024" y="4977804"/>
            <a:ext cx="4572396" cy="1871634"/>
          </a:xfrm>
          <a:prstGeom prst="rect">
            <a:avLst/>
          </a:prstGeom>
        </p:spPr>
      </p:pic>
    </p:spTree>
    <p:extLst>
      <p:ext uri="{BB962C8B-B14F-4D97-AF65-F5344CB8AC3E}">
        <p14:creationId xmlns:p14="http://schemas.microsoft.com/office/powerpoint/2010/main" val="379843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8" name="Picture 7"/>
          <p:cNvPicPr>
            <a:picLocks noChangeAspect="1"/>
          </p:cNvPicPr>
          <p:nvPr/>
        </p:nvPicPr>
        <p:blipFill>
          <a:blip r:embed="rId2"/>
          <a:stretch>
            <a:fillRect/>
          </a:stretch>
        </p:blipFill>
        <p:spPr>
          <a:xfrm>
            <a:off x="818866" y="1177587"/>
            <a:ext cx="2144913" cy="1699091"/>
          </a:xfrm>
          <a:prstGeom prst="rect">
            <a:avLst/>
          </a:prstGeom>
        </p:spPr>
      </p:pic>
      <p:pic>
        <p:nvPicPr>
          <p:cNvPr id="9" name="Picture 8"/>
          <p:cNvPicPr>
            <a:picLocks noChangeAspect="1"/>
          </p:cNvPicPr>
          <p:nvPr/>
        </p:nvPicPr>
        <p:blipFill>
          <a:blip r:embed="rId3"/>
          <a:stretch>
            <a:fillRect/>
          </a:stretch>
        </p:blipFill>
        <p:spPr>
          <a:xfrm>
            <a:off x="5606534" y="4019786"/>
            <a:ext cx="2172690" cy="1679793"/>
          </a:xfrm>
          <a:prstGeom prst="rect">
            <a:avLst/>
          </a:prstGeom>
        </p:spPr>
      </p:pic>
      <p:pic>
        <p:nvPicPr>
          <p:cNvPr id="10" name="Picture 9"/>
          <p:cNvPicPr>
            <a:picLocks noChangeAspect="1"/>
          </p:cNvPicPr>
          <p:nvPr/>
        </p:nvPicPr>
        <p:blipFill>
          <a:blip r:embed="rId4"/>
          <a:stretch>
            <a:fillRect/>
          </a:stretch>
        </p:blipFill>
        <p:spPr>
          <a:xfrm>
            <a:off x="1172212" y="4264079"/>
            <a:ext cx="2471739" cy="1441161"/>
          </a:xfrm>
          <a:prstGeom prst="rect">
            <a:avLst/>
          </a:prstGeom>
        </p:spPr>
      </p:pic>
      <p:sp>
        <p:nvSpPr>
          <p:cNvPr id="3" name="Rectangle 2"/>
          <p:cNvSpPr/>
          <p:nvPr/>
        </p:nvSpPr>
        <p:spPr>
          <a:xfrm>
            <a:off x="259307" y="232012"/>
            <a:ext cx="9225887" cy="6186309"/>
          </a:xfrm>
          <a:prstGeom prst="rect">
            <a:avLst/>
          </a:prstGeom>
        </p:spPr>
        <p:txBody>
          <a:bodyPr wrap="square">
            <a:spAutoFit/>
          </a:bodyPr>
          <a:lstStyle/>
          <a:p>
            <a:pPr marL="285750" indent="-285750">
              <a:buFontTx/>
              <a:buChar char="-"/>
            </a:pPr>
            <a:r>
              <a:rPr lang="fa-IR" dirty="0" smtClean="0">
                <a:cs typeface="A Mitra_4" panose="00000700000000000000" pitchFamily="2" charset="-78"/>
              </a:rPr>
              <a:t>برای </a:t>
            </a:r>
            <a:r>
              <a:rPr lang="fa-IR" dirty="0">
                <a:cs typeface="A Mitra_4" panose="00000700000000000000" pitchFamily="2" charset="-78"/>
              </a:rPr>
              <a:t>برطرف شدن خشكی پوست پاهایتان می توانید از کرم های مرطوب کننده استفاده کنید. به این منظور ابتدا پاها </a:t>
            </a:r>
            <a:r>
              <a:rPr lang="fa-IR" dirty="0" smtClean="0">
                <a:cs typeface="A Mitra_4" panose="00000700000000000000" pitchFamily="2" charset="-78"/>
              </a:rPr>
              <a:t>را بشویید </a:t>
            </a:r>
            <a:r>
              <a:rPr lang="fa-IR" dirty="0">
                <a:cs typeface="A Mitra_4" panose="00000700000000000000" pitchFamily="2" charset="-78"/>
              </a:rPr>
              <a:t>و به دقت خشك کنید. سپس یك لایه از کرم را روی پوست پای خود بمالید</a:t>
            </a:r>
            <a:r>
              <a:rPr lang="fa-IR" dirty="0" smtClean="0">
                <a:cs typeface="A Mitra_4" panose="00000700000000000000" pitchFamily="2" charset="-78"/>
              </a:rPr>
              <a:t>.</a:t>
            </a:r>
          </a:p>
          <a:p>
            <a:endParaRPr lang="fa-IR" dirty="0" smtClean="0">
              <a:cs typeface="A Mitra_4" panose="00000700000000000000" pitchFamily="2" charset="-78"/>
            </a:endParaRPr>
          </a:p>
          <a:p>
            <a:endParaRPr lang="fa-IR" dirty="0">
              <a:cs typeface="A Mitra_4" panose="00000700000000000000" pitchFamily="2" charset="-78"/>
            </a:endParaRPr>
          </a:p>
          <a:p>
            <a:endParaRPr lang="fa-IR" dirty="0" smtClean="0">
              <a:cs typeface="A Mitra_4" panose="00000700000000000000" pitchFamily="2" charset="-78"/>
            </a:endParaRPr>
          </a:p>
          <a:p>
            <a:endParaRPr lang="fa-IR" dirty="0" smtClean="0">
              <a:cs typeface="A Mitra_4" panose="00000700000000000000" pitchFamily="2" charset="-78"/>
            </a:endParaRPr>
          </a:p>
          <a:p>
            <a:endParaRPr lang="fa-IR" dirty="0">
              <a:cs typeface="A Mitra_4" panose="00000700000000000000" pitchFamily="2" charset="-78"/>
            </a:endParaRPr>
          </a:p>
          <a:p>
            <a:endParaRPr lang="fa-IR" dirty="0" smtClean="0">
              <a:cs typeface="A Mitra_4" panose="00000700000000000000" pitchFamily="2" charset="-78"/>
            </a:endParaRPr>
          </a:p>
          <a:p>
            <a:pPr marL="285750" indent="-285750">
              <a:buFontTx/>
              <a:buChar char="-"/>
            </a:pPr>
            <a:endParaRPr lang="fa-IR" dirty="0">
              <a:cs typeface="A Mitra_4" panose="00000700000000000000" pitchFamily="2" charset="-78"/>
            </a:endParaRPr>
          </a:p>
          <a:p>
            <a:r>
              <a:rPr lang="fa-IR" dirty="0">
                <a:cs typeface="A Mitra_4" panose="00000700000000000000" pitchFamily="2" charset="-78"/>
              </a:rPr>
              <a:t>- اگر از سردی پاهایتان در شب رنج می برید جوراب بپوشید.</a:t>
            </a:r>
          </a:p>
          <a:p>
            <a:r>
              <a:rPr lang="fa-IR" dirty="0">
                <a:cs typeface="A Mitra_4" panose="00000700000000000000" pitchFamily="2" charset="-78"/>
              </a:rPr>
              <a:t>- جورابهایی بپوشید که از جنس نخ واز نظر اندازه مناسب باشند. هر روز جورابهایتان را عوض کنید.</a:t>
            </a:r>
          </a:p>
          <a:p>
            <a:r>
              <a:rPr lang="fa-IR" dirty="0">
                <a:cs typeface="A Mitra_4" panose="00000700000000000000" pitchFamily="2" charset="-78"/>
              </a:rPr>
              <a:t>قبل از پوشيدن کفش داخل آن را از نظر وجود اجسام خارجي ، پارگي کف و نقاط زبر، خشن و ناصاف بررسي کنيد.</a:t>
            </a:r>
          </a:p>
          <a:p>
            <a:r>
              <a:rPr lang="fa-IR" dirty="0">
                <a:cs typeface="A Mitra_4" panose="00000700000000000000" pitchFamily="2" charset="-78"/>
              </a:rPr>
              <a:t>- ناخنهای انگشتان پا را به صورت خط راست کوتاه کرده وهرگز به شكل هلالی و از ته نگیرید و بگذارید 2 تا 3 میلی متر باقی</a:t>
            </a:r>
          </a:p>
          <a:p>
            <a:r>
              <a:rPr lang="fa-IR" dirty="0">
                <a:cs typeface="A Mitra_4" panose="00000700000000000000" pitchFamily="2" charset="-78"/>
              </a:rPr>
              <a:t>بماند</a:t>
            </a:r>
            <a:r>
              <a:rPr lang="fa-IR" dirty="0" smtClean="0">
                <a:cs typeface="A Mitra_4" panose="00000700000000000000" pitchFamily="2" charset="-78"/>
              </a:rPr>
              <a:t>.</a:t>
            </a:r>
          </a:p>
          <a:p>
            <a:endParaRPr lang="fa-IR" dirty="0">
              <a:cs typeface="A Mitra_4" panose="00000700000000000000" pitchFamily="2" charset="-78"/>
            </a:endParaRPr>
          </a:p>
          <a:p>
            <a:endParaRPr lang="fa-IR" dirty="0" smtClean="0">
              <a:cs typeface="A Mitra_4" panose="00000700000000000000" pitchFamily="2" charset="-78"/>
            </a:endParaRPr>
          </a:p>
          <a:p>
            <a:endParaRPr lang="fa-IR" dirty="0">
              <a:cs typeface="A Mitra_4" panose="00000700000000000000" pitchFamily="2" charset="-78"/>
            </a:endParaRPr>
          </a:p>
          <a:p>
            <a:endParaRPr lang="fa-IR" dirty="0">
              <a:cs typeface="A Mitra_4" panose="00000700000000000000" pitchFamily="2" charset="-78"/>
            </a:endParaRPr>
          </a:p>
          <a:p>
            <a:r>
              <a:rPr lang="fa-IR" dirty="0">
                <a:cs typeface="A Mitra_4" panose="00000700000000000000" pitchFamily="2" charset="-78"/>
              </a:rPr>
              <a:t>-دست کم یك بار در سال با پزشك از او بخواهید تا حتماً پاهایتان را معاینه کند. در صورت بروز هرگونه درد یا تاول، وجود میخچه یا پینه </a:t>
            </a:r>
            <a:r>
              <a:rPr lang="fa-IR" dirty="0" smtClean="0">
                <a:cs typeface="A Mitra_4" panose="00000700000000000000" pitchFamily="2" charset="-78"/>
              </a:rPr>
              <a:t>در پاهایتان </a:t>
            </a:r>
            <a:r>
              <a:rPr lang="fa-IR" dirty="0">
                <a:cs typeface="A Mitra_4" panose="00000700000000000000" pitchFamily="2" charset="-78"/>
              </a:rPr>
              <a:t>پزشك معالج را در جریان بگذارید.</a:t>
            </a:r>
          </a:p>
        </p:txBody>
      </p:sp>
      <p:sp>
        <p:nvSpPr>
          <p:cNvPr id="11" name="Content Placeholder 10"/>
          <p:cNvSpPr>
            <a:spLocks noGrp="1"/>
          </p:cNvSpPr>
          <p:nvPr>
            <p:ph idx="1"/>
          </p:nvPr>
        </p:nvSpPr>
        <p:spPr>
          <a:xfrm flipV="1">
            <a:off x="9157648" y="2060812"/>
            <a:ext cx="116354" cy="99777"/>
          </a:xfrm>
        </p:spPr>
        <p:txBody>
          <a:bodyPr>
            <a:normAutofit fontScale="25000" lnSpcReduction="20000"/>
          </a:bodyPr>
          <a:lstStyle/>
          <a:p>
            <a:endParaRPr lang="fa-IR" dirty="0"/>
          </a:p>
        </p:txBody>
      </p:sp>
      <p:pic>
        <p:nvPicPr>
          <p:cNvPr id="12" name="Picture 11"/>
          <p:cNvPicPr>
            <a:picLocks noChangeAspect="1"/>
          </p:cNvPicPr>
          <p:nvPr/>
        </p:nvPicPr>
        <p:blipFill>
          <a:blip r:embed="rId5"/>
          <a:stretch>
            <a:fillRect/>
          </a:stretch>
        </p:blipFill>
        <p:spPr>
          <a:xfrm>
            <a:off x="4429757" y="1116931"/>
            <a:ext cx="2257645" cy="1626938"/>
          </a:xfrm>
          <a:prstGeom prst="rect">
            <a:avLst/>
          </a:prstGeom>
        </p:spPr>
      </p:pic>
    </p:spTree>
    <p:extLst>
      <p:ext uri="{BB962C8B-B14F-4D97-AF65-F5344CB8AC3E}">
        <p14:creationId xmlns:p14="http://schemas.microsoft.com/office/powerpoint/2010/main" val="2521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166415" cy="45719"/>
          </a:xfrm>
        </p:spPr>
        <p:txBody>
          <a:bodyPr>
            <a:normAutofit fontScale="90000"/>
          </a:bodyPr>
          <a:lstStyle/>
          <a:p>
            <a:endParaRPr lang="fa-IR" dirty="0"/>
          </a:p>
        </p:txBody>
      </p:sp>
      <p:sp>
        <p:nvSpPr>
          <p:cNvPr id="3" name="Content Placeholder 2"/>
          <p:cNvSpPr>
            <a:spLocks noGrp="1"/>
          </p:cNvSpPr>
          <p:nvPr>
            <p:ph idx="1"/>
          </p:nvPr>
        </p:nvSpPr>
        <p:spPr>
          <a:xfrm>
            <a:off x="322491" y="177420"/>
            <a:ext cx="9544839" cy="6680580"/>
          </a:xfrm>
        </p:spPr>
        <p:txBody>
          <a:bodyPr>
            <a:normAutofit fontScale="55000" lnSpcReduction="20000"/>
          </a:bodyPr>
          <a:lstStyle/>
          <a:p>
            <a:r>
              <a:rPr lang="fa-IR" sz="3200" dirty="0">
                <a:solidFill>
                  <a:srgbClr val="0070C0"/>
                </a:solidFill>
                <a:cs typeface="A Mitra_4" panose="00000700000000000000" pitchFamily="2" charset="-78"/>
              </a:rPr>
              <a:t>آنچه نبايد انجام </a:t>
            </a:r>
            <a:r>
              <a:rPr lang="fa-IR" sz="3200" dirty="0" smtClean="0">
                <a:solidFill>
                  <a:srgbClr val="0070C0"/>
                </a:solidFill>
                <a:cs typeface="A Mitra_4" panose="00000700000000000000" pitchFamily="2" charset="-78"/>
              </a:rPr>
              <a:t>داد</a:t>
            </a:r>
          </a:p>
          <a:p>
            <a:endParaRPr lang="fa-IR" sz="3200" dirty="0">
              <a:solidFill>
                <a:srgbClr val="0070C0"/>
              </a:solidFill>
              <a:cs typeface="A Mitra_4" panose="00000700000000000000" pitchFamily="2" charset="-78"/>
            </a:endParaRPr>
          </a:p>
          <a:p>
            <a:r>
              <a:rPr lang="fa-IR" sz="2200" dirty="0">
                <a:cs typeface="A Mitra_4" panose="00000700000000000000" pitchFamily="2" charset="-78"/>
              </a:rPr>
              <a:t>- سیگار نكشید.</a:t>
            </a:r>
          </a:p>
          <a:p>
            <a:r>
              <a:rPr lang="fa-IR" sz="2200" dirty="0">
                <a:cs typeface="A Mitra_4" panose="00000700000000000000" pitchFamily="2" charset="-78"/>
              </a:rPr>
              <a:t>- هرگز با پای برهنه روی زمین راه نروید.</a:t>
            </a:r>
          </a:p>
          <a:p>
            <a:r>
              <a:rPr lang="fa-IR" sz="2200" dirty="0">
                <a:cs typeface="A Mitra_4" panose="00000700000000000000" pitchFamily="2" charset="-78"/>
              </a:rPr>
              <a:t>- از آب خیلی گرم یا سرد جهت شستشوی پای خود استفاده نكنید.</a:t>
            </a:r>
          </a:p>
          <a:p>
            <a:r>
              <a:rPr lang="fa-IR" sz="2200" dirty="0">
                <a:cs typeface="A Mitra_4" panose="00000700000000000000" pitchFamily="2" charset="-78"/>
              </a:rPr>
              <a:t>- هرگز پاهایتان را برای گرم کردن در آب داغ فرو نبریدو در هر صورت از خیساندن پا در آب یا محلول های ضد عفونی</a:t>
            </a:r>
          </a:p>
          <a:p>
            <a:r>
              <a:rPr lang="fa-IR" sz="2200" dirty="0">
                <a:cs typeface="A Mitra_4" panose="00000700000000000000" pitchFamily="2" charset="-78"/>
              </a:rPr>
              <a:t>خودداری نمائید.</a:t>
            </a:r>
          </a:p>
          <a:p>
            <a:r>
              <a:rPr lang="fa-IR" sz="2200" dirty="0">
                <a:cs typeface="A Mitra_4" panose="00000700000000000000" pitchFamily="2" charset="-78"/>
              </a:rPr>
              <a:t>- از به کارگیری بطری های آب داغ یا کیسه آب جوش برای گرم کردن پا خودداری نمایید.</a:t>
            </a:r>
          </a:p>
          <a:p>
            <a:r>
              <a:rPr lang="fa-IR" sz="2200" dirty="0">
                <a:cs typeface="A Mitra_4" panose="00000700000000000000" pitchFamily="2" charset="-78"/>
              </a:rPr>
              <a:t>- هنگام چرب کردن پوست پا، کرم مرطوب کننده نباید وارد فضای بین انگشتان شود.</a:t>
            </a:r>
          </a:p>
          <a:p>
            <a:r>
              <a:rPr lang="fa-IR" sz="2200" dirty="0">
                <a:cs typeface="A Mitra_4" panose="00000700000000000000" pitchFamily="2" charset="-78"/>
              </a:rPr>
              <a:t>- هنگام نشستن روی صندلی و یا در حالت درازکش، از انداختن ساق ها و پاها روی همدیگر اجتناب کنید، چراکه این عمل موجب وارد آمدن</a:t>
            </a:r>
          </a:p>
          <a:p>
            <a:r>
              <a:rPr lang="fa-IR" sz="2200" dirty="0">
                <a:cs typeface="A Mitra_4" panose="00000700000000000000" pitchFamily="2" charset="-78"/>
              </a:rPr>
              <a:t>فشار روی عروق خونی و اعصاب پا شده و منجر به اختلال جریان خون اندام ها می گردد.</a:t>
            </a:r>
          </a:p>
          <a:p>
            <a:r>
              <a:rPr lang="fa-IR" sz="2200" dirty="0">
                <a:cs typeface="A Mitra_4" panose="00000700000000000000" pitchFamily="2" charset="-78"/>
              </a:rPr>
              <a:t>- وقتی فرد روی صندلی مینشیند بهتر است زیر پایش چیزی بگذارد تا از سطح زمین بالاتر باشد. دو یا سه بار در روز</a:t>
            </a:r>
          </a:p>
          <a:p>
            <a:r>
              <a:rPr lang="fa-IR" sz="2200" dirty="0">
                <a:cs typeface="A Mitra_4" panose="00000700000000000000" pitchFamily="2" charset="-78"/>
              </a:rPr>
              <a:t>انگشتان را برای 5 دقیقه حرکت دهد و زانو را بالا و پایین ببرد تا خون در ساق پا و انگشتان بهتر جریان یابد.</a:t>
            </a:r>
          </a:p>
          <a:p>
            <a:r>
              <a:rPr lang="fa-IR" sz="2200" dirty="0">
                <a:cs typeface="A Mitra_4" panose="00000700000000000000" pitchFamily="2" charset="-78"/>
              </a:rPr>
              <a:t>- پینه و میخچه ها را دستكاری نكنید. برای اصلاح آنها به پزشك مراجعه نمایید برای از بین بردن پینه و میخچه از</a:t>
            </a:r>
          </a:p>
          <a:p>
            <a:r>
              <a:rPr lang="fa-IR" sz="2200" dirty="0">
                <a:cs typeface="A Mitra_4" panose="00000700000000000000" pitchFamily="2" charset="-78"/>
              </a:rPr>
              <a:t>مواد شیمیایی استفاده نكنید. چسبهای مخصوص میخچه نیز توصیه نمی شود - از تماس پوست با </a:t>
            </a:r>
            <a:r>
              <a:rPr lang="fa-IR" sz="2200" dirty="0" smtClean="0">
                <a:cs typeface="A Mitra_4" panose="00000700000000000000" pitchFamily="2" charset="-78"/>
              </a:rPr>
              <a:t>محلولهای</a:t>
            </a:r>
          </a:p>
          <a:p>
            <a:r>
              <a:rPr lang="fa-IR" sz="2200" dirty="0" smtClean="0">
                <a:cs typeface="A Mitra_4" panose="00000700000000000000" pitchFamily="2" charset="-78"/>
              </a:rPr>
              <a:t> </a:t>
            </a:r>
            <a:r>
              <a:rPr lang="fa-IR" sz="2200" dirty="0">
                <a:cs typeface="A Mitra_4" panose="00000700000000000000" pitchFamily="2" charset="-78"/>
              </a:rPr>
              <a:t>ضد عفونی کننده غلیظ </a:t>
            </a:r>
            <a:r>
              <a:rPr lang="fa-IR" sz="2200" dirty="0" smtClean="0">
                <a:cs typeface="A Mitra_4" panose="00000700000000000000" pitchFamily="2" charset="-78"/>
              </a:rPr>
              <a:t>جلوگیری کنید.</a:t>
            </a:r>
            <a:endParaRPr lang="fa-IR" sz="2200" dirty="0">
              <a:cs typeface="A Mitra_4" panose="00000700000000000000" pitchFamily="2" charset="-78"/>
            </a:endParaRPr>
          </a:p>
          <a:p>
            <a:r>
              <a:rPr lang="fa-IR" sz="2200" dirty="0" smtClean="0">
                <a:cs typeface="A Mitra_4" panose="00000700000000000000" pitchFamily="2" charset="-78"/>
              </a:rPr>
              <a:t>- </a:t>
            </a:r>
            <a:r>
              <a:rPr lang="fa-IR" sz="2200" dirty="0">
                <a:cs typeface="A Mitra_4" panose="00000700000000000000" pitchFamily="2" charset="-78"/>
              </a:rPr>
              <a:t>از نوار چسب های ویژه زخم، روی پاها استفاده ننمایید.</a:t>
            </a:r>
          </a:p>
          <a:p>
            <a:r>
              <a:rPr lang="fa-IR" sz="2200" dirty="0">
                <a:cs typeface="A Mitra_4" panose="00000700000000000000" pitchFamily="2" charset="-78"/>
              </a:rPr>
              <a:t>- هرگز جورابهای کش دار و بنددار نپوشید.</a:t>
            </a:r>
          </a:p>
          <a:p>
            <a:r>
              <a:rPr lang="fa-IR" sz="2200" dirty="0">
                <a:cs typeface="A Mitra_4" panose="00000700000000000000" pitchFamily="2" charset="-78"/>
              </a:rPr>
              <a:t>- بدون پوشیدن جوراب، کفش را به پا نكنید.</a:t>
            </a:r>
          </a:p>
          <a:p>
            <a:r>
              <a:rPr lang="fa-IR" sz="2200" dirty="0">
                <a:cs typeface="A Mitra_4" panose="00000700000000000000" pitchFamily="2" charset="-78"/>
              </a:rPr>
              <a:t>3 ساعت یك بار پای خود را از کفش - - از پوشیدن کفش برای یك مدت زمان طولانی خودداری کنید. )سعی کنید هر 4</a:t>
            </a:r>
          </a:p>
          <a:p>
            <a:r>
              <a:rPr lang="fa-IR" sz="2200" dirty="0" smtClean="0">
                <a:cs typeface="A Mitra_4" panose="00000700000000000000" pitchFamily="2" charset="-78"/>
              </a:rPr>
              <a:t>خارج </a:t>
            </a:r>
            <a:r>
              <a:rPr lang="fa-IR" sz="2200" dirty="0">
                <a:cs typeface="A Mitra_4" panose="00000700000000000000" pitchFamily="2" charset="-78"/>
              </a:rPr>
              <a:t>کرده و به آن استراحت دهید(</a:t>
            </a:r>
          </a:p>
          <a:p>
            <a:r>
              <a:rPr lang="fa-IR" sz="2200" dirty="0">
                <a:cs typeface="A Mitra_4" panose="00000700000000000000" pitchFamily="2" charset="-78"/>
              </a:rPr>
              <a:t>- از به کار بردن زینت آلات پا )مثل خلخال( خودداری کنید.</a:t>
            </a:r>
          </a:p>
          <a:p>
            <a:r>
              <a:rPr lang="fa-IR" sz="2200" dirty="0">
                <a:cs typeface="A Mitra_4" panose="00000700000000000000" pitchFamily="2" charset="-78"/>
              </a:rPr>
              <a:t>- هرگز کفشهای تنگ نپوشید.</a:t>
            </a:r>
          </a:p>
        </p:txBody>
      </p:sp>
      <p:pic>
        <p:nvPicPr>
          <p:cNvPr id="4" name="Picture 3"/>
          <p:cNvPicPr>
            <a:picLocks noChangeAspect="1"/>
          </p:cNvPicPr>
          <p:nvPr/>
        </p:nvPicPr>
        <p:blipFill>
          <a:blip r:embed="rId2"/>
          <a:stretch>
            <a:fillRect/>
          </a:stretch>
        </p:blipFill>
        <p:spPr>
          <a:xfrm>
            <a:off x="1" y="0"/>
            <a:ext cx="3111690" cy="2547939"/>
          </a:xfrm>
          <a:prstGeom prst="rect">
            <a:avLst/>
          </a:prstGeom>
        </p:spPr>
      </p:pic>
      <p:pic>
        <p:nvPicPr>
          <p:cNvPr id="5" name="Picture 4"/>
          <p:cNvPicPr>
            <a:picLocks noChangeAspect="1"/>
          </p:cNvPicPr>
          <p:nvPr/>
        </p:nvPicPr>
        <p:blipFill>
          <a:blip r:embed="rId3"/>
          <a:stretch>
            <a:fillRect/>
          </a:stretch>
        </p:blipFill>
        <p:spPr>
          <a:xfrm>
            <a:off x="65245" y="2944894"/>
            <a:ext cx="2981202" cy="3853006"/>
          </a:xfrm>
          <a:prstGeom prst="rect">
            <a:avLst/>
          </a:prstGeom>
        </p:spPr>
      </p:pic>
    </p:spTree>
    <p:extLst>
      <p:ext uri="{BB962C8B-B14F-4D97-AF65-F5344CB8AC3E}">
        <p14:creationId xmlns:p14="http://schemas.microsoft.com/office/powerpoint/2010/main" val="3251065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0070C0"/>
                </a:solidFill>
                <a:cs typeface="A Mitra_4" panose="00000700000000000000" pitchFamily="2" charset="-78"/>
              </a:rPr>
              <a:t>دارو </a:t>
            </a:r>
            <a:r>
              <a:rPr lang="fa-IR" dirty="0" smtClean="0">
                <a:solidFill>
                  <a:srgbClr val="0070C0"/>
                </a:solidFill>
                <a:cs typeface="A Mitra_4" panose="00000700000000000000" pitchFamily="2" charset="-78"/>
              </a:rPr>
              <a:t>های </a:t>
            </a:r>
            <a:r>
              <a:rPr lang="fa-IR" dirty="0" smtClean="0">
                <a:solidFill>
                  <a:srgbClr val="0070C0"/>
                </a:solidFill>
                <a:cs typeface="A Mitra_4" panose="00000700000000000000" pitchFamily="2" charset="-78"/>
              </a:rPr>
              <a:t>خوراکی:</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3" y="1542197"/>
            <a:ext cx="9326475" cy="4499165"/>
          </a:xfrm>
        </p:spPr>
        <p:txBody>
          <a:bodyPr/>
          <a:lstStyle/>
          <a:p>
            <a:r>
              <a:rPr lang="fa-IR" dirty="0">
                <a:solidFill>
                  <a:srgbClr val="FF0000"/>
                </a:solidFill>
                <a:cs typeface="A Mitra_4" panose="00000700000000000000" pitchFamily="2" charset="-78"/>
              </a:rPr>
              <a:t>گلي بن گلاميد</a:t>
            </a:r>
          </a:p>
          <a:p>
            <a:r>
              <a:rPr lang="fa-IR" dirty="0">
                <a:cs typeface="A Mitra_4" panose="00000700000000000000" pitchFamily="2" charset="-78"/>
              </a:rPr>
              <a:t>امروزه پرمصرف ترین داروی پایین آورنده قند خون است به گروه سولفونیل اوره ها تعلق دارد. مصرف این دارو سبب آزادسازی انسولین </a:t>
            </a:r>
            <a:r>
              <a:rPr lang="fa-IR" dirty="0" smtClean="0">
                <a:cs typeface="A Mitra_4" panose="00000700000000000000" pitchFamily="2" charset="-78"/>
              </a:rPr>
              <a:t>از لوزالمعده </a:t>
            </a:r>
            <a:r>
              <a:rPr lang="fa-IR" dirty="0">
                <a:cs typeface="A Mitra_4" panose="00000700000000000000" pitchFamily="2" charset="-78"/>
              </a:rPr>
              <a:t>و ورود آن به جریان خون می شود که این امر نیز به کاهش قند خون می انجامد. بنابراین هنگامی باید </a:t>
            </a:r>
            <a:r>
              <a:rPr lang="fa-IR" dirty="0" smtClean="0">
                <a:cs typeface="A Mitra_4" panose="00000700000000000000" pitchFamily="2" charset="-78"/>
              </a:rPr>
              <a:t>از </a:t>
            </a:r>
            <a:r>
              <a:rPr lang="fa-IR" dirty="0">
                <a:cs typeface="A Mitra_4" panose="00000700000000000000" pitchFamily="2" charset="-78"/>
              </a:rPr>
              <a:t>این دارو استفاده نمود </a:t>
            </a:r>
            <a:r>
              <a:rPr lang="fa-IR" dirty="0" smtClean="0">
                <a:cs typeface="A Mitra_4" panose="00000700000000000000" pitchFamily="2" charset="-78"/>
              </a:rPr>
              <a:t>که هنوز </a:t>
            </a:r>
            <a:r>
              <a:rPr lang="fa-IR" dirty="0">
                <a:cs typeface="A Mitra_4" panose="00000700000000000000" pitchFamily="2" charset="-78"/>
              </a:rPr>
              <a:t>بدن قادر است انسولین بسازد و همین انسولین نیز دارای اثر باشد</a:t>
            </a:r>
            <a:r>
              <a:rPr lang="fa-IR" dirty="0" smtClean="0">
                <a:cs typeface="A Mitra_4" panose="00000700000000000000" pitchFamily="2" charset="-78"/>
              </a:rPr>
              <a:t>.</a:t>
            </a:r>
          </a:p>
          <a:p>
            <a:r>
              <a:rPr lang="fa-IR" dirty="0" smtClean="0">
                <a:cs typeface="A Mitra_4" panose="00000700000000000000" pitchFamily="2" charset="-78"/>
              </a:rPr>
              <a:t> </a:t>
            </a:r>
            <a:r>
              <a:rPr lang="fa-IR" dirty="0">
                <a:cs typeface="A Mitra_4" panose="00000700000000000000" pitchFamily="2" charset="-78"/>
              </a:rPr>
              <a:t>به این ترتیب می توان گفت که سولفونیل اوره ها باعث می </a:t>
            </a:r>
            <a:r>
              <a:rPr lang="fa-IR" dirty="0" smtClean="0">
                <a:cs typeface="A Mitra_4" panose="00000700000000000000" pitchFamily="2" charset="-78"/>
              </a:rPr>
              <a:t>شوند انسولین </a:t>
            </a:r>
            <a:r>
              <a:rPr lang="fa-IR" dirty="0">
                <a:cs typeface="A Mitra_4" panose="00000700000000000000" pitchFamily="2" charset="-78"/>
              </a:rPr>
              <a:t>بیشتری از لوزالمعده وارد جریان خون شود. به همین دلیل این نوع دارو، برای دیابتی های وابسته به انسولین یا دیابت نوع 1 </a:t>
            </a:r>
            <a:r>
              <a:rPr lang="fa-IR" dirty="0" smtClean="0">
                <a:cs typeface="A Mitra_4" panose="00000700000000000000" pitchFamily="2" charset="-78"/>
              </a:rPr>
              <a:t>اثری ندارد</a:t>
            </a:r>
            <a:endParaRPr lang="fa-IR" dirty="0">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784647" y="3921152"/>
            <a:ext cx="3334801" cy="4895512"/>
          </a:xfrm>
          <a:prstGeom prst="rect">
            <a:avLst/>
          </a:prstGeom>
        </p:spPr>
      </p:pic>
    </p:spTree>
    <p:extLst>
      <p:ext uri="{BB962C8B-B14F-4D97-AF65-F5344CB8AC3E}">
        <p14:creationId xmlns:p14="http://schemas.microsoft.com/office/powerpoint/2010/main" val="3705269243"/>
      </p:ext>
    </p:extLst>
  </p:cSld>
  <p:clrMapOvr>
    <a:masterClrMapping/>
  </p:clrMapOvr>
  <p:transition spd="med">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11573300" y="2565778"/>
            <a:ext cx="1583141" cy="54591"/>
          </a:xfrm>
        </p:spPr>
        <p:txBody>
          <a:bodyPr>
            <a:normAutofit fontScale="90000"/>
          </a:bodyPr>
          <a:lstStyle/>
          <a:p>
            <a:endParaRPr lang="fa-IR" dirty="0"/>
          </a:p>
        </p:txBody>
      </p:sp>
      <p:sp>
        <p:nvSpPr>
          <p:cNvPr id="3" name="Content Placeholder 2"/>
          <p:cNvSpPr>
            <a:spLocks noGrp="1"/>
          </p:cNvSpPr>
          <p:nvPr>
            <p:ph idx="1"/>
          </p:nvPr>
        </p:nvSpPr>
        <p:spPr>
          <a:xfrm>
            <a:off x="764275" y="368489"/>
            <a:ext cx="8543499" cy="5745707"/>
          </a:xfrm>
        </p:spPr>
        <p:txBody>
          <a:bodyPr>
            <a:normAutofit/>
          </a:bodyPr>
          <a:lstStyle/>
          <a:p>
            <a:pPr>
              <a:buFont typeface="Wingdings" panose="05000000000000000000" pitchFamily="2" charset="2"/>
              <a:buChar char="Ø"/>
            </a:pPr>
            <a:r>
              <a:rPr lang="fa-IR" dirty="0">
                <a:solidFill>
                  <a:srgbClr val="FF0000"/>
                </a:solidFill>
                <a:cs typeface="A Mitra_4" panose="00000700000000000000" pitchFamily="2" charset="-78"/>
              </a:rPr>
              <a:t>مت فورمين</a:t>
            </a:r>
          </a:p>
          <a:p>
            <a:pPr>
              <a:buFont typeface="Wingdings" panose="05000000000000000000" pitchFamily="2" charset="2"/>
              <a:buChar char="Ø"/>
            </a:pPr>
            <a:r>
              <a:rPr lang="fa-IR" dirty="0">
                <a:cs typeface="A Mitra_4" panose="00000700000000000000" pitchFamily="2" charset="-78"/>
              </a:rPr>
              <a:t>مت فورمین باعث کاهش اشتها و تثبیت وزن در بیماران دیابتی می گردد. این دارو در بیماران چاق و افراد دارای </a:t>
            </a:r>
            <a:r>
              <a:rPr lang="fa-IR" dirty="0" smtClean="0">
                <a:cs typeface="A Mitra_4" panose="00000700000000000000" pitchFamily="2" charset="-78"/>
              </a:rPr>
              <a:t>چربی خون </a:t>
            </a:r>
            <a:r>
              <a:rPr lang="fa-IR" dirty="0">
                <a:cs typeface="A Mitra_4" panose="00000700000000000000" pitchFamily="2" charset="-78"/>
              </a:rPr>
              <a:t>بالا مناسب تر می باشد. </a:t>
            </a:r>
            <a:endParaRPr lang="fa-IR" dirty="0" smtClean="0">
              <a:cs typeface="A Mitra_4" panose="00000700000000000000" pitchFamily="2" charset="-78"/>
            </a:endParaRPr>
          </a:p>
          <a:p>
            <a:pPr>
              <a:buFont typeface="Wingdings" panose="05000000000000000000" pitchFamily="2" charset="2"/>
              <a:buChar char="Ø"/>
            </a:pPr>
            <a:r>
              <a:rPr lang="fa-IR" dirty="0" smtClean="0">
                <a:cs typeface="A Mitra_4" panose="00000700000000000000" pitchFamily="2" charset="-78"/>
              </a:rPr>
              <a:t>تجویز </a:t>
            </a:r>
            <a:r>
              <a:rPr lang="fa-IR" dirty="0">
                <a:cs typeface="A Mitra_4" panose="00000700000000000000" pitchFamily="2" charset="-78"/>
              </a:rPr>
              <a:t>مت فورمین محدودیت هایی به همراه دارد، از جمله اینكه افراد دارای بیماری </a:t>
            </a:r>
            <a:r>
              <a:rPr lang="fa-IR" dirty="0" smtClean="0">
                <a:cs typeface="A Mitra_4" panose="00000700000000000000" pitchFamily="2" charset="-78"/>
              </a:rPr>
              <a:t>های کبدی</a:t>
            </a:r>
            <a:r>
              <a:rPr lang="fa-IR" dirty="0">
                <a:cs typeface="A Mitra_4" panose="00000700000000000000" pitchFamily="2" charset="-78"/>
              </a:rPr>
              <a:t>، کلیوی، نارسایی قلبی یا تنفسی نباید از مت فورمین استفاده کنند. </a:t>
            </a:r>
            <a:endParaRPr lang="fa-IR" dirty="0" smtClean="0">
              <a:cs typeface="A Mitra_4" panose="00000700000000000000" pitchFamily="2" charset="-78"/>
            </a:endParaRPr>
          </a:p>
          <a:p>
            <a:pPr>
              <a:buFont typeface="Wingdings" panose="05000000000000000000" pitchFamily="2" charset="2"/>
              <a:buChar char="Ø"/>
            </a:pPr>
            <a:r>
              <a:rPr lang="fa-IR" dirty="0" smtClean="0">
                <a:cs typeface="A Mitra_4" panose="00000700000000000000" pitchFamily="2" charset="-78"/>
              </a:rPr>
              <a:t>از </a:t>
            </a:r>
            <a:r>
              <a:rPr lang="fa-IR" dirty="0">
                <a:cs typeface="A Mitra_4" panose="00000700000000000000" pitchFamily="2" charset="-78"/>
              </a:rPr>
              <a:t>آنجایی که با شروع مصرف این دارو، </a:t>
            </a:r>
            <a:r>
              <a:rPr lang="fa-IR" dirty="0" smtClean="0">
                <a:cs typeface="A Mitra_4" panose="00000700000000000000" pitchFamily="2" charset="-78"/>
              </a:rPr>
              <a:t>ممكن است </a:t>
            </a:r>
            <a:r>
              <a:rPr lang="fa-IR" dirty="0">
                <a:cs typeface="A Mitra_4" panose="00000700000000000000" pitchFamily="2" charset="-78"/>
              </a:rPr>
              <a:t>مشكلات گوارشی مثل تهوع و اسهال رخ دهد لذا مصرف همزمان این دارو با غذا یا بلافاصله بعد از صرف غذا می </a:t>
            </a:r>
            <a:r>
              <a:rPr lang="fa-IR" dirty="0" smtClean="0">
                <a:cs typeface="A Mitra_4" panose="00000700000000000000" pitchFamily="2" charset="-78"/>
              </a:rPr>
              <a:t>تواند این </a:t>
            </a:r>
            <a:r>
              <a:rPr lang="fa-IR" dirty="0">
                <a:cs typeface="A Mitra_4" panose="00000700000000000000" pitchFamily="2" charset="-78"/>
              </a:rPr>
              <a:t>مشكلات را تخفیف دهد. در هر حال، در صورت ایجاد اسهال و استفراغ باید مصرف دارو را قطع کرده و به </a:t>
            </a:r>
            <a:r>
              <a:rPr lang="fa-IR" dirty="0" smtClean="0">
                <a:cs typeface="A Mitra_4" panose="00000700000000000000" pitchFamily="2" charset="-78"/>
              </a:rPr>
              <a:t>پزشك مراجعه </a:t>
            </a:r>
            <a:r>
              <a:rPr lang="fa-IR" dirty="0">
                <a:cs typeface="A Mitra_4" panose="00000700000000000000" pitchFamily="2" charset="-78"/>
              </a:rPr>
              <a:t>کنید. همچنین جهت کاهش عوارض گوارشی توصیه می شود مت فورمین با نصف قرص یا حداکثر یك قرص </a:t>
            </a:r>
            <a:r>
              <a:rPr lang="fa-IR" dirty="0" smtClean="0">
                <a:cs typeface="A Mitra_4" panose="00000700000000000000" pitchFamily="2" charset="-78"/>
              </a:rPr>
              <a:t>بعد از </a:t>
            </a:r>
            <a:r>
              <a:rPr lang="fa-IR" dirty="0">
                <a:cs typeface="A Mitra_4" panose="00000700000000000000" pitchFamily="2" charset="-78"/>
              </a:rPr>
              <a:t>شام شروع و در صورت تحمل بیمار بتدریج مقدار آن افزایش یابد. </a:t>
            </a:r>
            <a:endParaRPr lang="fa-IR" dirty="0" smtClean="0">
              <a:cs typeface="A Mitra_4" panose="00000700000000000000" pitchFamily="2" charset="-78"/>
            </a:endParaRPr>
          </a:p>
          <a:p>
            <a:pPr>
              <a:buFont typeface="Wingdings" panose="05000000000000000000" pitchFamily="2" charset="2"/>
              <a:buChar char="Ø"/>
            </a:pPr>
            <a:r>
              <a:rPr lang="fa-IR" dirty="0" smtClean="0">
                <a:cs typeface="A Mitra_4" panose="00000700000000000000" pitchFamily="2" charset="-78"/>
              </a:rPr>
              <a:t>این </a:t>
            </a:r>
            <a:r>
              <a:rPr lang="fa-IR" dirty="0">
                <a:cs typeface="A Mitra_4" panose="00000700000000000000" pitchFamily="2" charset="-78"/>
              </a:rPr>
              <a:t>دارو که به صورت قرص های </a:t>
            </a:r>
            <a:r>
              <a:rPr lang="fa-IR" dirty="0" smtClean="0">
                <a:cs typeface="A Mitra_4" panose="00000700000000000000" pitchFamily="2" charset="-78"/>
              </a:rPr>
              <a:t>500 </a:t>
            </a:r>
            <a:r>
              <a:rPr lang="fa-IR" dirty="0">
                <a:cs typeface="A Mitra_4" panose="00000700000000000000" pitchFamily="2" charset="-78"/>
              </a:rPr>
              <a:t>میلی گرمی است مقدار </a:t>
            </a:r>
            <a:r>
              <a:rPr lang="fa-IR" dirty="0" smtClean="0">
                <a:cs typeface="A Mitra_4" panose="00000700000000000000" pitchFamily="2" charset="-78"/>
              </a:rPr>
              <a:t>گلوکز تولیدشده </a:t>
            </a:r>
            <a:r>
              <a:rPr lang="fa-IR" dirty="0">
                <a:cs typeface="A Mitra_4" panose="00000700000000000000" pitchFamily="2" charset="-78"/>
              </a:rPr>
              <a:t>توسط کبد را کاهش می دهد. همچنین مقاومت به انسولین را در بدن کاهش داده لذا جذب گلوکز به سلول های بدن بیشتر می شود.</a:t>
            </a:r>
          </a:p>
        </p:txBody>
      </p:sp>
      <p:pic>
        <p:nvPicPr>
          <p:cNvPr id="4" name="Picture 3"/>
          <p:cNvPicPr>
            <a:picLocks noChangeAspect="1"/>
          </p:cNvPicPr>
          <p:nvPr/>
        </p:nvPicPr>
        <p:blipFill>
          <a:blip r:embed="rId2"/>
          <a:stretch>
            <a:fillRect/>
          </a:stretch>
        </p:blipFill>
        <p:spPr>
          <a:xfrm>
            <a:off x="1157507" y="4419389"/>
            <a:ext cx="2206943" cy="2438611"/>
          </a:xfrm>
          <a:prstGeom prst="rect">
            <a:avLst/>
          </a:prstGeom>
        </p:spPr>
      </p:pic>
    </p:spTree>
    <p:extLst>
      <p:ext uri="{BB962C8B-B14F-4D97-AF65-F5344CB8AC3E}">
        <p14:creationId xmlns:p14="http://schemas.microsoft.com/office/powerpoint/2010/main" val="1479734805"/>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677334" y="464025"/>
            <a:ext cx="8596668" cy="5577338"/>
          </a:xfrm>
        </p:spPr>
        <p:txBody>
          <a:bodyPr/>
          <a:lstStyle/>
          <a:p>
            <a:r>
              <a:rPr lang="fa-IR" b="1" dirty="0" smtClean="0">
                <a:solidFill>
                  <a:srgbClr val="FF0000"/>
                </a:solidFill>
                <a:cs typeface="A Mitra_4" panose="00000700000000000000" pitchFamily="2" charset="-78"/>
              </a:rPr>
              <a:t>آکاربوز</a:t>
            </a:r>
          </a:p>
          <a:p>
            <a:endParaRPr lang="fa-IR" b="1" dirty="0">
              <a:solidFill>
                <a:srgbClr val="FF0000"/>
              </a:solidFill>
              <a:cs typeface="A Mitra_4" panose="00000700000000000000" pitchFamily="2" charset="-78"/>
            </a:endParaRPr>
          </a:p>
          <a:p>
            <a:endParaRPr lang="fa-IR" b="1" dirty="0">
              <a:solidFill>
                <a:srgbClr val="FF0000"/>
              </a:solidFill>
              <a:cs typeface="A Mitra_4" panose="00000700000000000000" pitchFamily="2" charset="-78"/>
            </a:endParaRPr>
          </a:p>
          <a:p>
            <a:r>
              <a:rPr lang="fa-IR" dirty="0">
                <a:cs typeface="A Mitra_4" panose="00000700000000000000" pitchFamily="2" charset="-78"/>
              </a:rPr>
              <a:t>این دارو باعث به تاخیر افتادن هضم کربوهیدراتها وبه دنبال آن تاخیر جذب گلوکز از روده می شود و در نتیجه از جذب آن جلوگیری می </a:t>
            </a:r>
            <a:r>
              <a:rPr lang="fa-IR" dirty="0" smtClean="0">
                <a:cs typeface="A Mitra_4" panose="00000700000000000000" pitchFamily="2" charset="-78"/>
              </a:rPr>
              <a:t>کند و </a:t>
            </a:r>
            <a:r>
              <a:rPr lang="fa-IR" dirty="0">
                <a:cs typeface="A Mitra_4" panose="00000700000000000000" pitchFamily="2" charset="-78"/>
              </a:rPr>
              <a:t>باعث می شود که قند به آهستگی وارد جریان خون شود و از افزایش ناگهانی قندخون جلوگیری بعمل آید. </a:t>
            </a:r>
            <a:endParaRPr lang="fa-IR" dirty="0" smtClean="0">
              <a:cs typeface="A Mitra_4" panose="00000700000000000000" pitchFamily="2" charset="-78"/>
            </a:endParaRPr>
          </a:p>
          <a:p>
            <a:r>
              <a:rPr lang="fa-IR" dirty="0" smtClean="0">
                <a:cs typeface="A Mitra_4" panose="00000700000000000000" pitchFamily="2" charset="-78"/>
              </a:rPr>
              <a:t>کربوهیدرات </a:t>
            </a:r>
            <a:r>
              <a:rPr lang="fa-IR" dirty="0">
                <a:cs typeface="A Mitra_4" panose="00000700000000000000" pitchFamily="2" charset="-78"/>
              </a:rPr>
              <a:t>های تجزیه نشده </a:t>
            </a:r>
            <a:r>
              <a:rPr lang="fa-IR" dirty="0" smtClean="0">
                <a:cs typeface="A Mitra_4" panose="00000700000000000000" pitchFamily="2" charset="-78"/>
              </a:rPr>
              <a:t>در روده </a:t>
            </a:r>
            <a:r>
              <a:rPr lang="fa-IR" dirty="0">
                <a:cs typeface="A Mitra_4" panose="00000700000000000000" pitchFamily="2" charset="-78"/>
              </a:rPr>
              <a:t>توسط باکتریهای روده ای تجزیه می شوند و </a:t>
            </a:r>
            <a:r>
              <a:rPr lang="fa-IR" dirty="0" smtClean="0">
                <a:cs typeface="A Mitra_4" panose="00000700000000000000" pitchFamily="2" charset="-78"/>
              </a:rPr>
              <a:t>این امر اغلب به بروز دل درد، نفخ و اسهال منجر می شود. این دارو باید در ابتدای غذاخوردن میل شود. </a:t>
            </a:r>
          </a:p>
          <a:p>
            <a:r>
              <a:rPr lang="fa-IR" dirty="0" smtClean="0">
                <a:cs typeface="A Mitra_4" panose="00000700000000000000" pitchFamily="2" charset="-78"/>
              </a:rPr>
              <a:t>آکاربوز </a:t>
            </a:r>
            <a:r>
              <a:rPr lang="fa-IR" dirty="0">
                <a:cs typeface="A Mitra_4" panose="00000700000000000000" pitchFamily="2" charset="-78"/>
              </a:rPr>
              <a:t>قرصهای </a:t>
            </a:r>
            <a:r>
              <a:rPr lang="fa-IR" dirty="0" smtClean="0">
                <a:cs typeface="A Mitra_4" panose="00000700000000000000" pitchFamily="2" charset="-78"/>
              </a:rPr>
              <a:t>50 </a:t>
            </a:r>
            <a:r>
              <a:rPr lang="fa-IR" dirty="0">
                <a:cs typeface="A Mitra_4" panose="00000700000000000000" pitchFamily="2" charset="-78"/>
              </a:rPr>
              <a:t>و </a:t>
            </a:r>
            <a:r>
              <a:rPr lang="fa-IR" dirty="0" smtClean="0">
                <a:cs typeface="A Mitra_4" panose="00000700000000000000" pitchFamily="2" charset="-78"/>
              </a:rPr>
              <a:t>100 </a:t>
            </a:r>
            <a:r>
              <a:rPr lang="fa-IR" dirty="0">
                <a:cs typeface="A Mitra_4" panose="00000700000000000000" pitchFamily="2" charset="-78"/>
              </a:rPr>
              <a:t>میلی گرمی دارد و باید به صورت نصف قرص </a:t>
            </a:r>
            <a:r>
              <a:rPr lang="fa-IR" dirty="0" smtClean="0">
                <a:cs typeface="A Mitra_4" panose="00000700000000000000" pitchFamily="2" charset="-78"/>
              </a:rPr>
              <a:t>50 </a:t>
            </a:r>
            <a:r>
              <a:rPr lang="fa-IR" dirty="0">
                <a:cs typeface="A Mitra_4" panose="00000700000000000000" pitchFamily="2" charset="-78"/>
              </a:rPr>
              <a:t>میلی گرمی در ابتدای هر وعده غذایی شروع شود </a:t>
            </a:r>
            <a:r>
              <a:rPr lang="fa-IR" dirty="0" smtClean="0">
                <a:cs typeface="A Mitra_4" panose="00000700000000000000" pitchFamily="2" charset="-78"/>
              </a:rPr>
              <a:t>تا عوارض </a:t>
            </a:r>
            <a:r>
              <a:rPr lang="fa-IR" dirty="0">
                <a:cs typeface="A Mitra_4" panose="00000700000000000000" pitchFamily="2" charset="-78"/>
              </a:rPr>
              <a:t>گوارشی آن به حداقل برسد، معمولا عوارض گوارشی با ادامه درمان کاهش می یابند.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18" y="3848669"/>
            <a:ext cx="4448917" cy="3218724"/>
          </a:xfrm>
          <a:prstGeom prst="rect">
            <a:avLst/>
          </a:prstGeom>
        </p:spPr>
      </p:pic>
    </p:spTree>
    <p:extLst>
      <p:ext uri="{BB962C8B-B14F-4D97-AF65-F5344CB8AC3E}">
        <p14:creationId xmlns:p14="http://schemas.microsoft.com/office/powerpoint/2010/main" val="23893166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504967" y="354842"/>
            <a:ext cx="172367" cy="1575558"/>
          </a:xfrm>
        </p:spPr>
        <p:txBody>
          <a:bodyPr/>
          <a:lstStyle/>
          <a:p>
            <a:endParaRPr lang="fa-IR" dirty="0"/>
          </a:p>
        </p:txBody>
      </p:sp>
      <p:sp>
        <p:nvSpPr>
          <p:cNvPr id="3" name="Content Placeholder 2"/>
          <p:cNvSpPr>
            <a:spLocks noGrp="1"/>
          </p:cNvSpPr>
          <p:nvPr>
            <p:ph idx="1"/>
          </p:nvPr>
        </p:nvSpPr>
        <p:spPr>
          <a:xfrm>
            <a:off x="677333" y="996287"/>
            <a:ext cx="9203646" cy="5045075"/>
          </a:xfrm>
        </p:spPr>
        <p:txBody>
          <a:bodyPr/>
          <a:lstStyle/>
          <a:p>
            <a:r>
              <a:rPr lang="fa-IR" b="1" dirty="0">
                <a:solidFill>
                  <a:srgbClr val="FF0000"/>
                </a:solidFill>
                <a:cs typeface="A Mitra_4" panose="00000700000000000000" pitchFamily="2" charset="-78"/>
              </a:rPr>
              <a:t>پيوگليتازون </a:t>
            </a:r>
            <a:r>
              <a:rPr lang="en-US" b="1" dirty="0">
                <a:solidFill>
                  <a:srgbClr val="FF0000"/>
                </a:solidFill>
                <a:cs typeface="A Mitra_4" panose="00000700000000000000" pitchFamily="2" charset="-78"/>
              </a:rPr>
              <a:t>Pioglitazone</a:t>
            </a:r>
          </a:p>
          <a:p>
            <a:r>
              <a:rPr lang="fa-IR" dirty="0">
                <a:cs typeface="A Mitra_4" panose="00000700000000000000" pitchFamily="2" charset="-78"/>
              </a:rPr>
              <a:t>این دارو به تنهایی یا در ترکیب با داروهای دیگر برای درمان بیماران دیابتی نوع 2 ، که با رژیم غذایی و ورزش نتوانستند قند خون خود </a:t>
            </a:r>
            <a:r>
              <a:rPr lang="fa-IR" dirty="0" smtClean="0">
                <a:cs typeface="A Mitra_4" panose="00000700000000000000" pitchFamily="2" charset="-78"/>
              </a:rPr>
              <a:t>را کنترل </a:t>
            </a:r>
            <a:r>
              <a:rPr lang="fa-IR" dirty="0">
                <a:cs typeface="A Mitra_4" panose="00000700000000000000" pitchFamily="2" charset="-78"/>
              </a:rPr>
              <a:t>کنند استفاده می شود. این دارو با افزایش حساسیت بدن نسبت به انسولین به کنترل سطح قند خون کمك می </a:t>
            </a:r>
            <a:r>
              <a:rPr lang="fa-IR" dirty="0" smtClean="0">
                <a:cs typeface="A Mitra_4" panose="00000700000000000000" pitchFamily="2" charset="-78"/>
              </a:rPr>
              <a:t>کند</a:t>
            </a:r>
          </a:p>
          <a:p>
            <a:endParaRPr lang="fa-IR" dirty="0">
              <a:cs typeface="A Mitra_4" panose="00000700000000000000" pitchFamily="2" charset="-78"/>
            </a:endParaRPr>
          </a:p>
          <a:p>
            <a:endParaRPr lang="fa-IR" dirty="0" smtClean="0">
              <a:cs typeface="A Mitra_4" panose="00000700000000000000" pitchFamily="2" charset="-78"/>
            </a:endParaRPr>
          </a:p>
          <a:p>
            <a:endParaRPr lang="fa-IR" dirty="0" smtClean="0">
              <a:cs typeface="A Mitra_4" panose="00000700000000000000" pitchFamily="2" charset="-78"/>
            </a:endParaRPr>
          </a:p>
          <a:p>
            <a:r>
              <a:rPr lang="fa-IR" b="1" dirty="0" smtClean="0">
                <a:solidFill>
                  <a:srgbClr val="FF0000"/>
                </a:solidFill>
                <a:cs typeface="A Mitra_4" panose="00000700000000000000" pitchFamily="2" charset="-78"/>
              </a:rPr>
              <a:t>رپاگلينيد </a:t>
            </a:r>
            <a:r>
              <a:rPr lang="en-US" b="1" dirty="0" err="1">
                <a:solidFill>
                  <a:srgbClr val="FF0000"/>
                </a:solidFill>
                <a:cs typeface="A Mitra_4" panose="00000700000000000000" pitchFamily="2" charset="-78"/>
              </a:rPr>
              <a:t>Repaglinide</a:t>
            </a:r>
            <a:endParaRPr lang="en-US" b="1" dirty="0">
              <a:solidFill>
                <a:srgbClr val="FF0000"/>
              </a:solidFill>
              <a:cs typeface="A Mitra_4" panose="00000700000000000000" pitchFamily="2" charset="-78"/>
            </a:endParaRPr>
          </a:p>
          <a:p>
            <a:r>
              <a:rPr lang="fa-IR" dirty="0">
                <a:cs typeface="A Mitra_4" panose="00000700000000000000" pitchFamily="2" charset="-78"/>
              </a:rPr>
              <a:t>این دارو در درمان دیابت نوع 2 با تحریك لوزالمعده به ترشح انسولین، در تنظیم قند خون کمك می کند. برای افزایش تاثیر </a:t>
            </a:r>
            <a:r>
              <a:rPr lang="fa-IR" dirty="0" smtClean="0">
                <a:cs typeface="A Mitra_4" panose="00000700000000000000" pitchFamily="2" charset="-78"/>
              </a:rPr>
              <a:t>رپاگلینید، حداکثر </a:t>
            </a:r>
            <a:r>
              <a:rPr lang="fa-IR" dirty="0">
                <a:cs typeface="A Mitra_4" panose="00000700000000000000" pitchFamily="2" charset="-78"/>
              </a:rPr>
              <a:t>تا نیم ساعت قبل از غذا باید مصرف شود. استفاده همزمان این دارو با آسپیرین و جم فیبروزیل تداخل اثر دارد و در صورت مصرف </a:t>
            </a:r>
            <a:r>
              <a:rPr lang="fa-IR" dirty="0" smtClean="0">
                <a:cs typeface="A Mitra_4" panose="00000700000000000000" pitchFamily="2" charset="-78"/>
              </a:rPr>
              <a:t>این داروها </a:t>
            </a:r>
            <a:r>
              <a:rPr lang="fa-IR" dirty="0">
                <a:cs typeface="A Mitra_4" panose="00000700000000000000" pitchFamily="2" charset="-78"/>
              </a:rPr>
              <a:t>پزشك خود را مطلع سازید</a:t>
            </a:r>
          </a:p>
          <a:p>
            <a:endParaRPr lang="fa-IR" dirty="0">
              <a:cs typeface="A Mitra_4" panose="00000700000000000000" pitchFamily="2" charset="-78"/>
            </a:endParaRPr>
          </a:p>
        </p:txBody>
      </p:sp>
    </p:spTree>
    <p:extLst>
      <p:ext uri="{BB962C8B-B14F-4D97-AF65-F5344CB8AC3E}">
        <p14:creationId xmlns:p14="http://schemas.microsoft.com/office/powerpoint/2010/main" val="393697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smtClean="0">
                <a:solidFill>
                  <a:srgbClr val="0070C0"/>
                </a:solidFill>
                <a:cs typeface="A Mitra_4" panose="00000700000000000000" pitchFamily="2" charset="-78"/>
              </a:rPr>
              <a:t>دارو تزریقی:</a:t>
            </a:r>
            <a:br>
              <a:rPr lang="fa-IR" dirty="0" smtClean="0">
                <a:solidFill>
                  <a:srgbClr val="0070C0"/>
                </a:solidFill>
                <a:cs typeface="A Mitra_4" panose="00000700000000000000" pitchFamily="2" charset="-78"/>
              </a:rPr>
            </a:br>
            <a:endParaRPr lang="fa-IR" dirty="0">
              <a:solidFill>
                <a:srgbClr val="0070C0"/>
              </a:solidFill>
              <a:cs typeface="A Mitra_4"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379067" y="2436954"/>
            <a:ext cx="7193903" cy="3328704"/>
          </a:xfrm>
          <a:prstGeom prst="rect">
            <a:avLst/>
          </a:prstGeom>
        </p:spPr>
      </p:pic>
    </p:spTree>
    <p:extLst>
      <p:ext uri="{BB962C8B-B14F-4D97-AF65-F5344CB8AC3E}">
        <p14:creationId xmlns:p14="http://schemas.microsoft.com/office/powerpoint/2010/main" val="249235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solidFill>
                  <a:srgbClr val="0070C0"/>
                </a:solidFill>
                <a:cs typeface="A Mitra_4" panose="00000700000000000000" pitchFamily="2" charset="-78"/>
              </a:rPr>
              <a:t>دماي نگهداري انسولین</a:t>
            </a:r>
            <a:br>
              <a:rPr lang="fa-IR" dirty="0">
                <a:solidFill>
                  <a:srgbClr val="0070C0"/>
                </a:solidFill>
                <a:cs typeface="A Mitra_4" panose="00000700000000000000" pitchFamily="2" charset="-78"/>
              </a:rPr>
            </a:br>
            <a:endParaRPr lang="fa-IR" dirty="0">
              <a:cs typeface="A Mitra_4" panose="00000700000000000000" pitchFamily="2" charset="-78"/>
            </a:endParaRPr>
          </a:p>
        </p:txBody>
      </p:sp>
      <p:sp>
        <p:nvSpPr>
          <p:cNvPr id="3" name="Content Placeholder 2"/>
          <p:cNvSpPr>
            <a:spLocks noGrp="1"/>
          </p:cNvSpPr>
          <p:nvPr>
            <p:ph idx="1"/>
          </p:nvPr>
        </p:nvSpPr>
        <p:spPr/>
        <p:txBody>
          <a:bodyPr/>
          <a:lstStyle/>
          <a:p>
            <a:r>
              <a:rPr lang="fa-IR" dirty="0" smtClean="0">
                <a:cs typeface="A Mitra_4" panose="00000700000000000000" pitchFamily="2" charset="-78"/>
              </a:rPr>
              <a:t>• </a:t>
            </a:r>
            <a:r>
              <a:rPr lang="fa-IR" dirty="0">
                <a:cs typeface="A Mitra_4" panose="00000700000000000000" pitchFamily="2" charset="-78"/>
              </a:rPr>
              <a:t>انسولین باز نشده باید در دماي </a:t>
            </a:r>
            <a:r>
              <a:rPr lang="fa-IR" dirty="0" smtClean="0">
                <a:cs typeface="A Mitra_4" panose="00000700000000000000" pitchFamily="2" charset="-78"/>
              </a:rPr>
              <a:t>یخچال ( 8</a:t>
            </a:r>
            <a:r>
              <a:rPr lang="fa-IR" dirty="0">
                <a:cs typeface="A Mitra_4" panose="00000700000000000000" pitchFamily="2" charset="-78"/>
              </a:rPr>
              <a:t>-</a:t>
            </a:r>
            <a:r>
              <a:rPr lang="fa-IR" dirty="0" smtClean="0">
                <a:cs typeface="A Mitra_4" panose="00000700000000000000" pitchFamily="2" charset="-78"/>
              </a:rPr>
              <a:t>2 </a:t>
            </a:r>
            <a:r>
              <a:rPr lang="fa-IR" dirty="0">
                <a:cs typeface="A Mitra_4" panose="00000700000000000000" pitchFamily="2" charset="-78"/>
              </a:rPr>
              <a:t>درجه سانتیگراد</a:t>
            </a:r>
            <a:r>
              <a:rPr lang="fa-IR" dirty="0" smtClean="0">
                <a:cs typeface="A Mitra_4" panose="00000700000000000000" pitchFamily="2" charset="-78"/>
              </a:rPr>
              <a:t>) نگهداري شود.</a:t>
            </a:r>
          </a:p>
          <a:p>
            <a:endParaRPr lang="fa-IR" dirty="0">
              <a:cs typeface="A Mitra_4" panose="00000700000000000000" pitchFamily="2" charset="-78"/>
            </a:endParaRPr>
          </a:p>
          <a:p>
            <a:r>
              <a:rPr lang="fa-IR" dirty="0">
                <a:cs typeface="A Mitra_4" panose="00000700000000000000" pitchFamily="2" charset="-78"/>
              </a:rPr>
              <a:t>• ولی بعد از باز کردن می تواند در دماي اتاق نگهداري شود</a:t>
            </a:r>
            <a:r>
              <a:rPr lang="fa-IR" dirty="0" smtClean="0">
                <a:cs typeface="A Mitra_4" panose="00000700000000000000" pitchFamily="2" charset="-78"/>
              </a:rPr>
              <a:t>.</a:t>
            </a:r>
          </a:p>
          <a:p>
            <a:endParaRPr lang="fa-IR" dirty="0">
              <a:cs typeface="A Mitra_4" panose="00000700000000000000" pitchFamily="2" charset="-78"/>
            </a:endParaRPr>
          </a:p>
          <a:p>
            <a:r>
              <a:rPr lang="fa-IR" dirty="0">
                <a:cs typeface="A Mitra_4" panose="00000700000000000000" pitchFamily="2" charset="-78"/>
              </a:rPr>
              <a:t>• تزریق انسولین در دماي اتاق سبب کاهش تحریک، سوزش یا </a:t>
            </a:r>
            <a:r>
              <a:rPr lang="fa-IR" dirty="0" smtClean="0">
                <a:cs typeface="A Mitra_4" panose="00000700000000000000" pitchFamily="2" charset="-78"/>
              </a:rPr>
              <a:t>درد تزریق </a:t>
            </a:r>
            <a:r>
              <a:rPr lang="fa-IR" dirty="0">
                <a:cs typeface="A Mitra_4" panose="00000700000000000000" pitchFamily="2" charset="-78"/>
              </a:rPr>
              <a:t>می شود و انسولین هاي کدر زودتر به صورت سوسپانسیون </a:t>
            </a:r>
            <a:r>
              <a:rPr lang="fa-IR" dirty="0" smtClean="0">
                <a:cs typeface="A Mitra_4" panose="00000700000000000000" pitchFamily="2" charset="-78"/>
              </a:rPr>
              <a:t>در می </a:t>
            </a:r>
            <a:r>
              <a:rPr lang="fa-IR" dirty="0">
                <a:cs typeface="A Mitra_4" panose="00000700000000000000" pitchFamily="2" charset="-78"/>
              </a:rPr>
              <a:t>آیند.</a:t>
            </a:r>
          </a:p>
        </p:txBody>
      </p:sp>
    </p:spTree>
    <p:extLst>
      <p:ext uri="{BB962C8B-B14F-4D97-AF65-F5344CB8AC3E}">
        <p14:creationId xmlns:p14="http://schemas.microsoft.com/office/powerpoint/2010/main" val="4880021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77672"/>
            <a:ext cx="8876099" cy="3425588"/>
          </a:xfrm>
        </p:spPr>
        <p:txBody>
          <a:bodyPr>
            <a:noAutofit/>
          </a:bodyPr>
          <a:lstStyle/>
          <a:p>
            <a:pPr marL="342900" indent="-342900" algn="r">
              <a:buFont typeface="Wingdings" panose="05000000000000000000" pitchFamily="2" charset="2"/>
              <a:buChar char="Ø"/>
            </a:pPr>
            <a:r>
              <a:rPr lang="fa-IR" sz="1800" b="1" dirty="0">
                <a:cs typeface="A Mitra_4" panose="00000700000000000000" pitchFamily="2" charset="-78"/>
              </a:rPr>
              <a:t>انسولین در چربی زیر پوست باید تزریق شود</a:t>
            </a:r>
            <a:r>
              <a:rPr lang="fa-IR" sz="1800" b="1" dirty="0" smtClean="0">
                <a:cs typeface="A Mitra_4" panose="00000700000000000000" pitchFamily="2" charset="-78"/>
              </a:rPr>
              <a:t>.</a:t>
            </a:r>
            <a:br>
              <a:rPr lang="fa-IR" sz="1800" b="1" dirty="0" smtClean="0">
                <a:cs typeface="A Mitra_4" panose="00000700000000000000" pitchFamily="2" charset="-78"/>
              </a:rPr>
            </a:br>
            <a:r>
              <a:rPr lang="fa-IR" sz="1800" b="1" dirty="0">
                <a:cs typeface="A Mitra_4" panose="00000700000000000000" pitchFamily="2" charset="-78"/>
              </a:rPr>
              <a:t/>
            </a:r>
            <a:br>
              <a:rPr lang="fa-IR" sz="1800" b="1" dirty="0">
                <a:cs typeface="A Mitra_4" panose="00000700000000000000" pitchFamily="2" charset="-78"/>
              </a:rPr>
            </a:br>
            <a:r>
              <a:rPr lang="fa-IR" sz="1800" dirty="0" smtClean="0">
                <a:solidFill>
                  <a:srgbClr val="FF0000"/>
                </a:solidFill>
                <a:cs typeface="A Mitra_4" panose="00000700000000000000" pitchFamily="2" charset="-78"/>
              </a:rPr>
              <a:t>اگرهنگام تزریق </a:t>
            </a:r>
            <a:r>
              <a:rPr lang="fa-IR" sz="1800" dirty="0">
                <a:solidFill>
                  <a:srgbClr val="FF0000"/>
                </a:solidFill>
                <a:cs typeface="A Mitra_4" panose="00000700000000000000" pitchFamily="2" charset="-78"/>
              </a:rPr>
              <a:t>درون پوستی</a:t>
            </a:r>
            <a:br>
              <a:rPr lang="fa-IR" sz="1800" dirty="0">
                <a:solidFill>
                  <a:srgbClr val="FF0000"/>
                </a:solidFill>
                <a:cs typeface="A Mitra_4" panose="00000700000000000000" pitchFamily="2" charset="-78"/>
              </a:rPr>
            </a:br>
            <a:r>
              <a:rPr lang="fa-IR" sz="1800" dirty="0">
                <a:solidFill>
                  <a:srgbClr val="FF0000"/>
                </a:solidFill>
                <a:cs typeface="A Mitra_4" panose="00000700000000000000" pitchFamily="2" charset="-78"/>
              </a:rPr>
              <a:t>خروج سوزن از پوست، قسمت سفیدي ایجاد می شود که</a:t>
            </a:r>
            <a:br>
              <a:rPr lang="fa-IR" sz="1800" dirty="0">
                <a:solidFill>
                  <a:srgbClr val="FF0000"/>
                </a:solidFill>
                <a:cs typeface="A Mitra_4" panose="00000700000000000000" pitchFamily="2" charset="-78"/>
              </a:rPr>
            </a:br>
            <a:r>
              <a:rPr lang="fa-IR" sz="1800" dirty="0">
                <a:solidFill>
                  <a:srgbClr val="FF0000"/>
                </a:solidFill>
                <a:cs typeface="A Mitra_4" panose="00000700000000000000" pitchFamily="2" charset="-78"/>
              </a:rPr>
              <a:t>می تواند نشاندهنده این باشد که انسولین به اندازه کافی</a:t>
            </a:r>
            <a:br>
              <a:rPr lang="fa-IR" sz="1800" dirty="0">
                <a:solidFill>
                  <a:srgbClr val="FF0000"/>
                </a:solidFill>
                <a:cs typeface="A Mitra_4" panose="00000700000000000000" pitchFamily="2" charset="-78"/>
              </a:rPr>
            </a:br>
            <a:r>
              <a:rPr lang="fa-IR" sz="1800" dirty="0">
                <a:solidFill>
                  <a:srgbClr val="FF0000"/>
                </a:solidFill>
                <a:cs typeface="A Mitra_4" panose="00000700000000000000" pitchFamily="2" charset="-78"/>
              </a:rPr>
              <a:t>عمیق تزریق نشده است.</a:t>
            </a:r>
          </a:p>
        </p:txBody>
      </p:sp>
      <p:pic>
        <p:nvPicPr>
          <p:cNvPr id="10" name="Content Placeholder 9"/>
          <p:cNvPicPr>
            <a:picLocks noGrp="1" noChangeAspect="1"/>
          </p:cNvPicPr>
          <p:nvPr>
            <p:ph idx="1"/>
          </p:nvPr>
        </p:nvPicPr>
        <p:blipFill>
          <a:blip r:embed="rId2"/>
          <a:stretch>
            <a:fillRect/>
          </a:stretch>
        </p:blipFill>
        <p:spPr>
          <a:xfrm>
            <a:off x="5987115" y="3006106"/>
            <a:ext cx="4402025" cy="3152895"/>
          </a:xfrm>
          <a:prstGeom prst="rect">
            <a:avLst/>
          </a:prstGeom>
        </p:spPr>
      </p:pic>
      <p:pic>
        <p:nvPicPr>
          <p:cNvPr id="3" name="Picture 2"/>
          <p:cNvPicPr>
            <a:picLocks noChangeAspect="1"/>
          </p:cNvPicPr>
          <p:nvPr/>
        </p:nvPicPr>
        <p:blipFill>
          <a:blip r:embed="rId3"/>
          <a:stretch>
            <a:fillRect/>
          </a:stretch>
        </p:blipFill>
        <p:spPr>
          <a:xfrm>
            <a:off x="-14198" y="2057960"/>
            <a:ext cx="5718962" cy="4800040"/>
          </a:xfrm>
          <a:prstGeom prst="rect">
            <a:avLst/>
          </a:prstGeom>
        </p:spPr>
      </p:pic>
    </p:spTree>
    <p:extLst>
      <p:ext uri="{BB962C8B-B14F-4D97-AF65-F5344CB8AC3E}">
        <p14:creationId xmlns:p14="http://schemas.microsoft.com/office/powerpoint/2010/main" val="2011099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4" name="Content Placeholder 3"/>
          <p:cNvPicPr>
            <a:picLocks noGrp="1" noChangeAspect="1"/>
          </p:cNvPicPr>
          <p:nvPr>
            <p:ph idx="1"/>
          </p:nvPr>
        </p:nvPicPr>
        <p:blipFill>
          <a:blip r:embed="rId2"/>
          <a:stretch>
            <a:fillRect/>
          </a:stretch>
        </p:blipFill>
        <p:spPr>
          <a:xfrm>
            <a:off x="677334" y="1000919"/>
            <a:ext cx="4631645" cy="5345289"/>
          </a:xfrm>
          <a:prstGeom prst="rect">
            <a:avLst/>
          </a:prstGeom>
        </p:spPr>
      </p:pic>
      <p:sp>
        <p:nvSpPr>
          <p:cNvPr id="5" name="Rectangle 4"/>
          <p:cNvSpPr/>
          <p:nvPr/>
        </p:nvSpPr>
        <p:spPr>
          <a:xfrm>
            <a:off x="4085644" y="1091822"/>
            <a:ext cx="5481438" cy="3693319"/>
          </a:xfrm>
          <a:prstGeom prst="rect">
            <a:avLst/>
          </a:prstGeom>
        </p:spPr>
        <p:txBody>
          <a:bodyPr wrap="square">
            <a:spAutoFit/>
          </a:bodyPr>
          <a:lstStyle/>
          <a:p>
            <a:r>
              <a:rPr lang="fa-IR" sz="3600" b="0" i="0" u="none" strike="noStrike" baseline="0" dirty="0" smtClean="0">
                <a:solidFill>
                  <a:srgbClr val="2F5897"/>
                </a:solidFill>
                <a:latin typeface="BNazanin"/>
                <a:cs typeface="A Mitra_4" panose="00000700000000000000" pitchFamily="2" charset="-78"/>
              </a:rPr>
              <a:t>محل تزریق</a:t>
            </a:r>
          </a:p>
          <a:p>
            <a:endParaRPr lang="fa-IR" sz="3600" dirty="0">
              <a:solidFill>
                <a:srgbClr val="2F5897"/>
              </a:solidFill>
              <a:latin typeface="BNazanin"/>
              <a:cs typeface="A Mitra_4" panose="00000700000000000000" pitchFamily="2" charset="-78"/>
            </a:endParaRPr>
          </a:p>
          <a:p>
            <a:endParaRPr lang="fa-IR" sz="3600" b="0" i="0" u="none" strike="noStrike" baseline="0" dirty="0" smtClean="0">
              <a:solidFill>
                <a:srgbClr val="2F5897"/>
              </a:solidFill>
              <a:latin typeface="BNazanin"/>
              <a:cs typeface="A Mitra_4" panose="00000700000000000000" pitchFamily="2" charset="-78"/>
            </a:endParaRPr>
          </a:p>
          <a:p>
            <a:endParaRPr lang="fa-IR" sz="3600" b="0" i="0" u="none" strike="noStrike" baseline="0" dirty="0" smtClean="0">
              <a:solidFill>
                <a:srgbClr val="2F5897"/>
              </a:solidFill>
              <a:latin typeface="BNazanin"/>
              <a:cs typeface="A Mitra_4" panose="00000700000000000000" pitchFamily="2" charset="-78"/>
            </a:endParaRPr>
          </a:p>
          <a:p>
            <a:r>
              <a:rPr lang="fa-IR" dirty="0">
                <a:solidFill>
                  <a:srgbClr val="FF66CD"/>
                </a:solidFill>
                <a:latin typeface="Arial" panose="020B0604020202020204" pitchFamily="34" charset="0"/>
                <a:cs typeface="A Mitra_4" panose="00000700000000000000" pitchFamily="2" charset="-78"/>
              </a:rPr>
              <a:t>• </a:t>
            </a:r>
            <a:r>
              <a:rPr lang="fa-IR" dirty="0">
                <a:solidFill>
                  <a:srgbClr val="000000"/>
                </a:solidFill>
                <a:latin typeface="BNazanin"/>
                <a:cs typeface="A Mitra_4" panose="00000700000000000000" pitchFamily="2" charset="-78"/>
              </a:rPr>
              <a:t>شکم، سریع ترین جذب انسولین را دارد</a:t>
            </a:r>
            <a:r>
              <a:rPr lang="fa-IR" b="0" i="0" u="none" strike="noStrike" baseline="0" dirty="0" smtClean="0">
                <a:solidFill>
                  <a:srgbClr val="000000"/>
                </a:solidFill>
                <a:latin typeface="BNazanin"/>
                <a:cs typeface="A Mitra_4" panose="00000700000000000000" pitchFamily="2" charset="-78"/>
              </a:rPr>
              <a:t>.</a:t>
            </a:r>
          </a:p>
          <a:p>
            <a:r>
              <a:rPr lang="fa-IR" dirty="0">
                <a:solidFill>
                  <a:srgbClr val="FF66CD"/>
                </a:solidFill>
                <a:latin typeface="Arial" panose="020B0604020202020204" pitchFamily="34" charset="0"/>
                <a:cs typeface="A Mitra_4" panose="00000700000000000000" pitchFamily="2" charset="-78"/>
              </a:rPr>
              <a:t>• </a:t>
            </a:r>
            <a:r>
              <a:rPr lang="fa-IR" dirty="0">
                <a:solidFill>
                  <a:srgbClr val="000000"/>
                </a:solidFill>
                <a:latin typeface="BNazanin"/>
                <a:cs typeface="A Mitra_4" panose="00000700000000000000" pitchFamily="2" charset="-78"/>
              </a:rPr>
              <a:t>بازو و ران داراي جذب متوسط است</a:t>
            </a:r>
            <a:r>
              <a:rPr lang="fa-IR" b="0" i="0" u="none" strike="noStrike" baseline="0" dirty="0" smtClean="0">
                <a:solidFill>
                  <a:srgbClr val="000000"/>
                </a:solidFill>
                <a:latin typeface="BNazanin"/>
                <a:cs typeface="A Mitra_4" panose="00000700000000000000" pitchFamily="2" charset="-78"/>
              </a:rPr>
              <a:t>.</a:t>
            </a:r>
          </a:p>
          <a:p>
            <a:r>
              <a:rPr lang="fa-IR" dirty="0">
                <a:solidFill>
                  <a:srgbClr val="FF66CD"/>
                </a:solidFill>
                <a:latin typeface="Arial" panose="020B0604020202020204" pitchFamily="34" charset="0"/>
                <a:cs typeface="A Mitra_4" panose="00000700000000000000" pitchFamily="2" charset="-78"/>
              </a:rPr>
              <a:t>• </a:t>
            </a:r>
            <a:r>
              <a:rPr lang="fa-IR" dirty="0">
                <a:solidFill>
                  <a:srgbClr val="000000"/>
                </a:solidFill>
                <a:latin typeface="BNazanin"/>
                <a:cs typeface="A Mitra_4" panose="00000700000000000000" pitchFamily="2" charset="-78"/>
              </a:rPr>
              <a:t>باسن، آهسته ترین محل جذب انسولین</a:t>
            </a:r>
          </a:p>
          <a:p>
            <a:r>
              <a:rPr lang="fa-IR" b="0" i="0" u="none" strike="noStrike" baseline="0" dirty="0" smtClean="0">
                <a:solidFill>
                  <a:srgbClr val="000000"/>
                </a:solidFill>
                <a:latin typeface="BNazanin"/>
                <a:cs typeface="A Mitra_4" panose="00000700000000000000" pitchFamily="2" charset="-78"/>
              </a:rPr>
              <a:t>است و در زمان هایی که نیازمند جذب</a:t>
            </a:r>
          </a:p>
          <a:p>
            <a:r>
              <a:rPr lang="fa-IR" b="0" i="0" u="none" strike="noStrike" baseline="0" dirty="0" smtClean="0">
                <a:solidFill>
                  <a:srgbClr val="000000"/>
                </a:solidFill>
                <a:latin typeface="BNazanin"/>
                <a:cs typeface="A Mitra_4" panose="00000700000000000000" pitchFamily="2" charset="-78"/>
              </a:rPr>
              <a:t>آهسته هستید، محل مناسبی است.</a:t>
            </a:r>
            <a:endParaRPr lang="fa-IR" dirty="0">
              <a:cs typeface="A Mitra_4" panose="00000700000000000000" pitchFamily="2" charset="-78"/>
            </a:endParaRPr>
          </a:p>
        </p:txBody>
      </p:sp>
    </p:spTree>
    <p:extLst>
      <p:ext uri="{BB962C8B-B14F-4D97-AF65-F5344CB8AC3E}">
        <p14:creationId xmlns:p14="http://schemas.microsoft.com/office/powerpoint/2010/main" val="141504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5660"/>
            <a:ext cx="9039872" cy="941695"/>
          </a:xfrm>
        </p:spPr>
        <p:txBody>
          <a:bodyPr/>
          <a:lstStyle/>
          <a:p>
            <a:pPr algn="r"/>
            <a:r>
              <a:rPr lang="fa-IR" b="1"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cs typeface="B Nazanin" panose="00000400000000000000" pitchFamily="2" charset="-78"/>
              </a:rPr>
              <a:t>اپیدمیولوژی</a:t>
            </a:r>
            <a:endParaRPr lang="fa-IR" dirty="0">
              <a:solidFill>
                <a:srgbClr val="0070C0"/>
              </a:solidFill>
              <a:cs typeface="B Nazanin" panose="00000400000000000000" pitchFamily="2" charset="-78"/>
            </a:endParaRPr>
          </a:p>
        </p:txBody>
      </p:sp>
      <p:sp>
        <p:nvSpPr>
          <p:cNvPr id="3" name="Content Placeholder 2"/>
          <p:cNvSpPr>
            <a:spLocks noGrp="1"/>
          </p:cNvSpPr>
          <p:nvPr>
            <p:ph idx="1"/>
          </p:nvPr>
        </p:nvSpPr>
        <p:spPr>
          <a:xfrm>
            <a:off x="677333" y="982639"/>
            <a:ext cx="9858739" cy="5058724"/>
          </a:xfrm>
        </p:spPr>
        <p:txBody>
          <a:bodyPr/>
          <a:lstStyle/>
          <a:p>
            <a:r>
              <a:rPr lang="fa-IR" dirty="0">
                <a:solidFill>
                  <a:schemeClr val="tx1"/>
                </a:solidFill>
                <a:cs typeface="A Mitra_4" panose="00000700000000000000" pitchFamily="2" charset="-78"/>
              </a:rPr>
              <a:t>دیابت شیوع بیشتری در سالمندان دارد. حدود 50 درصد از افراد بالای 65 سال درجه ای ازعدم تحمل گلوکز را دارند و افراد 65 ساله و پیرتر 40 درصد از افراد دیابتی را تشکیل می دهند. میزان ابتلا به دیابت در بین آمریکایی های آفریقایی تبار و تعدادی از بومیان آمریکا بالاتر از جمعیت سفیدپوستان است. </a:t>
            </a:r>
          </a:p>
          <a:p>
            <a:endParaRPr lang="fa-IR" dirty="0">
              <a:solidFill>
                <a:schemeClr val="tx1"/>
              </a:solidFill>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324902" y="2306473"/>
            <a:ext cx="8914632" cy="4722124"/>
          </a:xfrm>
          <a:prstGeom prst="rect">
            <a:avLst/>
          </a:prstGeom>
        </p:spPr>
      </p:pic>
      <p:sp>
        <p:nvSpPr>
          <p:cNvPr id="5" name="Rectangle 4"/>
          <p:cNvSpPr/>
          <p:nvPr/>
        </p:nvSpPr>
        <p:spPr>
          <a:xfrm>
            <a:off x="3501133" y="6165648"/>
            <a:ext cx="3392274" cy="369332"/>
          </a:xfrm>
          <a:prstGeom prst="rect">
            <a:avLst/>
          </a:prstGeom>
        </p:spPr>
        <p:txBody>
          <a:bodyPr wrap="none">
            <a:spAutoFit/>
          </a:bodyPr>
          <a:lstStyle/>
          <a:p>
            <a:r>
              <a:rPr lang="fa-IR" dirty="0"/>
              <a:t>تخمین شیوع دیابت در سال 2025</a:t>
            </a:r>
          </a:p>
        </p:txBody>
      </p:sp>
    </p:spTree>
    <p:extLst>
      <p:ext uri="{BB962C8B-B14F-4D97-AF65-F5344CB8AC3E}">
        <p14:creationId xmlns:p14="http://schemas.microsoft.com/office/powerpoint/2010/main" val="996645873"/>
      </p:ext>
    </p:extLst>
  </p:cSld>
  <p:clrMapOvr>
    <a:masterClrMapping/>
  </p:clrMapOvr>
  <p:transition spd="med">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84731" y="225015"/>
            <a:ext cx="3925726" cy="3841491"/>
          </a:xfrm>
          <a:prstGeom prst="rect">
            <a:avLst/>
          </a:prstGeom>
        </p:spPr>
      </p:pic>
      <p:sp>
        <p:nvSpPr>
          <p:cNvPr id="2" name="Title 1"/>
          <p:cNvSpPr>
            <a:spLocks noGrp="1"/>
          </p:cNvSpPr>
          <p:nvPr>
            <p:ph type="title"/>
          </p:nvPr>
        </p:nvSpPr>
        <p:spPr/>
        <p:txBody>
          <a:bodyPr/>
          <a:lstStyle/>
          <a:p>
            <a:endParaRPr lang="fa-IR" dirty="0"/>
          </a:p>
        </p:txBody>
      </p:sp>
      <p:pic>
        <p:nvPicPr>
          <p:cNvPr id="4" name="Content Placeholder 3"/>
          <p:cNvPicPr>
            <a:picLocks noGrp="1" noChangeAspect="1"/>
          </p:cNvPicPr>
          <p:nvPr>
            <p:ph idx="1"/>
          </p:nvPr>
        </p:nvPicPr>
        <p:blipFill>
          <a:blip r:embed="rId4"/>
          <a:stretch>
            <a:fillRect/>
          </a:stretch>
        </p:blipFill>
        <p:spPr>
          <a:xfrm>
            <a:off x="4898697" y="225015"/>
            <a:ext cx="5137281" cy="3076014"/>
          </a:xfrm>
          <a:prstGeom prst="rect">
            <a:avLst/>
          </a:prstGeom>
        </p:spPr>
      </p:pic>
      <p:pic>
        <p:nvPicPr>
          <p:cNvPr id="6" name="Picture 5"/>
          <p:cNvPicPr>
            <a:picLocks noChangeAspect="1"/>
          </p:cNvPicPr>
          <p:nvPr/>
        </p:nvPicPr>
        <p:blipFill>
          <a:blip r:embed="rId5"/>
          <a:stretch>
            <a:fillRect/>
          </a:stretch>
        </p:blipFill>
        <p:spPr>
          <a:xfrm>
            <a:off x="6297712" y="3301029"/>
            <a:ext cx="3642732" cy="3681018"/>
          </a:xfrm>
          <a:prstGeom prst="rect">
            <a:avLst/>
          </a:prstGeom>
        </p:spPr>
      </p:pic>
      <p:pic>
        <p:nvPicPr>
          <p:cNvPr id="7" name="Picture 6"/>
          <p:cNvPicPr>
            <a:picLocks noChangeAspect="1"/>
          </p:cNvPicPr>
          <p:nvPr/>
        </p:nvPicPr>
        <p:blipFill>
          <a:blip r:embed="rId6"/>
          <a:stretch>
            <a:fillRect/>
          </a:stretch>
        </p:blipFill>
        <p:spPr>
          <a:xfrm>
            <a:off x="584731" y="4451091"/>
            <a:ext cx="5448943" cy="2127130"/>
          </a:xfrm>
          <a:prstGeom prst="rect">
            <a:avLst/>
          </a:prstGeom>
        </p:spPr>
      </p:pic>
    </p:spTree>
    <p:extLst>
      <p:ext uri="{BB962C8B-B14F-4D97-AF65-F5344CB8AC3E}">
        <p14:creationId xmlns:p14="http://schemas.microsoft.com/office/powerpoint/2010/main" val="27464903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334" y="4596077"/>
            <a:ext cx="4351271" cy="1445285"/>
          </a:xfrm>
          <a:prstGeom prst="rect">
            <a:avLst/>
          </a:prstGeom>
        </p:spPr>
      </p:pic>
      <p:sp>
        <p:nvSpPr>
          <p:cNvPr id="2" name="Title 1"/>
          <p:cNvSpPr>
            <a:spLocks noGrp="1"/>
          </p:cNvSpPr>
          <p:nvPr>
            <p:ph type="title"/>
          </p:nvPr>
        </p:nvSpPr>
        <p:spPr>
          <a:xfrm flipH="1">
            <a:off x="9383151" y="590843"/>
            <a:ext cx="334055" cy="73348"/>
          </a:xfrm>
        </p:spPr>
        <p:txBody>
          <a:bodyPr>
            <a:normAutofit fontScale="90000"/>
          </a:bodyPr>
          <a:lstStyle/>
          <a:p>
            <a:endParaRPr lang="fa-IR" dirty="0"/>
          </a:p>
        </p:txBody>
      </p:sp>
      <p:sp>
        <p:nvSpPr>
          <p:cNvPr id="3" name="Content Placeholder 2"/>
          <p:cNvSpPr>
            <a:spLocks noGrp="1"/>
          </p:cNvSpPr>
          <p:nvPr>
            <p:ph idx="1"/>
          </p:nvPr>
        </p:nvSpPr>
        <p:spPr>
          <a:xfrm>
            <a:off x="677334" y="590843"/>
            <a:ext cx="8575848" cy="5450519"/>
          </a:xfrm>
        </p:spPr>
        <p:txBody>
          <a:bodyPr>
            <a:normAutofit/>
          </a:bodyPr>
          <a:lstStyle/>
          <a:p>
            <a:r>
              <a:rPr lang="fa-IR" sz="2400" dirty="0">
                <a:solidFill>
                  <a:srgbClr val="FF0000"/>
                </a:solidFill>
                <a:cs typeface="A Mitra_4" panose="00000700000000000000" pitchFamily="2" charset="-78"/>
              </a:rPr>
              <a:t>استفاده از قلم </a:t>
            </a:r>
            <a:r>
              <a:rPr lang="fa-IR" sz="2400" dirty="0" smtClean="0">
                <a:solidFill>
                  <a:srgbClr val="FF0000"/>
                </a:solidFill>
                <a:cs typeface="A Mitra_4" panose="00000700000000000000" pitchFamily="2" charset="-78"/>
              </a:rPr>
              <a:t>انسولین</a:t>
            </a:r>
          </a:p>
          <a:p>
            <a:endParaRPr lang="fa-IR" sz="2400" dirty="0" smtClean="0">
              <a:solidFill>
                <a:srgbClr val="FF0000"/>
              </a:solidFill>
              <a:cs typeface="A Mitra_4" panose="00000700000000000000" pitchFamily="2" charset="-78"/>
            </a:endParaRPr>
          </a:p>
          <a:p>
            <a:endParaRPr lang="fa-IR" sz="2400" dirty="0">
              <a:solidFill>
                <a:srgbClr val="FF0000"/>
              </a:solidFill>
              <a:cs typeface="A Mitra_4" panose="00000700000000000000" pitchFamily="2" charset="-78"/>
            </a:endParaRPr>
          </a:p>
          <a:p>
            <a:r>
              <a:rPr lang="fa-IR" dirty="0" smtClean="0">
                <a:cs typeface="A Mitra_4" panose="00000700000000000000" pitchFamily="2" charset="-78"/>
              </a:rPr>
              <a:t>بعد </a:t>
            </a:r>
            <a:r>
              <a:rPr lang="fa-IR" dirty="0">
                <a:cs typeface="A Mitra_4" panose="00000700000000000000" pitchFamily="2" charset="-78"/>
              </a:rPr>
              <a:t>از فشردن انگشت شست </a:t>
            </a:r>
            <a:r>
              <a:rPr lang="fa-IR" dirty="0" smtClean="0">
                <a:cs typeface="A Mitra_4" panose="00000700000000000000" pitchFamily="2" charset="-78"/>
              </a:rPr>
              <a:t>روي </a:t>
            </a:r>
            <a:r>
              <a:rPr lang="fa-IR" dirty="0">
                <a:cs typeface="A Mitra_4" panose="00000700000000000000" pitchFamily="2" charset="-78"/>
              </a:rPr>
              <a:t>دگمه تزریق، </a:t>
            </a:r>
            <a:r>
              <a:rPr lang="fa-IR" dirty="0" smtClean="0">
                <a:cs typeface="A Mitra_4" panose="00000700000000000000" pitchFamily="2" charset="-78"/>
              </a:rPr>
              <a:t>افراد </a:t>
            </a:r>
            <a:r>
              <a:rPr lang="fa-IR" dirty="0">
                <a:cs typeface="A Mitra_4" panose="00000700000000000000" pitchFamily="2" charset="-78"/>
              </a:rPr>
              <a:t>دیابتی باید </a:t>
            </a:r>
            <a:r>
              <a:rPr lang="fa-IR" dirty="0" smtClean="0">
                <a:cs typeface="A Mitra_4" panose="00000700000000000000" pitchFamily="2" charset="-78"/>
              </a:rPr>
              <a:t>به منظور </a:t>
            </a:r>
            <a:r>
              <a:rPr lang="fa-IR" dirty="0">
                <a:cs typeface="A Mitra_4" panose="00000700000000000000" pitchFamily="2" charset="-78"/>
              </a:rPr>
              <a:t>تزریق کامل و جلوگیري از نشت انسولین، 10 ثانیه صبر </a:t>
            </a:r>
            <a:r>
              <a:rPr lang="fa-IR" dirty="0" smtClean="0">
                <a:cs typeface="A Mitra_4" panose="00000700000000000000" pitchFamily="2" charset="-78"/>
              </a:rPr>
              <a:t>کنید.</a:t>
            </a:r>
          </a:p>
          <a:p>
            <a:r>
              <a:rPr lang="fa-IR" dirty="0" smtClean="0">
                <a:cs typeface="A Mitra_4" panose="00000700000000000000" pitchFamily="2" charset="-78"/>
              </a:rPr>
              <a:t>اگر </a:t>
            </a:r>
            <a:r>
              <a:rPr lang="fa-IR" dirty="0">
                <a:cs typeface="A Mitra_4" panose="00000700000000000000" pitchFamily="2" charset="-78"/>
              </a:rPr>
              <a:t>دوز تزریق بیشتر باشد، شاید لازم باشد که طولانی تر از 10 </a:t>
            </a:r>
            <a:r>
              <a:rPr lang="fa-IR" dirty="0" smtClean="0">
                <a:cs typeface="A Mitra_4" panose="00000700000000000000" pitchFamily="2" charset="-78"/>
              </a:rPr>
              <a:t>ثانیه تامل </a:t>
            </a:r>
            <a:r>
              <a:rPr lang="fa-IR" dirty="0">
                <a:cs typeface="A Mitra_4" panose="00000700000000000000" pitchFamily="2" charset="-78"/>
              </a:rPr>
              <a:t>کنید</a:t>
            </a:r>
            <a:r>
              <a:rPr lang="fa-IR" dirty="0" smtClean="0">
                <a:cs typeface="A Mitra_4" panose="00000700000000000000" pitchFamily="2" charset="-78"/>
              </a:rPr>
              <a:t>.</a:t>
            </a:r>
          </a:p>
          <a:p>
            <a:r>
              <a:rPr lang="fa-IR" dirty="0" smtClean="0">
                <a:cs typeface="A Mitra_4" panose="00000700000000000000" pitchFamily="2" charset="-78"/>
              </a:rPr>
              <a:t> </a:t>
            </a:r>
            <a:r>
              <a:rPr lang="fa-IR" dirty="0">
                <a:cs typeface="A Mitra_4" panose="00000700000000000000" pitchFamily="2" charset="-78"/>
              </a:rPr>
              <a:t>قلم هاي انسولین که داراي پنجره اي براي نشان دادن دوز انسولین</a:t>
            </a:r>
          </a:p>
          <a:p>
            <a:r>
              <a:rPr lang="fa-IR" dirty="0">
                <a:cs typeface="A Mitra_4" panose="00000700000000000000" pitchFamily="2" charset="-78"/>
              </a:rPr>
              <a:t>هستند، باید در آخر هر تزریق به صفر برسند. این امر نشاندهنده این</a:t>
            </a:r>
          </a:p>
          <a:p>
            <a:r>
              <a:rPr lang="fa-IR" dirty="0">
                <a:cs typeface="A Mitra_4" panose="00000700000000000000" pitchFamily="2" charset="-78"/>
              </a:rPr>
              <a:t>موضوع است که دوز لازم تزریق شده است.</a:t>
            </a:r>
          </a:p>
        </p:txBody>
      </p:sp>
    </p:spTree>
    <p:extLst>
      <p:ext uri="{BB962C8B-B14F-4D97-AF65-F5344CB8AC3E}">
        <p14:creationId xmlns:p14="http://schemas.microsoft.com/office/powerpoint/2010/main" val="3098527628"/>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3" y="609601"/>
            <a:ext cx="8739621" cy="5431762"/>
          </a:xfrm>
        </p:spPr>
        <p:txBody>
          <a:bodyPr>
            <a:normAutofit/>
          </a:bodyPr>
          <a:lstStyle/>
          <a:p>
            <a:r>
              <a:rPr lang="fa-IR" sz="2400" dirty="0">
                <a:solidFill>
                  <a:srgbClr val="FF0000"/>
                </a:solidFill>
                <a:cs typeface="A Mitra_4" panose="00000700000000000000" pitchFamily="2" charset="-78"/>
              </a:rPr>
              <a:t>سر سوزن قلم </a:t>
            </a:r>
            <a:r>
              <a:rPr lang="fa-IR" sz="2400" dirty="0" smtClean="0">
                <a:solidFill>
                  <a:srgbClr val="FF0000"/>
                </a:solidFill>
                <a:cs typeface="A Mitra_4" panose="00000700000000000000" pitchFamily="2" charset="-78"/>
              </a:rPr>
              <a:t>انسولین</a:t>
            </a:r>
          </a:p>
          <a:p>
            <a:endParaRPr lang="fa-IR" sz="2400" dirty="0">
              <a:solidFill>
                <a:srgbClr val="FF0000"/>
              </a:solidFill>
              <a:cs typeface="A Mitra_4" panose="00000700000000000000" pitchFamily="2" charset="-78"/>
            </a:endParaRPr>
          </a:p>
          <a:p>
            <a:endParaRPr lang="fa-IR" sz="2400" dirty="0">
              <a:solidFill>
                <a:srgbClr val="FF0000"/>
              </a:solidFill>
              <a:cs typeface="A Mitra_4" panose="00000700000000000000" pitchFamily="2" charset="-78"/>
            </a:endParaRPr>
          </a:p>
          <a:p>
            <a:r>
              <a:rPr lang="fa-IR" dirty="0">
                <a:cs typeface="A Mitra_4" panose="00000700000000000000" pitchFamily="2" charset="-78"/>
              </a:rPr>
              <a:t>• سر سوزن قلم از دو طرف باز است که سبب می شود که هوا و </a:t>
            </a:r>
            <a:r>
              <a:rPr lang="fa-IR" dirty="0" smtClean="0">
                <a:cs typeface="A Mitra_4" panose="00000700000000000000" pitchFamily="2" charset="-78"/>
              </a:rPr>
              <a:t>انسولین با </a:t>
            </a:r>
            <a:r>
              <a:rPr lang="fa-IR" dirty="0">
                <a:cs typeface="A Mitra_4" panose="00000700000000000000" pitchFamily="2" charset="-78"/>
              </a:rPr>
              <a:t>هم در ارتباط باشند</a:t>
            </a:r>
            <a:r>
              <a:rPr lang="fa-IR" dirty="0" smtClean="0">
                <a:cs typeface="A Mitra_4" panose="00000700000000000000" pitchFamily="2" charset="-78"/>
              </a:rPr>
              <a:t>.</a:t>
            </a:r>
          </a:p>
          <a:p>
            <a:r>
              <a:rPr lang="fa-IR" dirty="0" smtClean="0">
                <a:cs typeface="A Mitra_4" panose="00000700000000000000" pitchFamily="2" charset="-78"/>
              </a:rPr>
              <a:t> </a:t>
            </a:r>
            <a:r>
              <a:rPr lang="fa-IR" dirty="0">
                <a:cs typeface="A Mitra_4" panose="00000700000000000000" pitchFamily="2" charset="-78"/>
              </a:rPr>
              <a:t>اگر سر سوزن شما متصل به قلم باشد، </a:t>
            </a:r>
            <a:r>
              <a:rPr lang="fa-IR" dirty="0" smtClean="0">
                <a:cs typeface="A Mitra_4" panose="00000700000000000000" pitchFamily="2" charset="-78"/>
              </a:rPr>
              <a:t>تغییرات محیط </a:t>
            </a:r>
            <a:r>
              <a:rPr lang="fa-IR" dirty="0">
                <a:cs typeface="A Mitra_4" panose="00000700000000000000" pitchFamily="2" charset="-78"/>
              </a:rPr>
              <a:t>می تواند روي دوز انسولین اثر بگذارد.</a:t>
            </a:r>
          </a:p>
          <a:p>
            <a:r>
              <a:rPr lang="fa-IR" dirty="0">
                <a:cs typeface="A Mitra_4" panose="00000700000000000000" pitchFamily="2" charset="-78"/>
              </a:rPr>
              <a:t>• سر سوزن قلم باید بلافاصله بعد از تزریق از قلم جدا شوند و در </a:t>
            </a:r>
            <a:r>
              <a:rPr lang="fa-IR" dirty="0" smtClean="0">
                <a:cs typeface="A Mitra_4" panose="00000700000000000000" pitchFamily="2" charset="-78"/>
              </a:rPr>
              <a:t>ظرف هاي </a:t>
            </a:r>
            <a:r>
              <a:rPr lang="fa-IR" dirty="0">
                <a:cs typeface="A Mitra_4" panose="00000700000000000000" pitchFamily="2" charset="-78"/>
              </a:rPr>
              <a:t>مخصوص دور انداخته شوند. این امر سبب عدم ورود هوا یا </a:t>
            </a:r>
            <a:r>
              <a:rPr lang="fa-IR" dirty="0" smtClean="0">
                <a:cs typeface="A Mitra_4" panose="00000700000000000000" pitchFamily="2" charset="-78"/>
              </a:rPr>
              <a:t>سایر آلودگی </a:t>
            </a:r>
            <a:r>
              <a:rPr lang="fa-IR" dirty="0">
                <a:cs typeface="A Mitra_4" panose="00000700000000000000" pitchFamily="2" charset="-78"/>
              </a:rPr>
              <a:t>ها به کارتریج می شود و از طرف دیگر از نشت انسولین </a:t>
            </a:r>
            <a:r>
              <a:rPr lang="fa-IR" dirty="0" smtClean="0">
                <a:cs typeface="A Mitra_4" panose="00000700000000000000" pitchFamily="2" charset="-78"/>
              </a:rPr>
              <a:t>به خارج </a:t>
            </a:r>
            <a:r>
              <a:rPr lang="fa-IR" dirty="0">
                <a:cs typeface="A Mitra_4" panose="00000700000000000000" pitchFamily="2" charset="-78"/>
              </a:rPr>
              <a:t>جلوگیري می کند.</a:t>
            </a:r>
          </a:p>
        </p:txBody>
      </p:sp>
    </p:spTree>
    <p:extLst>
      <p:ext uri="{BB962C8B-B14F-4D97-AF65-F5344CB8AC3E}">
        <p14:creationId xmlns:p14="http://schemas.microsoft.com/office/powerpoint/2010/main" val="2040721929"/>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59558"/>
            <a:ext cx="8739621" cy="1965278"/>
          </a:xfrm>
        </p:spPr>
        <p:txBody>
          <a:bodyPr>
            <a:normAutofit/>
          </a:bodyPr>
          <a:lstStyle/>
          <a:p>
            <a:pPr marL="571500" indent="-571500" algn="r">
              <a:buFont typeface="Wingdings" panose="05000000000000000000" pitchFamily="2" charset="2"/>
              <a:buChar char="Ø"/>
            </a:pPr>
            <a:r>
              <a:rPr lang="fa-IR" dirty="0">
                <a:solidFill>
                  <a:srgbClr val="7030A0"/>
                </a:solidFill>
                <a:cs typeface="A Mitra_4" panose="00000700000000000000" pitchFamily="2" charset="-78"/>
              </a:rPr>
              <a:t>سر سوزن قلم انسولین</a:t>
            </a:r>
            <a:br>
              <a:rPr lang="fa-IR" dirty="0">
                <a:solidFill>
                  <a:srgbClr val="7030A0"/>
                </a:solidFill>
                <a:cs typeface="A Mitra_4" panose="00000700000000000000" pitchFamily="2" charset="-78"/>
              </a:rPr>
            </a:br>
            <a:r>
              <a:rPr lang="fa-IR" dirty="0">
                <a:solidFill>
                  <a:srgbClr val="7030A0"/>
                </a:solidFill>
                <a:cs typeface="A Mitra_4" panose="00000700000000000000" pitchFamily="2" charset="-78"/>
              </a:rPr>
              <a:t>• سر سوزن قلم انسولین یک بار مصرف است.</a:t>
            </a:r>
            <a:br>
              <a:rPr lang="fa-IR" dirty="0">
                <a:solidFill>
                  <a:srgbClr val="7030A0"/>
                </a:solidFill>
                <a:cs typeface="A Mitra_4" panose="00000700000000000000" pitchFamily="2" charset="-78"/>
              </a:rPr>
            </a:br>
            <a:r>
              <a:rPr lang="fa-IR" dirty="0">
                <a:solidFill>
                  <a:srgbClr val="7030A0"/>
                </a:solidFill>
                <a:cs typeface="A Mitra_4" panose="00000700000000000000" pitchFamily="2" charset="-78"/>
              </a:rPr>
              <a:t>• براي هر تزریق از سوزن جدید استفاده کنید.</a:t>
            </a:r>
          </a:p>
        </p:txBody>
      </p:sp>
      <p:pic>
        <p:nvPicPr>
          <p:cNvPr id="4" name="Content Placeholder 3"/>
          <p:cNvPicPr>
            <a:picLocks noGrp="1" noChangeAspect="1"/>
          </p:cNvPicPr>
          <p:nvPr>
            <p:ph idx="1"/>
          </p:nvPr>
        </p:nvPicPr>
        <p:blipFill>
          <a:blip r:embed="rId2"/>
          <a:stretch>
            <a:fillRect/>
          </a:stretch>
        </p:blipFill>
        <p:spPr>
          <a:xfrm>
            <a:off x="2062010" y="2838734"/>
            <a:ext cx="6304069" cy="3766782"/>
          </a:xfrm>
          <a:prstGeom prst="rect">
            <a:avLst/>
          </a:prstGeom>
        </p:spPr>
      </p:pic>
    </p:spTree>
    <p:extLst>
      <p:ext uri="{BB962C8B-B14F-4D97-AF65-F5344CB8AC3E}">
        <p14:creationId xmlns:p14="http://schemas.microsoft.com/office/powerpoint/2010/main" val="1847598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4" y="609601"/>
            <a:ext cx="8596668" cy="5431762"/>
          </a:xfrm>
        </p:spPr>
        <p:txBody>
          <a:bodyPr/>
          <a:lstStyle/>
          <a:p>
            <a:r>
              <a:rPr lang="fa-IR" sz="2400" b="1" i="1" dirty="0">
                <a:solidFill>
                  <a:srgbClr val="FF0000"/>
                </a:solidFill>
                <a:cs typeface="A Mitra_4" panose="00000700000000000000" pitchFamily="2" charset="-78"/>
              </a:rPr>
              <a:t>استفاده از سر سوزن براي دفعات متعدد، سبب</a:t>
            </a:r>
            <a:r>
              <a:rPr lang="fa-IR" sz="2400" b="1" i="1" dirty="0" smtClean="0">
                <a:solidFill>
                  <a:srgbClr val="FF0000"/>
                </a:solidFill>
                <a:cs typeface="A Mitra_4" panose="00000700000000000000" pitchFamily="2" charset="-78"/>
              </a:rPr>
              <a:t>:</a:t>
            </a:r>
          </a:p>
          <a:p>
            <a:endParaRPr lang="fa-IR" sz="2400" b="1" i="1" dirty="0">
              <a:solidFill>
                <a:srgbClr val="FF0000"/>
              </a:solidFill>
              <a:cs typeface="A Mitra_4" panose="00000700000000000000" pitchFamily="2" charset="-78"/>
            </a:endParaRPr>
          </a:p>
          <a:p>
            <a:endParaRPr lang="fa-IR" sz="2400" b="1" i="1" dirty="0">
              <a:solidFill>
                <a:srgbClr val="FF0000"/>
              </a:solidFill>
              <a:cs typeface="A Mitra_4" panose="00000700000000000000" pitchFamily="2" charset="-78"/>
            </a:endParaRPr>
          </a:p>
          <a:p>
            <a:r>
              <a:rPr lang="fa-IR" dirty="0">
                <a:cs typeface="A Mitra_4" panose="00000700000000000000" pitchFamily="2" charset="-78"/>
              </a:rPr>
              <a:t>• افزایش احتمال شکستن سوزن در پوست،</a:t>
            </a:r>
          </a:p>
          <a:p>
            <a:r>
              <a:rPr lang="fa-IR" dirty="0">
                <a:cs typeface="A Mitra_4" panose="00000700000000000000" pitchFamily="2" charset="-78"/>
              </a:rPr>
              <a:t>مسدود شدن سوراخ سوزن</a:t>
            </a:r>
            <a:r>
              <a:rPr lang="fa-IR" dirty="0" smtClean="0">
                <a:cs typeface="A Mitra_4" panose="00000700000000000000" pitchFamily="2" charset="-78"/>
              </a:rPr>
              <a:t>،</a:t>
            </a:r>
            <a:endParaRPr lang="en-US" dirty="0">
              <a:cs typeface="A Mitra_4" panose="00000700000000000000" pitchFamily="2" charset="-78"/>
            </a:endParaRPr>
          </a:p>
          <a:p>
            <a:r>
              <a:rPr lang="fa-IR" dirty="0">
                <a:cs typeface="A Mitra_4" panose="00000700000000000000" pitchFamily="2" charset="-78"/>
              </a:rPr>
              <a:t>افزایش احتمال لیپوهیپرتروفی</a:t>
            </a:r>
            <a:r>
              <a:rPr lang="fa-IR" dirty="0" smtClean="0">
                <a:cs typeface="A Mitra_4" panose="00000700000000000000" pitchFamily="2" charset="-78"/>
              </a:rPr>
              <a:t>،</a:t>
            </a:r>
            <a:endParaRPr lang="en-US" dirty="0">
              <a:cs typeface="A Mitra_4" panose="00000700000000000000" pitchFamily="2" charset="-78"/>
            </a:endParaRPr>
          </a:p>
          <a:p>
            <a:r>
              <a:rPr lang="fa-IR" dirty="0">
                <a:cs typeface="A Mitra_4" panose="00000700000000000000" pitchFamily="2" charset="-78"/>
              </a:rPr>
              <a:t>تزریق دوز نادرست انسولین </a:t>
            </a:r>
          </a:p>
          <a:p>
            <a:r>
              <a:rPr lang="fa-IR" dirty="0" smtClean="0">
                <a:cs typeface="A Mitra_4" panose="00000700000000000000" pitchFamily="2" charset="-78"/>
              </a:rPr>
              <a:t>افزایش </a:t>
            </a:r>
            <a:r>
              <a:rPr lang="fa-IR" dirty="0">
                <a:cs typeface="A Mitra_4" panose="00000700000000000000" pitchFamily="2" charset="-78"/>
              </a:rPr>
              <a:t>هزینه هاي غیرمستقیم (مانند آبسه) می شود.</a:t>
            </a:r>
          </a:p>
        </p:txBody>
      </p:sp>
    </p:spTree>
    <p:extLst>
      <p:ext uri="{BB962C8B-B14F-4D97-AF65-F5344CB8AC3E}">
        <p14:creationId xmlns:p14="http://schemas.microsoft.com/office/powerpoint/2010/main" val="380533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4" y="887105"/>
            <a:ext cx="8903394" cy="5154258"/>
          </a:xfrm>
        </p:spPr>
        <p:txBody>
          <a:bodyPr>
            <a:normAutofit/>
          </a:bodyPr>
          <a:lstStyle/>
          <a:p>
            <a:pPr marL="0" indent="0">
              <a:buNone/>
            </a:pPr>
            <a:r>
              <a:rPr lang="fa-IR" sz="2400" b="1" i="1" dirty="0">
                <a:solidFill>
                  <a:srgbClr val="92D050"/>
                </a:solidFill>
                <a:cs typeface="A Mitra_4" panose="00000700000000000000" pitchFamily="2" charset="-78"/>
              </a:rPr>
              <a:t>عوامل موثر بر </a:t>
            </a:r>
            <a:r>
              <a:rPr lang="fa-IR" sz="2400" b="1" i="1" dirty="0" smtClean="0">
                <a:solidFill>
                  <a:srgbClr val="92D050"/>
                </a:solidFill>
                <a:cs typeface="A Mitra_4" panose="00000700000000000000" pitchFamily="2" charset="-78"/>
              </a:rPr>
              <a:t>جذب انسولین</a:t>
            </a:r>
          </a:p>
          <a:p>
            <a:pPr marL="0" indent="0">
              <a:buNone/>
            </a:pPr>
            <a:endParaRPr lang="fa-IR" sz="2000" dirty="0">
              <a:solidFill>
                <a:srgbClr val="92D050"/>
              </a:solidFill>
              <a:cs typeface="A Mitra_4" panose="00000700000000000000" pitchFamily="2" charset="-78"/>
            </a:endParaRPr>
          </a:p>
          <a:p>
            <a:pPr marL="0" indent="0">
              <a:buNone/>
            </a:pPr>
            <a:endParaRPr lang="fa-IR" sz="2000" dirty="0">
              <a:solidFill>
                <a:srgbClr val="92D050"/>
              </a:solidFill>
              <a:cs typeface="A Mitra_4" panose="00000700000000000000" pitchFamily="2" charset="-78"/>
            </a:endParaRPr>
          </a:p>
          <a:p>
            <a:pPr>
              <a:buFont typeface="Wingdings" panose="05000000000000000000" pitchFamily="2" charset="2"/>
              <a:buChar char="Ø"/>
            </a:pPr>
            <a:r>
              <a:rPr lang="fa-IR" sz="2000" dirty="0">
                <a:cs typeface="A Mitra_4" panose="00000700000000000000" pitchFamily="2" charset="-78"/>
              </a:rPr>
              <a:t>• تزریق بیشتر از 50 واحد انسولین می تواند به 2 تزریق جداگانه تقسیم</a:t>
            </a:r>
          </a:p>
          <a:p>
            <a:pPr marL="0" indent="0">
              <a:buNone/>
            </a:pPr>
            <a:r>
              <a:rPr lang="fa-IR" sz="2000" dirty="0">
                <a:cs typeface="A Mitra_4" panose="00000700000000000000" pitchFamily="2" charset="-78"/>
              </a:rPr>
              <a:t>رگولار و ،</a:t>
            </a:r>
            <a:r>
              <a:rPr lang="en-US" sz="2000" dirty="0">
                <a:cs typeface="A Mitra_4" panose="00000700000000000000" pitchFamily="2" charset="-78"/>
              </a:rPr>
              <a:t>NPH </a:t>
            </a:r>
            <a:r>
              <a:rPr lang="fa-IR" sz="2000" dirty="0" smtClean="0">
                <a:cs typeface="A Mitra_4" panose="00000700000000000000" pitchFamily="2" charset="-78"/>
              </a:rPr>
              <a:t>شود.</a:t>
            </a:r>
            <a:endParaRPr lang="fa-IR" sz="2000" dirty="0">
              <a:cs typeface="A Mitra_4" panose="00000700000000000000" pitchFamily="2" charset="-78"/>
            </a:endParaRPr>
          </a:p>
          <a:p>
            <a:pPr>
              <a:buFont typeface="Wingdings" panose="05000000000000000000" pitchFamily="2" charset="2"/>
              <a:buChar char="Ø"/>
            </a:pPr>
            <a:r>
              <a:rPr lang="fa-IR" sz="2000" dirty="0">
                <a:cs typeface="A Mitra_4" panose="00000700000000000000" pitchFamily="2" charset="-78"/>
              </a:rPr>
              <a:t>• عملکرد زمانی انسولین آنالوگ طولانی اثر (گلارژین)، تحت تاثیر حجم</a:t>
            </a:r>
          </a:p>
          <a:p>
            <a:pPr marL="0" indent="0">
              <a:buNone/>
            </a:pPr>
            <a:r>
              <a:rPr lang="fa-IR" sz="2000" dirty="0">
                <a:cs typeface="A Mitra_4" panose="00000700000000000000" pitchFamily="2" charset="-78"/>
              </a:rPr>
              <a:t>تزریق نیست.</a:t>
            </a:r>
          </a:p>
          <a:p>
            <a:pPr>
              <a:buFont typeface="Wingdings" panose="05000000000000000000" pitchFamily="2" charset="2"/>
              <a:buChar char="Ø"/>
            </a:pPr>
            <a:r>
              <a:rPr lang="fa-IR" sz="2000" dirty="0">
                <a:cs typeface="A Mitra_4" panose="00000700000000000000" pitchFamily="2" charset="-78"/>
              </a:rPr>
              <a:t>• تزریق دوز بالاي انسولین، با نشت و درد بیشتر همراه است.</a:t>
            </a:r>
          </a:p>
        </p:txBody>
      </p:sp>
    </p:spTree>
    <p:extLst>
      <p:ext uri="{BB962C8B-B14F-4D97-AF65-F5344CB8AC3E}">
        <p14:creationId xmlns:p14="http://schemas.microsoft.com/office/powerpoint/2010/main" val="487414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3" y="609601"/>
            <a:ext cx="8766917" cy="5431762"/>
          </a:xfrm>
        </p:spPr>
        <p:txBody>
          <a:bodyPr>
            <a:normAutofit/>
          </a:bodyPr>
          <a:lstStyle/>
          <a:p>
            <a:r>
              <a:rPr lang="fa-IR" sz="2800" b="1" dirty="0" smtClean="0">
                <a:solidFill>
                  <a:srgbClr val="92D050"/>
                </a:solidFill>
                <a:cs typeface="A Mitra_4" panose="00000700000000000000" pitchFamily="2" charset="-78"/>
              </a:rPr>
              <a:t>افزایش جذب انسولین</a:t>
            </a:r>
          </a:p>
          <a:p>
            <a:pPr marL="0" indent="0">
              <a:buNone/>
            </a:pPr>
            <a:endParaRPr lang="fa-IR" sz="2800" b="1" dirty="0">
              <a:solidFill>
                <a:srgbClr val="92D050"/>
              </a:solidFill>
              <a:cs typeface="A Mitra_4" panose="00000700000000000000" pitchFamily="2" charset="-78"/>
            </a:endParaRPr>
          </a:p>
          <a:p>
            <a:r>
              <a:rPr lang="fa-IR" dirty="0">
                <a:cs typeface="A Mitra_4" panose="00000700000000000000" pitchFamily="2" charset="-78"/>
              </a:rPr>
              <a:t>• تزریق درون عضلانی همه انسولین هاي انسانی، آنالوگ هاي سریع اثر</a:t>
            </a:r>
          </a:p>
          <a:p>
            <a:pPr marL="0" indent="0">
              <a:buNone/>
            </a:pPr>
            <a:r>
              <a:rPr lang="fa-IR" dirty="0">
                <a:cs typeface="A Mitra_4" panose="00000700000000000000" pitchFamily="2" charset="-78"/>
              </a:rPr>
              <a:t>و طولانی اثر به علت کنترل نامنظم قند خون و خطر هیپوگلیسمی</a:t>
            </a:r>
          </a:p>
          <a:p>
            <a:pPr marL="0" indent="0">
              <a:buNone/>
            </a:pPr>
            <a:r>
              <a:rPr lang="fa-IR" dirty="0">
                <a:cs typeface="A Mitra_4" panose="00000700000000000000" pitchFamily="2" charset="-78"/>
              </a:rPr>
              <a:t>شدید، اصلا توصیه نمی شود</a:t>
            </a:r>
          </a:p>
          <a:p>
            <a:r>
              <a:rPr lang="fa-IR" dirty="0">
                <a:cs typeface="A Mitra_4" panose="00000700000000000000" pitchFamily="2" charset="-78"/>
              </a:rPr>
              <a:t>• ماساژ محل تزریق انسولین توصیه نمی شود زیرا سبب افزایش جذب</a:t>
            </a:r>
          </a:p>
          <a:p>
            <a:pPr marL="0" indent="0">
              <a:buNone/>
            </a:pPr>
            <a:r>
              <a:rPr lang="fa-IR" dirty="0">
                <a:cs typeface="A Mitra_4" panose="00000700000000000000" pitchFamily="2" charset="-78"/>
              </a:rPr>
              <a:t>انسولین می شود و زمان اثر انسولین غیر قابل پیش بینی می شود.</a:t>
            </a:r>
          </a:p>
          <a:p>
            <a:r>
              <a:rPr lang="fa-IR" dirty="0">
                <a:cs typeface="A Mitra_4" panose="00000700000000000000" pitchFamily="2" charset="-78"/>
              </a:rPr>
              <a:t>• افزایش درجه حرارت پوست مانند سونا، حمام آفتاب یا حمام آب داغ</a:t>
            </a:r>
          </a:p>
          <a:p>
            <a:pPr marL="0" indent="0">
              <a:buNone/>
            </a:pPr>
            <a:r>
              <a:rPr lang="fa-IR" dirty="0">
                <a:cs typeface="A Mitra_4" panose="00000700000000000000" pitchFamily="2" charset="-78"/>
              </a:rPr>
              <a:t>سبب افزایش سرعت جذب انسولین می شود.</a:t>
            </a:r>
          </a:p>
          <a:p>
            <a:r>
              <a:rPr lang="fa-IR" dirty="0">
                <a:cs typeface="A Mitra_4" panose="00000700000000000000" pitchFamily="2" charset="-78"/>
              </a:rPr>
              <a:t>• تزریق به اندام هاي در حال ورزش سبب افزایش جذب انسولین،</a:t>
            </a:r>
          </a:p>
          <a:p>
            <a:pPr marL="0" indent="0">
              <a:buNone/>
            </a:pPr>
            <a:r>
              <a:rPr lang="fa-IR" dirty="0">
                <a:cs typeface="A Mitra_4" panose="00000700000000000000" pitchFamily="2" charset="-78"/>
              </a:rPr>
              <a:t>عملکرد سریع تر انسولین و کاهش سریع تر قند خون می شود.</a:t>
            </a:r>
          </a:p>
        </p:txBody>
      </p:sp>
    </p:spTree>
    <p:extLst>
      <p:ext uri="{BB962C8B-B14F-4D97-AF65-F5344CB8AC3E}">
        <p14:creationId xmlns:p14="http://schemas.microsoft.com/office/powerpoint/2010/main" val="3878664819"/>
      </p:ext>
    </p:extLst>
  </p:cSld>
  <p:clrMapOvr>
    <a:masterClrMapping/>
  </p:clrMapOvr>
  <p:transition spd="slow">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347159" y="186416"/>
            <a:ext cx="4926843" cy="3819202"/>
          </a:xfrm>
        </p:spPr>
        <p:txBody>
          <a:bodyPr>
            <a:normAutofit/>
          </a:bodyPr>
          <a:lstStyle/>
          <a:p>
            <a:r>
              <a:rPr lang="fa-IR" sz="3600" dirty="0" smtClean="0">
                <a:solidFill>
                  <a:srgbClr val="2F5897"/>
                </a:solidFill>
                <a:latin typeface="BNazanin"/>
                <a:cs typeface="A Mitra_4" panose="00000700000000000000" pitchFamily="2" charset="-78"/>
              </a:rPr>
              <a:t>کاهش جذب </a:t>
            </a:r>
            <a:r>
              <a:rPr lang="fa-IR" sz="3600" dirty="0">
                <a:solidFill>
                  <a:srgbClr val="2F5897"/>
                </a:solidFill>
                <a:latin typeface="BNazanin"/>
                <a:cs typeface="A Mitra_4" panose="00000700000000000000" pitchFamily="2" charset="-78"/>
              </a:rPr>
              <a:t>انسولین</a:t>
            </a:r>
          </a:p>
          <a:p>
            <a:r>
              <a:rPr lang="fa-IR" dirty="0">
                <a:solidFill>
                  <a:srgbClr val="FF66CD"/>
                </a:solidFill>
                <a:latin typeface="Arial" panose="020B0604020202020204" pitchFamily="34" charset="0"/>
                <a:cs typeface="A Mitra_4" panose="00000700000000000000" pitchFamily="2" charset="-78"/>
              </a:rPr>
              <a:t>• </a:t>
            </a:r>
            <a:r>
              <a:rPr lang="fa-IR" dirty="0">
                <a:solidFill>
                  <a:srgbClr val="000000"/>
                </a:solidFill>
                <a:latin typeface="BNazanin"/>
                <a:cs typeface="A Mitra_4" panose="00000700000000000000" pitchFamily="2" charset="-78"/>
              </a:rPr>
              <a:t>سیگار کشیدن</a:t>
            </a:r>
          </a:p>
          <a:p>
            <a:r>
              <a:rPr lang="fa-IR" dirty="0">
                <a:solidFill>
                  <a:srgbClr val="FF66CD"/>
                </a:solidFill>
                <a:latin typeface="Arial" panose="020B0604020202020204" pitchFamily="34" charset="0"/>
                <a:cs typeface="A Mitra_4" panose="00000700000000000000" pitchFamily="2" charset="-78"/>
              </a:rPr>
              <a:t>• </a:t>
            </a:r>
            <a:r>
              <a:rPr lang="fa-IR" dirty="0">
                <a:solidFill>
                  <a:srgbClr val="000000"/>
                </a:solidFill>
                <a:latin typeface="BNazanin"/>
                <a:cs typeface="A Mitra_4" panose="00000700000000000000" pitchFamily="2" charset="-78"/>
              </a:rPr>
              <a:t>لیپوهیپرتروفی به علت استفاده زیاد از یک محل تزریق</a:t>
            </a:r>
          </a:p>
          <a:p>
            <a:r>
              <a:rPr lang="fa-IR" dirty="0">
                <a:solidFill>
                  <a:srgbClr val="FF66CD"/>
                </a:solidFill>
                <a:latin typeface="Arial" panose="020B0604020202020204" pitchFamily="34" charset="0"/>
                <a:cs typeface="A Mitra_4" panose="00000700000000000000" pitchFamily="2" charset="-78"/>
              </a:rPr>
              <a:t>• </a:t>
            </a:r>
            <a:r>
              <a:rPr lang="fa-IR" dirty="0">
                <a:solidFill>
                  <a:srgbClr val="000000"/>
                </a:solidFill>
                <a:latin typeface="BNazanin"/>
                <a:cs typeface="A Mitra_4" panose="00000700000000000000" pitchFamily="2" charset="-78"/>
              </a:rPr>
              <a:t>تزریق انسولین سرد</a:t>
            </a:r>
            <a:endParaRPr lang="fa-IR" dirty="0">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1988989" y="2784144"/>
            <a:ext cx="7571888" cy="4584589"/>
          </a:xfrm>
          <a:prstGeom prst="rect">
            <a:avLst/>
          </a:prstGeom>
        </p:spPr>
      </p:pic>
    </p:spTree>
    <p:extLst>
      <p:ext uri="{BB962C8B-B14F-4D97-AF65-F5344CB8AC3E}">
        <p14:creationId xmlns:p14="http://schemas.microsoft.com/office/powerpoint/2010/main" val="390724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solidFill>
                  <a:srgbClr val="0070C0"/>
                </a:solidFill>
                <a:cs typeface="A Mitra_4" panose="00000700000000000000" pitchFamily="2" charset="-78"/>
              </a:rPr>
              <a:t>لیپودیستروفی</a:t>
            </a:r>
            <a:br>
              <a:rPr lang="fa-IR" dirty="0">
                <a:solidFill>
                  <a:srgbClr val="0070C0"/>
                </a:solidFill>
                <a:cs typeface="A Mitra_4" panose="00000700000000000000" pitchFamily="2" charset="-78"/>
              </a:rPr>
            </a:b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3" y="1542197"/>
            <a:ext cx="8766917" cy="4802332"/>
          </a:xfrm>
        </p:spPr>
        <p:txBody>
          <a:bodyPr/>
          <a:lstStyle/>
          <a:p>
            <a:r>
              <a:rPr lang="fa-IR" dirty="0" smtClean="0">
                <a:cs typeface="A Mitra_4" panose="00000700000000000000" pitchFamily="2" charset="-78"/>
              </a:rPr>
              <a:t>واکنش </a:t>
            </a:r>
            <a:r>
              <a:rPr lang="fa-IR" dirty="0">
                <a:cs typeface="A Mitra_4" panose="00000700000000000000" pitchFamily="2" charset="-78"/>
              </a:rPr>
              <a:t>موضعی مربوط به بافت چربی است که به دو صورت دیده می شود:</a:t>
            </a:r>
          </a:p>
          <a:p>
            <a:r>
              <a:rPr lang="fa-IR" dirty="0">
                <a:cs typeface="A Mitra_4" panose="00000700000000000000" pitchFamily="2" charset="-78"/>
              </a:rPr>
              <a:t>• لیپوآتروفی، از دست رفتن چربی زیرپوستی در موضع تزریق که بهصورت</a:t>
            </a:r>
          </a:p>
          <a:p>
            <a:r>
              <a:rPr lang="fa-IR" dirty="0">
                <a:cs typeface="A Mitra_4" panose="00000700000000000000" pitchFamily="2" charset="-78"/>
              </a:rPr>
              <a:t>فرورفتگی سطحی یا عمیق میباشد.</a:t>
            </a:r>
          </a:p>
          <a:p>
            <a:r>
              <a:rPr lang="fa-IR" dirty="0">
                <a:cs typeface="A Mitra_4" panose="00000700000000000000" pitchFamily="2" charset="-78"/>
              </a:rPr>
              <a:t>• لیپوهیپرتروفی، ایجاد لایههاي فیبر و </a:t>
            </a:r>
            <a:r>
              <a:rPr lang="fa-IR" dirty="0" smtClean="0">
                <a:cs typeface="A Mitra_4" panose="00000700000000000000" pitchFamily="2" charset="-78"/>
              </a:rPr>
              <a:t>چربی</a:t>
            </a:r>
          </a:p>
          <a:p>
            <a:r>
              <a:rPr lang="fa-IR" sz="2400" dirty="0" smtClean="0">
                <a:solidFill>
                  <a:srgbClr val="0070C0"/>
                </a:solidFill>
                <a:cs typeface="A Mitra_4" panose="00000700000000000000" pitchFamily="2" charset="-78"/>
              </a:rPr>
              <a:t>علل:</a:t>
            </a:r>
          </a:p>
          <a:p>
            <a:r>
              <a:rPr lang="fa-IR" dirty="0" smtClean="0">
                <a:solidFill>
                  <a:schemeClr val="tx1">
                    <a:lumMod val="85000"/>
                    <a:lumOff val="15000"/>
                  </a:schemeClr>
                </a:solidFill>
                <a:cs typeface="A Mitra_4" panose="00000700000000000000" pitchFamily="2" charset="-78"/>
              </a:rPr>
              <a:t>مصرف انسولین های ناخالص</a:t>
            </a:r>
          </a:p>
          <a:p>
            <a:r>
              <a:rPr lang="fa-IR" dirty="0" smtClean="0">
                <a:solidFill>
                  <a:schemeClr val="tx1">
                    <a:lumMod val="85000"/>
                    <a:lumOff val="15000"/>
                  </a:schemeClr>
                </a:solidFill>
                <a:cs typeface="A Mitra_4" panose="00000700000000000000" pitchFamily="2" charset="-78"/>
              </a:rPr>
              <a:t>تزریق در یک جای محدود</a:t>
            </a:r>
          </a:p>
          <a:p>
            <a:r>
              <a:rPr lang="fa-IR" dirty="0" smtClean="0">
                <a:solidFill>
                  <a:schemeClr val="tx1">
                    <a:lumMod val="85000"/>
                    <a:lumOff val="15000"/>
                  </a:schemeClr>
                </a:solidFill>
                <a:cs typeface="A Mitra_4" panose="00000700000000000000" pitchFamily="2" charset="-78"/>
              </a:rPr>
              <a:t>مصرف چند باره سوزن</a:t>
            </a:r>
          </a:p>
          <a:p>
            <a:r>
              <a:rPr lang="fa-IR" dirty="0" smtClean="0">
                <a:solidFill>
                  <a:schemeClr val="tx1">
                    <a:lumMod val="85000"/>
                    <a:lumOff val="15000"/>
                  </a:schemeClr>
                </a:solidFill>
                <a:cs typeface="A Mitra_4" panose="00000700000000000000" pitchFamily="2" charset="-78"/>
              </a:rPr>
              <a:t>بررسی نکردن محل پیش از تزریق</a:t>
            </a:r>
          </a:p>
          <a:p>
            <a:endParaRPr lang="fa-IR" dirty="0" smtClean="0">
              <a:solidFill>
                <a:schemeClr val="tx1">
                  <a:lumMod val="85000"/>
                  <a:lumOff val="15000"/>
                </a:schemeClr>
              </a:solidFill>
              <a:cs typeface="A Mitra_4" panose="00000700000000000000" pitchFamily="2" charset="-78"/>
            </a:endParaRPr>
          </a:p>
          <a:p>
            <a:endParaRPr lang="fa-IR" sz="2400" dirty="0">
              <a:solidFill>
                <a:srgbClr val="0070C0"/>
              </a:solidFill>
              <a:cs typeface="A Mitra_4" panose="00000700000000000000" pitchFamily="2" charset="-78"/>
            </a:endParaRPr>
          </a:p>
        </p:txBody>
      </p:sp>
      <p:pic>
        <p:nvPicPr>
          <p:cNvPr id="6" name="Picture 5"/>
          <p:cNvPicPr>
            <a:picLocks noChangeAspect="1"/>
          </p:cNvPicPr>
          <p:nvPr/>
        </p:nvPicPr>
        <p:blipFill>
          <a:blip r:embed="rId2"/>
          <a:stretch>
            <a:fillRect/>
          </a:stretch>
        </p:blipFill>
        <p:spPr>
          <a:xfrm>
            <a:off x="1195754" y="3389337"/>
            <a:ext cx="4051495" cy="26023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337752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77334" y="518615"/>
            <a:ext cx="8596668" cy="90985"/>
          </a:xfrm>
        </p:spPr>
        <p:txBody>
          <a:bodyPr>
            <a:normAutofit fontScale="90000"/>
          </a:bodyPr>
          <a:lstStyle/>
          <a:p>
            <a:endParaRPr lang="fa-IR" dirty="0"/>
          </a:p>
        </p:txBody>
      </p:sp>
      <p:sp>
        <p:nvSpPr>
          <p:cNvPr id="5" name="Content Placeholder 4"/>
          <p:cNvSpPr>
            <a:spLocks noGrp="1"/>
          </p:cNvSpPr>
          <p:nvPr>
            <p:ph idx="1"/>
          </p:nvPr>
        </p:nvSpPr>
        <p:spPr>
          <a:xfrm>
            <a:off x="218364" y="313899"/>
            <a:ext cx="9485194" cy="6373504"/>
          </a:xfrm>
        </p:spPr>
        <p:txBody>
          <a:bodyPr>
            <a:normAutofit/>
          </a:bodyPr>
          <a:lstStyle/>
          <a:p>
            <a:r>
              <a:rPr lang="fa-IR" sz="3000" dirty="0" smtClean="0">
                <a:solidFill>
                  <a:srgbClr val="0070C0"/>
                </a:solidFill>
                <a:cs typeface="A Mitra_4" panose="00000700000000000000" pitchFamily="2" charset="-78"/>
              </a:rPr>
              <a:t>لیپوهیپرتروفی</a:t>
            </a:r>
            <a:endParaRPr lang="fa-IR" dirty="0">
              <a:solidFill>
                <a:srgbClr val="0070C0"/>
              </a:solidFill>
              <a:cs typeface="A Mitra_4" panose="00000700000000000000" pitchFamily="2" charset="-78"/>
            </a:endParaRPr>
          </a:p>
          <a:p>
            <a:pPr>
              <a:buFont typeface="Wingdings" panose="05000000000000000000" pitchFamily="2" charset="2"/>
              <a:buChar char="Ø"/>
            </a:pPr>
            <a:endParaRPr lang="fa-IR" dirty="0">
              <a:solidFill>
                <a:srgbClr val="0070C0"/>
              </a:solidFill>
              <a:cs typeface="A Mitra_4" panose="00000700000000000000" pitchFamily="2" charset="-78"/>
            </a:endParaRPr>
          </a:p>
          <a:p>
            <a:pPr>
              <a:buFont typeface="Wingdings" panose="05000000000000000000" pitchFamily="2" charset="2"/>
              <a:buChar char="Ø"/>
            </a:pPr>
            <a:r>
              <a:rPr lang="fa-IR" dirty="0" smtClean="0">
                <a:cs typeface="A Mitra_4" panose="00000700000000000000" pitchFamily="2" charset="-78"/>
              </a:rPr>
              <a:t> </a:t>
            </a:r>
            <a:r>
              <a:rPr lang="fa-IR" dirty="0">
                <a:cs typeface="A Mitra_4" panose="00000700000000000000" pitchFamily="2" charset="-78"/>
              </a:rPr>
              <a:t>جذب انسولین از این مناطق کمتر است، جذب انسولین با سرعت ثابتی</a:t>
            </a:r>
          </a:p>
          <a:p>
            <a:pPr marL="0" indent="0">
              <a:buNone/>
            </a:pPr>
            <a:r>
              <a:rPr lang="fa-IR" dirty="0">
                <a:cs typeface="A Mitra_4" panose="00000700000000000000" pitchFamily="2" charset="-78"/>
              </a:rPr>
              <a:t>صورت نمی گیرد و از نظر ظاهري هم جنبه خوبی ندارد.</a:t>
            </a:r>
          </a:p>
          <a:p>
            <a:pPr>
              <a:buFont typeface="Wingdings" panose="05000000000000000000" pitchFamily="2" charset="2"/>
              <a:buChar char="Ø"/>
            </a:pPr>
            <a:r>
              <a:rPr lang="fa-IR" dirty="0" smtClean="0">
                <a:cs typeface="A Mitra_4" panose="00000700000000000000" pitchFamily="2" charset="-78"/>
              </a:rPr>
              <a:t>بیماران </a:t>
            </a:r>
            <a:r>
              <a:rPr lang="fa-IR" dirty="0">
                <a:cs typeface="A Mitra_4" panose="00000700000000000000" pitchFamily="2" charset="-78"/>
              </a:rPr>
              <a:t>مکررا مناطق لیپوهیپرتروفی را براي تزریق انتخاب می کنند</a:t>
            </a:r>
          </a:p>
          <a:p>
            <a:pPr marL="0" indent="0">
              <a:buNone/>
            </a:pPr>
            <a:r>
              <a:rPr lang="fa-IR" dirty="0">
                <a:cs typeface="A Mitra_4" panose="00000700000000000000" pitchFamily="2" charset="-78"/>
              </a:rPr>
              <a:t>چون این مناطق، عصب رسانی کمی دارند و تقریبا بدون درد هستند.</a:t>
            </a:r>
          </a:p>
          <a:p>
            <a:pPr>
              <a:buFont typeface="Wingdings" panose="05000000000000000000" pitchFamily="2" charset="2"/>
              <a:buChar char="Ø"/>
            </a:pPr>
            <a:r>
              <a:rPr lang="fa-IR" dirty="0" smtClean="0">
                <a:cs typeface="A Mitra_4" panose="00000700000000000000" pitchFamily="2" charset="-78"/>
              </a:rPr>
              <a:t> </a:t>
            </a:r>
            <a:r>
              <a:rPr lang="fa-IR" dirty="0">
                <a:cs typeface="A Mitra_4" panose="00000700000000000000" pitchFamily="2" charset="-78"/>
              </a:rPr>
              <a:t>فرد دیابتی قبل از تزریق باید منطقه مورد نظر را بررسی و لمس کند.</a:t>
            </a:r>
          </a:p>
          <a:p>
            <a:pPr>
              <a:buFont typeface="Wingdings" panose="05000000000000000000" pitchFamily="2" charset="2"/>
              <a:buChar char="Ø"/>
            </a:pPr>
            <a:r>
              <a:rPr lang="fa-IR" dirty="0">
                <a:cs typeface="A Mitra_4" panose="00000700000000000000" pitchFamily="2" charset="-78"/>
              </a:rPr>
              <a:t>هر منطقه اي که اثري از لیپودیستروفی، التهاب، ادم یا عفونت دارد،</a:t>
            </a:r>
          </a:p>
          <a:p>
            <a:pPr marL="0" indent="0">
              <a:buNone/>
            </a:pPr>
            <a:r>
              <a:rPr lang="fa-IR" dirty="0">
                <a:cs typeface="A Mitra_4" panose="00000700000000000000" pitchFamily="2" charset="-78"/>
              </a:rPr>
              <a:t>نباید مورد تزریق قرار </a:t>
            </a:r>
            <a:r>
              <a:rPr lang="fa-IR" dirty="0" smtClean="0">
                <a:cs typeface="A Mitra_4" panose="00000700000000000000" pitchFamily="2" charset="-78"/>
              </a:rPr>
              <a:t>گیرد</a:t>
            </a:r>
            <a:r>
              <a:rPr lang="fa-IR" dirty="0">
                <a:cs typeface="A Mitra_4" panose="00000700000000000000" pitchFamily="2" charset="-78"/>
              </a:rPr>
              <a:t>.</a:t>
            </a:r>
          </a:p>
          <a:p>
            <a:pPr>
              <a:buFont typeface="Wingdings" panose="05000000000000000000" pitchFamily="2" charset="2"/>
              <a:buChar char="Ø"/>
            </a:pPr>
            <a:r>
              <a:rPr lang="fa-IR" dirty="0">
                <a:cs typeface="A Mitra_4" panose="00000700000000000000" pitchFamily="2" charset="-78"/>
              </a:rPr>
              <a:t>• یک مطالعه بین المللی روي روش هاي تزریق انسولین نشان داد که</a:t>
            </a:r>
          </a:p>
          <a:p>
            <a:pPr marL="0" indent="0">
              <a:buNone/>
            </a:pPr>
            <a:r>
              <a:rPr lang="fa-IR" dirty="0">
                <a:cs typeface="A Mitra_4" panose="00000700000000000000" pitchFamily="2" charset="-78"/>
              </a:rPr>
              <a:t>%47 افراد، لیپوهیپرتروفی را تجربه کرده اند و این امر مرتبط با تزریق</a:t>
            </a:r>
          </a:p>
          <a:p>
            <a:pPr marL="0" indent="0">
              <a:buNone/>
            </a:pPr>
            <a:r>
              <a:rPr lang="fa-IR" dirty="0">
                <a:cs typeface="A Mitra_4" panose="00000700000000000000" pitchFamily="2" charset="-78"/>
              </a:rPr>
              <a:t>در یک منطقه کوچک تر از تمبر پستی است. 28 % بیماران هیچ وقت</a:t>
            </a:r>
          </a:p>
          <a:p>
            <a:pPr marL="0" indent="0">
              <a:buNone/>
            </a:pPr>
            <a:r>
              <a:rPr lang="fa-IR" dirty="0">
                <a:cs typeface="A Mitra_4" panose="00000700000000000000" pitchFamily="2" charset="-78"/>
              </a:rPr>
              <a:t>به یاد نمی آورند که محل هاي تزریق را با پزشک خود کنترل </a:t>
            </a:r>
            <a:r>
              <a:rPr lang="fa-IR" dirty="0" smtClean="0">
                <a:cs typeface="A Mitra_4" panose="00000700000000000000" pitchFamily="2" charset="-78"/>
              </a:rPr>
              <a:t>کرده باشند</a:t>
            </a:r>
            <a:r>
              <a:rPr lang="fa-IR" dirty="0">
                <a:cs typeface="A Mitra_4" panose="00000700000000000000" pitchFamily="2" charset="-78"/>
              </a:rPr>
              <a:t>.</a:t>
            </a:r>
          </a:p>
          <a:p>
            <a:pPr>
              <a:buFont typeface="Wingdings" panose="05000000000000000000" pitchFamily="2" charset="2"/>
              <a:buChar char="Ø"/>
            </a:pPr>
            <a:r>
              <a:rPr lang="en-US" dirty="0" smtClean="0">
                <a:cs typeface="A Mitra_4" panose="00000700000000000000" pitchFamily="2" charset="-78"/>
              </a:rPr>
              <a:t>• </a:t>
            </a:r>
            <a:r>
              <a:rPr lang="fa-IR" dirty="0">
                <a:cs typeface="A Mitra_4" panose="00000700000000000000" pitchFamily="2" charset="-78"/>
              </a:rPr>
              <a:t>بیمارانی که به مناطق لیپوهیپرتروفی تزریق می </a:t>
            </a:r>
            <a:r>
              <a:rPr lang="fa-IR" dirty="0" smtClean="0">
                <a:cs typeface="A Mitra_4" panose="00000700000000000000" pitchFamily="2" charset="-78"/>
              </a:rPr>
              <a:t>کنند</a:t>
            </a:r>
            <a:r>
              <a:rPr lang="en-US" dirty="0">
                <a:cs typeface="A Mitra_4" panose="00000700000000000000" pitchFamily="2" charset="-78"/>
              </a:rPr>
              <a:t>HbA1C  </a:t>
            </a:r>
            <a:r>
              <a:rPr lang="fa-IR" dirty="0" smtClean="0">
                <a:cs typeface="A Mitra_4" panose="00000700000000000000" pitchFamily="2" charset="-78"/>
              </a:rPr>
              <a:t>بالاتري </a:t>
            </a:r>
            <a:r>
              <a:rPr lang="fa-IR" dirty="0">
                <a:cs typeface="A Mitra_4" panose="00000700000000000000" pitchFamily="2" charset="-78"/>
              </a:rPr>
              <a:t>دارند</a:t>
            </a:r>
          </a:p>
          <a:p>
            <a:pPr>
              <a:buFont typeface="Wingdings" panose="05000000000000000000" pitchFamily="2" charset="2"/>
              <a:buChar char="Ø"/>
            </a:pPr>
            <a:endParaRPr lang="fa-IR" dirty="0">
              <a:cs typeface="A Mitra_4" panose="00000700000000000000" pitchFamily="2" charset="-78"/>
            </a:endParaRPr>
          </a:p>
        </p:txBody>
      </p:sp>
    </p:spTree>
    <p:extLst>
      <p:ext uri="{BB962C8B-B14F-4D97-AF65-F5344CB8AC3E}">
        <p14:creationId xmlns:p14="http://schemas.microsoft.com/office/powerpoint/2010/main" val="271569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106" y="0"/>
            <a:ext cx="8596668" cy="1320800"/>
          </a:xfrm>
        </p:spPr>
        <p:txBody>
          <a:bodyPr/>
          <a:lstStyle/>
          <a:p>
            <a:pPr algn="r"/>
            <a:r>
              <a:rPr lang="fa-IR" b="1"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latin typeface="BNazanin"/>
                <a:cs typeface="A Mitra_4" panose="00000700000000000000" pitchFamily="2" charset="-78"/>
              </a:rPr>
              <a:t>پیامدهای دیابت</a:t>
            </a:r>
            <a:endParaRPr lang="fa-IR" dirty="0">
              <a:solidFill>
                <a:srgbClr val="0070C0"/>
              </a:solidFill>
              <a:latin typeface="BNazanin"/>
              <a:cs typeface="A Mitra_4" panose="00000700000000000000" pitchFamily="2" charset="-78"/>
            </a:endParaRPr>
          </a:p>
        </p:txBody>
      </p:sp>
      <p:sp>
        <p:nvSpPr>
          <p:cNvPr id="3" name="Content Placeholder 2"/>
          <p:cNvSpPr>
            <a:spLocks noGrp="1"/>
          </p:cNvSpPr>
          <p:nvPr>
            <p:ph idx="1"/>
          </p:nvPr>
        </p:nvSpPr>
        <p:spPr>
          <a:xfrm>
            <a:off x="4776716" y="887105"/>
            <a:ext cx="4793602" cy="4981432"/>
          </a:xfrm>
        </p:spPr>
        <p:txBody>
          <a:bodyPr>
            <a:normAutofit/>
          </a:bodyPr>
          <a:lstStyle/>
          <a:p>
            <a:r>
              <a:rPr lang="fa-IR" dirty="0">
                <a:latin typeface="BNazanin"/>
                <a:cs typeface="A Mitra_4" panose="00000700000000000000" pitchFamily="2" charset="-78"/>
              </a:rPr>
              <a:t>در ایالات متحده آمریکا دیابت، اصلی ترین دلیل آمپوتاسیون غیر تروماتیک، نابینایی در جوانان و فقدان کامل عملکرد کلیوی می باشد. </a:t>
            </a:r>
          </a:p>
          <a:p>
            <a:endParaRPr lang="fa-IR" dirty="0">
              <a:latin typeface="BNazanin"/>
              <a:cs typeface="A Mitra_4" panose="00000700000000000000" pitchFamily="2" charset="-78"/>
            </a:endParaRPr>
          </a:p>
          <a:p>
            <a:r>
              <a:rPr lang="fa-IR" dirty="0">
                <a:latin typeface="BNazanin"/>
                <a:cs typeface="A Mitra_4" panose="00000700000000000000" pitchFamily="2" charset="-78"/>
              </a:rPr>
              <a:t>دیابت سومین علت مرگ و میر ناشی از بیماری ها می باشد. </a:t>
            </a:r>
          </a:p>
          <a:p>
            <a:r>
              <a:rPr lang="fa-IR" dirty="0">
                <a:latin typeface="BNazanin"/>
                <a:cs typeface="A Mitra_4" panose="00000700000000000000" pitchFamily="2" charset="-78"/>
              </a:rPr>
              <a:t>میزان بیمارانی که به علت دیابت در بیمارستان بستری هستند نسبت به سایر بیماریها 2.4 برابر است. </a:t>
            </a:r>
          </a:p>
          <a:p>
            <a:endParaRPr lang="fa-IR" dirty="0">
              <a:latin typeface="BNazanin"/>
              <a:cs typeface="A Mitra_4" panose="00000700000000000000" pitchFamily="2" charset="-78"/>
            </a:endParaRPr>
          </a:p>
          <a:p>
            <a:r>
              <a:rPr lang="fa-IR" dirty="0">
                <a:latin typeface="BNazanin"/>
                <a:cs typeface="A Mitra_4" panose="00000700000000000000" pitchFamily="2" charset="-78"/>
              </a:rPr>
              <a:t>نوروپاتی ،رتینو پاتی و نفروپاتی از عوارض دیابت هستند و همچنین در این بیماری تمام فرم های بیماری های قلبی عروقی افزایش می یابد.</a:t>
            </a:r>
          </a:p>
          <a:p>
            <a:endParaRPr lang="fa-IR" dirty="0">
              <a:latin typeface="BNazanin"/>
              <a:cs typeface="A Mitra_4" panose="00000700000000000000" pitchFamily="2" charset="-78"/>
            </a:endParaRPr>
          </a:p>
          <a:p>
            <a:endParaRPr lang="fa-IR" dirty="0">
              <a:latin typeface="BNazanin"/>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95534" y="182142"/>
            <a:ext cx="4776716" cy="4621869"/>
          </a:xfrm>
          <a:prstGeom prst="rect">
            <a:avLst/>
          </a:prstGeom>
        </p:spPr>
      </p:pic>
    </p:spTree>
    <p:extLst>
      <p:ext uri="{BB962C8B-B14F-4D97-AF65-F5344CB8AC3E}">
        <p14:creationId xmlns:p14="http://schemas.microsoft.com/office/powerpoint/2010/main" val="413474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14233"/>
          </a:xfrm>
        </p:spPr>
        <p:txBody>
          <a:bodyPr/>
          <a:lstStyle/>
          <a:p>
            <a:pPr algn="r"/>
            <a:r>
              <a:rPr lang="fa-IR" dirty="0">
                <a:solidFill>
                  <a:srgbClr val="0070C0"/>
                </a:solidFill>
                <a:cs typeface="A Mitra_4" panose="00000700000000000000" pitchFamily="2" charset="-78"/>
              </a:rPr>
              <a:t>توصیه </a:t>
            </a:r>
            <a:r>
              <a:rPr lang="fa-IR" dirty="0" smtClean="0">
                <a:solidFill>
                  <a:srgbClr val="0070C0"/>
                </a:solidFill>
                <a:cs typeface="A Mitra_4" panose="00000700000000000000" pitchFamily="2" charset="-78"/>
              </a:rPr>
              <a:t>ها:</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4" y="1323832"/>
            <a:ext cx="9203644" cy="5186149"/>
          </a:xfrm>
        </p:spPr>
        <p:txBody>
          <a:bodyPr>
            <a:normAutofit/>
          </a:bodyPr>
          <a:lstStyle/>
          <a:p>
            <a:r>
              <a:rPr lang="fa-IR" dirty="0" smtClean="0">
                <a:cs typeface="A Mitra_4" panose="00000700000000000000" pitchFamily="2" charset="-78"/>
              </a:rPr>
              <a:t>• </a:t>
            </a:r>
            <a:r>
              <a:rPr lang="fa-IR" dirty="0">
                <a:cs typeface="A Mitra_4" panose="00000700000000000000" pitchFamily="2" charset="-78"/>
              </a:rPr>
              <a:t>بیماران باید مکان هاي تزریق خود را تغییر دهند و از سرسوزن یا سرنگ</a:t>
            </a:r>
          </a:p>
          <a:p>
            <a:pPr marL="0" indent="0">
              <a:buNone/>
            </a:pPr>
            <a:r>
              <a:rPr lang="fa-IR" dirty="0">
                <a:cs typeface="A Mitra_4" panose="00000700000000000000" pitchFamily="2" charset="-78"/>
              </a:rPr>
              <a:t>فقط یک بار استفاده کنند.</a:t>
            </a:r>
          </a:p>
          <a:p>
            <a:r>
              <a:rPr lang="fa-IR" dirty="0">
                <a:cs typeface="A Mitra_4" panose="00000700000000000000" pitchFamily="2" charset="-78"/>
              </a:rPr>
              <a:t>• محل هاي تزریق بایستی توسط خود فرد دیابتی و توسط پزشک در هر</a:t>
            </a:r>
          </a:p>
          <a:p>
            <a:pPr marL="0" indent="0">
              <a:buNone/>
            </a:pPr>
            <a:r>
              <a:rPr lang="fa-IR" dirty="0">
                <a:cs typeface="A Mitra_4" panose="00000700000000000000" pitchFamily="2" charset="-78"/>
              </a:rPr>
              <a:t>ویزیت بررسی شوند. بهترین حالت این است که این بررسی در وضعیت</a:t>
            </a:r>
          </a:p>
          <a:p>
            <a:pPr marL="0" indent="0">
              <a:buNone/>
            </a:pPr>
            <a:r>
              <a:rPr lang="fa-IR" dirty="0">
                <a:cs typeface="A Mitra_4" panose="00000700000000000000" pitchFamily="2" charset="-78"/>
              </a:rPr>
              <a:t>ایستاده باشد.</a:t>
            </a:r>
          </a:p>
          <a:p>
            <a:r>
              <a:rPr lang="fa-IR" dirty="0">
                <a:cs typeface="A Mitra_4" panose="00000700000000000000" pitchFamily="2" charset="-78"/>
              </a:rPr>
              <a:t>• بیماران باید راهنمایی شوند که در مناطق لیپوهیپرتروفی تزریق نکنند.</a:t>
            </a:r>
          </a:p>
          <a:p>
            <a:r>
              <a:rPr lang="fa-IR" dirty="0">
                <a:cs typeface="A Mitra_4" panose="00000700000000000000" pitchFamily="2" charset="-78"/>
              </a:rPr>
              <a:t>• وقتی بیماران تزریق را از مناطق لیپوهیپرتروفی به سالم تغییر می دهند،</a:t>
            </a:r>
          </a:p>
          <a:p>
            <a:pPr marL="0" indent="0">
              <a:buNone/>
            </a:pPr>
            <a:r>
              <a:rPr lang="fa-IR" dirty="0">
                <a:cs typeface="A Mitra_4" panose="00000700000000000000" pitchFamily="2" charset="-78"/>
              </a:rPr>
              <a:t>باید در ابتدا دوز انسولین را کمتر کنند و قند خونشان را بیشتر اندازه</a:t>
            </a:r>
          </a:p>
          <a:p>
            <a:pPr marL="0" indent="0">
              <a:buNone/>
            </a:pPr>
            <a:r>
              <a:rPr lang="fa-IR" dirty="0">
                <a:cs typeface="A Mitra_4" panose="00000700000000000000" pitchFamily="2" charset="-78"/>
              </a:rPr>
              <a:t>گیري کنند.</a:t>
            </a:r>
          </a:p>
          <a:p>
            <a:r>
              <a:rPr lang="fa-IR" dirty="0">
                <a:cs typeface="A Mitra_4" panose="00000700000000000000" pitchFamily="2" charset="-78"/>
              </a:rPr>
              <a:t>• به بیماران آموزش دهید که چگونه محل تزریق را بررسی کنند و آن</a:t>
            </a:r>
          </a:p>
          <a:p>
            <a:pPr marL="0" indent="0">
              <a:buNone/>
            </a:pPr>
            <a:r>
              <a:rPr lang="fa-IR" dirty="0">
                <a:cs typeface="A Mitra_4" panose="00000700000000000000" pitchFamily="2" charset="-78"/>
              </a:rPr>
              <a:t>مناطق را براي شناسایی لیپوهیپرتروفی لمس کنند.</a:t>
            </a:r>
          </a:p>
        </p:txBody>
      </p:sp>
    </p:spTree>
    <p:extLst>
      <p:ext uri="{BB962C8B-B14F-4D97-AF65-F5344CB8AC3E}">
        <p14:creationId xmlns:p14="http://schemas.microsoft.com/office/powerpoint/2010/main" val="293619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709683"/>
            <a:ext cx="4021972" cy="2893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3746526" y="818867"/>
            <a:ext cx="6393760" cy="5222496"/>
          </a:xfrm>
        </p:spPr>
        <p:txBody>
          <a:bodyPr>
            <a:normAutofit/>
          </a:bodyPr>
          <a:lstStyle/>
          <a:p>
            <a:pPr marL="0" indent="0" algn="ctr">
              <a:buNone/>
            </a:pPr>
            <a:r>
              <a:rPr lang="fa-IR" sz="2400" dirty="0" smtClean="0">
                <a:solidFill>
                  <a:srgbClr val="0070C0"/>
                </a:solidFill>
                <a:cs typeface="A Mitra_4" panose="00000700000000000000" pitchFamily="2" charset="-78"/>
              </a:rPr>
              <a:t>چرخش در </a:t>
            </a:r>
            <a:r>
              <a:rPr lang="fa-IR" sz="2400" dirty="0">
                <a:solidFill>
                  <a:srgbClr val="0070C0"/>
                </a:solidFill>
                <a:cs typeface="A Mitra_4" panose="00000700000000000000" pitchFamily="2" charset="-78"/>
              </a:rPr>
              <a:t>تزریق </a:t>
            </a:r>
            <a:r>
              <a:rPr lang="fa-IR" sz="2400" dirty="0" smtClean="0">
                <a:solidFill>
                  <a:srgbClr val="0070C0"/>
                </a:solidFill>
                <a:cs typeface="A Mitra_4" panose="00000700000000000000" pitchFamily="2" charset="-78"/>
              </a:rPr>
              <a:t>انسولین</a:t>
            </a:r>
          </a:p>
          <a:p>
            <a:pPr marL="0" indent="0" algn="ctr">
              <a:buNone/>
            </a:pPr>
            <a:endParaRPr lang="fa-IR" sz="2400" dirty="0">
              <a:solidFill>
                <a:srgbClr val="0070C0"/>
              </a:solidFill>
              <a:cs typeface="A Mitra_4" panose="00000700000000000000" pitchFamily="2" charset="-78"/>
            </a:endParaRPr>
          </a:p>
          <a:p>
            <a:pPr marL="0" indent="0" algn="ctr">
              <a:buNone/>
            </a:pPr>
            <a:endParaRPr lang="fa-IR" sz="2400" dirty="0">
              <a:solidFill>
                <a:srgbClr val="0070C0"/>
              </a:solidFill>
              <a:cs typeface="A Mitra_4" panose="00000700000000000000" pitchFamily="2" charset="-78"/>
            </a:endParaRPr>
          </a:p>
          <a:p>
            <a:r>
              <a:rPr lang="fa-IR" dirty="0">
                <a:cs typeface="A Mitra_4" panose="00000700000000000000" pitchFamily="2" charset="-78"/>
              </a:rPr>
              <a:t>• براي جلوگیري از لیپوهیپرتروفی و تضمین جذب مناسب انسولین،</a:t>
            </a:r>
          </a:p>
          <a:p>
            <a:pPr marL="0" indent="0">
              <a:buNone/>
            </a:pPr>
            <a:r>
              <a:rPr lang="fa-IR" dirty="0">
                <a:cs typeface="A Mitra_4" panose="00000700000000000000" pitchFamily="2" charset="-78"/>
              </a:rPr>
              <a:t>چرخش در محل تزریق انسولین بسیار ضروري است.</a:t>
            </a:r>
          </a:p>
          <a:p>
            <a:r>
              <a:rPr lang="fa-IR" dirty="0">
                <a:cs typeface="A Mitra_4" panose="00000700000000000000" pitchFamily="2" charset="-78"/>
              </a:rPr>
              <a:t>• بیماران باید یاد بگیرند که براي محل هاي تزریقشان نظم خاصی در</a:t>
            </a:r>
          </a:p>
          <a:p>
            <a:pPr marL="0" indent="0">
              <a:buNone/>
            </a:pPr>
            <a:r>
              <a:rPr lang="fa-IR" dirty="0">
                <a:cs typeface="A Mitra_4" panose="00000700000000000000" pitchFamily="2" charset="-78"/>
              </a:rPr>
              <a:t>چرخش محل تزریق انسولین داشته باشند.</a:t>
            </a:r>
          </a:p>
          <a:p>
            <a:r>
              <a:rPr lang="fa-IR" dirty="0">
                <a:cs typeface="A Mitra_4" panose="00000700000000000000" pitchFamily="2" charset="-78"/>
              </a:rPr>
              <a:t>• چرخش منسجم در یک محل تزریق در هر بار ویزیت پزشک باید </a:t>
            </a:r>
            <a:r>
              <a:rPr lang="fa-IR" dirty="0" smtClean="0">
                <a:cs typeface="A Mitra_4" panose="00000700000000000000" pitchFamily="2" charset="-78"/>
              </a:rPr>
              <a:t>بررسی شود•</a:t>
            </a:r>
          </a:p>
          <a:p>
            <a:r>
              <a:rPr lang="fa-IR" dirty="0" smtClean="0">
                <a:cs typeface="A Mitra_4" panose="00000700000000000000" pitchFamily="2" charset="-78"/>
              </a:rPr>
              <a:t> </a:t>
            </a:r>
            <a:r>
              <a:rPr lang="fa-IR" dirty="0">
                <a:cs typeface="A Mitra_4" panose="00000700000000000000" pitchFamily="2" charset="-78"/>
              </a:rPr>
              <a:t>چرخش منسجم در یک محل تزریق در طول روز توصیه می شود</a:t>
            </a:r>
          </a:p>
          <a:p>
            <a:r>
              <a:rPr lang="fa-IR" dirty="0">
                <a:cs typeface="A Mitra_4" panose="00000700000000000000" pitchFamily="2" charset="-78"/>
              </a:rPr>
              <a:t>به نحوي که بین 2 منطقه حداقل 2 تا 3 سانتیمتر ( 2 انگشت)</a:t>
            </a:r>
          </a:p>
          <a:p>
            <a:r>
              <a:rPr lang="fa-IR" dirty="0">
                <a:cs typeface="A Mitra_4" panose="00000700000000000000" pitchFamily="2" charset="-78"/>
              </a:rPr>
              <a:t>فاصله باشد</a:t>
            </a:r>
            <a:r>
              <a:rPr lang="fa-IR" dirty="0" smtClean="0">
                <a:cs typeface="A Mitra_4" panose="00000700000000000000" pitchFamily="2" charset="-78"/>
              </a:rPr>
              <a:t>.</a:t>
            </a:r>
            <a:endParaRPr lang="fa-IR" dirty="0">
              <a:cs typeface="A Mitra_4" panose="00000700000000000000" pitchFamily="2" charset="-78"/>
            </a:endParaRPr>
          </a:p>
        </p:txBody>
      </p:sp>
      <p:pic>
        <p:nvPicPr>
          <p:cNvPr id="5" name="Picture 4"/>
          <p:cNvPicPr>
            <a:picLocks noChangeAspect="1"/>
          </p:cNvPicPr>
          <p:nvPr/>
        </p:nvPicPr>
        <p:blipFill>
          <a:blip r:embed="rId3"/>
          <a:stretch>
            <a:fillRect/>
          </a:stretch>
        </p:blipFill>
        <p:spPr>
          <a:xfrm rot="1621356">
            <a:off x="133937" y="4624614"/>
            <a:ext cx="4267187" cy="1614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381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77334" y="736979"/>
            <a:ext cx="8596668" cy="6121021"/>
          </a:xfrm>
        </p:spPr>
        <p:txBody>
          <a:bodyPr>
            <a:normAutofit fontScale="92500" lnSpcReduction="10000"/>
          </a:bodyPr>
          <a:lstStyle/>
          <a:p>
            <a:r>
              <a:rPr lang="fa-IR" dirty="0" smtClean="0">
                <a:cs typeface="A Mitra_4" panose="00000700000000000000" pitchFamily="2" charset="-78"/>
              </a:rPr>
              <a:t>• </a:t>
            </a:r>
            <a:r>
              <a:rPr lang="fa-IR" dirty="0">
                <a:cs typeface="A Mitra_4" panose="00000700000000000000" pitchFamily="2" charset="-78"/>
              </a:rPr>
              <a:t>رویکردي که براي سالمندان در نظر گرفته می شود، مستلزم یک</a:t>
            </a:r>
          </a:p>
          <a:p>
            <a:pPr marL="0" indent="0">
              <a:buNone/>
            </a:pPr>
            <a:r>
              <a:rPr lang="fa-IR" dirty="0">
                <a:cs typeface="A Mitra_4" panose="00000700000000000000" pitchFamily="2" charset="-78"/>
              </a:rPr>
              <a:t>برنامه کاملا فردي و با در نظر گرفتن خصوصیات فیزیکی، اجتماعی و</a:t>
            </a:r>
          </a:p>
          <a:p>
            <a:pPr marL="0" indent="0">
              <a:buNone/>
            </a:pPr>
            <a:r>
              <a:rPr lang="fa-IR" dirty="0">
                <a:cs typeface="A Mitra_4" panose="00000700000000000000" pitchFamily="2" charset="-78"/>
              </a:rPr>
              <a:t>روحی فرد می باشد.</a:t>
            </a:r>
          </a:p>
          <a:p>
            <a:r>
              <a:rPr lang="fa-IR" dirty="0">
                <a:cs typeface="A Mitra_4" panose="00000700000000000000" pitchFamily="2" charset="-78"/>
              </a:rPr>
              <a:t>• انسولین هاي مخلوط، براي سالمندان انتخاب مناسبی است. این نوع</a:t>
            </a:r>
          </a:p>
          <a:p>
            <a:pPr marL="0" indent="0">
              <a:buNone/>
            </a:pPr>
            <a:r>
              <a:rPr lang="fa-IR" dirty="0">
                <a:cs typeface="A Mitra_4" panose="00000700000000000000" pitchFamily="2" charset="-78"/>
              </a:rPr>
              <a:t>انسولین ها- در مقایسه با انسولین هایی که خود فرد باید آن ها را</a:t>
            </a:r>
          </a:p>
          <a:p>
            <a:pPr marL="0" indent="0">
              <a:buNone/>
            </a:pPr>
            <a:r>
              <a:rPr lang="fa-IR" dirty="0">
                <a:cs typeface="A Mitra_4" panose="00000700000000000000" pitchFamily="2" charset="-78"/>
              </a:rPr>
              <a:t>مخلوط کند- در افراد سالمند سبب تزریق دوز انسولین دقیق تر می</a:t>
            </a:r>
          </a:p>
          <a:p>
            <a:pPr marL="0" indent="0">
              <a:buNone/>
            </a:pPr>
            <a:r>
              <a:rPr lang="fa-IR" dirty="0">
                <a:cs typeface="A Mitra_4" panose="00000700000000000000" pitchFamily="2" charset="-78"/>
              </a:rPr>
              <a:t>شود</a:t>
            </a:r>
            <a:r>
              <a:rPr lang="fa-IR" dirty="0" smtClean="0">
                <a:cs typeface="A Mitra_4" panose="00000700000000000000" pitchFamily="2" charset="-78"/>
              </a:rPr>
              <a:t>.</a:t>
            </a:r>
            <a:endParaRPr lang="fa-IR" dirty="0">
              <a:cs typeface="A Mitra_4" panose="00000700000000000000" pitchFamily="2" charset="-78"/>
            </a:endParaRPr>
          </a:p>
          <a:p>
            <a:r>
              <a:rPr lang="fa-IR" dirty="0">
                <a:cs typeface="A Mitra_4" panose="00000700000000000000" pitchFamily="2" charset="-78"/>
              </a:rPr>
              <a:t>استفاده از قلم براي افراد سالمند ارجح است.</a:t>
            </a:r>
          </a:p>
          <a:p>
            <a:r>
              <a:rPr lang="fa-IR" dirty="0">
                <a:cs typeface="A Mitra_4" panose="00000700000000000000" pitchFamily="2" charset="-78"/>
              </a:rPr>
              <a:t>• آموزش افراد خانواده و یا دوستان فرد سالمند بسیار توصیه می</a:t>
            </a:r>
          </a:p>
          <a:p>
            <a:pPr marL="0" indent="0">
              <a:buNone/>
            </a:pPr>
            <a:r>
              <a:rPr lang="fa-IR" dirty="0">
                <a:cs typeface="A Mitra_4" panose="00000700000000000000" pitchFamily="2" charset="-78"/>
              </a:rPr>
              <a:t>شود.</a:t>
            </a:r>
          </a:p>
          <a:p>
            <a:r>
              <a:rPr lang="fa-IR" dirty="0">
                <a:cs typeface="A Mitra_4" panose="00000700000000000000" pitchFamily="2" charset="-78"/>
              </a:rPr>
              <a:t>• در افراد سالمند لاغر، حتما تزریق با چین پوستی همراه شود</a:t>
            </a:r>
            <a:r>
              <a:rPr lang="fa-IR" dirty="0" smtClean="0">
                <a:cs typeface="A Mitra_4" panose="00000700000000000000" pitchFamily="2" charset="-78"/>
              </a:rPr>
              <a:t>.</a:t>
            </a:r>
          </a:p>
          <a:p>
            <a:r>
              <a:rPr lang="fa-IR" dirty="0">
                <a:cs typeface="A Mitra_4" panose="00000700000000000000" pitchFamily="2" charset="-78"/>
              </a:rPr>
              <a:t>بدون مشورت متخصص قلب ورزش سنکین انجام ندهند</a:t>
            </a:r>
          </a:p>
          <a:p>
            <a:r>
              <a:rPr lang="fa-IR" dirty="0">
                <a:cs typeface="A Mitra_4" panose="00000700000000000000" pitchFamily="2" charset="-78"/>
              </a:rPr>
              <a:t>مراقبت ازپوست</a:t>
            </a:r>
          </a:p>
          <a:p>
            <a:r>
              <a:rPr lang="fa-IR" dirty="0">
                <a:cs typeface="A Mitra_4" panose="00000700000000000000" pitchFamily="2" charset="-78"/>
              </a:rPr>
              <a:t>مراقبت از نظر عفونت ادراری</a:t>
            </a:r>
          </a:p>
          <a:p>
            <a:r>
              <a:rPr lang="fa-IR" dirty="0">
                <a:cs typeface="A Mitra_4" panose="00000700000000000000" pitchFamily="2" charset="-78"/>
              </a:rPr>
              <a:t>مراقبت ا زپاها</a:t>
            </a:r>
          </a:p>
          <a:p>
            <a:r>
              <a:rPr lang="fa-IR" dirty="0">
                <a:cs typeface="A Mitra_4" panose="00000700000000000000" pitchFamily="2" charset="-78"/>
              </a:rPr>
              <a:t>مراقبت از چشم ها</a:t>
            </a:r>
          </a:p>
          <a:p>
            <a:r>
              <a:rPr lang="fa-IR" dirty="0">
                <a:cs typeface="A Mitra_4" panose="00000700000000000000" pitchFamily="2" charset="-78"/>
              </a:rPr>
              <a:t>تغذیه مناسب</a:t>
            </a:r>
          </a:p>
          <a:p>
            <a:endParaRPr lang="fa-IR" dirty="0">
              <a:cs typeface="A Mitra_4" panose="00000700000000000000" pitchFamily="2" charset="-78"/>
            </a:endParaRPr>
          </a:p>
        </p:txBody>
      </p:sp>
      <p:sp>
        <p:nvSpPr>
          <p:cNvPr id="4" name="Rectangle 3"/>
          <p:cNvSpPr/>
          <p:nvPr/>
        </p:nvSpPr>
        <p:spPr>
          <a:xfrm>
            <a:off x="7390010" y="86380"/>
            <a:ext cx="1717137" cy="523220"/>
          </a:xfrm>
          <a:prstGeom prst="rect">
            <a:avLst/>
          </a:prstGeom>
        </p:spPr>
        <p:txBody>
          <a:bodyPr wrap="none">
            <a:spAutoFit/>
          </a:bodyPr>
          <a:lstStyle/>
          <a:p>
            <a:r>
              <a:rPr lang="fa-IR" sz="2800" b="1" dirty="0">
                <a:solidFill>
                  <a:srgbClr val="0070C0"/>
                </a:solidFill>
                <a:cs typeface="A Mitra_4" panose="00000700000000000000" pitchFamily="2" charset="-78"/>
              </a:rPr>
              <a:t>افراد سالمند</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1976">
            <a:off x="-155179" y="3545397"/>
            <a:ext cx="4331394" cy="32443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3079070"/>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450376" y="327546"/>
            <a:ext cx="9962866" cy="6209731"/>
          </a:xfrm>
        </p:spPr>
        <p:txBody>
          <a:bodyPr>
            <a:normAutofit/>
          </a:bodyPr>
          <a:lstStyle/>
          <a:p>
            <a:endParaRPr lang="fa-IR" dirty="0">
              <a:cs typeface="A Mitra_4" panose="00000700000000000000" pitchFamily="2" charset="-78"/>
            </a:endParaRPr>
          </a:p>
          <a:p>
            <a:r>
              <a:rPr lang="fa-IR" dirty="0" smtClean="0">
                <a:cs typeface="A Mitra_4" panose="00000700000000000000" pitchFamily="2" charset="-78"/>
              </a:rPr>
              <a:t>پزشکان </a:t>
            </a:r>
            <a:r>
              <a:rPr lang="fa-IR" dirty="0">
                <a:cs typeface="A Mitra_4" panose="00000700000000000000" pitchFamily="2" charset="-78"/>
              </a:rPr>
              <a:t>باید به والدین این آگاهی را بدهند که استرس و عملکرد </a:t>
            </a:r>
            <a:r>
              <a:rPr lang="fa-IR" dirty="0" smtClean="0">
                <a:cs typeface="A Mitra_4" panose="00000700000000000000" pitchFamily="2" charset="-78"/>
              </a:rPr>
              <a:t>منفی آنها </a:t>
            </a:r>
            <a:r>
              <a:rPr lang="fa-IR" dirty="0">
                <a:cs typeface="A Mitra_4" panose="00000700000000000000" pitchFamily="2" charset="-78"/>
              </a:rPr>
              <a:t>می تواند روي همکاري فرزندشان اثر بگذارد. به والدین این </a:t>
            </a:r>
            <a:r>
              <a:rPr lang="fa-IR" dirty="0" smtClean="0">
                <a:cs typeface="A Mitra_4" panose="00000700000000000000" pitchFamily="2" charset="-78"/>
              </a:rPr>
              <a:t>امکان داده </a:t>
            </a:r>
            <a:r>
              <a:rPr lang="fa-IR" dirty="0">
                <a:cs typeface="A Mitra_4" panose="00000700000000000000" pitchFamily="2" charset="-78"/>
              </a:rPr>
              <a:t>شود که تزریق آب نمک با سرنگ یا سر سوزن متصل به قلم </a:t>
            </a:r>
            <a:r>
              <a:rPr lang="fa-IR" dirty="0" smtClean="0">
                <a:cs typeface="A Mitra_4" panose="00000700000000000000" pitchFamily="2" charset="-78"/>
              </a:rPr>
              <a:t>خالی را </a:t>
            </a:r>
            <a:r>
              <a:rPr lang="fa-IR" dirty="0">
                <a:cs typeface="A Mitra_4" panose="00000700000000000000" pitchFamily="2" charset="-78"/>
              </a:rPr>
              <a:t>امتحان کنند.</a:t>
            </a:r>
          </a:p>
          <a:p>
            <a:endParaRPr lang="fa-IR" dirty="0" smtClean="0">
              <a:cs typeface="A Mitra_4" panose="00000700000000000000" pitchFamily="2" charset="-78"/>
            </a:endParaRPr>
          </a:p>
          <a:p>
            <a:r>
              <a:rPr lang="fa-IR" dirty="0" smtClean="0">
                <a:cs typeface="A Mitra_4" panose="00000700000000000000" pitchFamily="2" charset="-78"/>
              </a:rPr>
              <a:t>• </a:t>
            </a:r>
            <a:r>
              <a:rPr lang="fa-IR" dirty="0">
                <a:cs typeface="A Mitra_4" panose="00000700000000000000" pitchFamily="2" charset="-78"/>
              </a:rPr>
              <a:t>می توان از روش حواس پرتی براي تزریق انسولین استفاده کرد </a:t>
            </a:r>
            <a:r>
              <a:rPr lang="fa-IR" dirty="0" smtClean="0">
                <a:cs typeface="A Mitra_4" panose="00000700000000000000" pitchFamily="2" charset="-78"/>
              </a:rPr>
              <a:t>به شرطی </a:t>
            </a:r>
            <a:r>
              <a:rPr lang="fa-IR" dirty="0">
                <a:cs typeface="A Mitra_4" panose="00000700000000000000" pitchFamily="2" charset="-78"/>
              </a:rPr>
              <a:t>که حقه بازي به حساب نیاید. تزریق در هنگام تماشاي </a:t>
            </a:r>
            <a:r>
              <a:rPr lang="fa-IR" dirty="0" smtClean="0">
                <a:cs typeface="A Mitra_4" panose="00000700000000000000" pitchFamily="2" charset="-78"/>
              </a:rPr>
              <a:t>برنامه مورد </a:t>
            </a:r>
            <a:r>
              <a:rPr lang="fa-IR" dirty="0">
                <a:cs typeface="A Mitra_4" panose="00000700000000000000" pitchFamily="2" charset="-78"/>
              </a:rPr>
              <a:t>علاقه، بادکنک باد کردن، پازل درست کردن.</a:t>
            </a:r>
          </a:p>
          <a:p>
            <a:endParaRPr lang="fa-IR" dirty="0" smtClean="0">
              <a:cs typeface="A Mitra_4" panose="00000700000000000000" pitchFamily="2" charset="-78"/>
            </a:endParaRPr>
          </a:p>
          <a:p>
            <a:r>
              <a:rPr lang="fa-IR" dirty="0" smtClean="0">
                <a:cs typeface="A Mitra_4" panose="00000700000000000000" pitchFamily="2" charset="-78"/>
              </a:rPr>
              <a:t>• </a:t>
            </a:r>
            <a:r>
              <a:rPr lang="fa-IR" dirty="0">
                <a:cs typeface="A Mitra_4" panose="00000700000000000000" pitchFamily="2" charset="-78"/>
              </a:rPr>
              <a:t>می توان از بازي درمانی نیز سود برد. مثلا تزریق به اسباب بازي </a:t>
            </a:r>
            <a:r>
              <a:rPr lang="fa-IR" dirty="0" smtClean="0">
                <a:cs typeface="A Mitra_4" panose="00000700000000000000" pitchFamily="2" charset="-78"/>
              </a:rPr>
              <a:t>مورد علاقه کودك</a:t>
            </a:r>
          </a:p>
          <a:p>
            <a:r>
              <a:rPr lang="fa-IR" dirty="0" smtClean="0">
                <a:cs typeface="A Mitra_4" panose="00000700000000000000" pitchFamily="2" charset="-78"/>
              </a:rPr>
              <a:t>•</a:t>
            </a:r>
          </a:p>
          <a:p>
            <a:r>
              <a:rPr lang="fa-IR" dirty="0" smtClean="0">
                <a:cs typeface="A Mitra_4" panose="00000700000000000000" pitchFamily="2" charset="-78"/>
              </a:rPr>
              <a:t> </a:t>
            </a:r>
            <a:r>
              <a:rPr lang="fa-IR" dirty="0">
                <a:cs typeface="A Mitra_4" panose="00000700000000000000" pitchFamily="2" charset="-78"/>
              </a:rPr>
              <a:t>پزشکان بایستی یک بررسی فردي روي کودکان داشته باشند که </a:t>
            </a:r>
            <a:r>
              <a:rPr lang="fa-IR" dirty="0" smtClean="0">
                <a:cs typeface="A Mitra_4" panose="00000700000000000000" pitchFamily="2" charset="-78"/>
              </a:rPr>
              <a:t>طول سوزن </a:t>
            </a:r>
            <a:r>
              <a:rPr lang="fa-IR" dirty="0">
                <a:cs typeface="A Mitra_4" panose="00000700000000000000" pitchFamily="2" charset="-78"/>
              </a:rPr>
              <a:t>و روش تزریق مناسب را توصیه کنند.</a:t>
            </a:r>
          </a:p>
          <a:p>
            <a:r>
              <a:rPr lang="fa-IR" dirty="0" smtClean="0">
                <a:cs typeface="A Mitra_4" panose="00000700000000000000" pitchFamily="2" charset="-78"/>
              </a:rPr>
              <a:t> </a:t>
            </a:r>
            <a:r>
              <a:rPr lang="fa-IR" dirty="0">
                <a:cs typeface="A Mitra_4" panose="00000700000000000000" pitchFamily="2" charset="-78"/>
              </a:rPr>
              <a:t>قلم هاي انسولین وسایل تزریقی هستند که طول سوزن آنها کمتر </a:t>
            </a:r>
            <a:r>
              <a:rPr lang="fa-IR" dirty="0" smtClean="0">
                <a:cs typeface="A Mitra_4" panose="00000700000000000000" pitchFamily="2" charset="-78"/>
              </a:rPr>
              <a:t>است </a:t>
            </a:r>
            <a:r>
              <a:rPr lang="fa-IR" dirty="0">
                <a:cs typeface="A Mitra_4" panose="00000700000000000000" pitchFamily="2" charset="-78"/>
              </a:rPr>
              <a:t>،4 و 6 میلیمتري).</a:t>
            </a:r>
          </a:p>
        </p:txBody>
      </p:sp>
      <p:sp>
        <p:nvSpPr>
          <p:cNvPr id="4" name="Rectangle 3"/>
          <p:cNvSpPr/>
          <p:nvPr/>
        </p:nvSpPr>
        <p:spPr>
          <a:xfrm>
            <a:off x="8264549" y="142881"/>
            <a:ext cx="1016625" cy="461665"/>
          </a:xfrm>
          <a:prstGeom prst="rect">
            <a:avLst/>
          </a:prstGeom>
        </p:spPr>
        <p:txBody>
          <a:bodyPr wrap="none">
            <a:spAutoFit/>
          </a:bodyPr>
          <a:lstStyle/>
          <a:p>
            <a:r>
              <a:rPr lang="fa-IR" sz="2400" dirty="0" smtClean="0">
                <a:solidFill>
                  <a:srgbClr val="0070C0"/>
                </a:solidFill>
                <a:cs typeface="A Mitra_4" panose="00000700000000000000" pitchFamily="2" charset="-78"/>
              </a:rPr>
              <a:t>کودکان</a:t>
            </a:r>
            <a:r>
              <a:rPr lang="fa-IR" sz="2400" dirty="0">
                <a:solidFill>
                  <a:srgbClr val="0070C0"/>
                </a:solidFill>
                <a:cs typeface="A Mitra_4" panose="00000700000000000000" pitchFamily="2" charset="-78"/>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0187">
            <a:off x="382139" y="4464772"/>
            <a:ext cx="3810639" cy="24514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47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616267" y="1760561"/>
            <a:ext cx="9094463" cy="4949541"/>
          </a:xfrm>
        </p:spPr>
        <p:txBody>
          <a:bodyPr>
            <a:noAutofit/>
          </a:bodyPr>
          <a:lstStyle/>
          <a:p>
            <a:pPr marL="0" indent="0">
              <a:buNone/>
            </a:pPr>
            <a:endParaRPr lang="fa-IR" dirty="0">
              <a:cs typeface="A Mitra_4" panose="00000700000000000000" pitchFamily="2" charset="-78"/>
            </a:endParaRPr>
          </a:p>
          <a:p>
            <a:r>
              <a:rPr lang="fa-IR" dirty="0">
                <a:cs typeface="A Mitra_4" panose="00000700000000000000" pitchFamily="2" charset="-78"/>
              </a:rPr>
              <a:t>• اگر کودك از سرنگ استفاده می کند، حتما جایی تزریق کند </a:t>
            </a:r>
            <a:r>
              <a:rPr lang="fa-IR" dirty="0" smtClean="0">
                <a:cs typeface="A Mitra_4" panose="00000700000000000000" pitchFamily="2" charset="-78"/>
              </a:rPr>
              <a:t>که بیشترین </a:t>
            </a:r>
            <a:r>
              <a:rPr lang="fa-IR" dirty="0">
                <a:cs typeface="A Mitra_4" panose="00000700000000000000" pitchFamily="2" charset="-78"/>
              </a:rPr>
              <a:t>چربی را داشته باشد، حتما پوست را بالا بیاورد و زاویه </a:t>
            </a:r>
            <a:r>
              <a:rPr lang="fa-IR" dirty="0" smtClean="0">
                <a:cs typeface="A Mitra_4" panose="00000700000000000000" pitchFamily="2" charset="-78"/>
              </a:rPr>
              <a:t>تزریق را </a:t>
            </a:r>
            <a:r>
              <a:rPr lang="fa-IR" dirty="0">
                <a:cs typeface="A Mitra_4" panose="00000700000000000000" pitchFamily="2" charset="-78"/>
              </a:rPr>
              <a:t>هم در نظر بگیرد که تزریق داخل عضلانی رخ ندهد.</a:t>
            </a:r>
          </a:p>
          <a:p>
            <a:r>
              <a:rPr lang="fa-IR" dirty="0">
                <a:cs typeface="A Mitra_4" panose="00000700000000000000" pitchFamily="2" charset="-78"/>
              </a:rPr>
              <a:t>• بسیاري از کودکان و نوجوانان از چرخش محل تزریق تبعیت نمی </a:t>
            </a:r>
            <a:r>
              <a:rPr lang="fa-IR" dirty="0" smtClean="0">
                <a:cs typeface="A Mitra_4" panose="00000700000000000000" pitchFamily="2" charset="-78"/>
              </a:rPr>
              <a:t>کنند و </a:t>
            </a:r>
            <a:r>
              <a:rPr lang="fa-IR" dirty="0">
                <a:cs typeface="A Mitra_4" panose="00000700000000000000" pitchFamily="2" charset="-78"/>
              </a:rPr>
              <a:t>لیپودیستروفی در آنها بسیار شایع است</a:t>
            </a:r>
            <a:r>
              <a:rPr lang="fa-IR" dirty="0" smtClean="0">
                <a:cs typeface="A Mitra_4" panose="00000700000000000000" pitchFamily="2" charset="-78"/>
              </a:rPr>
              <a:t>.</a:t>
            </a:r>
            <a:endParaRPr lang="fa-IR" dirty="0">
              <a:cs typeface="A Mitra_4" panose="00000700000000000000" pitchFamily="2" charset="-78"/>
            </a:endParaRPr>
          </a:p>
          <a:p>
            <a:r>
              <a:rPr lang="fa-IR" dirty="0">
                <a:cs typeface="A Mitra_4" panose="00000700000000000000" pitchFamily="2" charset="-78"/>
              </a:rPr>
              <a:t>• پزشکان می بایستی اطلاعات کافی در مورد چرخش محل تزریق در اختیار </a:t>
            </a:r>
            <a:r>
              <a:rPr lang="fa-IR" dirty="0" smtClean="0">
                <a:cs typeface="A Mitra_4" panose="00000700000000000000" pitchFamily="2" charset="-78"/>
              </a:rPr>
              <a:t>فرد دیابتی </a:t>
            </a:r>
            <a:r>
              <a:rPr lang="fa-IR" dirty="0">
                <a:cs typeface="A Mitra_4" panose="00000700000000000000" pitchFamily="2" charset="-78"/>
              </a:rPr>
              <a:t>و والدینش قرار دهند. والدین باید بدانند که نباید فقط در محل </a:t>
            </a:r>
            <a:r>
              <a:rPr lang="fa-IR" dirty="0" smtClean="0">
                <a:cs typeface="A Mitra_4" panose="00000700000000000000" pitchFamily="2" charset="-78"/>
              </a:rPr>
              <a:t>هاي مورد </a:t>
            </a:r>
            <a:r>
              <a:rPr lang="fa-IR" dirty="0">
                <a:cs typeface="A Mitra_4" panose="00000700000000000000" pitchFamily="2" charset="-78"/>
              </a:rPr>
              <a:t>علاقه کودك تزریق کنند و از همه محل هاي تزریق استفاده کنند.</a:t>
            </a:r>
          </a:p>
          <a:p>
            <a:r>
              <a:rPr lang="fa-IR" dirty="0">
                <a:cs typeface="A Mitra_4" panose="00000700000000000000" pitchFamily="2" charset="-78"/>
              </a:rPr>
              <a:t>• در مورد کودکانی که خود تزریق می کنند، در مورد چرخش محل حتما </a:t>
            </a:r>
            <a:r>
              <a:rPr lang="fa-IR" dirty="0" smtClean="0">
                <a:cs typeface="A Mitra_4" panose="00000700000000000000" pitchFamily="2" charset="-78"/>
              </a:rPr>
              <a:t>باید نظارت </a:t>
            </a:r>
            <a:r>
              <a:rPr lang="fa-IR" dirty="0">
                <a:cs typeface="A Mitra_4" panose="00000700000000000000" pitchFamily="2" charset="-78"/>
              </a:rPr>
              <a:t>شوند.</a:t>
            </a:r>
          </a:p>
          <a:p>
            <a:r>
              <a:rPr lang="fa-IR" dirty="0">
                <a:cs typeface="A Mitra_4" panose="00000700000000000000" pitchFamily="2" charset="-78"/>
              </a:rPr>
              <a:t>• سن شروع خود تزریقی انسولین متناسب با میزان تکامل و بلوغ فکري </a:t>
            </a:r>
            <a:r>
              <a:rPr lang="fa-IR" dirty="0" smtClean="0">
                <a:cs typeface="A Mitra_4" panose="00000700000000000000" pitchFamily="2" charset="-78"/>
              </a:rPr>
              <a:t>کودك است </a:t>
            </a:r>
            <a:r>
              <a:rPr lang="fa-IR" dirty="0">
                <a:cs typeface="A Mitra_4" panose="00000700000000000000" pitchFamily="2" charset="-78"/>
              </a:rPr>
              <a:t>نه شناسنامه اي. اغلب کودکان بالاي 10 سال می توانند خود </a:t>
            </a:r>
            <a:r>
              <a:rPr lang="fa-IR" dirty="0" smtClean="0">
                <a:cs typeface="A Mitra_4" panose="00000700000000000000" pitchFamily="2" charset="-78"/>
              </a:rPr>
              <a:t>تزریق انسولین </a:t>
            </a:r>
            <a:r>
              <a:rPr lang="fa-IR" dirty="0">
                <a:cs typeface="A Mitra_4" panose="00000700000000000000" pitchFamily="2" charset="-78"/>
              </a:rPr>
              <a:t>را انجام دهند.</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72"/>
            <a:ext cx="3323221" cy="2183488"/>
          </a:xfrm>
          <a:prstGeom prst="rect">
            <a:avLst/>
          </a:prstGeom>
        </p:spPr>
      </p:pic>
    </p:spTree>
    <p:extLst>
      <p:ext uri="{BB962C8B-B14F-4D97-AF65-F5344CB8AC3E}">
        <p14:creationId xmlns:p14="http://schemas.microsoft.com/office/powerpoint/2010/main" val="14947430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805219"/>
            <a:ext cx="9149054" cy="5236144"/>
          </a:xfrm>
        </p:spPr>
        <p:txBody>
          <a:bodyPr/>
          <a:lstStyle/>
          <a:p>
            <a:pPr>
              <a:buFont typeface="Wingdings" panose="05000000000000000000" pitchFamily="2" charset="2"/>
              <a:buChar char="v"/>
            </a:pPr>
            <a:r>
              <a:rPr lang="fa-IR" dirty="0" smtClean="0">
                <a:solidFill>
                  <a:srgbClr val="00B0F0"/>
                </a:solidFill>
                <a:cs typeface="A Mitra_4" panose="00000700000000000000" pitchFamily="2" charset="-78"/>
              </a:rPr>
              <a:t>شرکت دادن کودکان در روند درمان</a:t>
            </a:r>
          </a:p>
          <a:p>
            <a:pPr>
              <a:buFont typeface="Wingdings" panose="05000000000000000000" pitchFamily="2" charset="2"/>
              <a:buChar char="v"/>
            </a:pPr>
            <a:r>
              <a:rPr lang="fa-IR" dirty="0" smtClean="0">
                <a:solidFill>
                  <a:srgbClr val="00B0F0"/>
                </a:solidFill>
                <a:cs typeface="A Mitra_4" panose="00000700000000000000" pitchFamily="2" charset="-78"/>
              </a:rPr>
              <a:t>تحسین کردن</a:t>
            </a:r>
          </a:p>
          <a:p>
            <a:pPr>
              <a:buFont typeface="Wingdings" panose="05000000000000000000" pitchFamily="2" charset="2"/>
              <a:buChar char="v"/>
            </a:pPr>
            <a:r>
              <a:rPr lang="fa-IR" dirty="0" smtClean="0">
                <a:solidFill>
                  <a:srgbClr val="00B0F0"/>
                </a:solidFill>
                <a:cs typeface="A Mitra_4" panose="00000700000000000000" pitchFamily="2" charset="-78"/>
              </a:rPr>
              <a:t>اطمینان از غذای سالم و ترکیب مناسب</a:t>
            </a:r>
          </a:p>
          <a:p>
            <a:pPr>
              <a:buFont typeface="Wingdings" panose="05000000000000000000" pitchFamily="2" charset="2"/>
              <a:buChar char="v"/>
            </a:pPr>
            <a:r>
              <a:rPr lang="fa-IR" dirty="0" smtClean="0">
                <a:solidFill>
                  <a:srgbClr val="00B0F0"/>
                </a:solidFill>
                <a:cs typeface="A Mitra_4" panose="00000700000000000000" pitchFamily="2" charset="-78"/>
              </a:rPr>
              <a:t>هیدراته نگه داشتن کودک</a:t>
            </a:r>
          </a:p>
          <a:p>
            <a:pPr>
              <a:buFont typeface="Wingdings" panose="05000000000000000000" pitchFamily="2" charset="2"/>
              <a:buChar char="v"/>
            </a:pPr>
            <a:r>
              <a:rPr lang="fa-IR" dirty="0" smtClean="0">
                <a:solidFill>
                  <a:srgbClr val="00B0F0"/>
                </a:solidFill>
                <a:cs typeface="A Mitra_4" panose="00000700000000000000" pitchFamily="2" charset="-78"/>
              </a:rPr>
              <a:t>عدم استفاده از غذاهای فراوری شده</a:t>
            </a:r>
          </a:p>
          <a:p>
            <a:pPr>
              <a:buFont typeface="Wingdings" panose="05000000000000000000" pitchFamily="2" charset="2"/>
              <a:buChar char="v"/>
            </a:pPr>
            <a:r>
              <a:rPr lang="fa-IR" dirty="0" smtClean="0">
                <a:solidFill>
                  <a:srgbClr val="00B0F0"/>
                </a:solidFill>
                <a:cs typeface="A Mitra_4" panose="00000700000000000000" pitchFamily="2" charset="-78"/>
              </a:rPr>
              <a:t>مصرف شیرینی جات همراه یا قبل از غذا</a:t>
            </a:r>
          </a:p>
          <a:p>
            <a:pPr>
              <a:buFont typeface="Wingdings" panose="05000000000000000000" pitchFamily="2" charset="2"/>
              <a:buChar char="v"/>
            </a:pPr>
            <a:r>
              <a:rPr lang="fa-IR" dirty="0" smtClean="0">
                <a:solidFill>
                  <a:srgbClr val="00B0F0"/>
                </a:solidFill>
                <a:cs typeface="A Mitra_4" panose="00000700000000000000" pitchFamily="2" charset="-78"/>
              </a:rPr>
              <a:t>حداقل استفاده از نوشابه ها</a:t>
            </a:r>
          </a:p>
          <a:p>
            <a:pPr>
              <a:buFont typeface="Wingdings" panose="05000000000000000000" pitchFamily="2" charset="2"/>
              <a:buChar char="v"/>
            </a:pPr>
            <a:r>
              <a:rPr lang="fa-IR" dirty="0" smtClean="0">
                <a:solidFill>
                  <a:srgbClr val="00B0F0"/>
                </a:solidFill>
                <a:cs typeface="A Mitra_4" panose="00000700000000000000" pitchFamily="2" charset="-78"/>
              </a:rPr>
              <a:t>تشویق به فعالیت فیزیکی منظم</a:t>
            </a:r>
          </a:p>
          <a:p>
            <a:pPr>
              <a:buFont typeface="Wingdings" panose="05000000000000000000" pitchFamily="2" charset="2"/>
              <a:buChar char="v"/>
            </a:pPr>
            <a:r>
              <a:rPr lang="fa-IR" dirty="0" smtClean="0">
                <a:solidFill>
                  <a:srgbClr val="00B0F0"/>
                </a:solidFill>
                <a:cs typeface="A Mitra_4" panose="00000700000000000000" pitchFamily="2" charset="-78"/>
              </a:rPr>
              <a:t>توجه به کیفیت غذا نه کمیت آن</a:t>
            </a:r>
          </a:p>
          <a:p>
            <a:pPr>
              <a:buFont typeface="Wingdings" panose="05000000000000000000" pitchFamily="2" charset="2"/>
              <a:buChar char="v"/>
            </a:pPr>
            <a:r>
              <a:rPr lang="fa-IR" dirty="0" smtClean="0">
                <a:solidFill>
                  <a:srgbClr val="00B0F0"/>
                </a:solidFill>
                <a:cs typeface="A Mitra_4" panose="00000700000000000000" pitchFamily="2" charset="-78"/>
              </a:rPr>
              <a:t>استفاده به موقع از دارو ها</a:t>
            </a:r>
          </a:p>
          <a:p>
            <a:pPr>
              <a:buFont typeface="Wingdings" panose="05000000000000000000" pitchFamily="2" charset="2"/>
              <a:buChar char="v"/>
            </a:pPr>
            <a:r>
              <a:rPr lang="fa-IR" dirty="0" smtClean="0">
                <a:solidFill>
                  <a:srgbClr val="00B0F0"/>
                </a:solidFill>
                <a:cs typeface="A Mitra_4" panose="00000700000000000000" pitchFamily="2" charset="-78"/>
              </a:rPr>
              <a:t>نسبت به علایم افت قند خون آگاه باشید</a:t>
            </a:r>
          </a:p>
          <a:p>
            <a:pPr>
              <a:buFont typeface="Wingdings" panose="05000000000000000000" pitchFamily="2" charset="2"/>
              <a:buChar char="v"/>
            </a:pPr>
            <a:r>
              <a:rPr lang="fa-IR" dirty="0" smtClean="0">
                <a:solidFill>
                  <a:srgbClr val="00B0F0"/>
                </a:solidFill>
                <a:cs typeface="A Mitra_4" panose="00000700000000000000" pitchFamily="2" charset="-78"/>
              </a:rPr>
              <a:t> </a:t>
            </a:r>
          </a:p>
          <a:p>
            <a:pPr>
              <a:buFont typeface="Wingdings" panose="05000000000000000000" pitchFamily="2" charset="2"/>
              <a:buChar char="v"/>
            </a:pPr>
            <a:endParaRPr lang="fa-IR" dirty="0">
              <a:solidFill>
                <a:srgbClr val="00B0F0"/>
              </a:solidFill>
              <a:cs typeface="A Mitra_4" panose="00000700000000000000" pitchFamily="2" charset="-78"/>
            </a:endParaRPr>
          </a:p>
        </p:txBody>
      </p:sp>
      <p:sp>
        <p:nvSpPr>
          <p:cNvPr id="4" name="Title 3"/>
          <p:cNvSpPr>
            <a:spLocks noGrp="1"/>
          </p:cNvSpPr>
          <p:nvPr>
            <p:ph type="title"/>
          </p:nvPr>
        </p:nvSpPr>
        <p:spPr/>
        <p:txBody>
          <a:bodyPr/>
          <a:lstStyle/>
          <a:p>
            <a:endParaRPr lang="fa-I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48" y="2229932"/>
            <a:ext cx="4157520" cy="2766641"/>
          </a:xfrm>
          <a:prstGeom prst="rect">
            <a:avLst/>
          </a:prstGeom>
        </p:spPr>
      </p:pic>
    </p:spTree>
    <p:extLst>
      <p:ext uri="{BB962C8B-B14F-4D97-AF65-F5344CB8AC3E}">
        <p14:creationId xmlns:p14="http://schemas.microsoft.com/office/powerpoint/2010/main" val="76256423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r"/>
            <a:r>
              <a:rPr lang="fa-IR" dirty="0" smtClean="0">
                <a:cs typeface="A Mitra_4" panose="00000700000000000000" pitchFamily="2" charset="-78"/>
              </a:rPr>
              <a:t>تهیه شده توسط:</a:t>
            </a:r>
            <a:br>
              <a:rPr lang="fa-IR" dirty="0" smtClean="0">
                <a:cs typeface="A Mitra_4" panose="00000700000000000000" pitchFamily="2" charset="-78"/>
              </a:rPr>
            </a:br>
            <a:endParaRPr lang="fa-IR" dirty="0">
              <a:cs typeface="A Mitra_4" panose="00000700000000000000" pitchFamily="2" charset="-78"/>
            </a:endParaRPr>
          </a:p>
        </p:txBody>
      </p:sp>
      <p:sp>
        <p:nvSpPr>
          <p:cNvPr id="3" name="Content Placeholder 2"/>
          <p:cNvSpPr>
            <a:spLocks noGrp="1"/>
          </p:cNvSpPr>
          <p:nvPr>
            <p:ph idx="1"/>
          </p:nvPr>
        </p:nvSpPr>
        <p:spPr>
          <a:xfrm>
            <a:off x="677334" y="1778451"/>
            <a:ext cx="8596668" cy="3880773"/>
          </a:xfrm>
          <a:noFill/>
        </p:spPr>
        <p:style>
          <a:lnRef idx="2">
            <a:schemeClr val="accent1"/>
          </a:lnRef>
          <a:fillRef idx="1">
            <a:schemeClr val="lt1"/>
          </a:fillRef>
          <a:effectRef idx="0">
            <a:schemeClr val="accent1"/>
          </a:effectRef>
          <a:fontRef idx="minor">
            <a:schemeClr val="dk1"/>
          </a:fontRef>
        </p:style>
        <p:txBody>
          <a:bodyPr>
            <a:normAutofit/>
          </a:bodyPr>
          <a:lstStyle/>
          <a:p>
            <a:r>
              <a:rPr lang="fa-IR" dirty="0" smtClean="0">
                <a:cs typeface="A Mitra_4" panose="00000700000000000000" pitchFamily="2" charset="-78"/>
              </a:rPr>
              <a:t>شکوفه سمیعی</a:t>
            </a:r>
          </a:p>
          <a:p>
            <a:r>
              <a:rPr lang="fa-IR" dirty="0" smtClean="0">
                <a:cs typeface="A Mitra_4" panose="00000700000000000000" pitchFamily="2" charset="-78"/>
              </a:rPr>
              <a:t>مهدیه یاوری</a:t>
            </a:r>
          </a:p>
          <a:p>
            <a:endParaRPr lang="fa-IR" dirty="0">
              <a:cs typeface="A Mitra_4" panose="00000700000000000000" pitchFamily="2" charset="-78"/>
            </a:endParaRPr>
          </a:p>
          <a:p>
            <a:endParaRPr lang="fa-IR" dirty="0" smtClean="0">
              <a:cs typeface="A Mitra_4" panose="00000700000000000000" pitchFamily="2" charset="-78"/>
            </a:endParaRPr>
          </a:p>
          <a:p>
            <a:endParaRPr lang="fa-IR" dirty="0">
              <a:cs typeface="A Mitra_4" panose="00000700000000000000" pitchFamily="2" charset="-78"/>
            </a:endParaRPr>
          </a:p>
          <a:p>
            <a:endParaRPr lang="fa-IR" dirty="0" smtClean="0">
              <a:cs typeface="A Mitra_4" panose="00000700000000000000" pitchFamily="2" charset="-78"/>
            </a:endParaRPr>
          </a:p>
          <a:p>
            <a:pPr marL="0" indent="0" algn="ctr">
              <a:buNone/>
            </a:pPr>
            <a:r>
              <a:rPr lang="fa-IR" sz="5400" b="1" dirty="0" smtClean="0">
                <a:ln w="22225">
                  <a:solidFill>
                    <a:schemeClr val="accent2"/>
                  </a:solidFill>
                  <a:prstDash val="solid"/>
                </a:ln>
                <a:solidFill>
                  <a:schemeClr val="accent2">
                    <a:lumMod val="40000"/>
                    <a:lumOff val="60000"/>
                  </a:schemeClr>
                </a:solidFill>
                <a:cs typeface="A Mitra_4" panose="00000700000000000000" pitchFamily="2" charset="-78"/>
              </a:rPr>
              <a:t>با </a:t>
            </a:r>
            <a:r>
              <a:rPr lang="fa-IR" sz="5400" b="1" dirty="0">
                <a:ln w="22225">
                  <a:solidFill>
                    <a:schemeClr val="accent2"/>
                  </a:solidFill>
                  <a:prstDash val="solid"/>
                </a:ln>
                <a:solidFill>
                  <a:schemeClr val="accent2">
                    <a:lumMod val="40000"/>
                    <a:lumOff val="60000"/>
                  </a:schemeClr>
                </a:solidFill>
                <a:cs typeface="A Mitra_4" panose="00000700000000000000" pitchFamily="2" charset="-78"/>
              </a:rPr>
              <a:t>تشکر ازتوجه </a:t>
            </a:r>
            <a:r>
              <a:rPr lang="fa-IR" sz="5400" b="1" dirty="0" smtClean="0">
                <a:ln w="22225">
                  <a:solidFill>
                    <a:schemeClr val="accent2"/>
                  </a:solidFill>
                  <a:prstDash val="solid"/>
                </a:ln>
                <a:solidFill>
                  <a:schemeClr val="accent2">
                    <a:lumMod val="40000"/>
                    <a:lumOff val="60000"/>
                  </a:schemeClr>
                </a:solidFill>
                <a:cs typeface="A Mitra_4" panose="00000700000000000000" pitchFamily="2" charset="-78"/>
              </a:rPr>
              <a:t>شما</a:t>
            </a:r>
            <a:endParaRPr lang="fa-IR"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38267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698" y="0"/>
            <a:ext cx="8596668" cy="1320800"/>
          </a:xfrm>
        </p:spPr>
        <p:txBody>
          <a:bodyPr/>
          <a:lstStyle/>
          <a:p>
            <a:pPr algn="r"/>
            <a:r>
              <a:rPr lang="fa-IR" dirty="0">
                <a:solidFill>
                  <a:srgbClr val="0070C0"/>
                </a:solidFill>
                <a:cs typeface="A Mitra_4" panose="00000700000000000000" pitchFamily="2" charset="-78"/>
              </a:rPr>
              <a:t>پاتوفیزیولوژی</a:t>
            </a:r>
          </a:p>
        </p:txBody>
      </p:sp>
      <p:sp>
        <p:nvSpPr>
          <p:cNvPr id="3" name="Content Placeholder 2"/>
          <p:cNvSpPr>
            <a:spLocks noGrp="1"/>
          </p:cNvSpPr>
          <p:nvPr>
            <p:ph idx="1"/>
          </p:nvPr>
        </p:nvSpPr>
        <p:spPr>
          <a:xfrm>
            <a:off x="4408227" y="1064526"/>
            <a:ext cx="5513695" cy="5472752"/>
          </a:xfrm>
        </p:spPr>
        <p:txBody>
          <a:bodyPr>
            <a:normAutofit/>
          </a:bodyPr>
          <a:lstStyle/>
          <a:p>
            <a:r>
              <a:rPr lang="fa-IR" sz="2000" dirty="0">
                <a:cs typeface="A Mitra_4" panose="00000700000000000000" pitchFamily="2" charset="-78"/>
              </a:rPr>
              <a:t>سلول های بتای پانکراس مسئول ترشح انسولین هستند. انسولین نوعی هورمون ذخیره کننده است.هنگام خوردن غذا ترشح انسولین افزایش می یابد و گلوکز از خون به داخل عضلات، کبد و سلولهای چربی منتقل می شود. </a:t>
            </a:r>
            <a:endParaRPr lang="fa-IR" sz="2000" dirty="0" smtClean="0">
              <a:cs typeface="A Mitra_4" panose="00000700000000000000" pitchFamily="2" charset="-78"/>
            </a:endParaRPr>
          </a:p>
          <a:p>
            <a:r>
              <a:rPr lang="fa-IR" sz="2000" dirty="0">
                <a:cs typeface="A Mitra_4" panose="00000700000000000000" pitchFamily="2" charset="-78"/>
              </a:rPr>
              <a:t>در مقابل سلولهای بتا، سلولهای جزایر لانگرهانس وجود دارد که هورمون گلوکاگون را ترشح می کنند. این هورمون محرک کبدی برای آزاد سازی گلوکز می باشد. ابتدا کبد با فرآیند گلیکوژنولیز، گلیکوژن را به گلوکز تبدیل می کند. اگر ظرف 8 تا 12 ساعت همچنان غذایی به بدن نرسدکبد گلوکز را از طریق شکستن مواد غیرکربوهیدراتی، یعنی آمینواسیدها فراهم می سازد. </a:t>
            </a:r>
          </a:p>
          <a:p>
            <a:endParaRPr lang="fa-IR" sz="2000" dirty="0">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0" y="282541"/>
            <a:ext cx="3911214" cy="5011690"/>
          </a:xfrm>
          <a:prstGeom prst="rect">
            <a:avLst/>
          </a:prstGeom>
        </p:spPr>
      </p:pic>
    </p:spTree>
    <p:extLst>
      <p:ext uri="{BB962C8B-B14F-4D97-AF65-F5344CB8AC3E}">
        <p14:creationId xmlns:p14="http://schemas.microsoft.com/office/powerpoint/2010/main" val="718155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solidFill>
                  <a:srgbClr val="0070C0"/>
                </a:solidFill>
                <a:cs typeface="A Mitra_4" panose="00000700000000000000" pitchFamily="2" charset="-78"/>
              </a:rPr>
              <a:t>عملکرد های انسولین</a:t>
            </a:r>
          </a:p>
        </p:txBody>
      </p:sp>
      <p:sp>
        <p:nvSpPr>
          <p:cNvPr id="3" name="Content Placeholder 2"/>
          <p:cNvSpPr>
            <a:spLocks noGrp="1"/>
          </p:cNvSpPr>
          <p:nvPr>
            <p:ph idx="1"/>
          </p:nvPr>
        </p:nvSpPr>
        <p:spPr>
          <a:xfrm>
            <a:off x="677334" y="1815152"/>
            <a:ext cx="8596668" cy="3996021"/>
          </a:xfrm>
        </p:spPr>
        <p:txBody>
          <a:bodyPr>
            <a:normAutofit/>
          </a:bodyPr>
          <a:lstStyle/>
          <a:p>
            <a:endParaRPr lang="fa-IR" sz="2400" dirty="0">
              <a:cs typeface="A Mitra_4" panose="00000700000000000000" pitchFamily="2" charset="-78"/>
            </a:endParaRPr>
          </a:p>
          <a:p>
            <a:r>
              <a:rPr lang="fa-IR" sz="2400" dirty="0">
                <a:cs typeface="A Mitra_4" panose="00000700000000000000" pitchFamily="2" charset="-78"/>
              </a:rPr>
              <a:t>1. انتقال و متابولیزه کردن گلوکز جهت تولید انرژِی </a:t>
            </a:r>
          </a:p>
          <a:p>
            <a:r>
              <a:rPr lang="fa-IR" sz="2400" dirty="0">
                <a:cs typeface="A Mitra_4" panose="00000700000000000000" pitchFamily="2" charset="-78"/>
              </a:rPr>
              <a:t>2. تحریک و آزادسازی گلوکز در کبد و عضلات </a:t>
            </a:r>
          </a:p>
          <a:p>
            <a:r>
              <a:rPr lang="fa-IR" sz="2400" dirty="0">
                <a:cs typeface="A Mitra_4" panose="00000700000000000000" pitchFamily="2" charset="-78"/>
              </a:rPr>
              <a:t>3. آزادسازی گلوکز از کبد را متوقف می کند. </a:t>
            </a:r>
          </a:p>
          <a:p>
            <a:r>
              <a:rPr lang="fa-IR" sz="2400" dirty="0">
                <a:cs typeface="A Mitra_4" panose="00000700000000000000" pitchFamily="2" charset="-78"/>
              </a:rPr>
              <a:t>4. تسریع فرآیندهای چربی غذا در بافت چربی </a:t>
            </a:r>
          </a:p>
          <a:p>
            <a:r>
              <a:rPr lang="fa-IR" sz="2400" dirty="0">
                <a:cs typeface="A Mitra_4" panose="00000700000000000000" pitchFamily="2" charset="-78"/>
              </a:rPr>
              <a:t>5. تسریع انتقال اسیدهای آمینه </a:t>
            </a:r>
          </a:p>
          <a:p>
            <a:r>
              <a:rPr lang="fa-IR" sz="2400" dirty="0">
                <a:cs typeface="A Mitra_4" panose="00000700000000000000" pitchFamily="2" charset="-78"/>
              </a:rPr>
              <a:t>6. باعث مهار تجزیه پروتئین، گلوکز و چربی ذخیره شده می گردد. </a:t>
            </a:r>
          </a:p>
          <a:p>
            <a:endParaRPr lang="fa-IR" sz="2400" dirty="0">
              <a:cs typeface="A Mitra_4" panose="00000700000000000000" pitchFamily="2" charset="-78"/>
            </a:endParaRPr>
          </a:p>
        </p:txBody>
      </p:sp>
    </p:spTree>
    <p:extLst>
      <p:ext uri="{BB962C8B-B14F-4D97-AF65-F5344CB8AC3E}">
        <p14:creationId xmlns:p14="http://schemas.microsoft.com/office/powerpoint/2010/main" val="167824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6845"/>
            <a:ext cx="8596668" cy="1320800"/>
          </a:xfrm>
        </p:spPr>
        <p:txBody>
          <a:bodyPr/>
          <a:lstStyle/>
          <a:p>
            <a:pPr algn="r"/>
            <a:r>
              <a:rPr lang="fa-IR" dirty="0" smtClean="0">
                <a:solidFill>
                  <a:srgbClr val="0070C0"/>
                </a:solidFill>
                <a:cs typeface="A Mitra_4" panose="00000700000000000000" pitchFamily="2" charset="-78"/>
              </a:rPr>
              <a:t>انواع دیابت</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4" y="1764804"/>
            <a:ext cx="8596668" cy="3880773"/>
          </a:xfrm>
        </p:spPr>
        <p:txBody>
          <a:bodyPr/>
          <a:lstStyle/>
          <a:p>
            <a:endParaRPr lang="fa-IR" dirty="0">
              <a:cs typeface="A Mitra_4" panose="00000700000000000000" pitchFamily="2" charset="-78"/>
            </a:endParaRPr>
          </a:p>
          <a:p>
            <a:r>
              <a:rPr lang="fa-IR" dirty="0">
                <a:cs typeface="A Mitra_4" panose="00000700000000000000" pitchFamily="2" charset="-78"/>
              </a:rPr>
              <a:t>دیابت نوع یک</a:t>
            </a:r>
          </a:p>
          <a:p>
            <a:endParaRPr lang="fa-IR" dirty="0">
              <a:cs typeface="A Mitra_4" panose="00000700000000000000" pitchFamily="2" charset="-78"/>
            </a:endParaRPr>
          </a:p>
          <a:p>
            <a:r>
              <a:rPr lang="fa-IR" dirty="0">
                <a:cs typeface="A Mitra_4" panose="00000700000000000000" pitchFamily="2" charset="-78"/>
              </a:rPr>
              <a:t> دیابت نوع دو</a:t>
            </a:r>
          </a:p>
          <a:p>
            <a:endParaRPr lang="fa-IR" dirty="0">
              <a:cs typeface="A Mitra_4" panose="00000700000000000000" pitchFamily="2" charset="-78"/>
            </a:endParaRPr>
          </a:p>
          <a:p>
            <a:r>
              <a:rPr lang="fa-IR" dirty="0">
                <a:cs typeface="A Mitra_4" panose="00000700000000000000" pitchFamily="2" charset="-78"/>
              </a:rPr>
              <a:t> دیابت حاملگی </a:t>
            </a:r>
          </a:p>
          <a:p>
            <a:pPr marL="0" indent="0">
              <a:buNone/>
            </a:pPr>
            <a:r>
              <a:rPr lang="fa-IR" dirty="0" smtClean="0">
                <a:cs typeface="A Mitra_4" panose="00000700000000000000" pitchFamily="2" charset="-78"/>
              </a:rPr>
              <a:t> </a:t>
            </a:r>
            <a:endParaRPr lang="fa-IR" dirty="0">
              <a:cs typeface="A Mitra_4" panose="00000700000000000000" pitchFamily="2" charset="-78"/>
            </a:endParaRPr>
          </a:p>
        </p:txBody>
      </p:sp>
      <p:pic>
        <p:nvPicPr>
          <p:cNvPr id="4" name="Picture 3"/>
          <p:cNvPicPr>
            <a:picLocks noChangeAspect="1"/>
          </p:cNvPicPr>
          <p:nvPr/>
        </p:nvPicPr>
        <p:blipFill>
          <a:blip r:embed="rId2"/>
          <a:stretch>
            <a:fillRect/>
          </a:stretch>
        </p:blipFill>
        <p:spPr>
          <a:xfrm>
            <a:off x="905249" y="2160589"/>
            <a:ext cx="5413717" cy="2834886"/>
          </a:xfrm>
          <a:prstGeom prst="rect">
            <a:avLst/>
          </a:prstGeom>
        </p:spPr>
      </p:pic>
    </p:spTree>
    <p:extLst>
      <p:ext uri="{BB962C8B-B14F-4D97-AF65-F5344CB8AC3E}">
        <p14:creationId xmlns:p14="http://schemas.microsoft.com/office/powerpoint/2010/main" val="4276991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45660"/>
            <a:ext cx="8971633" cy="1684740"/>
          </a:xfrm>
        </p:spPr>
        <p:txBody>
          <a:bodyPr/>
          <a:lstStyle/>
          <a:p>
            <a:pPr algn="r"/>
            <a:r>
              <a:rPr lang="fa-IR" dirty="0" smtClean="0">
                <a:solidFill>
                  <a:srgbClr val="0070C0"/>
                </a:solidFill>
                <a:cs typeface="A Mitra_4" panose="00000700000000000000" pitchFamily="2" charset="-78"/>
              </a:rPr>
              <a:t>دیابت نوع 1  </a:t>
            </a:r>
            <a:endParaRPr lang="fa-IR" dirty="0">
              <a:solidFill>
                <a:srgbClr val="0070C0"/>
              </a:solidFill>
              <a:cs typeface="A Mitra_4" panose="00000700000000000000" pitchFamily="2" charset="-78"/>
            </a:endParaRPr>
          </a:p>
        </p:txBody>
      </p:sp>
      <p:sp>
        <p:nvSpPr>
          <p:cNvPr id="3" name="Content Placeholder 2"/>
          <p:cNvSpPr>
            <a:spLocks noGrp="1"/>
          </p:cNvSpPr>
          <p:nvPr>
            <p:ph idx="1"/>
          </p:nvPr>
        </p:nvSpPr>
        <p:spPr>
          <a:xfrm>
            <a:off x="677334" y="1105469"/>
            <a:ext cx="9162702" cy="5322627"/>
          </a:xfrm>
        </p:spPr>
        <p:txBody>
          <a:bodyPr>
            <a:normAutofit/>
          </a:bodyPr>
          <a:lstStyle/>
          <a:p>
            <a:r>
              <a:rPr lang="fa-IR" dirty="0">
                <a:cs typeface="A Mitra_4" panose="00000700000000000000" pitchFamily="2" charset="-78"/>
              </a:rPr>
              <a:t>5 تا 10 درصد بیماران مبتلا به دیابت نوع یک هستند. شروع ناگهانی قبل از 30 سالگی از مشخصات آن است. ویژگی بارز آن، تخریب شدن سلولهای بتای پانکراس می باشد. استعداد ژنتیکی شایعترین عامل زمینه ای در این خصوص می باشد. شواهدی مبنی بر وجود پاسخ های اتوایمیون در دیابت نوع یک وجود دارد. </a:t>
            </a:r>
          </a:p>
          <a:p>
            <a:r>
              <a:rPr lang="fa-IR" dirty="0">
                <a:cs typeface="A Mitra_4" panose="00000700000000000000" pitchFamily="2" charset="-78"/>
              </a:rPr>
              <a:t>همچنین برخی از فاکتورهای محیطی ممکن است در این خصوص دخیل باشند. برای مثال بعضی از ویروس ها یا برخی سموم. تخریب سلولهای بتا منجر به کاهش یا عدم تولید انسولین در خون می شود که به دنبال آن افزایش قند خون ناشتا را خواهیم داشت. به علاوه گلوکز به دست آمده از طریق غذا نمی تواند در کبد ذخیره شود. </a:t>
            </a:r>
          </a:p>
          <a:p>
            <a:r>
              <a:rPr lang="fa-IR" dirty="0">
                <a:cs typeface="A Mitra_4" panose="00000700000000000000" pitchFamily="2" charset="-78"/>
              </a:rPr>
              <a:t>در نتیجه در جریان خون باقی می ماند و باعث بروز هایپرگلیسمی می شود. اگر غلظت گلوکز در خون همچنان رو به افزایش باشد وقتی به آستانه کلیوی برسد ( </a:t>
            </a:r>
            <a:r>
              <a:rPr lang="en-US" dirty="0">
                <a:cs typeface="A Mitra_4" panose="00000700000000000000" pitchFamily="2" charset="-78"/>
              </a:rPr>
              <a:t>mg200-180) </a:t>
            </a:r>
            <a:r>
              <a:rPr lang="fa-IR" dirty="0">
                <a:cs typeface="A Mitra_4" panose="00000700000000000000" pitchFamily="2" charset="-78"/>
              </a:rPr>
              <a:t>کلیه ها نمی توانند تمام گلوکز را بازجذب کنند، در نتیجه گلوکوزوری اتفاق خوهاد افتاد. دفع شدید گلوکز از طریق ادرار با  اتلاف شدید آب و الکترولیتها همراه است که به این حالت دیورز اسموتیک گفته می شود. </a:t>
            </a:r>
            <a:endParaRPr lang="fa-IR" dirty="0" smtClean="0">
              <a:cs typeface="A Mitra_4" panose="00000700000000000000" pitchFamily="2" charset="-78"/>
            </a:endParaRPr>
          </a:p>
          <a:p>
            <a:r>
              <a:rPr lang="fa-IR" dirty="0">
                <a:cs typeface="A Mitra_4" panose="00000700000000000000" pitchFamily="2" charset="-78"/>
              </a:rPr>
              <a:t>چون انسولین در فرآیندهای گلیکوژنولیز و گلوکونئوژنز نقش دارد با نبود این هورمون این فرآیندها بدون محدودیت ادامه یافته و به ایجاد هیپرگلیسمی بیشتر کمک می کند و شکسته شدن چربی ها، در این میان منجربه تولید اجسام کتونی و کتواسیدوز </a:t>
            </a:r>
            <a:r>
              <a:rPr lang="fa-IR" dirty="0" smtClean="0">
                <a:cs typeface="A Mitra_4" panose="00000700000000000000" pitchFamily="2" charset="-78"/>
              </a:rPr>
              <a:t>دیابتی (</a:t>
            </a:r>
            <a:r>
              <a:rPr lang="en-US" dirty="0" smtClean="0">
                <a:cs typeface="A Mitra_4" panose="00000700000000000000" pitchFamily="2" charset="-78"/>
              </a:rPr>
              <a:t>DKA</a:t>
            </a:r>
            <a:r>
              <a:rPr lang="fa-IR" dirty="0" smtClean="0">
                <a:cs typeface="A Mitra_4" panose="00000700000000000000" pitchFamily="2" charset="-78"/>
              </a:rPr>
              <a:t>می </a:t>
            </a:r>
            <a:r>
              <a:rPr lang="fa-IR" dirty="0">
                <a:cs typeface="A Mitra_4" panose="00000700000000000000" pitchFamily="2" charset="-78"/>
              </a:rPr>
              <a:t>شود</a:t>
            </a:r>
            <a:r>
              <a:rPr lang="fa-IR" dirty="0" smtClean="0">
                <a:cs typeface="A Mitra_4" panose="00000700000000000000" pitchFamily="2" charset="-78"/>
              </a:rPr>
              <a:t>.</a:t>
            </a:r>
            <a:endParaRPr lang="fa-IR" dirty="0">
              <a:cs typeface="A Mitra_4" panose="00000700000000000000" pitchFamily="2" charset="-78"/>
            </a:endParaRPr>
          </a:p>
          <a:p>
            <a:endParaRPr lang="fa-IR" dirty="0">
              <a:cs typeface="A Mitra_4" panose="00000700000000000000" pitchFamily="2" charset="-78"/>
            </a:endParaRPr>
          </a:p>
          <a:p>
            <a:endParaRPr lang="fa-IR" dirty="0">
              <a:cs typeface="A Mitra_4" panose="00000700000000000000" pitchFamily="2" charset="-78"/>
            </a:endParaRPr>
          </a:p>
          <a:p>
            <a:endParaRPr lang="fa-IR" dirty="0">
              <a:cs typeface="A Mitra_4" panose="00000700000000000000" pitchFamily="2" charset="-78"/>
            </a:endParaRPr>
          </a:p>
        </p:txBody>
      </p:sp>
    </p:spTree>
    <p:extLst>
      <p:ext uri="{BB962C8B-B14F-4D97-AF65-F5344CB8AC3E}">
        <p14:creationId xmlns:p14="http://schemas.microsoft.com/office/powerpoint/2010/main" val="278857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4810</TotalTime>
  <Words>5118</Words>
  <Application>Microsoft Office PowerPoint</Application>
  <PresentationFormat>Widescreen</PresentationFormat>
  <Paragraphs>413</Paragraphs>
  <Slides>56</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 Mitra_4</vt:lpstr>
      <vt:lpstr>Arial</vt:lpstr>
      <vt:lpstr>B Nazanin</vt:lpstr>
      <vt:lpstr>BNazanin</vt:lpstr>
      <vt:lpstr>Calibri</vt:lpstr>
      <vt:lpstr>Garamond</vt:lpstr>
      <vt:lpstr>Tahoma</vt:lpstr>
      <vt:lpstr>Times New Roman</vt:lpstr>
      <vt:lpstr>Trebuchet MS</vt:lpstr>
      <vt:lpstr>Wingdings</vt:lpstr>
      <vt:lpstr>Wingdings 3</vt:lpstr>
      <vt:lpstr>Facet</vt:lpstr>
      <vt:lpstr>PowerPoint Presentation</vt:lpstr>
      <vt:lpstr>PowerPoint Presentation</vt:lpstr>
      <vt:lpstr>تاریخچه دیابت:</vt:lpstr>
      <vt:lpstr>اپیدمیولوژی</vt:lpstr>
      <vt:lpstr>پیامدهای دیابت</vt:lpstr>
      <vt:lpstr>پاتوفیزیولوژی</vt:lpstr>
      <vt:lpstr>عملکرد های انسولین</vt:lpstr>
      <vt:lpstr>انواع دیابت</vt:lpstr>
      <vt:lpstr>دیابت نوع 1  </vt:lpstr>
      <vt:lpstr>تظاهرات بالینی</vt:lpstr>
      <vt:lpstr>PowerPoint Presentation</vt:lpstr>
      <vt:lpstr>دیابت نوع دو</vt:lpstr>
      <vt:lpstr>PowerPoint Presentation</vt:lpstr>
      <vt:lpstr>بررسی و یافته های تشخیصی</vt:lpstr>
      <vt:lpstr>هدف درمانی در کنترل دیابت، رسیدن به سطح طبیعی قند خون (یوگلیسمی) بدون ابتلا به هایپوگلایسمی یا بدون ایجاد شدن هر گونه اختلال در زندگی طبیعی و فعالیتهای بیمار می باشد. درمان دیابت شامل 5 مورد زیر می باشد: </vt:lpstr>
      <vt:lpstr>آموزش به بیمار</vt:lpstr>
      <vt:lpstr>درمان تغذیه ای</vt:lpstr>
      <vt:lpstr>PowerPoint Presentation</vt:lpstr>
      <vt:lpstr>PowerPoint Presentation</vt:lpstr>
      <vt:lpstr>شاخص گلیسمیک</vt:lpstr>
      <vt:lpstr>PowerPoint Presentation</vt:lpstr>
      <vt:lpstr>دستورالعمل ورزشی</vt:lpstr>
      <vt:lpstr>توجهات مربوط به ورزش:</vt:lpstr>
      <vt:lpstr>مراقبت ازپاها: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دارو های خوراکی:</vt:lpstr>
      <vt:lpstr>PowerPoint Presentation</vt:lpstr>
      <vt:lpstr>PowerPoint Presentation</vt:lpstr>
      <vt:lpstr>PowerPoint Presentation</vt:lpstr>
      <vt:lpstr>دارو تزریقی: </vt:lpstr>
      <vt:lpstr>دماي نگهداري انسولین </vt:lpstr>
      <vt:lpstr>انسولین در چربی زیر پوست باید تزریق شود.  اگرهنگام تزریق درون پوستی خروج سوزن از پوست، قسمت سفیدي ایجاد می شود که می تواند نشاندهنده این باشد که انسولین به اندازه کافی عمیق تزریق نشده است.</vt:lpstr>
      <vt:lpstr>PowerPoint Presentation</vt:lpstr>
      <vt:lpstr>PowerPoint Presentation</vt:lpstr>
      <vt:lpstr>PowerPoint Presentation</vt:lpstr>
      <vt:lpstr>PowerPoint Presentation</vt:lpstr>
      <vt:lpstr>سر سوزن قلم انسولین • سر سوزن قلم انسولین یک بار مصرف است. • براي هر تزریق از سوزن جدید استفاده کنید.</vt:lpstr>
      <vt:lpstr>PowerPoint Presentation</vt:lpstr>
      <vt:lpstr>PowerPoint Presentation</vt:lpstr>
      <vt:lpstr>PowerPoint Presentation</vt:lpstr>
      <vt:lpstr>PowerPoint Presentation</vt:lpstr>
      <vt:lpstr>لیپودیستروفی </vt:lpstr>
      <vt:lpstr>PowerPoint Presentation</vt:lpstr>
      <vt:lpstr>توصیه ها:</vt:lpstr>
      <vt:lpstr>PowerPoint Presentation</vt:lpstr>
      <vt:lpstr>PowerPoint Presentation</vt:lpstr>
      <vt:lpstr>PowerPoint Presentation</vt:lpstr>
      <vt:lpstr>PowerPoint Presentation</vt:lpstr>
      <vt:lpstr>PowerPoint Presentation</vt:lpstr>
      <vt:lpstr>تهیه شده توسط: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VetrA</dc:creator>
  <cp:lastModifiedBy>VetrA</cp:lastModifiedBy>
  <cp:revision>103</cp:revision>
  <dcterms:created xsi:type="dcterms:W3CDTF">2018-08-13T04:21:59Z</dcterms:created>
  <dcterms:modified xsi:type="dcterms:W3CDTF">2018-08-27T06:05:08Z</dcterms:modified>
</cp:coreProperties>
</file>