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9" r:id="rId2"/>
    <p:sldId id="256" r:id="rId3"/>
    <p:sldId id="258" r:id="rId4"/>
    <p:sldId id="260" r:id="rId5"/>
    <p:sldId id="265" r:id="rId6"/>
    <p:sldId id="266" r:id="rId7"/>
    <p:sldId id="267" r:id="rId8"/>
    <p:sldId id="262" r:id="rId9"/>
    <p:sldId id="264" r:id="rId10"/>
    <p:sldId id="263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8" r:id="rId28"/>
    <p:sldId id="290" r:id="rId29"/>
    <p:sldId id="289" r:id="rId30"/>
    <p:sldId id="291" r:id="rId31"/>
    <p:sldId id="293" r:id="rId32"/>
    <p:sldId id="294" r:id="rId33"/>
    <p:sldId id="295" r:id="rId34"/>
    <p:sldId id="299" r:id="rId35"/>
    <p:sldId id="297" r:id="rId36"/>
    <p:sldId id="298" r:id="rId37"/>
    <p:sldId id="301" r:id="rId38"/>
    <p:sldId id="303" r:id="rId39"/>
    <p:sldId id="304" r:id="rId40"/>
    <p:sldId id="306" r:id="rId41"/>
    <p:sldId id="305" r:id="rId42"/>
    <p:sldId id="307" r:id="rId43"/>
    <p:sldId id="308" r:id="rId44"/>
    <p:sldId id="309" r:id="rId45"/>
    <p:sldId id="310" r:id="rId46"/>
    <p:sldId id="311" r:id="rId47"/>
    <p:sldId id="314" r:id="rId48"/>
    <p:sldId id="315" r:id="rId49"/>
    <p:sldId id="316" r:id="rId50"/>
    <p:sldId id="317" r:id="rId51"/>
    <p:sldId id="318" r:id="rId52"/>
    <p:sldId id="320" r:id="rId53"/>
    <p:sldId id="322" r:id="rId54"/>
    <p:sldId id="326" r:id="rId55"/>
    <p:sldId id="327" r:id="rId56"/>
    <p:sldId id="324" r:id="rId57"/>
    <p:sldId id="328" r:id="rId58"/>
  </p:sldIdLst>
  <p:sldSz cx="12192000" cy="6858000"/>
  <p:notesSz cx="6858000" cy="9144000"/>
  <p:custDataLst>
    <p:tags r:id="rId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-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student\My Documents\g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01989" y="1752601"/>
            <a:ext cx="7775223" cy="43735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35627" y="1124745"/>
            <a:ext cx="7429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sz="3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00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a-IR" dirty="0"/>
          </a:p>
        </p:txBody>
      </p:sp>
      <p:pic>
        <p:nvPicPr>
          <p:cNvPr id="5" name="Picture 2" descr="بسم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0723" y="1124745"/>
            <a:ext cx="8079541" cy="551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5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50" y="489859"/>
            <a:ext cx="88392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Frutiger-BoldItalic"/>
              </a:rPr>
              <a:t>Side Effects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Because </a:t>
            </a:r>
            <a:r>
              <a:rPr lang="en-US" dirty="0" err="1">
                <a:latin typeface="Cheltenham-Light"/>
              </a:rPr>
              <a:t>dipyridamole</a:t>
            </a:r>
            <a:r>
              <a:rPr lang="en-US" dirty="0">
                <a:latin typeface="Cheltenham-Light"/>
              </a:rPr>
              <a:t> has </a:t>
            </a:r>
            <a:r>
              <a:rPr lang="en-US" dirty="0" err="1">
                <a:latin typeface="Cheltenham-Light"/>
              </a:rPr>
              <a:t>vasodilatory</a:t>
            </a:r>
            <a:r>
              <a:rPr lang="en-US" dirty="0">
                <a:latin typeface="Cheltenham-Light"/>
              </a:rPr>
              <a:t> effects, caution is necessary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in patients with coronary artery disease</a:t>
            </a:r>
            <a:r>
              <a:rPr lang="en-US" dirty="0" smtClean="0">
                <a:latin typeface="Cheltenham-Light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Gastrointestinal complaints,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heltenham-Light"/>
              </a:rPr>
              <a:t>headache</a:t>
            </a:r>
            <a:r>
              <a:rPr lang="en-US" dirty="0" smtClean="0">
                <a:latin typeface="Cheltenham-Light"/>
              </a:rPr>
              <a:t>,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facial flushing</a:t>
            </a:r>
            <a:r>
              <a:rPr lang="en-US" dirty="0" smtClean="0">
                <a:latin typeface="Cheltenham-Light"/>
              </a:rPr>
              <a:t>,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heltenham-Light"/>
              </a:rPr>
              <a:t> dizziness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Cheltenham-Light"/>
              </a:rPr>
              <a:t>hypotension.</a:t>
            </a:r>
            <a:endParaRPr lang="en-US" dirty="0"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These symptoms often subside with continued use of the drug.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82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075" y="443469"/>
            <a:ext cx="3215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Anticoagulants</a:t>
            </a:r>
            <a:endParaRPr lang="fa-IR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224" y="117663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Frutiger-BoldItalic"/>
              </a:rPr>
              <a:t>Heparin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01152" y="1868615"/>
            <a:ext cx="3566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Frutiger-BoldItalic"/>
              </a:rPr>
              <a:t>Low-Molecular-Weight Heparin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306172" y="256883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Frutiger-BoldItalic"/>
              </a:rPr>
              <a:t>Fondaparinux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539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Fondaparinux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75502" y="1226051"/>
            <a:ext cx="90945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A synthetic analogue of the </a:t>
            </a:r>
            <a:r>
              <a:rPr lang="en-US" b="1" dirty="0" err="1">
                <a:solidFill>
                  <a:srgbClr val="000000"/>
                </a:solidFill>
                <a:latin typeface="Cheltenham-Light"/>
              </a:rPr>
              <a:t>antithrombin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-binding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pentasaccharide</a:t>
            </a:r>
            <a:endParaRPr lang="en-US" dirty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sequence,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fondaparinux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differs from LMWH in several ways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Fondaparinux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is licensed for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thromboprophylaxis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in </a:t>
            </a:r>
            <a:r>
              <a:rPr lang="en-US" b="1" dirty="0" smtClean="0">
                <a:solidFill>
                  <a:srgbClr val="000000"/>
                </a:solidFill>
                <a:latin typeface="Cheltenham-Light"/>
              </a:rPr>
              <a:t>medical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, general surgical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, and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high-risk orthopedic patients </a:t>
            </a:r>
            <a:endParaRPr lang="en-US" b="1" dirty="0" smtClean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an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alternative to heparin or LMWH for the initial treatment of patients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with established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VTE.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Although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fondaparinux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is licensed as an alternative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to heparin or LMWH in patients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with acute coronary syndrome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in Europe and Canada, it is not approved for this indication in the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United States.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526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016" y="707067"/>
            <a:ext cx="83943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Frutiger-Bold"/>
              </a:rPr>
              <a:t>PHARMACOLOGY OF </a:t>
            </a:r>
            <a:r>
              <a:rPr lang="en-US" sz="2400" b="1" dirty="0" smtClean="0">
                <a:solidFill>
                  <a:schemeClr val="accent5"/>
                </a:solidFill>
                <a:latin typeface="Frutiger-Bold"/>
              </a:rPr>
              <a:t>FONDAPARINUX</a:t>
            </a:r>
          </a:p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rgbClr val="000000"/>
                </a:solidFill>
                <a:latin typeface="Cheltenham-Light"/>
              </a:rPr>
              <a:t>Fondaparinux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exhibits complete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bioavailability after subcutaneous injection. With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no binding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to endothelial cells or plasma proteins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clearance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of </a:t>
            </a:r>
            <a:r>
              <a:rPr lang="en-US" dirty="0" err="1" smtClean="0">
                <a:solidFill>
                  <a:srgbClr val="000000"/>
                </a:solidFill>
                <a:latin typeface="Cheltenham-Light"/>
              </a:rPr>
              <a:t>fondaparinux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is independent of dose and its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plasma half-life is 17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0000"/>
                </a:solidFill>
                <a:latin typeface="Cheltenham-Light"/>
              </a:rPr>
              <a:t>hours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. The drug is administered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subcutaneously once daily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. </a:t>
            </a:r>
            <a:endParaRPr lang="en-US" dirty="0" smtClean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Because of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its renal clearance,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fondaparinux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is contraindicated in patients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with creatinine clearance lower than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30 mL/min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, and it should be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used with caution in those with a creatinine clearance lower than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50 mL/min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598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97" y="513484"/>
            <a:ext cx="8509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The drug is given at a dosage of 2.5 mg once daily for </a:t>
            </a:r>
            <a:r>
              <a:rPr lang="en-US" b="1" dirty="0" smtClean="0">
                <a:latin typeface="Cheltenham-Light"/>
              </a:rPr>
              <a:t>prevention </a:t>
            </a:r>
            <a:r>
              <a:rPr lang="en-US" dirty="0" smtClean="0">
                <a:latin typeface="Cheltenham-Light"/>
              </a:rPr>
              <a:t>of VTE.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For initial </a:t>
            </a:r>
            <a:r>
              <a:rPr lang="en-US" b="1" dirty="0">
                <a:latin typeface="Cheltenham-Light"/>
              </a:rPr>
              <a:t>treatment </a:t>
            </a:r>
            <a:r>
              <a:rPr lang="en-US" dirty="0">
                <a:latin typeface="Cheltenham-Light"/>
              </a:rPr>
              <a:t>of established VTE, </a:t>
            </a:r>
            <a:r>
              <a:rPr lang="en-US" dirty="0" err="1" smtClean="0">
                <a:latin typeface="Cheltenham-Light"/>
              </a:rPr>
              <a:t>fondaparinux</a:t>
            </a:r>
            <a:r>
              <a:rPr lang="en-US" dirty="0" smtClean="0">
                <a:latin typeface="Cheltenham-Light"/>
              </a:rPr>
              <a:t> is </a:t>
            </a:r>
            <a:r>
              <a:rPr lang="en-US" dirty="0">
                <a:latin typeface="Cheltenham-Light"/>
              </a:rPr>
              <a:t>given at a dosage of 7.5 mg once daily. </a:t>
            </a:r>
            <a:endParaRPr lang="en-US" dirty="0" smtClean="0"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The </a:t>
            </a:r>
            <a:r>
              <a:rPr lang="en-US" dirty="0">
                <a:latin typeface="Cheltenham-Light"/>
              </a:rPr>
              <a:t>dosage can be </a:t>
            </a:r>
            <a:r>
              <a:rPr lang="en-US" dirty="0" smtClean="0">
                <a:latin typeface="Cheltenham-Light"/>
              </a:rPr>
              <a:t>reduced to </a:t>
            </a:r>
            <a:r>
              <a:rPr lang="en-US" dirty="0">
                <a:latin typeface="Cheltenham-Light"/>
              </a:rPr>
              <a:t>5 mg once daily for those weighing less than 50 kg and </a:t>
            </a:r>
            <a:r>
              <a:rPr lang="en-US" dirty="0" smtClean="0">
                <a:latin typeface="Cheltenham-Light"/>
              </a:rPr>
              <a:t>increased to </a:t>
            </a:r>
            <a:r>
              <a:rPr lang="en-US" dirty="0">
                <a:latin typeface="Cheltenham-Light"/>
              </a:rPr>
              <a:t>10 mg for those heavier than 100 kg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15" y="3229232"/>
            <a:ext cx="6565557" cy="36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064" y="890362"/>
            <a:ext cx="97865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Cheltenham-Light"/>
              </a:rPr>
              <a:t>Side effect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The </a:t>
            </a:r>
            <a:r>
              <a:rPr lang="en-US" dirty="0">
                <a:latin typeface="Cheltenham-Light"/>
              </a:rPr>
              <a:t>major side effect of </a:t>
            </a:r>
            <a:r>
              <a:rPr lang="en-US" dirty="0" err="1">
                <a:latin typeface="Cheltenham-Light"/>
              </a:rPr>
              <a:t>fondaparinux</a:t>
            </a:r>
            <a:r>
              <a:rPr lang="en-US" dirty="0">
                <a:latin typeface="Cheltenham-Light"/>
              </a:rPr>
              <a:t> is </a:t>
            </a:r>
            <a:r>
              <a:rPr lang="en-US" b="1" dirty="0">
                <a:latin typeface="Cheltenham-Light"/>
              </a:rPr>
              <a:t>bleeding,</a:t>
            </a:r>
            <a:r>
              <a:rPr lang="en-US" dirty="0">
                <a:latin typeface="Cheltenham-Light"/>
              </a:rPr>
              <a:t> and it has no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antidote. Protamine sulfate has no effect on the anticoagulant activity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of </a:t>
            </a:r>
            <a:r>
              <a:rPr lang="en-US" dirty="0" err="1">
                <a:latin typeface="Cheltenham-Light"/>
              </a:rPr>
              <a:t>fondaparinux</a:t>
            </a:r>
            <a:r>
              <a:rPr lang="en-US" dirty="0">
                <a:latin typeface="Cheltenham-Light"/>
              </a:rPr>
              <a:t> because it fails to bind to the drug</a:t>
            </a:r>
            <a:r>
              <a:rPr lang="en-US" dirty="0" smtClean="0">
                <a:latin typeface="Cheltenham-Ligh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b="1" dirty="0" smtClean="0">
                <a:latin typeface="Cheltenham-Light"/>
              </a:rPr>
              <a:t>Recombinant activated </a:t>
            </a:r>
            <a:r>
              <a:rPr lang="en-US" b="1" dirty="0">
                <a:latin typeface="Cheltenham-Light"/>
              </a:rPr>
              <a:t>factor VII </a:t>
            </a:r>
            <a:r>
              <a:rPr lang="en-US" dirty="0">
                <a:latin typeface="Cheltenham-Light"/>
              </a:rPr>
              <a:t>has reversed the anticoagulant effects of</a:t>
            </a:r>
          </a:p>
          <a:p>
            <a:pPr>
              <a:lnSpc>
                <a:spcPct val="200000"/>
              </a:lnSpc>
            </a:pPr>
            <a:r>
              <a:rPr lang="en-US" dirty="0" err="1">
                <a:latin typeface="Cheltenham-Light"/>
              </a:rPr>
              <a:t>fondaparinux</a:t>
            </a:r>
            <a:r>
              <a:rPr lang="en-US" dirty="0">
                <a:latin typeface="Cheltenham-Light"/>
              </a:rPr>
              <a:t> in volunteers, but it is unknown whether this agent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controls </a:t>
            </a:r>
            <a:r>
              <a:rPr lang="en-US" dirty="0" err="1">
                <a:latin typeface="Cheltenham-Light"/>
              </a:rPr>
              <a:t>fondaparinux</a:t>
            </a:r>
            <a:r>
              <a:rPr lang="en-US" dirty="0">
                <a:latin typeface="Cheltenham-Light"/>
              </a:rPr>
              <a:t>-induced bleeding.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515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778" y="2478216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heltenham-Light"/>
              </a:rPr>
              <a:t>Dabigatran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1265543" y="16791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heltenham-Light"/>
              </a:rPr>
              <a:t>rivaroxaban</a:t>
            </a:r>
            <a:endParaRPr lang="fa-IR" sz="2400" dirty="0"/>
          </a:p>
        </p:txBody>
      </p:sp>
      <p:sp>
        <p:nvSpPr>
          <p:cNvPr id="5" name="Rectangle 4"/>
          <p:cNvSpPr/>
          <p:nvPr/>
        </p:nvSpPr>
        <p:spPr>
          <a:xfrm>
            <a:off x="1370897" y="3293761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heltenham-Light"/>
              </a:rPr>
              <a:t>Apixaban</a:t>
            </a:r>
            <a:endParaRPr lang="fa-IR" sz="2400" dirty="0"/>
          </a:p>
        </p:txBody>
      </p:sp>
      <p:sp>
        <p:nvSpPr>
          <p:cNvPr id="2" name="Rectangle 1"/>
          <p:cNvSpPr/>
          <p:nvPr/>
        </p:nvSpPr>
        <p:spPr>
          <a:xfrm>
            <a:off x="807210" y="542323"/>
            <a:ext cx="518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Direct Oral Anticoagulants</a:t>
            </a:r>
            <a:endParaRPr lang="fa-IR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 Oral Anticoagulants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59027" y="1467012"/>
            <a:ext cx="8946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Newer, direct oral anticoagulants that target </a:t>
            </a:r>
            <a:r>
              <a:rPr lang="en-US" b="1" dirty="0">
                <a:latin typeface="Cheltenham-Light"/>
              </a:rPr>
              <a:t>thrombin</a:t>
            </a:r>
            <a:r>
              <a:rPr lang="en-US" dirty="0">
                <a:latin typeface="Cheltenham-Light"/>
              </a:rPr>
              <a:t> or </a:t>
            </a:r>
            <a:r>
              <a:rPr lang="en-US" b="1" dirty="0">
                <a:latin typeface="Cheltenham-Light"/>
              </a:rPr>
              <a:t>factor </a:t>
            </a:r>
            <a:r>
              <a:rPr lang="en-US" b="1" dirty="0" err="1">
                <a:latin typeface="Cheltenham-Light"/>
              </a:rPr>
              <a:t>Xa</a:t>
            </a:r>
            <a:endParaRPr lang="en-US" b="1" dirty="0"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are now available as alternatives to warfarin. These drugs have a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Cheltenham-Light"/>
              </a:rPr>
              <a:t>rapid onset of action </a:t>
            </a:r>
            <a:r>
              <a:rPr lang="en-US" dirty="0">
                <a:latin typeface="Cheltenham-Light"/>
              </a:rPr>
              <a:t>and half-lives that permit </a:t>
            </a:r>
            <a:r>
              <a:rPr lang="en-US" b="1" dirty="0">
                <a:latin typeface="Cheltenham-Light"/>
              </a:rPr>
              <a:t>once- or twice-daily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administration</a:t>
            </a:r>
            <a:r>
              <a:rPr lang="en-US" dirty="0" smtClean="0">
                <a:latin typeface="Cheltenham-Ligh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Designed to produce a predictable level of anticoagulation,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the new oral agents are </a:t>
            </a:r>
            <a:r>
              <a:rPr lang="en-US" b="1" dirty="0">
                <a:latin typeface="Cheltenham-Light"/>
              </a:rPr>
              <a:t>more convenient to administer than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Cheltenham-Light"/>
              </a:rPr>
              <a:t>warfarin </a:t>
            </a:r>
            <a:r>
              <a:rPr lang="en-US" dirty="0">
                <a:latin typeface="Cheltenham-Light"/>
              </a:rPr>
              <a:t>because they are given in fixed doses without routine monitoring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of coagulation.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103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52" y="123567"/>
            <a:ext cx="8596668" cy="1320800"/>
          </a:xfrm>
        </p:spPr>
        <p:txBody>
          <a:bodyPr/>
          <a:lstStyle/>
          <a:p>
            <a:r>
              <a:rPr lang="en-US" dirty="0" err="1"/>
              <a:t>rivaroxaban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436606" y="975324"/>
            <a:ext cx="8435546" cy="166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For prevention of stroke in patients with </a:t>
            </a:r>
            <a:r>
              <a:rPr lang="en-US" b="1" dirty="0" err="1"/>
              <a:t>nonvalvular</a:t>
            </a:r>
            <a:r>
              <a:rPr lang="en-US" b="1" dirty="0"/>
              <a:t> atrial </a:t>
            </a:r>
            <a:r>
              <a:rPr lang="en-US" b="1" dirty="0" smtClean="0"/>
              <a:t>fibrillation </a:t>
            </a:r>
            <a:r>
              <a:rPr lang="en-US" dirty="0" smtClean="0">
                <a:latin typeface="Cheltenham-Light"/>
              </a:rPr>
              <a:t>is given at a dosage of 20 mg once daily with a reduction to </a:t>
            </a:r>
            <a:r>
              <a:rPr lang="en-US" dirty="0">
                <a:latin typeface="Cheltenham-Light"/>
              </a:rPr>
              <a:t>15 mg once daily in patients with a creatinine clearance of 15 </a:t>
            </a:r>
            <a:r>
              <a:rPr lang="en-US" dirty="0" smtClean="0">
                <a:latin typeface="Cheltenham-Light"/>
              </a:rPr>
              <a:t>to 49 </a:t>
            </a:r>
            <a:r>
              <a:rPr lang="en-US" dirty="0">
                <a:latin typeface="Cheltenham-Light"/>
              </a:rPr>
              <a:t>mL/min,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61319" y="2885982"/>
            <a:ext cx="8509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>
                <a:latin typeface="Cheltenham-Light"/>
              </a:rPr>
              <a:t>Rivaroxaban</a:t>
            </a:r>
            <a:r>
              <a:rPr lang="en-US" dirty="0">
                <a:latin typeface="Cheltenham-Light"/>
              </a:rPr>
              <a:t> is licensed for </a:t>
            </a:r>
            <a:r>
              <a:rPr lang="en-US" b="1" dirty="0" err="1">
                <a:latin typeface="Cheltenham-Light"/>
              </a:rPr>
              <a:t>thromboprophylaxis</a:t>
            </a:r>
            <a:r>
              <a:rPr lang="en-US" b="1" dirty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after </a:t>
            </a:r>
            <a:r>
              <a:rPr lang="en-US" i="1" u="sng" dirty="0">
                <a:latin typeface="Cheltenham-Light"/>
              </a:rPr>
              <a:t>elective </a:t>
            </a:r>
            <a:r>
              <a:rPr lang="en-US" i="1" u="sng" dirty="0" smtClean="0">
                <a:latin typeface="Cheltenham-Light"/>
              </a:rPr>
              <a:t>hip</a:t>
            </a:r>
            <a:r>
              <a:rPr lang="en-US" dirty="0" smtClean="0">
                <a:latin typeface="Cheltenham-Light"/>
              </a:rPr>
              <a:t>, or </a:t>
            </a:r>
            <a:r>
              <a:rPr lang="en-US" i="1" u="sng" dirty="0">
                <a:latin typeface="Cheltenham-Light"/>
              </a:rPr>
              <a:t>knee</a:t>
            </a:r>
            <a:r>
              <a:rPr lang="en-US" u="sng" dirty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replacement surgery and for the </a:t>
            </a:r>
            <a:r>
              <a:rPr lang="en-US" b="1" dirty="0">
                <a:latin typeface="Cheltenham-Light"/>
              </a:rPr>
              <a:t>treatment of acute VTE</a:t>
            </a:r>
            <a:r>
              <a:rPr lang="en-US" dirty="0" smtClean="0">
                <a:latin typeface="Cheltenham-Ligh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For </a:t>
            </a:r>
            <a:r>
              <a:rPr lang="en-US" b="1" dirty="0" err="1" smtClean="0">
                <a:latin typeface="Cheltenham-Light"/>
              </a:rPr>
              <a:t>thromboprophylaxis</a:t>
            </a:r>
            <a:r>
              <a:rPr lang="en-US" b="1" dirty="0">
                <a:latin typeface="Cheltenham-Light"/>
              </a:rPr>
              <a:t>,</a:t>
            </a:r>
            <a:r>
              <a:rPr lang="en-US" dirty="0">
                <a:latin typeface="Cheltenham-Light"/>
              </a:rPr>
              <a:t> the dose is 10 mg once daily</a:t>
            </a:r>
            <a:r>
              <a:rPr lang="en-US" dirty="0" smtClean="0">
                <a:latin typeface="Cheltenham-Light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for </a:t>
            </a:r>
            <a:r>
              <a:rPr lang="en-US" b="1" dirty="0">
                <a:latin typeface="Cheltenham-Light"/>
              </a:rPr>
              <a:t>treatment</a:t>
            </a:r>
            <a:r>
              <a:rPr lang="en-US" dirty="0">
                <a:latin typeface="Cheltenham-Light"/>
              </a:rPr>
              <a:t> </a:t>
            </a:r>
            <a:r>
              <a:rPr lang="en-US" dirty="0" smtClean="0">
                <a:latin typeface="Cheltenham-Light"/>
              </a:rPr>
              <a:t>of VTE</a:t>
            </a:r>
            <a:r>
              <a:rPr lang="en-US" dirty="0">
                <a:latin typeface="Cheltenham-Light"/>
              </a:rPr>
              <a:t>, the drug is started at a dose of 15 mg twice daily for 3 </a:t>
            </a:r>
            <a:r>
              <a:rPr lang="en-US" dirty="0" smtClean="0">
                <a:latin typeface="Cheltenham-Light"/>
              </a:rPr>
              <a:t>weeks and </a:t>
            </a:r>
            <a:r>
              <a:rPr lang="en-US" dirty="0">
                <a:latin typeface="Cheltenham-Light"/>
              </a:rPr>
              <a:t>then reduced to 20 mg once daily thereafter.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016" y="2141838"/>
            <a:ext cx="2809103" cy="29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Dabigatran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09600" y="1434578"/>
            <a:ext cx="9234617" cy="166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 smtClean="0">
                <a:latin typeface="Cheltenham-Light"/>
              </a:rPr>
              <a:t>Dabigatran</a:t>
            </a: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is undergoing regulatory review for the treatment </a:t>
            </a:r>
            <a:r>
              <a:rPr lang="en-US" dirty="0" smtClean="0">
                <a:latin typeface="Cheltenham-Light"/>
              </a:rPr>
              <a:t>of VTE.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For this indication, patients must first receive a minimum of </a:t>
            </a:r>
            <a:r>
              <a:rPr lang="en-US" dirty="0" smtClean="0">
                <a:latin typeface="Cheltenham-Light"/>
              </a:rPr>
              <a:t>a 5-day </a:t>
            </a:r>
            <a:r>
              <a:rPr lang="en-US" dirty="0">
                <a:latin typeface="Cheltenham-Light"/>
              </a:rPr>
              <a:t>course of a parenteral anticoagulant before starting </a:t>
            </a:r>
            <a:r>
              <a:rPr lang="en-US" dirty="0" err="1" smtClean="0">
                <a:latin typeface="Cheltenham-Light"/>
              </a:rPr>
              <a:t>dabigatran</a:t>
            </a:r>
            <a:r>
              <a:rPr lang="en-US" dirty="0" smtClean="0">
                <a:latin typeface="Cheltenham-Light"/>
              </a:rPr>
              <a:t> at </a:t>
            </a:r>
            <a:r>
              <a:rPr lang="en-US" dirty="0">
                <a:latin typeface="Cheltenham-Light"/>
              </a:rPr>
              <a:t>a dosage of 150 mg twice daily.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19" y="3039761"/>
            <a:ext cx="4362450" cy="34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داروهای موثر بر سیستم  قلبی وعروقی جدید در ایران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0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464" y="388942"/>
            <a:ext cx="9209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>
                <a:solidFill>
                  <a:srgbClr val="FF0000"/>
                </a:solidFill>
                <a:latin typeface="Frutiger-BoldItalic"/>
              </a:rPr>
              <a:t>Side Effects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Like any anticoagulant, </a:t>
            </a:r>
            <a:r>
              <a:rPr lang="en-US" b="1" dirty="0">
                <a:latin typeface="Cheltenham-Light"/>
              </a:rPr>
              <a:t>bleeding </a:t>
            </a:r>
            <a:r>
              <a:rPr lang="en-US" dirty="0">
                <a:latin typeface="Cheltenham-Light"/>
              </a:rPr>
              <a:t>is the most common side effect </a:t>
            </a:r>
            <a:r>
              <a:rPr lang="en-US" dirty="0" smtClean="0">
                <a:latin typeface="Cheltenham-Light"/>
              </a:rPr>
              <a:t>of the </a:t>
            </a:r>
            <a:r>
              <a:rPr lang="en-US" dirty="0">
                <a:latin typeface="Cheltenham-Light"/>
              </a:rPr>
              <a:t>new oral anticoagulants</a:t>
            </a:r>
            <a:r>
              <a:rPr lang="en-US" dirty="0" smtClean="0">
                <a:latin typeface="Cheltenham-Ligh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Although </a:t>
            </a:r>
            <a:r>
              <a:rPr lang="en-US" dirty="0">
                <a:latin typeface="Cheltenham-Light"/>
              </a:rPr>
              <a:t>the new agents are </a:t>
            </a:r>
            <a:r>
              <a:rPr lang="en-US" dirty="0" smtClean="0">
                <a:latin typeface="Cheltenham-Light"/>
              </a:rPr>
              <a:t>associated with less </a:t>
            </a:r>
            <a:r>
              <a:rPr lang="en-US" b="1" dirty="0">
                <a:latin typeface="Cheltenham-Light"/>
              </a:rPr>
              <a:t>intracranial bleeding </a:t>
            </a:r>
            <a:r>
              <a:rPr lang="en-US" dirty="0" smtClean="0">
                <a:latin typeface="Cheltenham-Light"/>
              </a:rPr>
              <a:t>than warfarin is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the risk for </a:t>
            </a:r>
            <a:r>
              <a:rPr lang="en-US" b="1" dirty="0" smtClean="0">
                <a:latin typeface="Cheltenham-Light"/>
              </a:rPr>
              <a:t>gastrointestinal bleeding </a:t>
            </a:r>
            <a:r>
              <a:rPr lang="en-US" dirty="0">
                <a:latin typeface="Cheltenham-Light"/>
              </a:rPr>
              <a:t>is higher with </a:t>
            </a:r>
            <a:r>
              <a:rPr lang="en-US" dirty="0" err="1" smtClean="0">
                <a:latin typeface="Cheltenham-Light"/>
              </a:rPr>
              <a:t>dabigatran</a:t>
            </a: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and </a:t>
            </a:r>
            <a:r>
              <a:rPr lang="en-US" dirty="0" err="1">
                <a:latin typeface="Cheltenham-Light"/>
              </a:rPr>
              <a:t>rivaroxaban</a:t>
            </a:r>
            <a:r>
              <a:rPr lang="en-US" dirty="0">
                <a:latin typeface="Cheltenham-Light"/>
              </a:rPr>
              <a:t> than </a:t>
            </a:r>
            <a:r>
              <a:rPr lang="en-US" dirty="0" smtClean="0">
                <a:latin typeface="Cheltenham-Light"/>
              </a:rPr>
              <a:t>with warfarin.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b="1" dirty="0">
                <a:latin typeface="Cheltenham-Light"/>
              </a:rPr>
              <a:t>Dyspepsia</a:t>
            </a:r>
            <a:r>
              <a:rPr lang="en-US" dirty="0">
                <a:latin typeface="Cheltenham-Light"/>
              </a:rPr>
              <a:t> occurs in up to 10% of patients treated with </a:t>
            </a:r>
            <a:r>
              <a:rPr lang="en-US" dirty="0" err="1">
                <a:latin typeface="Cheltenham-Light"/>
              </a:rPr>
              <a:t>dabigatran</a:t>
            </a:r>
            <a:r>
              <a:rPr lang="en-US" dirty="0">
                <a:latin typeface="Cheltenham-Light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this problem improves with time and can be minimized </a:t>
            </a:r>
            <a:r>
              <a:rPr lang="en-US" dirty="0" smtClean="0">
                <a:latin typeface="Cheltenham-Light"/>
              </a:rPr>
              <a:t>by taking </a:t>
            </a:r>
            <a:r>
              <a:rPr lang="en-US" dirty="0">
                <a:latin typeface="Cheltenham-Light"/>
              </a:rPr>
              <a:t>the drug with food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07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027" y="1265758"/>
            <a:ext cx="913576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 err="1">
                <a:solidFill>
                  <a:srgbClr val="FF0000"/>
                </a:solidFill>
                <a:latin typeface="Frutiger-BoldItalic"/>
              </a:rPr>
              <a:t>Periprocedural</a:t>
            </a:r>
            <a:r>
              <a:rPr lang="en-US" sz="2000" b="1" i="1" dirty="0">
                <a:solidFill>
                  <a:srgbClr val="FF0000"/>
                </a:solidFill>
                <a:latin typeface="Frutiger-BoldItalic"/>
              </a:rPr>
              <a:t> Management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Like warfarin, use of the new oral anticoagulants must be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stopped before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procedures associated with a moderate or high risk for bleeding.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drugs should be withheld for 1 to 2 days or longer if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renal function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is impaired.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741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308" y="755531"/>
            <a:ext cx="90369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>
                <a:solidFill>
                  <a:srgbClr val="FF0000"/>
                </a:solidFill>
                <a:latin typeface="Frutiger-BoldItalic"/>
              </a:rPr>
              <a:t>Management of Bleeding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The new oral anticoagulants have no specific antidotes</a:t>
            </a:r>
            <a:r>
              <a:rPr lang="en-US" dirty="0" smtClean="0">
                <a:latin typeface="Cheltenham-Ligh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With </a:t>
            </a:r>
            <a:r>
              <a:rPr lang="en-US" b="1" dirty="0" smtClean="0">
                <a:latin typeface="Cheltenham-Light"/>
              </a:rPr>
              <a:t>minor bleeding</a:t>
            </a:r>
            <a:r>
              <a:rPr lang="en-US" dirty="0">
                <a:latin typeface="Cheltenham-Light"/>
              </a:rPr>
              <a:t>, withholding one or two doses of drug is usually sufficient</a:t>
            </a:r>
            <a:r>
              <a:rPr lang="en-US" dirty="0" smtClean="0">
                <a:latin typeface="Cheltenham-Light"/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With </a:t>
            </a:r>
            <a:r>
              <a:rPr lang="en-US" b="1" dirty="0"/>
              <a:t>more serious bleeding</a:t>
            </a:r>
            <a:r>
              <a:rPr lang="en-US" dirty="0"/>
              <a:t>, the approach is similar to that </a:t>
            </a:r>
            <a:r>
              <a:rPr lang="en-US" dirty="0" smtClean="0"/>
              <a:t>with warfarin </a:t>
            </a:r>
            <a:r>
              <a:rPr lang="en-US" dirty="0"/>
              <a:t>except that vitamin K administration is of no benefit</a:t>
            </a:r>
            <a:r>
              <a:rPr lang="en-US" dirty="0" smtClean="0"/>
              <a:t>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the anticoagulant </a:t>
            </a:r>
            <a:r>
              <a:rPr lang="en-US" dirty="0"/>
              <a:t>and any antiplatelet drugs should be withheld</a:t>
            </a:r>
            <a:r>
              <a:rPr lang="en-US" dirty="0" smtClean="0"/>
              <a:t>,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the patient </a:t>
            </a:r>
            <a:r>
              <a:rPr lang="en-US" dirty="0"/>
              <a:t>should be resuscitated with fluids and blood products </a:t>
            </a:r>
            <a:r>
              <a:rPr lang="en-US" dirty="0" smtClean="0"/>
              <a:t>as necessary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and </a:t>
            </a:r>
            <a:r>
              <a:rPr lang="en-US" dirty="0"/>
              <a:t>the bleeding site should be identified and managed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410" y="662271"/>
            <a:ext cx="90780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Timing </a:t>
            </a:r>
            <a:r>
              <a:rPr lang="en-US" dirty="0"/>
              <a:t>of the last dose of anticoagulant is important,</a:t>
            </a:r>
          </a:p>
          <a:p>
            <a:pPr>
              <a:lnSpc>
                <a:spcPct val="200000"/>
              </a:lnSpc>
            </a:pPr>
            <a:r>
              <a:rPr lang="en-US" dirty="0"/>
              <a:t>and </a:t>
            </a:r>
            <a:r>
              <a:rPr lang="en-US" b="1" dirty="0"/>
              <a:t>oral activated charcoal</a:t>
            </a:r>
            <a:r>
              <a:rPr lang="en-US" dirty="0"/>
              <a:t> may help prevent absorption of </a:t>
            </a:r>
            <a:r>
              <a:rPr lang="en-US" dirty="0" smtClean="0"/>
              <a:t>drug administered </a:t>
            </a:r>
            <a:r>
              <a:rPr lang="en-US" dirty="0"/>
              <a:t>in the past 4 to 6 hours</a:t>
            </a:r>
            <a:r>
              <a:rPr lang="en-US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dirty="0"/>
              <a:t>If bleeding continues or is </a:t>
            </a:r>
            <a:r>
              <a:rPr lang="en-US" dirty="0" err="1" smtClean="0"/>
              <a:t>lifethreatening</a:t>
            </a:r>
            <a:r>
              <a:rPr lang="en-US" dirty="0" smtClean="0"/>
              <a:t>, </a:t>
            </a:r>
            <a:r>
              <a:rPr lang="en-US" dirty="0" err="1" smtClean="0"/>
              <a:t>procoagulants</a:t>
            </a:r>
            <a:r>
              <a:rPr lang="en-US" dirty="0"/>
              <a:t>, such as </a:t>
            </a:r>
            <a:r>
              <a:rPr lang="en-US" b="1" dirty="0"/>
              <a:t>prothrombin complex </a:t>
            </a:r>
            <a:r>
              <a:rPr lang="en-US" b="1" dirty="0" smtClean="0"/>
              <a:t>concentrates </a:t>
            </a:r>
            <a:r>
              <a:rPr lang="en-US" dirty="0" smtClean="0"/>
              <a:t>(either </a:t>
            </a:r>
            <a:r>
              <a:rPr lang="en-US" dirty="0" err="1"/>
              <a:t>unactivated</a:t>
            </a:r>
            <a:r>
              <a:rPr lang="en-US" dirty="0"/>
              <a:t> or activated) or </a:t>
            </a:r>
            <a:r>
              <a:rPr lang="en-US" b="1" dirty="0"/>
              <a:t>factor </a:t>
            </a:r>
            <a:r>
              <a:rPr lang="en-US" b="1" dirty="0" err="1"/>
              <a:t>VIIa</a:t>
            </a:r>
            <a:r>
              <a:rPr lang="en-US" dirty="0"/>
              <a:t>, can be</a:t>
            </a:r>
          </a:p>
          <a:p>
            <a:pPr>
              <a:lnSpc>
                <a:spcPct val="200000"/>
              </a:lnSpc>
            </a:pPr>
            <a:r>
              <a:rPr lang="en-US" dirty="0"/>
              <a:t>administered, although evidence of their effectiveness is limited.</a:t>
            </a:r>
          </a:p>
          <a:p>
            <a:pPr>
              <a:lnSpc>
                <a:spcPct val="200000"/>
              </a:lnSpc>
            </a:pPr>
            <a:r>
              <a:rPr lang="en-US" b="1" dirty="0"/>
              <a:t>Dialysis</a:t>
            </a:r>
            <a:r>
              <a:rPr lang="en-US" dirty="0"/>
              <a:t> removes </a:t>
            </a:r>
            <a:r>
              <a:rPr lang="en-US" dirty="0" err="1"/>
              <a:t>dabigatran</a:t>
            </a:r>
            <a:r>
              <a:rPr lang="en-US" dirty="0"/>
              <a:t> from the circulation in patients </a:t>
            </a:r>
            <a:r>
              <a:rPr lang="en-US" dirty="0" smtClean="0"/>
              <a:t>with renal </a:t>
            </a:r>
            <a:r>
              <a:rPr lang="en-US" dirty="0"/>
              <a:t>impairment; it does not remove </a:t>
            </a:r>
            <a:r>
              <a:rPr lang="en-US" dirty="0" err="1"/>
              <a:t>rivaroxaban</a:t>
            </a:r>
            <a:r>
              <a:rPr lang="en-US" dirty="0"/>
              <a:t> or </a:t>
            </a:r>
            <a:r>
              <a:rPr lang="en-US" dirty="0" err="1" smtClean="0"/>
              <a:t>apixaban</a:t>
            </a:r>
            <a:r>
              <a:rPr lang="en-US" dirty="0" smtClean="0"/>
              <a:t> because </a:t>
            </a:r>
            <a:r>
              <a:rPr lang="en-US" dirty="0"/>
              <a:t>unlike </a:t>
            </a:r>
            <a:r>
              <a:rPr lang="en-US" dirty="0" err="1"/>
              <a:t>dabigatran</a:t>
            </a:r>
            <a:r>
              <a:rPr lang="en-US" dirty="0"/>
              <a:t>, they are highly protein bound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47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318" y="636595"/>
            <a:ext cx="89957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>
                <a:solidFill>
                  <a:srgbClr val="FF0000"/>
                </a:solidFill>
                <a:latin typeface="Frutiger-BoldItalic"/>
              </a:rPr>
              <a:t>Pregnancy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As small molecules, the new oral anticoagulants can all pass through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the placenta. Consequently, these agents are </a:t>
            </a:r>
            <a:r>
              <a:rPr lang="en-US" b="1" dirty="0">
                <a:latin typeface="Cheltenham-Light"/>
              </a:rPr>
              <a:t>contraindicated in pregnancy</a:t>
            </a:r>
            <a:r>
              <a:rPr lang="en-US" dirty="0">
                <a:latin typeface="Cheltenham-Light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and when used by women of childbearing potential, appropriate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contraception is important.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16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Fibrinolytic</a:t>
            </a:r>
            <a:r>
              <a:rPr lang="en-US" dirty="0"/>
              <a:t> Drugs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60400" y="1950994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Frutiger-Bold"/>
              </a:rPr>
              <a:t>Streptokinase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729236" y="2552355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Frutiger-Bold"/>
              </a:rPr>
              <a:t>Alteplase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730127" y="3277285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Frutiger-Bold"/>
              </a:rPr>
              <a:t>Reteplase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0" y="1649370"/>
            <a:ext cx="52959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Alteplase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01360" y="1569990"/>
            <a:ext cx="8410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Cheltenham-Light"/>
              </a:rPr>
              <a:t>Acute myocardial infarction </a:t>
            </a:r>
            <a:r>
              <a:rPr lang="en-US" dirty="0">
                <a:latin typeface="Cheltenham-Light"/>
              </a:rPr>
              <a:t>or </a:t>
            </a:r>
            <a:r>
              <a:rPr lang="en-US" b="1" dirty="0">
                <a:latin typeface="Cheltenham-Light"/>
              </a:rPr>
              <a:t>acute ischemic stroke</a:t>
            </a:r>
            <a:r>
              <a:rPr lang="en-US" dirty="0">
                <a:latin typeface="Cheltenham-Light"/>
              </a:rPr>
              <a:t> is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treated with an intravenous infusion of </a:t>
            </a:r>
            <a:r>
              <a:rPr lang="en-US" dirty="0" err="1">
                <a:latin typeface="Cheltenham-Light"/>
              </a:rPr>
              <a:t>alteplase</a:t>
            </a:r>
            <a:r>
              <a:rPr lang="en-US" dirty="0">
                <a:latin typeface="Cheltenham-Light"/>
              </a:rPr>
              <a:t> over a 60- to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90-minute period. The total dose of </a:t>
            </a:r>
            <a:r>
              <a:rPr lang="en-US" dirty="0" err="1">
                <a:latin typeface="Cheltenham-Light"/>
              </a:rPr>
              <a:t>alteplase</a:t>
            </a:r>
            <a:r>
              <a:rPr lang="en-US" dirty="0">
                <a:latin typeface="Cheltenham-Light"/>
              </a:rPr>
              <a:t> usually ranges from 90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5" y="3610907"/>
            <a:ext cx="3785321" cy="33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" y="1200576"/>
            <a:ext cx="7219950" cy="425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32" y="4055952"/>
            <a:ext cx="3628293" cy="2802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415" y="338171"/>
            <a:ext cx="4952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92D050"/>
                </a:solidFill>
                <a:latin typeface="Frutiger-Bold"/>
              </a:rPr>
              <a:t>Reteplase</a:t>
            </a:r>
            <a:endParaRPr lang="fa-IR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Beta </a:t>
            </a:r>
            <a:r>
              <a:rPr lang="en-US" b="1" dirty="0" err="1"/>
              <a:t>Adrenoceptor</a:t>
            </a:r>
            <a:r>
              <a:rPr lang="en-US" b="1" dirty="0"/>
              <a:t>–Blocking Agents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4" y="1357831"/>
            <a:ext cx="65436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9" y="778704"/>
            <a:ext cx="7769476" cy="5361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24" y="3497703"/>
            <a:ext cx="4517680" cy="31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62" y="1435465"/>
            <a:ext cx="5000625" cy="2695575"/>
          </a:xfrm>
        </p:spPr>
      </p:pic>
    </p:spTree>
    <p:extLst>
      <p:ext uri="{BB962C8B-B14F-4D97-AF65-F5344CB8AC3E}">
        <p14:creationId xmlns:p14="http://schemas.microsoft.com/office/powerpoint/2010/main" val="19040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52" y="1012928"/>
            <a:ext cx="3058940" cy="2656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48" y="1632803"/>
            <a:ext cx="1550908" cy="22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4" y="1018550"/>
            <a:ext cx="8226864" cy="43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6" y="327694"/>
            <a:ext cx="4642542" cy="5424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05" y="425513"/>
            <a:ext cx="3767937" cy="22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" y="1347081"/>
            <a:ext cx="7516943" cy="1857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0" y="3237274"/>
            <a:ext cx="5478526" cy="15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069" y="1664043"/>
            <a:ext cx="6810861" cy="1658552"/>
          </a:xfrm>
        </p:spPr>
        <p:txBody>
          <a:bodyPr/>
          <a:lstStyle/>
          <a:p>
            <a:r>
              <a:rPr lang="en-US" dirty="0" err="1" smtClean="0"/>
              <a:t>Metoprolol</a:t>
            </a:r>
            <a:r>
              <a:rPr lang="en-US" dirty="0" smtClean="0"/>
              <a:t> succinate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216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35" y="1955549"/>
            <a:ext cx="3058940" cy="2656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2" y="2607396"/>
            <a:ext cx="2282228" cy="19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9" y="681319"/>
            <a:ext cx="8516418" cy="36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Diuretics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972090" y="1795848"/>
            <a:ext cx="2982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Frutiger-Light"/>
              </a:rPr>
              <a:t>Indapamide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991773" y="2629299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Frutiger-Light"/>
              </a:rPr>
              <a:t>Metolazone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508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Indapamide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1" y="3036931"/>
            <a:ext cx="63436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6" y="1827256"/>
            <a:ext cx="1802542" cy="11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3" y="140043"/>
            <a:ext cx="3117249" cy="6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24" y="1819188"/>
            <a:ext cx="161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>
                <a:latin typeface="Frutiger-BoldItalic"/>
              </a:rPr>
              <a:t>Aspirin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2302749" y="2428788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Frutiger-Roman"/>
              </a:rPr>
              <a:t>Clopidogrel</a:t>
            </a:r>
            <a:endParaRPr lang="fa-IR" b="1" dirty="0"/>
          </a:p>
        </p:txBody>
      </p:sp>
      <p:sp>
        <p:nvSpPr>
          <p:cNvPr id="4" name="Rectangle 3"/>
          <p:cNvSpPr/>
          <p:nvPr/>
        </p:nvSpPr>
        <p:spPr>
          <a:xfrm>
            <a:off x="2286274" y="3063102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err="1">
                <a:latin typeface="Frutiger-Bold"/>
              </a:rPr>
              <a:t>Dipyridamole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294511" y="3680940"/>
            <a:ext cx="1692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atin typeface="Cheltenham-Light"/>
              </a:rPr>
              <a:t>prasugrel</a:t>
            </a:r>
            <a:endParaRPr lang="fa-I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4" y="290898"/>
            <a:ext cx="2238375" cy="11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3" y="952885"/>
            <a:ext cx="62484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0" y="759039"/>
            <a:ext cx="7781386" cy="20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Metolazone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5" y="1942071"/>
            <a:ext cx="70199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4" y="98854"/>
            <a:ext cx="4691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6" y="843735"/>
            <a:ext cx="8523273" cy="35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00" y="271849"/>
            <a:ext cx="63055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Eplerenone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" y="1518207"/>
            <a:ext cx="76771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6" y="933320"/>
            <a:ext cx="6249087" cy="48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" y="1368987"/>
            <a:ext cx="9628061" cy="18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27" y="889172"/>
            <a:ext cx="63150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360" y="250900"/>
            <a:ext cx="92099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 smtClean="0">
                <a:solidFill>
                  <a:schemeClr val="accent1"/>
                </a:solidFill>
                <a:latin typeface="Cheltenham-Light"/>
              </a:rPr>
              <a:t>Prasugrel</a:t>
            </a:r>
            <a:endParaRPr lang="en-US" sz="3600" dirty="0" smtClean="0">
              <a:solidFill>
                <a:schemeClr val="accent1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Although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prasugrel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is also a prodrug that requires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metabolic activation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its onset of action is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more rapid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than that of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ticlopidine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or </a:t>
            </a:r>
            <a:r>
              <a:rPr lang="en-US" dirty="0" err="1" smtClean="0">
                <a:solidFill>
                  <a:srgbClr val="000000"/>
                </a:solidFill>
                <a:latin typeface="Cheltenham-Light"/>
              </a:rPr>
              <a:t>clopidogrel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, </a:t>
            </a:r>
            <a:endParaRPr lang="en-US" dirty="0" smtClean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and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it produces greater and more predictable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inhibition of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ADP-induced platelet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aggregation.</a:t>
            </a:r>
            <a:endParaRPr lang="en-US" sz="800" dirty="0">
              <a:solidFill>
                <a:srgbClr val="0081AD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These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characteristics reflect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the rapid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and complete absorption of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prasugrel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from the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gut.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Although all of absorbed </a:t>
            </a:r>
            <a:r>
              <a:rPr lang="en-US" dirty="0" err="1" smtClean="0">
                <a:solidFill>
                  <a:srgbClr val="000000"/>
                </a:solidFill>
                <a:latin typeface="Cheltenham-Light"/>
              </a:rPr>
              <a:t>prasugrel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undergoes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activation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only 15% of absorbed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clopidogrel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undergoes metabolic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activation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30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Lisinopril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3" y="1778535"/>
            <a:ext cx="72771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08" y="668117"/>
            <a:ext cx="394056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44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Nicorandil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09601" y="1702821"/>
            <a:ext cx="9119286" cy="16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>
                <a:solidFill>
                  <a:srgbClr val="000000"/>
                </a:solidFill>
                <a:latin typeface="Frutiger-Light"/>
              </a:rPr>
              <a:t>Nicorandil</a:t>
            </a:r>
            <a:r>
              <a:rPr lang="en-US" dirty="0">
                <a:solidFill>
                  <a:srgbClr val="000000"/>
                </a:solidFill>
                <a:latin typeface="Frutiger-Light"/>
              </a:rPr>
              <a:t> is a </a:t>
            </a:r>
            <a:r>
              <a:rPr lang="en-US" dirty="0" err="1">
                <a:solidFill>
                  <a:srgbClr val="000000"/>
                </a:solidFill>
                <a:latin typeface="Frutiger-Light"/>
              </a:rPr>
              <a:t>nicotinamide</a:t>
            </a:r>
            <a:r>
              <a:rPr lang="en-US" dirty="0">
                <a:solidFill>
                  <a:srgbClr val="000000"/>
                </a:solidFill>
                <a:latin typeface="Frutiger-Light"/>
              </a:rPr>
              <a:t> ester that </a:t>
            </a:r>
            <a:r>
              <a:rPr lang="en-US" b="1" dirty="0">
                <a:solidFill>
                  <a:srgbClr val="000000"/>
                </a:solidFill>
                <a:latin typeface="Frutiger-Light"/>
              </a:rPr>
              <a:t>dilates </a:t>
            </a:r>
            <a:r>
              <a:rPr lang="en-US" b="1" dirty="0" smtClean="0">
                <a:solidFill>
                  <a:srgbClr val="000000"/>
                </a:solidFill>
                <a:latin typeface="Frutiger-Light"/>
              </a:rPr>
              <a:t>peripheral and </a:t>
            </a:r>
            <a:r>
              <a:rPr lang="en-US" b="1" dirty="0">
                <a:solidFill>
                  <a:srgbClr val="000000"/>
                </a:solidFill>
                <a:latin typeface="Frutiger-Light"/>
              </a:rPr>
              <a:t>coronary resistance vessels </a:t>
            </a:r>
            <a:r>
              <a:rPr lang="en-US" dirty="0" smtClean="0">
                <a:solidFill>
                  <a:srgbClr val="000000"/>
                </a:solidFill>
                <a:latin typeface="Frutiger-Light"/>
              </a:rPr>
              <a:t>As </a:t>
            </a:r>
            <a:r>
              <a:rPr lang="en-US" dirty="0">
                <a:solidFill>
                  <a:srgbClr val="000000"/>
                </a:solidFill>
                <a:latin typeface="Frutiger-Light"/>
              </a:rPr>
              <a:t>a result of these dual </a:t>
            </a:r>
            <a:r>
              <a:rPr lang="en-US" dirty="0" smtClean="0">
                <a:solidFill>
                  <a:srgbClr val="000000"/>
                </a:solidFill>
                <a:latin typeface="Frutiger-Light"/>
              </a:rPr>
              <a:t>actions, </a:t>
            </a:r>
            <a:r>
              <a:rPr lang="en-US" dirty="0" err="1" smtClean="0">
                <a:solidFill>
                  <a:srgbClr val="000000"/>
                </a:solidFill>
                <a:latin typeface="Frutiger-Light"/>
              </a:rPr>
              <a:t>nicorandil</a:t>
            </a:r>
            <a:r>
              <a:rPr lang="en-US" dirty="0" smtClean="0">
                <a:solidFill>
                  <a:srgbClr val="000000"/>
                </a:solidFill>
                <a:latin typeface="Frutiger-Ligh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Frutiger-Light"/>
              </a:rPr>
              <a:t>reduces preload and afterload </a:t>
            </a:r>
            <a:r>
              <a:rPr lang="en-US" dirty="0">
                <a:solidFill>
                  <a:srgbClr val="000000"/>
                </a:solidFill>
                <a:latin typeface="Frutiger-Light"/>
              </a:rPr>
              <a:t>and results in an </a:t>
            </a:r>
            <a:r>
              <a:rPr lang="en-US" b="1" dirty="0">
                <a:solidFill>
                  <a:srgbClr val="000000"/>
                </a:solidFill>
                <a:latin typeface="Frutiger-Light"/>
              </a:rPr>
              <a:t>increase </a:t>
            </a:r>
            <a:r>
              <a:rPr lang="en-US" b="1" dirty="0" smtClean="0">
                <a:solidFill>
                  <a:srgbClr val="000000"/>
                </a:solidFill>
                <a:latin typeface="Frutiger-Light"/>
              </a:rPr>
              <a:t>in coronary </a:t>
            </a:r>
            <a:r>
              <a:rPr lang="en-US" b="1" dirty="0">
                <a:solidFill>
                  <a:srgbClr val="000000"/>
                </a:solidFill>
                <a:latin typeface="Frutiger-Light"/>
              </a:rPr>
              <a:t>blood flow. </a:t>
            </a:r>
            <a:endParaRPr lang="en-US" b="1" dirty="0" smtClean="0">
              <a:solidFill>
                <a:srgbClr val="000000"/>
              </a:solidFill>
              <a:latin typeface="Frutiger-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34" y="3426941"/>
            <a:ext cx="4476359" cy="32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05" y="952113"/>
            <a:ext cx="68675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Nicorandil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626075" y="1818150"/>
            <a:ext cx="9119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 smtClean="0"/>
              <a:t>Nicorandil</a:t>
            </a:r>
            <a:r>
              <a:rPr lang="en-US" dirty="0" smtClean="0"/>
              <a:t> </a:t>
            </a:r>
            <a:r>
              <a:rPr lang="en-US" dirty="0"/>
              <a:t>has been associated with </a:t>
            </a:r>
            <a:r>
              <a:rPr lang="en-US" b="1" i="1" dirty="0"/>
              <a:t>ulcerations of </a:t>
            </a:r>
            <a:r>
              <a:rPr lang="en-US" b="1" i="1" dirty="0" smtClean="0"/>
              <a:t>the gastrointestinal </a:t>
            </a:r>
            <a:r>
              <a:rPr lang="en-US" b="1" i="1" dirty="0"/>
              <a:t>tract.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Nicorandil</a:t>
            </a:r>
            <a:r>
              <a:rPr lang="en-US" dirty="0"/>
              <a:t> has </a:t>
            </a:r>
            <a:r>
              <a:rPr lang="en-US" b="1" dirty="0" err="1"/>
              <a:t>antianginal</a:t>
            </a:r>
            <a:r>
              <a:rPr lang="en-US" b="1" dirty="0"/>
              <a:t> efficacy </a:t>
            </a:r>
            <a:r>
              <a:rPr lang="en-US" dirty="0"/>
              <a:t>similar to that of beta-blocking</a:t>
            </a:r>
          </a:p>
          <a:p>
            <a:pPr>
              <a:lnSpc>
                <a:spcPct val="200000"/>
              </a:lnSpc>
            </a:pPr>
            <a:r>
              <a:rPr lang="en-US" dirty="0"/>
              <a:t>agents, nitrates, and calcium channel–blocking agents</a:t>
            </a:r>
            <a:r>
              <a:rPr lang="en-US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nicorandil</a:t>
            </a:r>
            <a:r>
              <a:rPr lang="en-US" dirty="0" smtClean="0"/>
              <a:t> </a:t>
            </a:r>
            <a:r>
              <a:rPr lang="en-US" dirty="0"/>
              <a:t>reduced the risk for </a:t>
            </a:r>
            <a:r>
              <a:rPr lang="en-US" b="1" dirty="0" smtClean="0"/>
              <a:t>cardiac death</a:t>
            </a:r>
            <a:r>
              <a:rPr lang="en-US" b="1" dirty="0"/>
              <a:t>, MI, or hospital admission for </a:t>
            </a:r>
            <a:r>
              <a:rPr lang="en-US" b="1" dirty="0" smtClean="0"/>
              <a:t>angina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818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3" y="565577"/>
            <a:ext cx="8110664" cy="39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3970" name="Picture 2" descr="C:\Documents and Settings\student\My Documents\lhnv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1547" y="0"/>
            <a:ext cx="12763547" cy="85725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67240" y="2643183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7951" y="4500478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</a:rPr>
              <a:t>Thanks for your attention</a:t>
            </a:r>
            <a:endParaRPr lang="fa-IR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512" y="323038"/>
            <a:ext cx="870739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i="1" dirty="0">
                <a:solidFill>
                  <a:schemeClr val="accent5"/>
                </a:solidFill>
                <a:latin typeface="Frutiger-BoldItalic"/>
              </a:rPr>
              <a:t>Dosing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After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a loading dose of 60 mg,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prasugrel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is given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once daily at a dose of 10 mg. </a:t>
            </a:r>
            <a:endParaRPr lang="en-US" dirty="0" smtClean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Patients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older than 75 years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or weighing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less than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60 kg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should receive a daily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prasugrel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dose of 5 mg.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5" y="3434149"/>
            <a:ext cx="5716158" cy="29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605" y="384249"/>
            <a:ext cx="8748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>
                <a:solidFill>
                  <a:srgbClr val="000000"/>
                </a:solidFill>
                <a:latin typeface="Cheltenham-Light"/>
              </a:rPr>
              <a:t>Prasugrel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was compared with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clopidogrel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in 13,608 patients with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acute coronary syndromes scheduled to undergo percutaneous coronary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intervention (PCI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sz="800" dirty="0" smtClean="0">
                <a:solidFill>
                  <a:srgbClr val="0081AD"/>
                </a:solidFill>
                <a:latin typeface="Cheltenham-Ligh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incidence of the primary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efficacy endpoint—a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composite of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cardiovascular death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myocardial </a:t>
            </a:r>
            <a:r>
              <a:rPr lang="en-US" b="1" dirty="0" smtClean="0">
                <a:solidFill>
                  <a:srgbClr val="000000"/>
                </a:solidFill>
                <a:latin typeface="Cheltenham-Light"/>
              </a:rPr>
              <a:t>infarction,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and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stroke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—was significantly lower with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prasugrel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than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with </a:t>
            </a:r>
            <a:r>
              <a:rPr lang="en-US" dirty="0" err="1" smtClean="0">
                <a:solidFill>
                  <a:srgbClr val="000000"/>
                </a:solidFill>
                <a:latin typeface="Cheltenham-Light"/>
              </a:rPr>
              <a:t>clopidogrel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(9.9% and 12.1%, respectively), mainly because of a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reduction in the incidence of nonfatal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myocardial infarction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. </a:t>
            </a:r>
            <a:endParaRPr lang="en-US" dirty="0" smtClean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The incidence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of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stent thrombosis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was also significantly lower with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prasugrel</a:t>
            </a:r>
            <a:endParaRPr lang="en-US" dirty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than with </a:t>
            </a:r>
            <a:r>
              <a:rPr lang="en-US" dirty="0" err="1">
                <a:solidFill>
                  <a:srgbClr val="000000"/>
                </a:solidFill>
                <a:latin typeface="Cheltenham-Light"/>
              </a:rPr>
              <a:t>clopidogrel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41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373" y="198446"/>
            <a:ext cx="875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Frutiger-Bold"/>
              </a:rPr>
              <a:t>Dipyridamole</a:t>
            </a:r>
            <a:endParaRPr lang="en-US" sz="2800" b="1" dirty="0" smtClean="0">
              <a:solidFill>
                <a:schemeClr val="accent1"/>
              </a:solidFill>
              <a:latin typeface="Frutiger-Bold"/>
            </a:endParaRPr>
          </a:p>
          <a:p>
            <a:endParaRPr lang="en-US" sz="2000" b="1" dirty="0">
              <a:solidFill>
                <a:srgbClr val="000000"/>
              </a:solidFill>
              <a:latin typeface="Frutiger-Bold"/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A relatively weak antiplatelet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agent</a:t>
            </a:r>
            <a:endParaRPr lang="en-US" dirty="0">
              <a:solidFill>
                <a:srgbClr val="000000"/>
              </a:solidFill>
              <a:latin typeface="Cheltenham-Light"/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formulation of </a:t>
            </a:r>
            <a:r>
              <a:rPr lang="en-US" b="1" dirty="0" err="1">
                <a:solidFill>
                  <a:srgbClr val="000000"/>
                </a:solidFill>
                <a:latin typeface="Cheltenham-Light"/>
              </a:rPr>
              <a:t>dipyridamole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 combined with </a:t>
            </a:r>
            <a:r>
              <a:rPr lang="en-US" b="1" dirty="0">
                <a:solidFill>
                  <a:srgbClr val="000000"/>
                </a:solidFill>
                <a:latin typeface="Cheltenham-Light"/>
              </a:rPr>
              <a:t>low-dose aspirin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, a preparation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  <a:latin typeface="Cheltenham-Light"/>
              </a:rPr>
              <a:t>marketed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heltenham-Light"/>
              </a:rPr>
              <a:t>Aggrenox,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heltenham-Light"/>
              </a:rPr>
              <a:t>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is used for prevention of stroke </a:t>
            </a:r>
            <a:r>
              <a:rPr lang="en-US" dirty="0" smtClean="0">
                <a:solidFill>
                  <a:srgbClr val="000000"/>
                </a:solidFill>
                <a:latin typeface="Cheltenham-Light"/>
              </a:rPr>
              <a:t>in patients </a:t>
            </a:r>
            <a:r>
              <a:rPr lang="en-US" dirty="0">
                <a:solidFill>
                  <a:srgbClr val="000000"/>
                </a:solidFill>
                <a:latin typeface="Cheltenham-Light"/>
              </a:rPr>
              <a:t>with transient ischemic attacks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051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50" y="333857"/>
            <a:ext cx="82790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Frutiger-BoldItalic"/>
              </a:rPr>
              <a:t>Dosing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heltenham-Light"/>
              </a:rPr>
              <a:t>Aggrenox is given twice daily</a:t>
            </a:r>
            <a:r>
              <a:rPr lang="en-US" dirty="0" smtClean="0">
                <a:latin typeface="Cheltenham-Light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heltenham-Light"/>
              </a:rPr>
              <a:t> </a:t>
            </a:r>
            <a:r>
              <a:rPr lang="en-US" dirty="0">
                <a:latin typeface="Cheltenham-Light"/>
              </a:rPr>
              <a:t>Each capsule contains 200 mg </a:t>
            </a:r>
            <a:r>
              <a:rPr lang="en-US" dirty="0" smtClean="0">
                <a:latin typeface="Cheltenham-Light"/>
              </a:rPr>
              <a:t>of extended-release </a:t>
            </a:r>
            <a:r>
              <a:rPr lang="en-US" dirty="0" err="1">
                <a:latin typeface="Cheltenham-Light"/>
              </a:rPr>
              <a:t>dipyridamole</a:t>
            </a:r>
            <a:r>
              <a:rPr lang="en-US" dirty="0">
                <a:latin typeface="Cheltenham-Light"/>
              </a:rPr>
              <a:t> and 25 mg of aspirin.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8" y="2224805"/>
            <a:ext cx="4146850" cy="41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629d1acff76b6dbbddfc74ca371a17fef35e07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8016</TotalTime>
  <Words>1307</Words>
  <Application>Microsoft Office PowerPoint</Application>
  <PresentationFormat>Custom</PresentationFormat>
  <Paragraphs>144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Facet</vt:lpstr>
      <vt:lpstr>PowerPoint Presentation</vt:lpstr>
      <vt:lpstr>داروهای موثر بر سیستم  قلبی وعروقی جدید در ایران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Fondaparinux</vt:lpstr>
      <vt:lpstr>PowerPoint Presentation</vt:lpstr>
      <vt:lpstr>PowerPoint Presentation</vt:lpstr>
      <vt:lpstr>PowerPoint Presentation</vt:lpstr>
      <vt:lpstr>PowerPoint Presentation</vt:lpstr>
      <vt:lpstr>Direct Oral Anticoagulants</vt:lpstr>
      <vt:lpstr>rivaroxaban</vt:lpstr>
      <vt:lpstr>Dabigatran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Fibrinolytic Drugs</vt:lpstr>
      <vt:lpstr>Alteplase</vt:lpstr>
      <vt:lpstr>PowerPoint Presentation</vt:lpstr>
      <vt:lpstr>Beta Adrenoceptor–Blocking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Metoprolol succinate</vt:lpstr>
      <vt:lpstr>PowerPoint Presentation</vt:lpstr>
      <vt:lpstr>PowerPoint Presentation</vt:lpstr>
      <vt:lpstr>Diuretics</vt:lpstr>
      <vt:lpstr>Indapamide</vt:lpstr>
      <vt:lpstr>PowerPoint Presentation</vt:lpstr>
      <vt:lpstr>PowerPoint Presentation</vt:lpstr>
      <vt:lpstr>PowerPoint Presentation</vt:lpstr>
      <vt:lpstr>Metolazone</vt:lpstr>
      <vt:lpstr>PowerPoint Presentation</vt:lpstr>
      <vt:lpstr>PowerPoint Presentation</vt:lpstr>
      <vt:lpstr>PowerPoint Presentation</vt:lpstr>
      <vt:lpstr>Eplerenone</vt:lpstr>
      <vt:lpstr>PowerPoint Presentation</vt:lpstr>
      <vt:lpstr>PowerPoint Presentation</vt:lpstr>
      <vt:lpstr>PowerPoint Presentation</vt:lpstr>
      <vt:lpstr>Lisinopril</vt:lpstr>
      <vt:lpstr>PowerPoint Presentation</vt:lpstr>
      <vt:lpstr>PowerPoint Presentation</vt:lpstr>
      <vt:lpstr>Nicorandil</vt:lpstr>
      <vt:lpstr>PowerPoint Presentation</vt:lpstr>
      <vt:lpstr>Nicorandil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داروهای قلبی وعروقی</dc:title>
  <dc:creator>se7en</dc:creator>
  <cp:lastModifiedBy>baran</cp:lastModifiedBy>
  <cp:revision>104</cp:revision>
  <dcterms:created xsi:type="dcterms:W3CDTF">2017-12-14T14:39:45Z</dcterms:created>
  <dcterms:modified xsi:type="dcterms:W3CDTF">2018-01-01T20:13:15Z</dcterms:modified>
</cp:coreProperties>
</file>