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344" r:id="rId2"/>
    <p:sldId id="325" r:id="rId3"/>
    <p:sldId id="341" r:id="rId4"/>
    <p:sldId id="257" r:id="rId5"/>
    <p:sldId id="256" r:id="rId6"/>
    <p:sldId id="258" r:id="rId7"/>
    <p:sldId id="259" r:id="rId8"/>
    <p:sldId id="260" r:id="rId9"/>
    <p:sldId id="340" r:id="rId10"/>
    <p:sldId id="261" r:id="rId11"/>
    <p:sldId id="262" r:id="rId12"/>
    <p:sldId id="263" r:id="rId13"/>
    <p:sldId id="264" r:id="rId14"/>
    <p:sldId id="265" r:id="rId15"/>
    <p:sldId id="266" r:id="rId16"/>
    <p:sldId id="267" r:id="rId17"/>
    <p:sldId id="268" r:id="rId18"/>
    <p:sldId id="331" r:id="rId19"/>
    <p:sldId id="332" r:id="rId20"/>
    <p:sldId id="333" r:id="rId21"/>
    <p:sldId id="334" r:id="rId22"/>
    <p:sldId id="335" r:id="rId23"/>
    <p:sldId id="336" r:id="rId24"/>
    <p:sldId id="337" r:id="rId25"/>
    <p:sldId id="339" r:id="rId26"/>
    <p:sldId id="269" r:id="rId27"/>
    <p:sldId id="270" r:id="rId28"/>
    <p:sldId id="271" r:id="rId29"/>
    <p:sldId id="272" r:id="rId30"/>
    <p:sldId id="273" r:id="rId31"/>
    <p:sldId id="274" r:id="rId32"/>
    <p:sldId id="275" r:id="rId33"/>
    <p:sldId id="276" r:id="rId34"/>
    <p:sldId id="277" r:id="rId35"/>
    <p:sldId id="327" r:id="rId36"/>
    <p:sldId id="278" r:id="rId37"/>
    <p:sldId id="279" r:id="rId38"/>
    <p:sldId id="280" r:id="rId39"/>
    <p:sldId id="281" r:id="rId40"/>
    <p:sldId id="282" r:id="rId41"/>
    <p:sldId id="283" r:id="rId42"/>
    <p:sldId id="284" r:id="rId43"/>
    <p:sldId id="338" r:id="rId44"/>
    <p:sldId id="285" r:id="rId45"/>
    <p:sldId id="286" r:id="rId46"/>
    <p:sldId id="287" r:id="rId47"/>
    <p:sldId id="288" r:id="rId48"/>
    <p:sldId id="289" r:id="rId49"/>
    <p:sldId id="290" r:id="rId50"/>
    <p:sldId id="291" r:id="rId51"/>
    <p:sldId id="292" r:id="rId52"/>
    <p:sldId id="293" r:id="rId53"/>
    <p:sldId id="294" r:id="rId54"/>
    <p:sldId id="295" r:id="rId55"/>
    <p:sldId id="296" r:id="rId56"/>
    <p:sldId id="297" r:id="rId57"/>
    <p:sldId id="298" r:id="rId58"/>
    <p:sldId id="299" r:id="rId59"/>
    <p:sldId id="300" r:id="rId60"/>
    <p:sldId id="301" r:id="rId61"/>
    <p:sldId id="302" r:id="rId62"/>
    <p:sldId id="343" r:id="rId63"/>
    <p:sldId id="345" r:id="rId6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4" autoAdjust="0"/>
    <p:restoredTop sz="88151" autoAdjust="0"/>
  </p:normalViewPr>
  <p:slideViewPr>
    <p:cSldViewPr snapToGrid="0">
      <p:cViewPr varScale="1">
        <p:scale>
          <a:sx n="65" d="100"/>
          <a:sy n="65" d="100"/>
        </p:scale>
        <p:origin x="93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11/6/2018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873458" y="586854"/>
            <a:ext cx="8270542" cy="5884313"/>
          </a:xfrm>
          <a:prstGeom prst="rect">
            <a:avLst/>
          </a:prstGeom>
        </p:spPr>
      </p:pic>
    </p:spTree>
    <p:extLst>
      <p:ext uri="{BB962C8B-B14F-4D97-AF65-F5344CB8AC3E}">
        <p14:creationId xmlns:p14="http://schemas.microsoft.com/office/powerpoint/2010/main" val="12536449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77334" y="609600"/>
            <a:ext cx="8596668" cy="858838"/>
          </a:xfrm>
        </p:spPr>
        <p:txBody>
          <a:bodyPr/>
          <a:lstStyle/>
          <a:p>
            <a:pPr algn="r" rtl="1" eaLnBrk="1" hangingPunct="1"/>
            <a:r>
              <a:rPr lang="fa-IR" b="1" dirty="0" smtClean="0">
                <a:solidFill>
                  <a:schemeClr val="tx1"/>
                </a:solidFill>
                <a:cs typeface="B Nazanin" pitchFamily="2" charset="-78"/>
              </a:rPr>
              <a:t>بیماری های مربوط به مری</a:t>
            </a:r>
            <a:endParaRPr lang="en-US" b="1" dirty="0" smtClean="0">
              <a:solidFill>
                <a:schemeClr val="tx1"/>
              </a:solidFill>
              <a:cs typeface="B Nazanin" pitchFamily="2" charset="-78"/>
            </a:endParaRPr>
          </a:p>
        </p:txBody>
      </p:sp>
      <p:sp>
        <p:nvSpPr>
          <p:cNvPr id="5" name="Content Placeholder 2"/>
          <p:cNvSpPr>
            <a:spLocks noGrp="1"/>
          </p:cNvSpPr>
          <p:nvPr>
            <p:ph idx="1"/>
          </p:nvPr>
        </p:nvSpPr>
        <p:spPr>
          <a:xfrm>
            <a:off x="677863" y="1468438"/>
            <a:ext cx="8596312" cy="4573587"/>
          </a:xfrm>
        </p:spPr>
        <p:txBody>
          <a:bodyPr/>
          <a:lstStyle/>
          <a:p>
            <a:pPr algn="r" eaLnBrk="1" hangingPunct="1">
              <a:buFont typeface="Arial" charset="0"/>
              <a:buNone/>
            </a:pPr>
            <a:r>
              <a:rPr lang="fa-IR" dirty="0" smtClean="0">
                <a:solidFill>
                  <a:schemeClr val="tx1"/>
                </a:solidFill>
                <a:cs typeface="B Nazanin" pitchFamily="2" charset="-78"/>
              </a:rPr>
              <a:t>.</a:t>
            </a:r>
          </a:p>
          <a:p>
            <a:pPr algn="r" eaLnBrk="1" hangingPunct="1">
              <a:buFont typeface="Arial" charset="0"/>
              <a:buNone/>
            </a:pPr>
            <a:endParaRPr lang="fa-IR" dirty="0" smtClean="0">
              <a:solidFill>
                <a:schemeClr val="tx1"/>
              </a:solidFill>
              <a:cs typeface="B Nazanin" pitchFamily="2" charset="-78"/>
            </a:endParaRPr>
          </a:p>
        </p:txBody>
      </p:sp>
      <p:sp>
        <p:nvSpPr>
          <p:cNvPr id="6" name="Title 1"/>
          <p:cNvSpPr txBox="1">
            <a:spLocks/>
          </p:cNvSpPr>
          <p:nvPr/>
        </p:nvSpPr>
        <p:spPr>
          <a:xfrm>
            <a:off x="909174" y="1738648"/>
            <a:ext cx="8364828" cy="7076942"/>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rtl="1"/>
            <a:r>
              <a:rPr lang="fa-IR" sz="1800" dirty="0">
                <a:solidFill>
                  <a:schemeClr val="tx1"/>
                </a:solidFill>
                <a:cs typeface="B Nazanin" pitchFamily="2" charset="-78"/>
              </a:rPr>
              <a:t>مری در افراد بزرگسال حدود 25 سانتی متر طول دارد واز انتهای حلق دهانی تا زیر سوراخ دیافراگمی یا سوراخ مروی امتداد می یابد و درآنجا به دریچه پیلور اتصال می یابد </a:t>
            </a:r>
            <a:r>
              <a:rPr lang="fa-IR" sz="1800" dirty="0" smtClean="0">
                <a:solidFill>
                  <a:schemeClr val="tx1"/>
                </a:solidFill>
                <a:cs typeface="B Nazanin" pitchFamily="2" charset="-78"/>
              </a:rPr>
              <a:t>.</a:t>
            </a:r>
          </a:p>
          <a:p>
            <a:pPr algn="r" rtl="1"/>
            <a:endParaRPr lang="fa-IR" sz="1800" dirty="0" smtClean="0">
              <a:solidFill>
                <a:schemeClr val="tx1"/>
              </a:solidFill>
              <a:cs typeface="B Nazanin" pitchFamily="2" charset="-78"/>
            </a:endParaRPr>
          </a:p>
          <a:p>
            <a:pPr algn="r" rtl="1"/>
            <a:r>
              <a:rPr lang="fa-IR" sz="1800" dirty="0" smtClean="0">
                <a:solidFill>
                  <a:schemeClr val="tx1"/>
                </a:solidFill>
                <a:cs typeface="B Nazanin" pitchFamily="2" charset="-78"/>
              </a:rPr>
              <a:t>در هنگام بلع،ابتدا عضله اسکلتی اسفنگتر فوقانی مری از حالت انقباض خارج می شود(شل می شود)واجازه ورود لقمه غذایی به مری را می دهد. سپس انقباضات عضلانی مری باعث جلو راندن غذا و جلوگیری از برگشت آن به سمت دهان می گردد.شل شدن اسفنگتر تحتانی مری به غذا اجازه می دهدتا به معده وارد شود. سپس اسفنگتر تحتانی مری و عضله اسکلتی ناحیه هیاتال دیافراگم منقبض می شوند تا از رفلاکس(جریان رو به عقب)غذا و اسید معدی به داخل قسمت تحتانی مری جلوگیری کنند.</a:t>
            </a:r>
          </a:p>
          <a:p>
            <a:pPr algn="r" rtl="1"/>
            <a:r>
              <a:rPr lang="en-US" sz="1800" dirty="0" smtClean="0">
                <a:solidFill>
                  <a:schemeClr val="tx1"/>
                </a:solidFill>
                <a:cs typeface="B Nazanin" pitchFamily="2" charset="-78"/>
              </a:rPr>
              <a:t/>
            </a:r>
            <a:br>
              <a:rPr lang="en-US" sz="1800" dirty="0" smtClean="0">
                <a:solidFill>
                  <a:schemeClr val="tx1"/>
                </a:solidFill>
                <a:cs typeface="B Nazanin" pitchFamily="2" charset="-78"/>
              </a:rPr>
            </a:br>
            <a:endParaRPr lang="en-US" sz="1800" dirty="0" smtClean="0">
              <a:solidFill>
                <a:schemeClr val="tx1"/>
              </a:solidFill>
              <a:cs typeface="B Nazanin" pitchFamily="2" charset="-78"/>
            </a:endParaRPr>
          </a:p>
        </p:txBody>
      </p:sp>
      <p:pic>
        <p:nvPicPr>
          <p:cNvPr id="7" name="Picture 3" descr="مری 2.jpg"/>
          <p:cNvPicPr>
            <a:picLocks noChangeAspect="1"/>
          </p:cNvPicPr>
          <p:nvPr/>
        </p:nvPicPr>
        <p:blipFill>
          <a:blip r:embed="rId2"/>
          <a:srcRect/>
          <a:stretch>
            <a:fillRect/>
          </a:stretch>
        </p:blipFill>
        <p:spPr bwMode="auto">
          <a:xfrm>
            <a:off x="7216689" y="4340179"/>
            <a:ext cx="2057400" cy="1701845"/>
          </a:xfrm>
          <a:prstGeom prst="rect">
            <a:avLst/>
          </a:prstGeom>
          <a:noFill/>
          <a:ln w="9525">
            <a:noFill/>
            <a:miter lim="800000"/>
            <a:headEnd/>
            <a:tailEnd/>
          </a:ln>
        </p:spPr>
      </p:pic>
      <p:pic>
        <p:nvPicPr>
          <p:cNvPr id="8" name="Picture 2" descr="مری 1.jpg"/>
          <p:cNvPicPr>
            <a:picLocks noChangeAspect="1"/>
          </p:cNvPicPr>
          <p:nvPr/>
        </p:nvPicPr>
        <p:blipFill>
          <a:blip r:embed="rId3"/>
          <a:srcRect/>
          <a:stretch>
            <a:fillRect/>
          </a:stretch>
        </p:blipFill>
        <p:spPr bwMode="auto">
          <a:xfrm>
            <a:off x="4016025" y="4340179"/>
            <a:ext cx="2133600" cy="1701845"/>
          </a:xfrm>
          <a:prstGeom prst="rect">
            <a:avLst/>
          </a:prstGeom>
          <a:noFill/>
          <a:ln w="9525">
            <a:noFill/>
            <a:miter lim="800000"/>
            <a:headEnd/>
            <a:tailEnd/>
          </a:ln>
        </p:spPr>
      </p:pic>
    </p:spTree>
    <p:extLst>
      <p:ext uri="{BB962C8B-B14F-4D97-AF65-F5344CB8AC3E}">
        <p14:creationId xmlns:p14="http://schemas.microsoft.com/office/powerpoint/2010/main" val="798893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77334" y="609600"/>
            <a:ext cx="8596668" cy="794197"/>
          </a:xfrm>
        </p:spPr>
        <p:txBody>
          <a:bodyPr/>
          <a:lstStyle/>
          <a:p>
            <a:pPr algn="r" rtl="1" eaLnBrk="1" hangingPunct="1"/>
            <a:r>
              <a:rPr lang="fa-IR" b="1" dirty="0" smtClean="0">
                <a:solidFill>
                  <a:schemeClr val="tx1"/>
                </a:solidFill>
                <a:cs typeface="B Nazanin" pitchFamily="2" charset="-78"/>
              </a:rPr>
              <a:t>دیسفاژی</a:t>
            </a:r>
            <a:endParaRPr lang="en-US" b="1" dirty="0" smtClean="0">
              <a:solidFill>
                <a:schemeClr val="tx1"/>
              </a:solidFill>
              <a:cs typeface="B Nazanin" pitchFamily="2" charset="-78"/>
            </a:endParaRPr>
          </a:p>
        </p:txBody>
      </p:sp>
      <p:sp>
        <p:nvSpPr>
          <p:cNvPr id="5" name="Content Placeholder 2"/>
          <p:cNvSpPr>
            <a:spLocks noGrp="1"/>
          </p:cNvSpPr>
          <p:nvPr>
            <p:ph idx="1"/>
          </p:nvPr>
        </p:nvSpPr>
        <p:spPr>
          <a:xfrm>
            <a:off x="677863" y="1403350"/>
            <a:ext cx="8596312" cy="4638675"/>
          </a:xfrm>
        </p:spPr>
        <p:txBody>
          <a:bodyPr/>
          <a:lstStyle/>
          <a:p>
            <a:pPr algn="r" rtl="1" eaLnBrk="1" hangingPunct="1">
              <a:buFont typeface="Arial" charset="0"/>
              <a:buNone/>
            </a:pPr>
            <a:r>
              <a:rPr lang="fa-IR" dirty="0" smtClean="0">
                <a:cs typeface="B Nazanin" pitchFamily="2" charset="-78"/>
              </a:rPr>
              <a:t>دیسفاژی به معنای اختلال در بلع می باشد و عبارت است ازهرگونه مشکل فیزیولوژیک یا آناتومیک در بلع که در عبور عادی غذا از حفره دهانی به معده اختلال ایجاد کند.</a:t>
            </a:r>
          </a:p>
          <a:p>
            <a:pPr algn="r" rtl="1" eaLnBrk="1" hangingPunct="1">
              <a:buFont typeface="Arial" charset="0"/>
              <a:buNone/>
            </a:pPr>
            <a:r>
              <a:rPr lang="fa-IR" dirty="0" smtClean="0">
                <a:cs typeface="B Nazanin" pitchFamily="2" charset="-78"/>
              </a:rPr>
              <a:t>عمل بلع 10-5 ثانیه به طول می انجامد ودارای 3 فاز می باشد:</a:t>
            </a:r>
          </a:p>
          <a:p>
            <a:pPr algn="r" rtl="1" eaLnBrk="1" hangingPunct="1">
              <a:buFont typeface="Arial" charset="0"/>
              <a:buNone/>
            </a:pPr>
            <a:r>
              <a:rPr lang="fa-IR" dirty="0" smtClean="0">
                <a:cs typeface="B Nazanin" pitchFamily="2" charset="-78"/>
              </a:rPr>
              <a:t>فاز دهانی،حلقی،مری</a:t>
            </a:r>
          </a:p>
          <a:p>
            <a:pPr algn="r" rtl="1" eaLnBrk="1" hangingPunct="1">
              <a:buFont typeface="Arial" charset="0"/>
              <a:buNone/>
            </a:pPr>
            <a:r>
              <a:rPr lang="fa-IR" dirty="0" smtClean="0">
                <a:cs typeface="B Nazanin" pitchFamily="2" charset="-78"/>
              </a:rPr>
              <a:t>اختلال در هر کدام از این مراحل،نیازمند رژیم درمانی خاص خود می باشد.  </a:t>
            </a:r>
          </a:p>
          <a:p>
            <a:pPr algn="r" rtl="1">
              <a:buFont typeface="Arial" charset="0"/>
              <a:buNone/>
            </a:pPr>
            <a:r>
              <a:rPr lang="fa-IR" b="1" dirty="0">
                <a:solidFill>
                  <a:schemeClr val="tx1"/>
                </a:solidFill>
                <a:cs typeface="B Nazanin" pitchFamily="2" charset="-78"/>
              </a:rPr>
              <a:t>اختلال در فاز 1(فاز دهانی):</a:t>
            </a:r>
          </a:p>
          <a:p>
            <a:pPr algn="r" rtl="1">
              <a:buFont typeface="Arial" charset="0"/>
              <a:buNone/>
            </a:pPr>
            <a:r>
              <a:rPr lang="fa-IR" dirty="0">
                <a:solidFill>
                  <a:schemeClr val="tx1"/>
                </a:solidFill>
                <a:cs typeface="B Nazanin" pitchFamily="2" charset="-78"/>
              </a:rPr>
              <a:t>علائم:</a:t>
            </a:r>
          </a:p>
          <a:p>
            <a:pPr algn="r" rtl="1">
              <a:buFont typeface="Arial" charset="0"/>
              <a:buNone/>
            </a:pPr>
            <a:r>
              <a:rPr lang="fa-IR" dirty="0">
                <a:solidFill>
                  <a:schemeClr val="tx1"/>
                </a:solidFill>
                <a:cs typeface="B Nazanin" pitchFamily="2" charset="-78"/>
              </a:rPr>
              <a:t>1- جمع شدن غذا در گوشه های دهان</a:t>
            </a:r>
          </a:p>
          <a:p>
            <a:pPr algn="r" rtl="1">
              <a:buFont typeface="Arial" charset="0"/>
              <a:buNone/>
            </a:pPr>
            <a:r>
              <a:rPr lang="fa-IR" dirty="0">
                <a:solidFill>
                  <a:schemeClr val="tx1"/>
                </a:solidFill>
                <a:cs typeface="B Nazanin" pitchFamily="2" charset="-78"/>
              </a:rPr>
              <a:t>2-ریزش غذا به بیرون از دهان</a:t>
            </a:r>
          </a:p>
          <a:p>
            <a:pPr algn="r" rtl="1">
              <a:buFont typeface="Arial" charset="0"/>
              <a:buNone/>
            </a:pPr>
            <a:r>
              <a:rPr lang="fa-IR" dirty="0">
                <a:solidFill>
                  <a:schemeClr val="tx1"/>
                </a:solidFill>
                <a:cs typeface="B Nazanin" pitchFamily="2" charset="-78"/>
              </a:rPr>
              <a:t>3-ریزش آب دهان</a:t>
            </a:r>
          </a:p>
          <a:p>
            <a:pPr algn="r" rtl="1">
              <a:buFont typeface="Arial" charset="0"/>
              <a:buNone/>
            </a:pPr>
            <a:r>
              <a:rPr lang="fa-IR" dirty="0">
                <a:solidFill>
                  <a:schemeClr val="tx1"/>
                </a:solidFill>
                <a:cs typeface="B Nazanin" pitchFamily="2" charset="-78"/>
              </a:rPr>
              <a:t>4-اختلال در کنترل زبان</a:t>
            </a:r>
            <a:endParaRPr lang="en-US" dirty="0">
              <a:solidFill>
                <a:schemeClr val="tx1"/>
              </a:solidFill>
              <a:cs typeface="B Nazanin" pitchFamily="2" charset="-78"/>
            </a:endParaRPr>
          </a:p>
          <a:p>
            <a:pPr algn="r" rtl="1" eaLnBrk="1" hangingPunct="1">
              <a:buFont typeface="Arial" charset="0"/>
              <a:buNone/>
            </a:pPr>
            <a:endParaRPr lang="en-US" dirty="0" smtClean="0">
              <a:cs typeface="B Nazanin" pitchFamily="2" charset="-78"/>
            </a:endParaRPr>
          </a:p>
        </p:txBody>
      </p:sp>
      <p:sp>
        <p:nvSpPr>
          <p:cNvPr id="6" name="Content Placeholder 2"/>
          <p:cNvSpPr txBox="1">
            <a:spLocks/>
          </p:cNvSpPr>
          <p:nvPr/>
        </p:nvSpPr>
        <p:spPr>
          <a:xfrm>
            <a:off x="457200" y="533400"/>
            <a:ext cx="8229600" cy="559276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r" rtl="1">
              <a:buFont typeface="Arial" charset="0"/>
              <a:buNone/>
            </a:pPr>
            <a:endParaRPr lang="en-US" dirty="0" smtClean="0">
              <a:cs typeface="B Nazanin" pitchFamily="2" charset="-78"/>
            </a:endParaRPr>
          </a:p>
        </p:txBody>
      </p:sp>
    </p:spTree>
    <p:extLst>
      <p:ext uri="{BB962C8B-B14F-4D97-AF65-F5344CB8AC3E}">
        <p14:creationId xmlns:p14="http://schemas.microsoft.com/office/powerpoint/2010/main" val="38513313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677863" y="695325"/>
            <a:ext cx="8596312" cy="5346700"/>
          </a:xfrm>
        </p:spPr>
        <p:txBody>
          <a:bodyPr/>
          <a:lstStyle/>
          <a:p>
            <a:pPr algn="r" rtl="1" eaLnBrk="1" hangingPunct="1">
              <a:buFont typeface="Arial" charset="0"/>
              <a:buNone/>
            </a:pPr>
            <a:r>
              <a:rPr lang="fa-IR" b="1" dirty="0" smtClean="0">
                <a:solidFill>
                  <a:schemeClr val="tx1"/>
                </a:solidFill>
                <a:cs typeface="B Nazanin" pitchFamily="2" charset="-78"/>
              </a:rPr>
              <a:t>اختلال در فاز 2(فاز حلقی):</a:t>
            </a:r>
          </a:p>
          <a:p>
            <a:pPr algn="r" rtl="1" eaLnBrk="1" hangingPunct="1">
              <a:buFont typeface="Arial" charset="0"/>
              <a:buNone/>
            </a:pPr>
            <a:r>
              <a:rPr lang="fa-IR" dirty="0" smtClean="0">
                <a:solidFill>
                  <a:schemeClr val="tx1"/>
                </a:solidFill>
                <a:cs typeface="B Nazanin" pitchFamily="2" charset="-78"/>
              </a:rPr>
              <a:t>علائم:</a:t>
            </a:r>
          </a:p>
          <a:p>
            <a:pPr algn="r" rtl="1" eaLnBrk="1" hangingPunct="1">
              <a:buFont typeface="Arial" charset="0"/>
              <a:buNone/>
            </a:pPr>
            <a:r>
              <a:rPr lang="fa-IR" dirty="0" smtClean="0">
                <a:solidFill>
                  <a:schemeClr val="tx1"/>
                </a:solidFill>
                <a:cs typeface="B Nazanin" pitchFamily="2" charset="-78"/>
              </a:rPr>
              <a:t>1-سرفه      2-خفگی</a:t>
            </a:r>
            <a:r>
              <a:rPr lang="fa-IR" dirty="0">
                <a:solidFill>
                  <a:schemeClr val="tx1"/>
                </a:solidFill>
                <a:cs typeface="B Nazanin" pitchFamily="2" charset="-78"/>
              </a:rPr>
              <a:t> </a:t>
            </a:r>
            <a:r>
              <a:rPr lang="fa-IR" dirty="0" smtClean="0">
                <a:solidFill>
                  <a:schemeClr val="tx1"/>
                </a:solidFill>
                <a:cs typeface="B Nazanin" pitchFamily="2" charset="-78"/>
              </a:rPr>
              <a:t>            3-آسپیراسیون</a:t>
            </a:r>
          </a:p>
          <a:p>
            <a:pPr algn="r" rtl="1" eaLnBrk="1" hangingPunct="1">
              <a:buFont typeface="Arial" charset="0"/>
              <a:buNone/>
            </a:pPr>
            <a:r>
              <a:rPr lang="fa-IR" dirty="0" smtClean="0">
                <a:solidFill>
                  <a:schemeClr val="tx1"/>
                </a:solidFill>
                <a:cs typeface="B Nazanin" pitchFamily="2" charset="-78"/>
              </a:rPr>
              <a:t>4-تاخیر یا اختلال در حرکت غضروف تیرویید به طرف بالا به هنگام بلع</a:t>
            </a:r>
          </a:p>
          <a:p>
            <a:pPr algn="r" rtl="1" eaLnBrk="1" hangingPunct="1">
              <a:buFont typeface="Arial" charset="0"/>
              <a:buNone/>
            </a:pPr>
            <a:r>
              <a:rPr lang="fa-IR" dirty="0" smtClean="0">
                <a:solidFill>
                  <a:schemeClr val="tx1"/>
                </a:solidFill>
                <a:cs typeface="B Nazanin" pitchFamily="2" charset="-78"/>
              </a:rPr>
              <a:t>5-صدای گرفته بعد از صرف غذا</a:t>
            </a:r>
          </a:p>
          <a:p>
            <a:pPr algn="r" rtl="1" eaLnBrk="1" hangingPunct="1">
              <a:buFont typeface="Arial" charset="0"/>
              <a:buNone/>
            </a:pPr>
            <a:r>
              <a:rPr lang="fa-IR" dirty="0" smtClean="0">
                <a:solidFill>
                  <a:schemeClr val="tx1"/>
                </a:solidFill>
                <a:cs typeface="B Nazanin" pitchFamily="2" charset="-78"/>
              </a:rPr>
              <a:t>6-طولانی شدن زمان صرف غذا</a:t>
            </a:r>
          </a:p>
          <a:p>
            <a:pPr algn="r" rtl="1">
              <a:buNone/>
            </a:pPr>
            <a:r>
              <a:rPr lang="fa-IR" dirty="0">
                <a:solidFill>
                  <a:schemeClr val="tx1"/>
                </a:solidFill>
                <a:cs typeface="B Nazanin" pitchFamily="2" charset="-78"/>
              </a:rPr>
              <a:t>حدود 13-12 درصد بیماران بستری در بیمارستان دیسفاژی دارند.</a:t>
            </a:r>
            <a:endParaRPr lang="en-US" dirty="0">
              <a:solidFill>
                <a:schemeClr val="tx1"/>
              </a:solidFill>
              <a:cs typeface="B Nazanin" pitchFamily="2" charset="-78"/>
            </a:endParaRPr>
          </a:p>
          <a:p>
            <a:pPr algn="r" rtl="1">
              <a:buNone/>
            </a:pPr>
            <a:r>
              <a:rPr lang="fa-IR" sz="2000" b="1" dirty="0">
                <a:solidFill>
                  <a:schemeClr val="tx1"/>
                </a:solidFill>
                <a:cs typeface="B Nazanin" pitchFamily="2" charset="-78"/>
              </a:rPr>
              <a:t>علل </a:t>
            </a:r>
            <a:r>
              <a:rPr lang="fa-IR" sz="2000" b="1" dirty="0" smtClean="0">
                <a:solidFill>
                  <a:schemeClr val="tx1"/>
                </a:solidFill>
                <a:cs typeface="B Nazanin" pitchFamily="2" charset="-78"/>
              </a:rPr>
              <a:t>دیسفاژی</a:t>
            </a:r>
          </a:p>
          <a:p>
            <a:pPr algn="r" rtl="1">
              <a:buNone/>
            </a:pPr>
            <a:r>
              <a:rPr lang="fa-IR" sz="2000" dirty="0" smtClean="0">
                <a:solidFill>
                  <a:schemeClr val="tx1"/>
                </a:solidFill>
                <a:cs typeface="B Nazanin"/>
              </a:rPr>
              <a:t>-مشکلات </a:t>
            </a:r>
            <a:r>
              <a:rPr lang="fa-IR" sz="2000" dirty="0">
                <a:solidFill>
                  <a:schemeClr val="tx1"/>
                </a:solidFill>
                <a:cs typeface="B Nazanin"/>
              </a:rPr>
              <a:t>ساختاری:</a:t>
            </a:r>
          </a:p>
          <a:p>
            <a:pPr algn="r" rtl="1">
              <a:buNone/>
            </a:pPr>
            <a:r>
              <a:rPr lang="fa-IR" sz="2000" dirty="0">
                <a:solidFill>
                  <a:schemeClr val="tx1"/>
                </a:solidFill>
                <a:cs typeface="B Nazanin"/>
              </a:rPr>
              <a:t>تومور مری،آشالازی،جراحی ارگان های مربوط به بلع</a:t>
            </a:r>
          </a:p>
          <a:p>
            <a:pPr algn="r" rtl="1">
              <a:buNone/>
            </a:pPr>
            <a:r>
              <a:rPr lang="fa-IR" sz="2000" dirty="0" smtClean="0">
                <a:solidFill>
                  <a:schemeClr val="tx1"/>
                </a:solidFill>
                <a:cs typeface="B Nazanin"/>
              </a:rPr>
              <a:t>-مشکلات </a:t>
            </a:r>
            <a:r>
              <a:rPr lang="fa-IR" sz="2000" dirty="0">
                <a:solidFill>
                  <a:schemeClr val="tx1"/>
                </a:solidFill>
                <a:cs typeface="B Nazanin"/>
              </a:rPr>
              <a:t>عصبی –عضلانی:</a:t>
            </a:r>
          </a:p>
          <a:p>
            <a:pPr algn="r" rtl="1">
              <a:buNone/>
            </a:pPr>
            <a:r>
              <a:rPr lang="fa-IR" sz="2000" dirty="0">
                <a:solidFill>
                  <a:schemeClr val="tx1"/>
                </a:solidFill>
                <a:cs typeface="B Nazanin"/>
              </a:rPr>
              <a:t>سکته مغزی،ترومای سر،بیماری پارکینسون،</a:t>
            </a:r>
            <a:r>
              <a:rPr lang="en-US" sz="2000" dirty="0">
                <a:solidFill>
                  <a:schemeClr val="tx1"/>
                </a:solidFill>
                <a:cs typeface="B Nazanin"/>
              </a:rPr>
              <a:t>MS</a:t>
            </a:r>
            <a:r>
              <a:rPr lang="fa-IR" sz="2000" dirty="0">
                <a:solidFill>
                  <a:schemeClr val="tx1"/>
                </a:solidFill>
                <a:cs typeface="B Nazanin"/>
              </a:rPr>
              <a:t>،اختلال در عملکرد غدد بزاقی،دیستروفی میوتونیک</a:t>
            </a:r>
            <a:endParaRPr lang="en-US" sz="2000" dirty="0">
              <a:solidFill>
                <a:schemeClr val="tx1"/>
              </a:solidFill>
              <a:cs typeface="B Nazanin"/>
            </a:endParaRPr>
          </a:p>
          <a:p>
            <a:pPr algn="r" rtl="1">
              <a:buNone/>
            </a:pPr>
            <a:endParaRPr lang="fa-IR" sz="2000" dirty="0" smtClean="0">
              <a:solidFill>
                <a:schemeClr val="tx1"/>
              </a:solidFill>
              <a:cs typeface="B Nazanin" pitchFamily="2" charset="-78"/>
            </a:endParaRPr>
          </a:p>
          <a:p>
            <a:pPr algn="r" rtl="1" eaLnBrk="1" hangingPunct="1">
              <a:buFont typeface="Arial" charset="0"/>
              <a:buNone/>
            </a:pPr>
            <a:endParaRPr lang="en-US" dirty="0" smtClean="0">
              <a:solidFill>
                <a:schemeClr val="tx1"/>
              </a:solidFill>
              <a:cs typeface="B Nazanin" pitchFamily="2" charset="-78"/>
            </a:endParaRPr>
          </a:p>
        </p:txBody>
      </p:sp>
      <p:pic>
        <p:nvPicPr>
          <p:cNvPr id="6" name="Picture 4" descr="دیسفاژی1.bmp"/>
          <p:cNvPicPr>
            <a:picLocks noChangeAspect="1"/>
          </p:cNvPicPr>
          <p:nvPr/>
        </p:nvPicPr>
        <p:blipFill>
          <a:blip r:embed="rId2"/>
          <a:srcRect/>
          <a:stretch>
            <a:fillRect/>
          </a:stretch>
        </p:blipFill>
        <p:spPr bwMode="auto">
          <a:xfrm>
            <a:off x="840346" y="1305909"/>
            <a:ext cx="1798309" cy="2062766"/>
          </a:xfrm>
          <a:prstGeom prst="rect">
            <a:avLst/>
          </a:prstGeom>
          <a:noFill/>
          <a:ln w="9525">
            <a:noFill/>
            <a:miter lim="800000"/>
            <a:headEnd/>
            <a:tailEnd/>
          </a:ln>
        </p:spPr>
      </p:pic>
    </p:spTree>
    <p:extLst>
      <p:ext uri="{BB962C8B-B14F-4D97-AF65-F5344CB8AC3E}">
        <p14:creationId xmlns:p14="http://schemas.microsoft.com/office/powerpoint/2010/main" val="15987154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746975"/>
            <a:ext cx="8596668" cy="5294387"/>
          </a:xfrm>
        </p:spPr>
        <p:txBody>
          <a:bodyPr>
            <a:normAutofit fontScale="92500" lnSpcReduction="10000"/>
          </a:bodyPr>
          <a:lstStyle/>
          <a:p>
            <a:pPr algn="r" rtl="1">
              <a:buFont typeface="Wingdings" pitchFamily="2" charset="2"/>
              <a:buChar char="ü"/>
            </a:pPr>
            <a:r>
              <a:rPr lang="fa-IR" sz="2000" dirty="0">
                <a:solidFill>
                  <a:schemeClr val="tx1"/>
                </a:solidFill>
                <a:cs typeface="B Nazanin" pitchFamily="2" charset="-78"/>
              </a:rPr>
              <a:t>دیسفاژی اگر از ابتدا به صورت اختلال در بلع مایع و جامد باشد،ناشی ازاختلال حرکتی(اسپاسم مری و آشالازی) می باشد.</a:t>
            </a:r>
          </a:p>
          <a:p>
            <a:pPr algn="r" rtl="1">
              <a:buFont typeface="Wingdings" pitchFamily="2" charset="2"/>
              <a:buChar char="ü"/>
            </a:pPr>
            <a:r>
              <a:rPr lang="fa-IR" sz="2000" dirty="0">
                <a:solidFill>
                  <a:schemeClr val="tx1"/>
                </a:solidFill>
                <a:cs typeface="B Nazanin" pitchFamily="2" charset="-78"/>
              </a:rPr>
              <a:t>اگر ابتدا اختلال در بلع غذاهای جامد باشد و سپس به تدریج منجر به اختلال در بلع مایع نیز بشود،ناشی از انسداد ساختاری-مکانیکی است(مانند سرطان</a:t>
            </a:r>
            <a:r>
              <a:rPr lang="fa-IR" sz="2000" dirty="0" smtClean="0">
                <a:solidFill>
                  <a:schemeClr val="tx1"/>
                </a:solidFill>
                <a:cs typeface="B Nazanin" pitchFamily="2" charset="-78"/>
              </a:rPr>
              <a:t>).</a:t>
            </a:r>
          </a:p>
          <a:p>
            <a:pPr marL="0" indent="0" algn="r" rtl="1">
              <a:buNone/>
            </a:pPr>
            <a:r>
              <a:rPr lang="fa-IR" sz="2000" b="1" dirty="0">
                <a:solidFill>
                  <a:schemeClr val="tx1"/>
                </a:solidFill>
                <a:cs typeface="B Nazanin" pitchFamily="2" charset="-78"/>
              </a:rPr>
              <a:t> </a:t>
            </a:r>
            <a:r>
              <a:rPr lang="fa-IR" sz="2000" b="1" dirty="0" smtClean="0">
                <a:solidFill>
                  <a:schemeClr val="tx1"/>
                </a:solidFill>
                <a:cs typeface="B Nazanin" pitchFamily="2" charset="-78"/>
              </a:rPr>
              <a:t>   اهداف </a:t>
            </a:r>
            <a:r>
              <a:rPr lang="fa-IR" sz="2000" b="1" dirty="0">
                <a:solidFill>
                  <a:schemeClr val="tx1"/>
                </a:solidFill>
                <a:cs typeface="B Nazanin" pitchFamily="2" charset="-78"/>
              </a:rPr>
              <a:t>تغذیه ای</a:t>
            </a:r>
            <a:endParaRPr lang="en-US" sz="2000" dirty="0">
              <a:solidFill>
                <a:schemeClr val="tx1"/>
              </a:solidFill>
              <a:cs typeface="B Nazanin" pitchFamily="2" charset="-78"/>
            </a:endParaRPr>
          </a:p>
          <a:p>
            <a:pPr algn="r" rtl="1"/>
            <a:r>
              <a:rPr lang="fa-IR" sz="2000" dirty="0">
                <a:solidFill>
                  <a:schemeClr val="tx1"/>
                </a:solidFill>
                <a:cs typeface="B Nazanin" pitchFamily="2" charset="-78"/>
              </a:rPr>
              <a:t>از خفگی یا آسپیراسیون جلوگیری شود.</a:t>
            </a:r>
          </a:p>
          <a:p>
            <a:pPr algn="r" rtl="1"/>
            <a:r>
              <a:rPr lang="fa-IR" sz="2000" dirty="0">
                <a:solidFill>
                  <a:schemeClr val="tx1"/>
                </a:solidFill>
                <a:cs typeface="B Nazanin" pitchFamily="2" charset="-78"/>
              </a:rPr>
              <a:t>غذاهایی که موجب تحریک رفلکس بلع می گردد،تامین گردد.</a:t>
            </a:r>
          </a:p>
          <a:p>
            <a:pPr algn="r" rtl="1"/>
            <a:r>
              <a:rPr lang="fa-IR" sz="2000" dirty="0">
                <a:solidFill>
                  <a:schemeClr val="tx1"/>
                </a:solidFill>
                <a:cs typeface="B Nazanin" pitchFamily="2" charset="-78"/>
              </a:rPr>
              <a:t>از کاهش وزن جلوگیری شود ودر صورت وجود،جبران گردد.</a:t>
            </a:r>
          </a:p>
          <a:p>
            <a:pPr algn="r" rtl="1"/>
            <a:r>
              <a:rPr lang="fa-IR" sz="2000" dirty="0">
                <a:solidFill>
                  <a:schemeClr val="tx1"/>
                </a:solidFill>
                <a:cs typeface="B Nazanin" pitchFamily="2" charset="-78"/>
              </a:rPr>
              <a:t>رژیم غذایی بر اساس نیاز شخص و ترجیحات غذایی بیمار تنظیم گردد</a:t>
            </a:r>
            <a:r>
              <a:rPr lang="fa-IR" sz="2000" dirty="0" smtClean="0">
                <a:solidFill>
                  <a:schemeClr val="tx1"/>
                </a:solidFill>
                <a:cs typeface="B Nazanin" pitchFamily="2" charset="-78"/>
              </a:rPr>
              <a:t>.</a:t>
            </a:r>
          </a:p>
          <a:p>
            <a:pPr marL="0" indent="0" algn="r" rtl="1">
              <a:buNone/>
            </a:pPr>
            <a:r>
              <a:rPr lang="fa-IR" sz="2000" b="1" dirty="0">
                <a:solidFill>
                  <a:schemeClr val="tx1"/>
                </a:solidFill>
                <a:cs typeface="B Nazanin" pitchFamily="2" charset="-78"/>
              </a:rPr>
              <a:t>توصیه های رژیمی و تغذیه ای </a:t>
            </a:r>
            <a:endParaRPr lang="en-US" sz="2000" dirty="0">
              <a:solidFill>
                <a:schemeClr val="tx1"/>
              </a:solidFill>
              <a:cs typeface="B Nazanin" pitchFamily="2" charset="-78"/>
            </a:endParaRPr>
          </a:p>
          <a:p>
            <a:pPr algn="r" rtl="1">
              <a:buFont typeface="Wingdings" pitchFamily="2" charset="2"/>
              <a:buChar char="ü"/>
            </a:pPr>
            <a:r>
              <a:rPr lang="en-US" sz="2000" dirty="0">
                <a:solidFill>
                  <a:schemeClr val="tx1"/>
                </a:solidFill>
                <a:cs typeface="B Nazanin" pitchFamily="2" charset="-78"/>
              </a:rPr>
              <a:t>NPO</a:t>
            </a:r>
            <a:r>
              <a:rPr lang="fa-IR" sz="2000" dirty="0">
                <a:solidFill>
                  <a:schemeClr val="tx1"/>
                </a:solidFill>
                <a:cs typeface="B Nazanin" pitchFamily="2" charset="-78"/>
              </a:rPr>
              <a:t>کردن بیمار،زمان کافی را برای درمان عضلات دهانی-حلقی فراهم می کند. و فرصتی برای بازآموزی بلع ایجاد می کند.</a:t>
            </a:r>
          </a:p>
          <a:p>
            <a:pPr algn="r" rtl="1">
              <a:buFont typeface="Wingdings" pitchFamily="2" charset="2"/>
              <a:buChar char="ü"/>
            </a:pPr>
            <a:r>
              <a:rPr lang="fa-IR" sz="2000" dirty="0">
                <a:solidFill>
                  <a:schemeClr val="tx1"/>
                </a:solidFill>
                <a:cs typeface="B Nazanin" pitchFamily="2" charset="-78"/>
              </a:rPr>
              <a:t>انرژی موردنیاز حدود 1/5 برابر انرژی پایه است.</a:t>
            </a:r>
          </a:p>
          <a:p>
            <a:pPr algn="r" rtl="1">
              <a:buFont typeface="Wingdings" pitchFamily="2" charset="2"/>
              <a:buChar char="ü"/>
            </a:pPr>
            <a:r>
              <a:rPr lang="fa-IR" sz="2000" dirty="0">
                <a:solidFill>
                  <a:schemeClr val="tx1"/>
                </a:solidFill>
                <a:cs typeface="B Nazanin" pitchFamily="2" charset="-78"/>
              </a:rPr>
              <a:t>برحسب تحمل حدود 2 گرم پروتئین در هر کیلوگرم درنظر گرفته می شود.</a:t>
            </a:r>
          </a:p>
          <a:p>
            <a:pPr algn="r" rtl="1">
              <a:buFont typeface="Wingdings" pitchFamily="2" charset="2"/>
              <a:buChar char="ü"/>
            </a:pPr>
            <a:r>
              <a:rPr lang="fa-IR" sz="2000" dirty="0">
                <a:solidFill>
                  <a:schemeClr val="tx1"/>
                </a:solidFill>
                <a:cs typeface="B Nazanin" pitchFamily="2" charset="-78"/>
              </a:rPr>
              <a:t>وضعیت قلبی-کبدی و کلیوی باید پایش شود.</a:t>
            </a:r>
            <a:endParaRPr lang="en-US" sz="2000" dirty="0">
              <a:solidFill>
                <a:schemeClr val="tx1"/>
              </a:solidFill>
              <a:cs typeface="B Nazanin" pitchFamily="2" charset="-78"/>
            </a:endParaRPr>
          </a:p>
          <a:p>
            <a:pPr marL="0" indent="0" algn="r" rtl="1">
              <a:buNone/>
            </a:pPr>
            <a:endParaRPr lang="en-US" sz="2000" dirty="0">
              <a:solidFill>
                <a:schemeClr val="tx1"/>
              </a:solidFill>
            </a:endParaRPr>
          </a:p>
        </p:txBody>
      </p:sp>
    </p:spTree>
    <p:extLst>
      <p:ext uri="{BB962C8B-B14F-4D97-AF65-F5344CB8AC3E}">
        <p14:creationId xmlns:p14="http://schemas.microsoft.com/office/powerpoint/2010/main" val="21544582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02277"/>
            <a:ext cx="8569697" cy="5539086"/>
          </a:xfrm>
        </p:spPr>
        <p:txBody>
          <a:bodyPr>
            <a:normAutofit fontScale="92500" lnSpcReduction="10000"/>
          </a:bodyPr>
          <a:lstStyle/>
          <a:p>
            <a:pPr marL="0" indent="0" algn="r" rtl="1">
              <a:buNone/>
            </a:pPr>
            <a:r>
              <a:rPr lang="fa-IR" sz="2400" b="1" dirty="0">
                <a:cs typeface="B Nazanin" pitchFamily="2" charset="-78"/>
              </a:rPr>
              <a:t>الف)پیشگیری از </a:t>
            </a:r>
            <a:r>
              <a:rPr lang="fa-IR" sz="2400" b="1" dirty="0" smtClean="0">
                <a:cs typeface="B Nazanin" pitchFamily="2" charset="-78"/>
              </a:rPr>
              <a:t>آسپیراسیون</a:t>
            </a:r>
          </a:p>
          <a:p>
            <a:pPr algn="r" rtl="1">
              <a:buFont typeface="Wingdings" pitchFamily="2" charset="2"/>
              <a:buChar char="ü"/>
            </a:pPr>
            <a:r>
              <a:rPr lang="fa-IR" sz="2000" dirty="0">
                <a:solidFill>
                  <a:schemeClr val="tx1"/>
                </a:solidFill>
                <a:cs typeface="B Nazanin" pitchFamily="2" charset="-78"/>
              </a:rPr>
              <a:t>استفاده از غذاهای غلیظ و نرم به جای مایعات رقیق.</a:t>
            </a:r>
          </a:p>
          <a:p>
            <a:pPr algn="r" rtl="1">
              <a:buFont typeface="Wingdings" pitchFamily="2" charset="2"/>
              <a:buChar char="ü"/>
            </a:pPr>
            <a:r>
              <a:rPr lang="fa-IR" sz="2000" dirty="0">
                <a:solidFill>
                  <a:schemeClr val="tx1"/>
                </a:solidFill>
                <a:cs typeface="B Nazanin" pitchFamily="2" charset="-78"/>
              </a:rPr>
              <a:t>برای غلیظ کردن غذاها می توان از عسل،عصاره ها،سیب زمینی له شده و غذای کودک و تغلیظ کننده های تجاری استفاده کرد.</a:t>
            </a:r>
          </a:p>
          <a:p>
            <a:pPr algn="r" rtl="1">
              <a:buFont typeface="Wingdings" pitchFamily="2" charset="2"/>
              <a:buChar char="ü"/>
            </a:pPr>
            <a:r>
              <a:rPr lang="fa-IR" sz="2000" dirty="0">
                <a:solidFill>
                  <a:schemeClr val="tx1"/>
                </a:solidFill>
                <a:cs typeface="B Nazanin" pitchFamily="2" charset="-78"/>
              </a:rPr>
              <a:t>برای تغلیظ مایعات از ژلاتین استفاده نشود چون در دمای بدن به صورت مایع در می آید.</a:t>
            </a:r>
          </a:p>
          <a:p>
            <a:pPr algn="r" rtl="1">
              <a:buFont typeface="Wingdings" pitchFamily="2" charset="2"/>
              <a:buChar char="ü"/>
            </a:pPr>
            <a:r>
              <a:rPr lang="fa-IR" sz="2000" dirty="0">
                <a:solidFill>
                  <a:schemeClr val="tx1"/>
                </a:solidFill>
                <a:cs typeface="B Nazanin" pitchFamily="2" charset="-78"/>
              </a:rPr>
              <a:t>غذاهایی که به آسانی آسپیره می شوند یا کنترل آنها سخت است،اجتناب کنید.مانند:پاپ کورن،سبوس غلات،کرفس،...</a:t>
            </a:r>
            <a:endParaRPr lang="en-US" sz="2000" dirty="0">
              <a:solidFill>
                <a:schemeClr val="tx1"/>
              </a:solidFill>
              <a:cs typeface="B Nazanin" pitchFamily="2" charset="-78"/>
            </a:endParaRPr>
          </a:p>
          <a:p>
            <a:pPr algn="r" rtl="1">
              <a:buFont typeface="Wingdings" pitchFamily="2" charset="2"/>
              <a:buChar char="ü"/>
            </a:pPr>
            <a:r>
              <a:rPr lang="fa-IR" sz="2200" dirty="0">
                <a:solidFill>
                  <a:schemeClr val="tx1"/>
                </a:solidFill>
                <a:cs typeface="B Nazanin" pitchFamily="2" charset="-78"/>
              </a:rPr>
              <a:t>غذاهای چسبناک و حجیم ممکن است خطر انسداد مسیر هوا را افزایش دهند.</a:t>
            </a:r>
          </a:p>
          <a:p>
            <a:pPr algn="r" rtl="1">
              <a:buFont typeface="Wingdings" pitchFamily="2" charset="2"/>
              <a:buChar char="ü"/>
            </a:pPr>
            <a:r>
              <a:rPr lang="fa-IR" sz="2200" dirty="0" smtClean="0">
                <a:solidFill>
                  <a:schemeClr val="tx1"/>
                </a:solidFill>
                <a:cs typeface="B Nazanin" pitchFamily="2" charset="-78"/>
              </a:rPr>
              <a:t>در </a:t>
            </a:r>
            <a:r>
              <a:rPr lang="fa-IR" sz="2200" dirty="0">
                <a:solidFill>
                  <a:schemeClr val="tx1"/>
                </a:solidFill>
                <a:cs typeface="B Nazanin" pitchFamily="2" charset="-78"/>
              </a:rPr>
              <a:t>صورت مشاهده هرگونه ناراحتی با مصرف غذا(مانند سرفه یا خفگی)غذاخوردن را قطع کرده و ساکشن کنید.</a:t>
            </a:r>
          </a:p>
          <a:p>
            <a:pPr algn="r" rtl="1">
              <a:buFont typeface="Wingdings" pitchFamily="2" charset="2"/>
              <a:buChar char="ü"/>
            </a:pPr>
            <a:r>
              <a:rPr lang="fa-IR" sz="2200" dirty="0">
                <a:solidFill>
                  <a:schemeClr val="tx1"/>
                </a:solidFill>
                <a:cs typeface="B Nazanin" pitchFamily="2" charset="-78"/>
              </a:rPr>
              <a:t>در صورتی که یک طرف صورت ضعیف است،چرخش سر به طرف ضعیف تر موجب بهبود عمل بلع می شود.</a:t>
            </a:r>
          </a:p>
          <a:p>
            <a:pPr algn="r" rtl="1">
              <a:buFont typeface="Wingdings" pitchFamily="2" charset="2"/>
              <a:buChar char="ü"/>
            </a:pPr>
            <a:r>
              <a:rPr lang="fa-IR" sz="2200" dirty="0">
                <a:solidFill>
                  <a:schemeClr val="tx1"/>
                </a:solidFill>
                <a:cs typeface="B Nazanin" pitchFamily="2" charset="-78"/>
              </a:rPr>
              <a:t>بعد از صرف غذا،غذاهای جمع شده در گوشه دهان خارج شود.</a:t>
            </a:r>
            <a:endParaRPr lang="en-US" sz="2200" dirty="0">
              <a:solidFill>
                <a:schemeClr val="tx1"/>
              </a:solidFill>
              <a:cs typeface="B Nazanin" pitchFamily="2" charset="-78"/>
            </a:endParaRPr>
          </a:p>
          <a:p>
            <a:pPr algn="r" rtl="1">
              <a:buFont typeface="Wingdings" pitchFamily="2" charset="2"/>
              <a:buChar char="ü"/>
            </a:pPr>
            <a:r>
              <a:rPr lang="fa-IR" sz="2100" dirty="0">
                <a:solidFill>
                  <a:schemeClr val="tx1"/>
                </a:solidFill>
                <a:cs typeface="B Nazanin" pitchFamily="2" charset="-78"/>
              </a:rPr>
              <a:t>زمان صرف غذا طولانی نباشد.</a:t>
            </a:r>
          </a:p>
          <a:p>
            <a:pPr algn="r" rtl="1">
              <a:buFont typeface="Wingdings" pitchFamily="2" charset="2"/>
              <a:buChar char="ü"/>
            </a:pPr>
            <a:r>
              <a:rPr lang="fa-IR" sz="2100" dirty="0">
                <a:solidFill>
                  <a:schemeClr val="tx1"/>
                </a:solidFill>
                <a:cs typeface="B Nazanin" pitchFamily="2" charset="-78"/>
              </a:rPr>
              <a:t>وعده ها مختصر و در دفعات بیشتر(6-4وعده) باشد.</a:t>
            </a:r>
          </a:p>
          <a:p>
            <a:pPr algn="r" rtl="1">
              <a:buFont typeface="Wingdings" pitchFamily="2" charset="2"/>
              <a:buChar char="ü"/>
            </a:pPr>
            <a:r>
              <a:rPr lang="fa-IR" sz="2100" dirty="0">
                <a:solidFill>
                  <a:schemeClr val="tx1"/>
                </a:solidFill>
                <a:cs typeface="B Nazanin" pitchFamily="2" charset="-78"/>
              </a:rPr>
              <a:t>هنگام صرف غذا بیمار در وضعیت نشسته(90 درجه)قرار بگیرد و حداقل به مدت نیم ساعت بعد از صرف غذا در وضعیت نیمه نشسته(45 درجه) باشد.</a:t>
            </a:r>
          </a:p>
          <a:p>
            <a:pPr marL="0" indent="0" algn="r" rtl="1">
              <a:buNone/>
            </a:pPr>
            <a:endParaRPr lang="en-US" sz="2400" dirty="0"/>
          </a:p>
        </p:txBody>
      </p:sp>
    </p:spTree>
    <p:extLst>
      <p:ext uri="{BB962C8B-B14F-4D97-AF65-F5344CB8AC3E}">
        <p14:creationId xmlns:p14="http://schemas.microsoft.com/office/powerpoint/2010/main" val="42380791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fa-IR" b="1" dirty="0" smtClean="0">
                <a:cs typeface="B Nazanin" pitchFamily="2" charset="-78"/>
              </a:rPr>
              <a:t>رفلاکس    </a:t>
            </a:r>
            <a:r>
              <a:rPr lang="en-US" b="1" dirty="0" err="1" smtClean="0">
                <a:solidFill>
                  <a:schemeClr val="tx1"/>
                </a:solidFill>
              </a:rPr>
              <a:t>Gastro_Esophageal</a:t>
            </a:r>
            <a:r>
              <a:rPr lang="en-US" b="1" dirty="0" smtClean="0">
                <a:solidFill>
                  <a:schemeClr val="tx1"/>
                </a:solidFill>
              </a:rPr>
              <a:t> Reflux</a:t>
            </a:r>
            <a:r>
              <a:rPr lang="fa-IR" b="1" dirty="0" smtClean="0">
                <a:solidFill>
                  <a:schemeClr val="tx1"/>
                </a:solidFill>
              </a:rPr>
              <a:t>  </a:t>
            </a:r>
            <a:r>
              <a:rPr lang="en-US" b="1" dirty="0">
                <a:solidFill>
                  <a:schemeClr val="tx1"/>
                </a:solidFill>
              </a:rPr>
              <a:t/>
            </a:r>
            <a:br>
              <a:rPr lang="en-US" b="1" dirty="0">
                <a:solidFill>
                  <a:schemeClr val="tx1"/>
                </a:solidFill>
              </a:rPr>
            </a:br>
            <a:r>
              <a:rPr lang="fa-IR" b="1" dirty="0" smtClean="0">
                <a:cs typeface="B Nazanin" pitchFamily="2" charset="-78"/>
              </a:rPr>
              <a:t/>
            </a:r>
            <a:br>
              <a:rPr lang="fa-IR" b="1" dirty="0" smtClean="0">
                <a:cs typeface="B Nazanin" pitchFamily="2" charset="-78"/>
              </a:rPr>
            </a:br>
            <a:r>
              <a:rPr lang="fa-IR" b="1" dirty="0" smtClean="0">
                <a:solidFill>
                  <a:schemeClr val="tx1"/>
                </a:solidFill>
                <a:cs typeface="B Nazanin" pitchFamily="2" charset="-78"/>
              </a:rPr>
              <a:t/>
            </a:r>
            <a:br>
              <a:rPr lang="fa-IR" b="1" dirty="0" smtClean="0">
                <a:solidFill>
                  <a:schemeClr val="tx1"/>
                </a:solidFill>
                <a:cs typeface="B Nazanin" pitchFamily="2" charset="-78"/>
              </a:rPr>
            </a:br>
            <a:endParaRPr lang="en-US" dirty="0"/>
          </a:p>
        </p:txBody>
      </p:sp>
      <p:sp>
        <p:nvSpPr>
          <p:cNvPr id="3" name="Content Placeholder 2"/>
          <p:cNvSpPr>
            <a:spLocks noGrp="1"/>
          </p:cNvSpPr>
          <p:nvPr>
            <p:ph idx="1"/>
          </p:nvPr>
        </p:nvSpPr>
        <p:spPr>
          <a:xfrm>
            <a:off x="677334" y="1300767"/>
            <a:ext cx="8596668" cy="4740596"/>
          </a:xfrm>
        </p:spPr>
        <p:txBody>
          <a:bodyPr>
            <a:noAutofit/>
          </a:bodyPr>
          <a:lstStyle/>
          <a:p>
            <a:pPr algn="r" rtl="1">
              <a:buNone/>
            </a:pPr>
            <a:r>
              <a:rPr lang="fa-IR" sz="2000" dirty="0">
                <a:solidFill>
                  <a:schemeClr val="tx1"/>
                </a:solidFill>
                <a:cs typeface="B Nazanin" pitchFamily="2" charset="-78"/>
              </a:rPr>
              <a:t>عبارت است از بازگشت محتویات معده به مری از طریق اسفنگتر تحتانی مری(</a:t>
            </a:r>
            <a:r>
              <a:rPr lang="en-US" sz="2000" dirty="0">
                <a:solidFill>
                  <a:schemeClr val="tx1"/>
                </a:solidFill>
                <a:cs typeface="B Nazanin" pitchFamily="2" charset="-78"/>
              </a:rPr>
              <a:t>LES</a:t>
            </a:r>
            <a:r>
              <a:rPr lang="fa-IR" sz="2000" dirty="0">
                <a:solidFill>
                  <a:schemeClr val="tx1"/>
                </a:solidFill>
                <a:cs typeface="B Nazanin" pitchFamily="2" charset="-78"/>
              </a:rPr>
              <a:t>) که اغلب 30 دقیقه یا یک الی چهار ساعت بعد از صرف غذا اتفاق می افتد.</a:t>
            </a:r>
          </a:p>
          <a:p>
            <a:pPr algn="r" rtl="1">
              <a:buNone/>
            </a:pPr>
            <a:r>
              <a:rPr lang="fa-IR" sz="2000" dirty="0">
                <a:solidFill>
                  <a:schemeClr val="tx1"/>
                </a:solidFill>
                <a:cs typeface="B Nazanin" pitchFamily="2" charset="-78"/>
              </a:rPr>
              <a:t>تماس مداوم و مکرر اسید معده،صفرا و پپسین معده با مری،می تواند منجر به پدید آمدن علائم و بیماری </a:t>
            </a:r>
            <a:r>
              <a:rPr lang="en-US" sz="2000" dirty="0">
                <a:solidFill>
                  <a:schemeClr val="tx1"/>
                </a:solidFill>
                <a:cs typeface="B Nazanin" pitchFamily="2" charset="-78"/>
              </a:rPr>
              <a:t>GERD</a:t>
            </a:r>
            <a:r>
              <a:rPr lang="fa-IR" sz="2000" dirty="0">
                <a:solidFill>
                  <a:schemeClr val="tx1"/>
                </a:solidFill>
                <a:cs typeface="B Nazanin" pitchFamily="2" charset="-78"/>
              </a:rPr>
              <a:t> گردد</a:t>
            </a:r>
            <a:r>
              <a:rPr lang="fa-IR" sz="2000" dirty="0" smtClean="0">
                <a:solidFill>
                  <a:schemeClr val="tx1"/>
                </a:solidFill>
                <a:cs typeface="B Nazanin" pitchFamily="2" charset="-78"/>
              </a:rPr>
              <a:t>.</a:t>
            </a:r>
          </a:p>
          <a:p>
            <a:pPr algn="r" rtl="1">
              <a:buNone/>
            </a:pPr>
            <a:r>
              <a:rPr lang="fa-IR" sz="2000" dirty="0">
                <a:solidFill>
                  <a:schemeClr val="tx1"/>
                </a:solidFill>
                <a:cs typeface="B Nazanin" pitchFamily="2" charset="-78"/>
              </a:rPr>
              <a:t>رفلاکس علامت دار محتویات معده،به ویژه اسید ، پپسین و   نمک های صفراوی به مری است که منجر به آسیب مخاط مری ودرنتیجه ازوفاژیت و سوزش سردل(</a:t>
            </a:r>
            <a:r>
              <a:rPr lang="en-US" sz="2000" dirty="0">
                <a:solidFill>
                  <a:schemeClr val="tx1"/>
                </a:solidFill>
                <a:cs typeface="B Nazanin" pitchFamily="2" charset="-78"/>
              </a:rPr>
              <a:t>Heart Burn</a:t>
            </a:r>
            <a:r>
              <a:rPr lang="fa-IR" sz="2000" dirty="0">
                <a:solidFill>
                  <a:schemeClr val="tx1"/>
                </a:solidFill>
                <a:cs typeface="B Nazanin" pitchFamily="2" charset="-78"/>
              </a:rPr>
              <a:t>) شود.</a:t>
            </a:r>
            <a:endParaRPr lang="en-US" sz="2000" dirty="0">
              <a:solidFill>
                <a:schemeClr val="tx1"/>
              </a:solidFill>
              <a:cs typeface="B Nazanin" pitchFamily="2" charset="-78"/>
            </a:endParaRPr>
          </a:p>
          <a:p>
            <a:pPr algn="r" rtl="1">
              <a:buNone/>
            </a:pPr>
            <a:r>
              <a:rPr lang="fa-IR" sz="2000" b="1" dirty="0" smtClean="0">
                <a:solidFill>
                  <a:schemeClr val="tx1"/>
                </a:solidFill>
                <a:cs typeface="B Nazanin" pitchFamily="2" charset="-78"/>
              </a:rPr>
              <a:t>علائم</a:t>
            </a:r>
            <a:endParaRPr lang="fa-IR" b="1" dirty="0" smtClean="0">
              <a:solidFill>
                <a:schemeClr val="tx1"/>
              </a:solidFill>
              <a:cs typeface="B Nazanin" pitchFamily="2" charset="-78"/>
            </a:endParaRPr>
          </a:p>
          <a:p>
            <a:pPr algn="r" rtl="1"/>
            <a:r>
              <a:rPr lang="fa-IR" dirty="0">
                <a:solidFill>
                  <a:schemeClr val="tx1"/>
                </a:solidFill>
                <a:cs typeface="B Nazanin" pitchFamily="2" charset="-78"/>
              </a:rPr>
              <a:t>سوزش سردل به عنوان عمده ترین علامت.(درد و سوزش در زیر جناغ یا اپیگاستر)</a:t>
            </a:r>
          </a:p>
          <a:p>
            <a:pPr algn="r" rtl="1"/>
            <a:r>
              <a:rPr lang="fa-IR" dirty="0">
                <a:solidFill>
                  <a:schemeClr val="tx1"/>
                </a:solidFill>
                <a:cs typeface="B Nazanin" pitchFamily="2" charset="-78"/>
              </a:rPr>
              <a:t>آسپیراسیون و درنتیجه تنگی نفس ویا خس خس و سرفه مزمن</a:t>
            </a:r>
          </a:p>
          <a:p>
            <a:pPr algn="r" rtl="1"/>
            <a:r>
              <a:rPr lang="fa-IR" dirty="0">
                <a:solidFill>
                  <a:schemeClr val="tx1"/>
                </a:solidFill>
                <a:cs typeface="B Nazanin" pitchFamily="2" charset="-78"/>
              </a:rPr>
              <a:t>دیسفاژی</a:t>
            </a:r>
          </a:p>
          <a:p>
            <a:pPr algn="r" rtl="1"/>
            <a:r>
              <a:rPr lang="fa-IR" dirty="0">
                <a:solidFill>
                  <a:schemeClr val="tx1"/>
                </a:solidFill>
                <a:cs typeface="B Nazanin" pitchFamily="2" charset="-78"/>
              </a:rPr>
              <a:t>ادینوفاژی(بلع دردناک)</a:t>
            </a:r>
          </a:p>
          <a:p>
            <a:pPr algn="r" rtl="1"/>
            <a:r>
              <a:rPr lang="fa-IR" dirty="0">
                <a:solidFill>
                  <a:schemeClr val="tx1"/>
                </a:solidFill>
                <a:cs typeface="B Nazanin" pitchFamily="2" charset="-78"/>
              </a:rPr>
              <a:t>خونریزی گوارشی در اثر ازوفاژیت</a:t>
            </a:r>
          </a:p>
          <a:p>
            <a:pPr algn="r" rtl="1"/>
            <a:r>
              <a:rPr lang="fa-IR" dirty="0">
                <a:solidFill>
                  <a:schemeClr val="tx1"/>
                </a:solidFill>
                <a:cs typeface="B Nazanin" pitchFamily="2" charset="-78"/>
              </a:rPr>
              <a:t>دردهای آتیپیک شبیه آنژین صدری</a:t>
            </a:r>
            <a:endParaRPr lang="en-US" dirty="0">
              <a:solidFill>
                <a:schemeClr val="tx1"/>
              </a:solidFill>
              <a:cs typeface="B Nazanin" pitchFamily="2" charset="-78"/>
            </a:endParaRPr>
          </a:p>
          <a:p>
            <a:pPr algn="r" rtl="1">
              <a:buNone/>
            </a:pPr>
            <a:endParaRPr lang="en-US" sz="2000" dirty="0">
              <a:solidFill>
                <a:schemeClr val="tx1"/>
              </a:solidFill>
              <a:cs typeface="B Nazanin" pitchFamily="2" charset="-78"/>
            </a:endParaRPr>
          </a:p>
          <a:p>
            <a:pPr algn="r" rtl="1"/>
            <a:endParaRPr lang="en-US" sz="1600" dirty="0">
              <a:solidFill>
                <a:schemeClr val="tx1"/>
              </a:solidFill>
            </a:endParaRPr>
          </a:p>
        </p:txBody>
      </p:sp>
    </p:spTree>
    <p:extLst>
      <p:ext uri="{BB962C8B-B14F-4D97-AF65-F5344CB8AC3E}">
        <p14:creationId xmlns:p14="http://schemas.microsoft.com/office/powerpoint/2010/main" val="35211187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257577"/>
            <a:ext cx="8596668" cy="5783785"/>
          </a:xfrm>
        </p:spPr>
        <p:txBody>
          <a:bodyPr>
            <a:normAutofit fontScale="92500" lnSpcReduction="10000"/>
          </a:bodyPr>
          <a:lstStyle/>
          <a:p>
            <a:pPr algn="r" rtl="1"/>
            <a:r>
              <a:rPr lang="fa-IR" sz="2400" b="1" dirty="0" smtClean="0">
                <a:solidFill>
                  <a:schemeClr val="tx1"/>
                </a:solidFill>
                <a:cs typeface="B Nazanin"/>
              </a:rPr>
              <a:t>علل</a:t>
            </a:r>
          </a:p>
          <a:p>
            <a:pPr algn="r" rtl="1">
              <a:buFont typeface="Wingdings" panose="05000000000000000000" pitchFamily="2" charset="2"/>
              <a:buChar char="§"/>
            </a:pPr>
            <a:r>
              <a:rPr lang="fa-IR" sz="2400" dirty="0">
                <a:solidFill>
                  <a:schemeClr val="tx1"/>
                </a:solidFill>
                <a:cs typeface="B Nazanin"/>
              </a:rPr>
              <a:t>کاهش فشار اسفنگتر تحتانی مری که علل اولیه و ثانویه دارد (سیگار،داروهای شل کننده عضلات)</a:t>
            </a:r>
          </a:p>
          <a:p>
            <a:pPr algn="r" rtl="1">
              <a:buFont typeface="Wingdings" panose="05000000000000000000" pitchFamily="2" charset="2"/>
              <a:buChar char="§"/>
            </a:pPr>
            <a:r>
              <a:rPr lang="fa-IR" sz="2400" dirty="0">
                <a:solidFill>
                  <a:schemeClr val="tx1"/>
                </a:solidFill>
                <a:cs typeface="B Nazanin"/>
              </a:rPr>
              <a:t>افزایش فشار شکمی (به دلیل چاقی،بارداری،آسیت و...)</a:t>
            </a:r>
          </a:p>
          <a:p>
            <a:pPr algn="r" rtl="1">
              <a:buFont typeface="Wingdings" panose="05000000000000000000" pitchFamily="2" charset="2"/>
              <a:buChar char="§"/>
            </a:pPr>
            <a:r>
              <a:rPr lang="fa-IR" sz="2400" dirty="0">
                <a:solidFill>
                  <a:schemeClr val="tx1"/>
                </a:solidFill>
                <a:cs typeface="B Nazanin"/>
              </a:rPr>
              <a:t>افزایش سطح پروژسترون(به دلیل بارداری،مصرف داروهای ضد بارداری حاوی پروژسترون،اواخر قاعدگی)</a:t>
            </a:r>
          </a:p>
          <a:p>
            <a:pPr algn="r" rtl="1">
              <a:buFont typeface="Wingdings" panose="05000000000000000000" pitchFamily="2" charset="2"/>
              <a:buChar char="§"/>
            </a:pPr>
            <a:r>
              <a:rPr lang="fa-IR" sz="2400" dirty="0">
                <a:solidFill>
                  <a:schemeClr val="tx1"/>
                </a:solidFill>
                <a:cs typeface="B Nazanin"/>
              </a:rPr>
              <a:t>ورزش شدید(اغلب بعد از غذا)</a:t>
            </a:r>
          </a:p>
          <a:p>
            <a:pPr algn="r" rtl="1">
              <a:buFont typeface="Wingdings" panose="05000000000000000000" pitchFamily="2" charset="2"/>
              <a:buChar char="§"/>
            </a:pPr>
            <a:r>
              <a:rPr lang="fa-IR" sz="2400" dirty="0" smtClean="0">
                <a:solidFill>
                  <a:schemeClr val="tx1"/>
                </a:solidFill>
                <a:cs typeface="B Nazanin"/>
              </a:rPr>
              <a:t>آشالازی</a:t>
            </a:r>
          </a:p>
          <a:p>
            <a:pPr algn="r" rtl="1">
              <a:buFont typeface="Wingdings" panose="05000000000000000000" pitchFamily="2" charset="2"/>
              <a:buChar char="§"/>
            </a:pPr>
            <a:r>
              <a:rPr lang="fa-IR" sz="2400" dirty="0">
                <a:solidFill>
                  <a:schemeClr val="tx1"/>
                </a:solidFill>
                <a:cs typeface="B Nazanin"/>
              </a:rPr>
              <a:t>فتق هیاتال(95-50 درصد بیماران </a:t>
            </a:r>
            <a:r>
              <a:rPr lang="en-US" sz="2400" dirty="0">
                <a:solidFill>
                  <a:schemeClr val="tx1"/>
                </a:solidFill>
                <a:cs typeface="B Nazanin"/>
              </a:rPr>
              <a:t>GERD</a:t>
            </a:r>
            <a:r>
              <a:rPr lang="fa-IR" sz="2400" dirty="0">
                <a:solidFill>
                  <a:schemeClr val="tx1"/>
                </a:solidFill>
                <a:cs typeface="B Nazanin"/>
              </a:rPr>
              <a:t> فتق هیاتال هم دارند.)</a:t>
            </a:r>
          </a:p>
          <a:p>
            <a:pPr algn="r" rtl="1">
              <a:buFont typeface="Wingdings" panose="05000000000000000000" pitchFamily="2" charset="2"/>
              <a:buChar char="§"/>
            </a:pPr>
            <a:r>
              <a:rPr lang="fa-IR" sz="2400" dirty="0">
                <a:solidFill>
                  <a:schemeClr val="tx1"/>
                </a:solidFill>
                <a:cs typeface="B Nazanin"/>
              </a:rPr>
              <a:t>وضعیت فیزیکی نامناسب منجر به رفلاکس(مانند خم شدن و دراز کشیدن به شکم)</a:t>
            </a:r>
          </a:p>
          <a:p>
            <a:pPr algn="r" rtl="1">
              <a:buFont typeface="Wingdings" panose="05000000000000000000" pitchFamily="2" charset="2"/>
              <a:buChar char="§"/>
            </a:pPr>
            <a:r>
              <a:rPr lang="fa-IR" sz="2400" dirty="0">
                <a:solidFill>
                  <a:schemeClr val="tx1"/>
                </a:solidFill>
                <a:cs typeface="B Nazanin"/>
              </a:rPr>
              <a:t>تحریک و تخریب مخاط مری(در اثر رفلاکس اسید،پپسین و نمک های صفراوی ناشی از افزایش تولید آنها یا کاهش سرعت تخلیه معده یا رفلاکس محتویات دئودنوم)</a:t>
            </a:r>
          </a:p>
          <a:p>
            <a:pPr algn="r" rtl="1">
              <a:buFont typeface="Wingdings" panose="05000000000000000000" pitchFamily="2" charset="2"/>
              <a:buChar char="§"/>
            </a:pPr>
            <a:r>
              <a:rPr lang="fa-IR" sz="2400" dirty="0">
                <a:solidFill>
                  <a:schemeClr val="tx1"/>
                </a:solidFill>
                <a:cs typeface="B Nazanin"/>
              </a:rPr>
              <a:t>ناقص بودن اسفنگتر مری</a:t>
            </a:r>
          </a:p>
          <a:p>
            <a:pPr algn="r" rtl="1">
              <a:buFont typeface="Wingdings" panose="05000000000000000000" pitchFamily="2" charset="2"/>
              <a:buChar char="§"/>
            </a:pPr>
            <a:r>
              <a:rPr lang="fa-IR" sz="2400" dirty="0">
                <a:solidFill>
                  <a:schemeClr val="tx1"/>
                </a:solidFill>
                <a:cs typeface="B Nazanin"/>
              </a:rPr>
              <a:t>اسکلرودرما (سخت شدگی و ضخیم شدگی پوست که درموارد پیشرفته سیستمیک حتی اعضای داخلی بدن نیزدرگیرمی شوند.)</a:t>
            </a:r>
          </a:p>
          <a:p>
            <a:pPr algn="r" rtl="1">
              <a:buFont typeface="Wingdings" panose="05000000000000000000" pitchFamily="2" charset="2"/>
              <a:buChar char="§"/>
            </a:pPr>
            <a:endParaRPr lang="en-US" sz="2400" dirty="0">
              <a:solidFill>
                <a:schemeClr val="tx1"/>
              </a:solidFill>
              <a:cs typeface="B Nazanin"/>
            </a:endParaRPr>
          </a:p>
          <a:p>
            <a:pPr marL="0" indent="0" algn="r" rtl="1">
              <a:buNone/>
            </a:pPr>
            <a:endParaRPr lang="en-US" sz="2400" dirty="0">
              <a:solidFill>
                <a:schemeClr val="tx1"/>
              </a:solidFill>
              <a:cs typeface="B Nazanin"/>
            </a:endParaRPr>
          </a:p>
        </p:txBody>
      </p:sp>
    </p:spTree>
    <p:extLst>
      <p:ext uri="{BB962C8B-B14F-4D97-AF65-F5344CB8AC3E}">
        <p14:creationId xmlns:p14="http://schemas.microsoft.com/office/powerpoint/2010/main" val="29394855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1728" y="718154"/>
            <a:ext cx="8596668" cy="5322037"/>
          </a:xfrm>
        </p:spPr>
        <p:txBody>
          <a:bodyPr>
            <a:normAutofit lnSpcReduction="10000"/>
          </a:bodyPr>
          <a:lstStyle/>
          <a:p>
            <a:pPr algn="r" rtl="1">
              <a:buNone/>
            </a:pPr>
            <a:r>
              <a:rPr lang="fa-IR" sz="2400" b="1" dirty="0">
                <a:solidFill>
                  <a:schemeClr val="tx1"/>
                </a:solidFill>
                <a:cs typeface="B Nazanin" pitchFamily="2" charset="-78"/>
              </a:rPr>
              <a:t>عوارض رفلاکس در طولانی مدت به دلیل تماس مخاط مری با اسید عبارتند از :</a:t>
            </a:r>
          </a:p>
          <a:p>
            <a:pPr algn="r" rtl="1">
              <a:buNone/>
            </a:pPr>
            <a:r>
              <a:rPr lang="fa-IR" sz="2200" b="1" dirty="0">
                <a:solidFill>
                  <a:schemeClr val="tx1"/>
                </a:solidFill>
                <a:cs typeface="B Nazanin" pitchFamily="2" charset="-78"/>
              </a:rPr>
              <a:t>1-تنگی در اثر فیبروز</a:t>
            </a:r>
          </a:p>
          <a:p>
            <a:pPr algn="r" rtl="1">
              <a:buNone/>
            </a:pPr>
            <a:r>
              <a:rPr lang="fa-IR" sz="2200" b="1" dirty="0">
                <a:solidFill>
                  <a:schemeClr val="tx1"/>
                </a:solidFill>
                <a:cs typeface="B Nazanin" pitchFamily="2" charset="-78"/>
              </a:rPr>
              <a:t>2-ایجاد زخم واختلال در بلع</a:t>
            </a:r>
          </a:p>
          <a:p>
            <a:pPr algn="r" rtl="1">
              <a:buNone/>
            </a:pPr>
            <a:r>
              <a:rPr lang="fa-IR" sz="2200" b="1" dirty="0">
                <a:solidFill>
                  <a:schemeClr val="tx1"/>
                </a:solidFill>
                <a:cs typeface="B Nazanin" pitchFamily="2" charset="-78"/>
              </a:rPr>
              <a:t>3-در نهایت </a:t>
            </a:r>
            <a:r>
              <a:rPr lang="fa-IR" sz="2200" b="1" dirty="0" smtClean="0">
                <a:solidFill>
                  <a:schemeClr val="tx1"/>
                </a:solidFill>
                <a:cs typeface="B Nazanin" pitchFamily="2" charset="-78"/>
              </a:rPr>
              <a:t>آدنوکارسینوم</a:t>
            </a:r>
          </a:p>
          <a:p>
            <a:pPr algn="r" rtl="1">
              <a:buNone/>
            </a:pPr>
            <a:r>
              <a:rPr lang="fa-IR" sz="2600" b="1" dirty="0">
                <a:solidFill>
                  <a:schemeClr val="tx1"/>
                </a:solidFill>
                <a:cs typeface="B Nazanin" pitchFamily="2" charset="-78"/>
              </a:rPr>
              <a:t>رفلاکس در نوزادان متداول است واغلب در 12-6 ماهگی برطرف می شود.</a:t>
            </a:r>
          </a:p>
          <a:p>
            <a:pPr algn="r" rtl="1">
              <a:buNone/>
            </a:pPr>
            <a:r>
              <a:rPr lang="fa-IR" sz="2600" b="1" dirty="0">
                <a:solidFill>
                  <a:schemeClr val="tx1"/>
                </a:solidFill>
                <a:cs typeface="B Nazanin" pitchFamily="2" charset="-78"/>
              </a:rPr>
              <a:t>کنترل آن شامل غلیظ کردن غذاها،غذاخوردن در وضعیت صحیح و مطمئن کردن والدین از برطرف کردن آن می باشد.در صورت نیاز،برای کودکانی که با فرمولا تغذیه می شوند،توصیه های رژیمی باید درنظر گرفته شوند.</a:t>
            </a:r>
          </a:p>
          <a:p>
            <a:pPr algn="r" rtl="1">
              <a:buNone/>
            </a:pPr>
            <a:r>
              <a:rPr lang="fa-IR" sz="2600" b="1" dirty="0">
                <a:solidFill>
                  <a:schemeClr val="tx1"/>
                </a:solidFill>
                <a:cs typeface="B Nazanin" pitchFamily="2" charset="-78"/>
              </a:rPr>
              <a:t>رفلاکس در نوزادان به دلایل دیگر مانند اختلالات دستگاه گوارش فوقانی، آلرژی به شیر گاو و بیماری های متابولیکی،عفونی،کلیوی یا اعصاب مرکزی نیز می تواند باشد.</a:t>
            </a:r>
          </a:p>
          <a:p>
            <a:pPr algn="r" rtl="1">
              <a:buNone/>
            </a:pPr>
            <a:r>
              <a:rPr lang="fa-IR" sz="2600" b="1" dirty="0">
                <a:solidFill>
                  <a:schemeClr val="tx1"/>
                </a:solidFill>
                <a:cs typeface="B Nazanin" pitchFamily="2" charset="-78"/>
              </a:rPr>
              <a:t>در صورت ادامه روند و ایجاد عوارض و عدم پاسخ به درمان دارویی ضداسیدی، جراحی ممکن است در نظر گرفته شود.</a:t>
            </a:r>
            <a:endParaRPr lang="en-US" sz="2600" b="1" dirty="0">
              <a:solidFill>
                <a:schemeClr val="tx1"/>
              </a:solidFill>
              <a:cs typeface="B Nazanin" pitchFamily="2" charset="-78"/>
            </a:endParaRPr>
          </a:p>
          <a:p>
            <a:pPr algn="r" rtl="1">
              <a:buNone/>
            </a:pPr>
            <a:endParaRPr lang="en-US" sz="2000" b="1" dirty="0">
              <a:solidFill>
                <a:schemeClr val="tx1"/>
              </a:solidFill>
              <a:cs typeface="B Nazanin" pitchFamily="2" charset="-78"/>
            </a:endParaRPr>
          </a:p>
          <a:p>
            <a:endParaRPr lang="en-US" sz="2000" b="1" dirty="0">
              <a:solidFill>
                <a:schemeClr val="tx1"/>
              </a:solidFill>
            </a:endParaRPr>
          </a:p>
        </p:txBody>
      </p:sp>
    </p:spTree>
    <p:extLst>
      <p:ext uri="{BB962C8B-B14F-4D97-AF65-F5344CB8AC3E}">
        <p14:creationId xmlns:p14="http://schemas.microsoft.com/office/powerpoint/2010/main" val="42571782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pPr algn="r" rtl="1" eaLnBrk="1" hangingPunct="1"/>
            <a:r>
              <a:rPr lang="fa-IR" b="1" dirty="0" smtClean="0">
                <a:solidFill>
                  <a:schemeClr val="tx1"/>
                </a:solidFill>
                <a:cs typeface="B Nazanin" pitchFamily="2" charset="-78"/>
              </a:rPr>
              <a:t>ازوفاژیت</a:t>
            </a:r>
            <a:endParaRPr lang="en-US" b="1" dirty="0" smtClean="0">
              <a:solidFill>
                <a:schemeClr val="tx1"/>
              </a:solidFill>
              <a:cs typeface="B Nazanin" pitchFamily="2" charset="-78"/>
            </a:endParaRPr>
          </a:p>
        </p:txBody>
      </p:sp>
      <p:sp>
        <p:nvSpPr>
          <p:cNvPr id="5" name="Subtitle 2"/>
          <p:cNvSpPr txBox="1">
            <a:spLocks/>
          </p:cNvSpPr>
          <p:nvPr/>
        </p:nvSpPr>
        <p:spPr>
          <a:xfrm>
            <a:off x="1295400" y="1143000"/>
            <a:ext cx="6400800" cy="17526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r" rtl="1"/>
            <a:r>
              <a:rPr lang="en-US" b="1" dirty="0" smtClean="0">
                <a:solidFill>
                  <a:schemeClr val="tx1"/>
                </a:solidFill>
              </a:rPr>
              <a:t>Esophagitis</a:t>
            </a:r>
          </a:p>
        </p:txBody>
      </p:sp>
      <p:pic>
        <p:nvPicPr>
          <p:cNvPr id="6" name="Picture 3" descr="ازوفاژیت.jpg"/>
          <p:cNvPicPr>
            <a:picLocks noGrp="1" noChangeAspect="1"/>
          </p:cNvPicPr>
          <p:nvPr>
            <p:ph idx="1"/>
          </p:nvPr>
        </p:nvPicPr>
        <p:blipFill>
          <a:blip r:embed="rId2"/>
          <a:srcRect/>
          <a:stretch>
            <a:fillRect/>
          </a:stretch>
        </p:blipFill>
        <p:spPr bwMode="auto">
          <a:xfrm>
            <a:off x="1625600" y="1785257"/>
            <a:ext cx="7388668" cy="4136572"/>
          </a:xfrm>
          <a:prstGeom prst="rect">
            <a:avLst/>
          </a:prstGeom>
          <a:noFill/>
          <a:ln w="9525">
            <a:noFill/>
            <a:miter lim="800000"/>
            <a:headEnd/>
            <a:tailEnd/>
          </a:ln>
        </p:spPr>
      </p:pic>
    </p:spTree>
    <p:extLst>
      <p:ext uri="{BB962C8B-B14F-4D97-AF65-F5344CB8AC3E}">
        <p14:creationId xmlns:p14="http://schemas.microsoft.com/office/powerpoint/2010/main" val="23263691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77334" y="609600"/>
            <a:ext cx="8596668" cy="638629"/>
          </a:xfrm>
        </p:spPr>
        <p:txBody>
          <a:bodyPr>
            <a:normAutofit fontScale="90000"/>
          </a:bodyPr>
          <a:lstStyle/>
          <a:p>
            <a:pPr algn="r" rtl="1" eaLnBrk="1" hangingPunct="1"/>
            <a:r>
              <a:rPr lang="fa-IR" b="1" dirty="0" smtClean="0">
                <a:solidFill>
                  <a:schemeClr val="tx1"/>
                </a:solidFill>
                <a:cs typeface="B Nazanin" pitchFamily="2" charset="-78"/>
              </a:rPr>
              <a:t>تعریف</a:t>
            </a:r>
            <a:endParaRPr lang="en-US" b="1" dirty="0" smtClean="0">
              <a:solidFill>
                <a:schemeClr val="tx1"/>
              </a:solidFill>
              <a:cs typeface="B Nazanin" pitchFamily="2" charset="-78"/>
            </a:endParaRPr>
          </a:p>
        </p:txBody>
      </p:sp>
      <p:sp>
        <p:nvSpPr>
          <p:cNvPr id="5" name="Content Placeholder 2"/>
          <p:cNvSpPr>
            <a:spLocks noGrp="1"/>
          </p:cNvSpPr>
          <p:nvPr>
            <p:ph idx="1"/>
          </p:nvPr>
        </p:nvSpPr>
        <p:spPr>
          <a:xfrm>
            <a:off x="677863" y="1247775"/>
            <a:ext cx="8596312" cy="4794250"/>
          </a:xfrm>
        </p:spPr>
        <p:txBody>
          <a:bodyPr>
            <a:normAutofit/>
          </a:bodyPr>
          <a:lstStyle/>
          <a:p>
            <a:pPr algn="r" rtl="1" eaLnBrk="1" hangingPunct="1">
              <a:buFont typeface="Arial" charset="0"/>
              <a:buNone/>
            </a:pPr>
            <a:r>
              <a:rPr lang="fa-IR" sz="2800" dirty="0" smtClean="0">
                <a:solidFill>
                  <a:schemeClr val="tx1"/>
                </a:solidFill>
                <a:cs typeface="B Nazanin" pitchFamily="2" charset="-78"/>
              </a:rPr>
              <a:t>ازوفاژیت التهاب مری است و اغلب در اثر برگشت محتویات معده به مخاط پایین مری روی می دهد.التهاب مخاط مری (ازوفاژیت)می تواند مربوط به عفونت های باکتریایی یا ویروسی یا پرتودرمانی نیز باشدو همچنین در افراد مستعد،در اثر مصرف برخی از داروها،مانند آسپرین ایجاد می گردد.</a:t>
            </a:r>
          </a:p>
          <a:p>
            <a:pPr algn="r" rtl="1" eaLnBrk="1" hangingPunct="1">
              <a:buFont typeface="Arial" charset="0"/>
              <a:buNone/>
            </a:pPr>
            <a:r>
              <a:rPr lang="fa-IR" sz="2800" dirty="0" smtClean="0">
                <a:solidFill>
                  <a:schemeClr val="tx1"/>
                </a:solidFill>
                <a:cs typeface="B Nazanin" pitchFamily="2" charset="-78"/>
              </a:rPr>
              <a:t>التهاب حاد مری نیز براثر مصرف یک عامل تحریک کننده،التهاب ویروسی یا قرار دادن لوله در مری(به طور مثال جهت استفاده در تغذیه با لوله)می تواند ایجاد شود. </a:t>
            </a:r>
            <a:endParaRPr lang="en-US" sz="2800" dirty="0" smtClean="0">
              <a:solidFill>
                <a:schemeClr val="tx1"/>
              </a:solidFill>
              <a:cs typeface="B Nazanin" pitchFamily="2" charset="-78"/>
            </a:endParaRPr>
          </a:p>
        </p:txBody>
      </p:sp>
    </p:spTree>
    <p:extLst>
      <p:ext uri="{BB962C8B-B14F-4D97-AF65-F5344CB8AC3E}">
        <p14:creationId xmlns:p14="http://schemas.microsoft.com/office/powerpoint/2010/main" val="9574556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pPr algn="r" rtl="1" eaLnBrk="1" hangingPunct="1"/>
            <a:r>
              <a:rPr lang="fa-IR" sz="6000" dirty="0" smtClean="0">
                <a:solidFill>
                  <a:schemeClr val="tx1"/>
                </a:solidFill>
                <a:cs typeface="B Nazanin" pitchFamily="2" charset="-78"/>
              </a:rPr>
              <a:t>بیماری های دستگاه گوارش</a:t>
            </a:r>
            <a:endParaRPr lang="en-US" sz="6000" dirty="0" smtClean="0">
              <a:solidFill>
                <a:schemeClr val="tx1"/>
              </a:solidFill>
            </a:endParaRPr>
          </a:p>
        </p:txBody>
      </p:sp>
    </p:spTree>
    <p:extLst>
      <p:ext uri="{BB962C8B-B14F-4D97-AF65-F5344CB8AC3E}">
        <p14:creationId xmlns:p14="http://schemas.microsoft.com/office/powerpoint/2010/main" val="1350894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677334" y="1306287"/>
            <a:ext cx="8596668" cy="4735076"/>
          </a:xfrm>
        </p:spPr>
        <p:txBody>
          <a:bodyPr>
            <a:normAutofit/>
          </a:bodyPr>
          <a:lstStyle/>
          <a:p>
            <a:pPr algn="r" rtl="1" eaLnBrk="1" hangingPunct="1">
              <a:buFont typeface="Arial" charset="0"/>
              <a:buNone/>
            </a:pPr>
            <a:r>
              <a:rPr lang="fa-IR" sz="2400" dirty="0" smtClean="0">
                <a:solidFill>
                  <a:schemeClr val="tx1"/>
                </a:solidFill>
                <a:cs typeface="B Nazanin" pitchFamily="2" charset="-78"/>
              </a:rPr>
              <a:t>عواملی که التهاب مزمن مری را افزایش می دهند،عبارتند از:</a:t>
            </a:r>
          </a:p>
          <a:p>
            <a:pPr algn="r" rtl="1" eaLnBrk="1" hangingPunct="1">
              <a:buFont typeface="Arial" charset="0"/>
              <a:buNone/>
            </a:pPr>
            <a:r>
              <a:rPr lang="fa-IR" sz="2400" dirty="0" smtClean="0">
                <a:solidFill>
                  <a:schemeClr val="tx1"/>
                </a:solidFill>
                <a:cs typeface="B Nazanin" pitchFamily="2" charset="-78"/>
              </a:rPr>
              <a:t>فتق هیاتال،کاهش فشار اسفنگتر تحتانی مری،افزایش فشار شکمی،استفراغ مکرر و تاخیر در تخلیه معده. </a:t>
            </a:r>
          </a:p>
          <a:p>
            <a:pPr algn="r" rtl="1" eaLnBrk="1" hangingPunct="1">
              <a:buFont typeface="Arial" charset="0"/>
              <a:buNone/>
            </a:pPr>
            <a:r>
              <a:rPr lang="fa-IR" sz="2400" b="1" dirty="0" smtClean="0">
                <a:solidFill>
                  <a:schemeClr val="tx1"/>
                </a:solidFill>
                <a:cs typeface="B Nazanin" pitchFamily="2" charset="-78"/>
              </a:rPr>
              <a:t>علائم:</a:t>
            </a:r>
          </a:p>
          <a:p>
            <a:pPr algn="r" rtl="1" eaLnBrk="1" hangingPunct="1">
              <a:buFont typeface="Arial" charset="0"/>
              <a:buNone/>
            </a:pPr>
            <a:r>
              <a:rPr lang="fa-IR" sz="2400" dirty="0" smtClean="0">
                <a:solidFill>
                  <a:schemeClr val="tx1"/>
                </a:solidFill>
                <a:cs typeface="B Nazanin" pitchFamily="2" charset="-78"/>
              </a:rPr>
              <a:t>سوزش سردل،رگورژیتاسیون،دیسفاژی</a:t>
            </a:r>
            <a:endParaRPr lang="en-US" sz="2400" dirty="0" smtClean="0">
              <a:solidFill>
                <a:schemeClr val="tx1"/>
              </a:solidFill>
              <a:cs typeface="B Nazanin" pitchFamily="2" charset="-78"/>
            </a:endParaRPr>
          </a:p>
        </p:txBody>
      </p:sp>
      <p:pic>
        <p:nvPicPr>
          <p:cNvPr id="5" name="Picture 4" descr="hjfzowwe8m.jpg"/>
          <p:cNvPicPr>
            <a:picLocks noChangeAspect="1"/>
          </p:cNvPicPr>
          <p:nvPr/>
        </p:nvPicPr>
        <p:blipFill>
          <a:blip r:embed="rId2"/>
          <a:srcRect/>
          <a:stretch>
            <a:fillRect/>
          </a:stretch>
        </p:blipFill>
        <p:spPr bwMode="auto">
          <a:xfrm>
            <a:off x="4503058" y="4136570"/>
            <a:ext cx="2971800" cy="2293727"/>
          </a:xfrm>
          <a:prstGeom prst="rect">
            <a:avLst/>
          </a:prstGeom>
          <a:noFill/>
          <a:ln w="9525">
            <a:noFill/>
            <a:miter lim="800000"/>
            <a:headEnd/>
            <a:tailEnd/>
          </a:ln>
        </p:spPr>
      </p:pic>
      <p:pic>
        <p:nvPicPr>
          <p:cNvPr id="6" name="Picture 3" descr="استفراغ.jpg"/>
          <p:cNvPicPr>
            <a:picLocks noChangeAspect="1"/>
          </p:cNvPicPr>
          <p:nvPr/>
        </p:nvPicPr>
        <p:blipFill>
          <a:blip r:embed="rId3"/>
          <a:srcRect/>
          <a:stretch>
            <a:fillRect/>
          </a:stretch>
        </p:blipFill>
        <p:spPr bwMode="auto">
          <a:xfrm>
            <a:off x="530942" y="4136569"/>
            <a:ext cx="2745658" cy="2293727"/>
          </a:xfrm>
          <a:prstGeom prst="rect">
            <a:avLst/>
          </a:prstGeom>
          <a:noFill/>
          <a:ln w="9525">
            <a:noFill/>
            <a:miter lim="800000"/>
            <a:headEnd/>
            <a:tailEnd/>
          </a:ln>
        </p:spPr>
      </p:pic>
    </p:spTree>
    <p:extLst>
      <p:ext uri="{BB962C8B-B14F-4D97-AF65-F5344CB8AC3E}">
        <p14:creationId xmlns:p14="http://schemas.microsoft.com/office/powerpoint/2010/main" val="22019559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pPr algn="r" rtl="1" eaLnBrk="1" hangingPunct="1"/>
            <a:r>
              <a:rPr lang="fa-IR" b="1" dirty="0" smtClean="0">
                <a:solidFill>
                  <a:schemeClr val="tx1"/>
                </a:solidFill>
                <a:cs typeface="B Nazanin" pitchFamily="2" charset="-78"/>
              </a:rPr>
              <a:t>اهداف تغذیه ای</a:t>
            </a:r>
            <a:endParaRPr lang="en-US" b="1" dirty="0" smtClean="0">
              <a:solidFill>
                <a:schemeClr val="tx1"/>
              </a:solidFill>
              <a:cs typeface="B Nazanin" pitchFamily="2" charset="-78"/>
            </a:endParaRPr>
          </a:p>
        </p:txBody>
      </p:sp>
      <p:sp>
        <p:nvSpPr>
          <p:cNvPr id="5" name="Content Placeholder 2"/>
          <p:cNvSpPr>
            <a:spLocks noGrp="1"/>
          </p:cNvSpPr>
          <p:nvPr>
            <p:ph idx="1"/>
          </p:nvPr>
        </p:nvSpPr>
        <p:spPr>
          <a:xfrm>
            <a:off x="677334" y="1563329"/>
            <a:ext cx="8596668" cy="4778477"/>
          </a:xfrm>
        </p:spPr>
        <p:txBody>
          <a:bodyPr>
            <a:noAutofit/>
          </a:bodyPr>
          <a:lstStyle/>
          <a:p>
            <a:pPr algn="r" rtl="1" eaLnBrk="1" hangingPunct="1"/>
            <a:r>
              <a:rPr lang="fa-IR" sz="2000" dirty="0" smtClean="0">
                <a:solidFill>
                  <a:schemeClr val="tx1"/>
                </a:solidFill>
                <a:cs typeface="B Nazanin" pitchFamily="2" charset="-78"/>
              </a:rPr>
              <a:t>کاهش حجم و دفعات رفلاکس</a:t>
            </a:r>
          </a:p>
          <a:p>
            <a:pPr algn="r" rtl="1" eaLnBrk="1" hangingPunct="1"/>
            <a:r>
              <a:rPr lang="fa-IR" sz="2000" dirty="0" smtClean="0">
                <a:solidFill>
                  <a:schemeClr val="tx1"/>
                </a:solidFill>
                <a:cs typeface="B Nazanin" pitchFamily="2" charset="-78"/>
              </a:rPr>
              <a:t>پیشگیری از برگشت محتویات معده به داخل مری</a:t>
            </a:r>
          </a:p>
          <a:p>
            <a:pPr algn="r" rtl="1" eaLnBrk="1" hangingPunct="1"/>
            <a:r>
              <a:rPr lang="fa-IR" sz="2000" dirty="0" smtClean="0">
                <a:solidFill>
                  <a:schemeClr val="tx1"/>
                </a:solidFill>
                <a:cs typeface="B Nazanin" pitchFamily="2" charset="-78"/>
              </a:rPr>
              <a:t>اجتناب از کاهش فشار اسفنگتر تحتانی مری</a:t>
            </a:r>
          </a:p>
          <a:p>
            <a:pPr algn="r" rtl="1" eaLnBrk="1" hangingPunct="1"/>
            <a:r>
              <a:rPr lang="fa-IR" sz="2000" dirty="0" smtClean="0">
                <a:solidFill>
                  <a:schemeClr val="tx1"/>
                </a:solidFill>
                <a:cs typeface="B Nazanin" pitchFamily="2" charset="-78"/>
              </a:rPr>
              <a:t>کاهش تحریک بافت حساس یا ملتهب مری(به ویژه در مرحله حاد بیماری)</a:t>
            </a:r>
          </a:p>
          <a:p>
            <a:pPr algn="r" rtl="1" eaLnBrk="1" hangingPunct="1"/>
            <a:r>
              <a:rPr lang="fa-IR" sz="2000" dirty="0" smtClean="0">
                <a:solidFill>
                  <a:schemeClr val="tx1"/>
                </a:solidFill>
                <a:cs typeface="B Nazanin" pitchFamily="2" charset="-78"/>
              </a:rPr>
              <a:t>بهبود توان تخلیه مری(</a:t>
            </a:r>
            <a:r>
              <a:rPr lang="en-US" sz="2000" dirty="0" smtClean="0">
                <a:solidFill>
                  <a:schemeClr val="tx1"/>
                </a:solidFill>
                <a:cs typeface="B Nazanin" pitchFamily="2" charset="-78"/>
              </a:rPr>
              <a:t>clearing</a:t>
            </a:r>
            <a:r>
              <a:rPr lang="fa-IR" sz="2000" dirty="0" smtClean="0">
                <a:solidFill>
                  <a:schemeClr val="tx1"/>
                </a:solidFill>
                <a:cs typeface="B Nazanin" pitchFamily="2" charset="-78"/>
              </a:rPr>
              <a:t>)</a:t>
            </a:r>
          </a:p>
          <a:p>
            <a:pPr algn="r" rtl="1" eaLnBrk="1" hangingPunct="1"/>
            <a:r>
              <a:rPr lang="fa-IR" sz="2000" dirty="0" smtClean="0">
                <a:solidFill>
                  <a:schemeClr val="tx1"/>
                </a:solidFill>
                <a:cs typeface="B Nazanin" pitchFamily="2" charset="-78"/>
              </a:rPr>
              <a:t>کاهش ترشح اسید معده و خنثی کردن اسیدیته معده در صورت امکان(نوشیدنی های الکلی،قهوه و چای باعث سوزش سردل می شود.)</a:t>
            </a:r>
          </a:p>
          <a:p>
            <a:pPr algn="r" rtl="1"/>
            <a:r>
              <a:rPr lang="fa-IR" sz="2000" dirty="0">
                <a:solidFill>
                  <a:schemeClr val="tx1"/>
                </a:solidFill>
                <a:cs typeface="B Nazanin" pitchFamily="2" charset="-78"/>
              </a:rPr>
              <a:t>تنظیم یک رژیم فردی بر اساس نیازهای شخصی</a:t>
            </a:r>
          </a:p>
          <a:p>
            <a:pPr algn="r" rtl="1"/>
            <a:r>
              <a:rPr lang="fa-IR" sz="2000" dirty="0">
                <a:solidFill>
                  <a:schemeClr val="tx1"/>
                </a:solidFill>
                <a:cs typeface="B Nazanin" pitchFamily="2" charset="-78"/>
              </a:rPr>
              <a:t>بررسی و محدودیت دریافت چربی،الکل،ادویه،کافئین و...</a:t>
            </a:r>
          </a:p>
          <a:p>
            <a:pPr algn="r" rtl="1"/>
            <a:r>
              <a:rPr lang="fa-IR" sz="2000" dirty="0">
                <a:solidFill>
                  <a:schemeClr val="tx1"/>
                </a:solidFill>
                <a:cs typeface="B Nazanin" pitchFamily="2" charset="-78"/>
              </a:rPr>
              <a:t>دستیابی ونگهداری وزن ایده آل</a:t>
            </a:r>
            <a:r>
              <a:rPr lang="en-US" sz="2000" dirty="0">
                <a:solidFill>
                  <a:schemeClr val="tx1"/>
                </a:solidFill>
                <a:cs typeface="B Nazanin" pitchFamily="2" charset="-78"/>
              </a:rPr>
              <a:t> </a:t>
            </a:r>
            <a:r>
              <a:rPr lang="fa-IR" sz="2000" dirty="0">
                <a:solidFill>
                  <a:schemeClr val="tx1"/>
                </a:solidFill>
                <a:cs typeface="B Nazanin" pitchFamily="2" charset="-78"/>
              </a:rPr>
              <a:t>که موجب بهبود وضعیت مکانیکی و وضعیتی می گردد.</a:t>
            </a:r>
          </a:p>
          <a:p>
            <a:pPr algn="r" rtl="1"/>
            <a:r>
              <a:rPr lang="fa-IR" sz="2000" dirty="0">
                <a:solidFill>
                  <a:schemeClr val="tx1"/>
                </a:solidFill>
                <a:cs typeface="B Nazanin" pitchFamily="2" charset="-78"/>
              </a:rPr>
              <a:t>پرهیز از وعده های غذایی بزرگ که باعث افزایش فشار اسفنگتر تحتانی مری ودر نتیجه رفلاکس می شود.</a:t>
            </a:r>
          </a:p>
          <a:p>
            <a:pPr algn="r" rtl="1" eaLnBrk="1" hangingPunct="1"/>
            <a:endParaRPr lang="en-US" sz="2000" dirty="0" smtClean="0">
              <a:solidFill>
                <a:schemeClr val="tx1"/>
              </a:solidFill>
              <a:cs typeface="B Nazanin" pitchFamily="2" charset="-78"/>
            </a:endParaRPr>
          </a:p>
        </p:txBody>
      </p:sp>
    </p:spTree>
    <p:extLst>
      <p:ext uri="{BB962C8B-B14F-4D97-AF65-F5344CB8AC3E}">
        <p14:creationId xmlns:p14="http://schemas.microsoft.com/office/powerpoint/2010/main" val="28288325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pPr algn="r" rtl="1" eaLnBrk="1" hangingPunct="1"/>
            <a:r>
              <a:rPr lang="fa-IR" b="1" dirty="0" smtClean="0">
                <a:solidFill>
                  <a:schemeClr val="tx1"/>
                </a:solidFill>
                <a:cs typeface="B Nazanin" pitchFamily="2" charset="-78"/>
              </a:rPr>
              <a:t>آشالازی(</a:t>
            </a:r>
            <a:r>
              <a:rPr lang="en-US" sz="3600" b="1" dirty="0" smtClean="0">
                <a:solidFill>
                  <a:schemeClr val="tx1"/>
                </a:solidFill>
                <a:cs typeface="B Nazanin" pitchFamily="2" charset="-78"/>
              </a:rPr>
              <a:t>Achalasia</a:t>
            </a:r>
            <a:r>
              <a:rPr lang="fa-IR" b="1" dirty="0" smtClean="0">
                <a:solidFill>
                  <a:schemeClr val="tx1"/>
                </a:solidFill>
                <a:cs typeface="B Nazanin" pitchFamily="2" charset="-78"/>
              </a:rPr>
              <a:t>)</a:t>
            </a:r>
            <a:endParaRPr lang="en-US" b="1" dirty="0" smtClean="0">
              <a:solidFill>
                <a:schemeClr val="tx1"/>
              </a:solidFill>
              <a:cs typeface="B Nazanin" pitchFamily="2" charset="-78"/>
            </a:endParaRPr>
          </a:p>
        </p:txBody>
      </p:sp>
      <p:sp>
        <p:nvSpPr>
          <p:cNvPr id="5" name="Content Placeholder 2"/>
          <p:cNvSpPr>
            <a:spLocks noGrp="1"/>
          </p:cNvSpPr>
          <p:nvPr>
            <p:ph idx="1"/>
          </p:nvPr>
        </p:nvSpPr>
        <p:spPr/>
        <p:txBody>
          <a:bodyPr rtlCol="0">
            <a:normAutofit/>
          </a:bodyPr>
          <a:lstStyle/>
          <a:p>
            <a:pPr algn="r" rtl="1" eaLnBrk="1" fontAlgn="auto" hangingPunct="1">
              <a:spcAft>
                <a:spcPts val="0"/>
              </a:spcAft>
              <a:buFont typeface="Arial" pitchFamily="34" charset="0"/>
              <a:buNone/>
              <a:defRPr/>
            </a:pPr>
            <a:r>
              <a:rPr lang="fa-IR" sz="2000" dirty="0" smtClean="0">
                <a:solidFill>
                  <a:schemeClr val="tx1"/>
                </a:solidFill>
                <a:cs typeface="B Nazanin" pitchFamily="2" charset="-78"/>
              </a:rPr>
              <a:t>اختلال در شل شدن اسفنگتر تحتانی مری در هنگام بلع غذا،که مانع از حرکت غذا از مری به معده می گردد.درآشالازی،مری، حرکات دودی نرمالی را بعد از بلع نشان نمی دهد،بلکه بدنه مری دچار انقباضات غیرپریستالتیک می شود.</a:t>
            </a:r>
          </a:p>
          <a:p>
            <a:pPr algn="r" rtl="1" eaLnBrk="1" fontAlgn="auto" hangingPunct="1">
              <a:spcAft>
                <a:spcPts val="0"/>
              </a:spcAft>
              <a:buFont typeface="Arial" pitchFamily="34" charset="0"/>
              <a:buNone/>
              <a:defRPr/>
            </a:pPr>
            <a:r>
              <a:rPr lang="fa-IR" sz="2000" dirty="0" smtClean="0">
                <a:solidFill>
                  <a:schemeClr val="tx1"/>
                </a:solidFill>
                <a:cs typeface="B Nazanin" pitchFamily="2" charset="-78"/>
              </a:rPr>
              <a:t>علت آن مشخص نیست اما اغلب به دلیل اختلال در پاسخ مری به اعصاب پاراسمپاتیک روی می دهد.</a:t>
            </a:r>
          </a:p>
          <a:p>
            <a:pPr algn="r" rtl="1" eaLnBrk="1" fontAlgn="auto" hangingPunct="1">
              <a:spcAft>
                <a:spcPts val="0"/>
              </a:spcAft>
              <a:buFont typeface="Arial" pitchFamily="34" charset="0"/>
              <a:buNone/>
              <a:defRPr/>
            </a:pPr>
            <a:r>
              <a:rPr lang="fa-IR" sz="2000" dirty="0" smtClean="0">
                <a:solidFill>
                  <a:schemeClr val="tx1"/>
                </a:solidFill>
                <a:cs typeface="B Nazanin" pitchFamily="2" charset="-78"/>
              </a:rPr>
              <a:t>علائم:</a:t>
            </a:r>
          </a:p>
          <a:p>
            <a:pPr algn="r" rtl="1" eaLnBrk="1" fontAlgn="auto" hangingPunct="1">
              <a:spcAft>
                <a:spcPts val="0"/>
              </a:spcAft>
              <a:buFont typeface="Arial" pitchFamily="34" charset="0"/>
              <a:buNone/>
              <a:defRPr/>
            </a:pPr>
            <a:r>
              <a:rPr lang="fa-IR" sz="2000" dirty="0" smtClean="0">
                <a:solidFill>
                  <a:schemeClr val="tx1"/>
                </a:solidFill>
                <a:cs typeface="B Nazanin" pitchFamily="2" charset="-78"/>
              </a:rPr>
              <a:t>دیسفاژی(هم غذاهای مایع وهم جامد)،درد زیر جناغی بعد از وعده ها، کاهش وزن،رگورژیتاسیون،تنفس بدبو،بلع دردناک و آسپیراسیون ریوی.</a:t>
            </a:r>
          </a:p>
          <a:p>
            <a:pPr algn="r" rtl="1" eaLnBrk="1" fontAlgn="auto" hangingPunct="1">
              <a:spcAft>
                <a:spcPts val="0"/>
              </a:spcAft>
              <a:buFont typeface="Arial" pitchFamily="34" charset="0"/>
              <a:buNone/>
              <a:defRPr/>
            </a:pPr>
            <a:r>
              <a:rPr lang="fa-IR" sz="2000" dirty="0" smtClean="0">
                <a:solidFill>
                  <a:schemeClr val="tx1"/>
                </a:solidFill>
                <a:cs typeface="B Nazanin" pitchFamily="2" charset="-78"/>
              </a:rPr>
              <a:t>عوارض:</a:t>
            </a:r>
          </a:p>
          <a:p>
            <a:pPr algn="r" rtl="1" eaLnBrk="1" fontAlgn="auto" hangingPunct="1">
              <a:spcAft>
                <a:spcPts val="0"/>
              </a:spcAft>
              <a:buFont typeface="Arial" pitchFamily="34" charset="0"/>
              <a:buNone/>
              <a:defRPr/>
            </a:pPr>
            <a:r>
              <a:rPr lang="fa-IR" sz="2000" dirty="0" smtClean="0">
                <a:solidFill>
                  <a:schemeClr val="tx1"/>
                </a:solidFill>
                <a:cs typeface="B Nazanin" pitchFamily="2" charset="-78"/>
              </a:rPr>
              <a:t>احتمال سرطان مری،ادم مری،زخم و هموراژی مری و مشکلات تنفسی در اثر آسپیراسیون</a:t>
            </a:r>
            <a:endParaRPr lang="en-US" sz="2000" dirty="0">
              <a:solidFill>
                <a:schemeClr val="tx1"/>
              </a:solidFill>
              <a:cs typeface="B Nazanin" pitchFamily="2" charset="-78"/>
            </a:endParaRPr>
          </a:p>
        </p:txBody>
      </p:sp>
    </p:spTree>
    <p:extLst>
      <p:ext uri="{BB962C8B-B14F-4D97-AF65-F5344CB8AC3E}">
        <p14:creationId xmlns:p14="http://schemas.microsoft.com/office/powerpoint/2010/main" val="38982376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pPr algn="r" rtl="1" eaLnBrk="1" hangingPunct="1"/>
            <a:r>
              <a:rPr lang="fa-IR" b="1" dirty="0" smtClean="0">
                <a:solidFill>
                  <a:schemeClr val="tx1"/>
                </a:solidFill>
                <a:cs typeface="B Nazanin" pitchFamily="2" charset="-78"/>
              </a:rPr>
              <a:t>درمان</a:t>
            </a:r>
            <a:endParaRPr lang="en-US" b="1" dirty="0" smtClean="0">
              <a:solidFill>
                <a:schemeClr val="tx1"/>
              </a:solidFill>
              <a:cs typeface="B Nazanin" pitchFamily="2" charset="-78"/>
            </a:endParaRPr>
          </a:p>
        </p:txBody>
      </p:sp>
      <p:sp>
        <p:nvSpPr>
          <p:cNvPr id="5" name="Content Placeholder 2"/>
          <p:cNvSpPr>
            <a:spLocks noGrp="1"/>
          </p:cNvSpPr>
          <p:nvPr>
            <p:ph idx="1"/>
          </p:nvPr>
        </p:nvSpPr>
        <p:spPr>
          <a:xfrm>
            <a:off x="677334" y="1607574"/>
            <a:ext cx="8596668" cy="4433789"/>
          </a:xfrm>
        </p:spPr>
        <p:txBody>
          <a:bodyPr>
            <a:normAutofit/>
          </a:bodyPr>
          <a:lstStyle/>
          <a:p>
            <a:pPr algn="r" rtl="1" eaLnBrk="1" hangingPunct="1"/>
            <a:r>
              <a:rPr lang="fa-IR" sz="3200" dirty="0" smtClean="0">
                <a:solidFill>
                  <a:schemeClr val="tx1"/>
                </a:solidFill>
                <a:cs typeface="B Nazanin" pitchFamily="2" charset="-78"/>
              </a:rPr>
              <a:t>اتساع مری با عبور دادن بالن</a:t>
            </a:r>
          </a:p>
          <a:p>
            <a:pPr algn="r" rtl="1" eaLnBrk="1" hangingPunct="1"/>
            <a:r>
              <a:rPr lang="fa-IR" sz="3200" dirty="0" smtClean="0">
                <a:solidFill>
                  <a:schemeClr val="tx1"/>
                </a:solidFill>
                <a:cs typeface="B Nazanin" pitchFamily="2" charset="-78"/>
              </a:rPr>
              <a:t>جراحی میوتومی(درمان موثر،تخریب فیبرهای عضلانی اسفنگتر تحتانی مری است.)</a:t>
            </a:r>
          </a:p>
          <a:p>
            <a:pPr algn="r" rtl="1" eaLnBrk="1" hangingPunct="1"/>
            <a:r>
              <a:rPr lang="fa-IR" sz="3200" dirty="0" smtClean="0">
                <a:solidFill>
                  <a:schemeClr val="tx1"/>
                </a:solidFill>
                <a:cs typeface="B Nazanin" pitchFamily="2" charset="-78"/>
              </a:rPr>
              <a:t>تزریق سم بوتولینوم به داخل اسفنگتر تحتانی مری،جهت مهار کردن اعصاب کولینرژیک</a:t>
            </a:r>
            <a:endParaRPr lang="en-US" sz="3200" dirty="0" smtClean="0">
              <a:solidFill>
                <a:schemeClr val="tx1"/>
              </a:solidFill>
              <a:cs typeface="B Nazanin" pitchFamily="2" charset="-78"/>
            </a:endParaRPr>
          </a:p>
        </p:txBody>
      </p:sp>
    </p:spTree>
    <p:extLst>
      <p:ext uri="{BB962C8B-B14F-4D97-AF65-F5344CB8AC3E}">
        <p14:creationId xmlns:p14="http://schemas.microsoft.com/office/powerpoint/2010/main" val="35346131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781665"/>
            <a:ext cx="8596668" cy="5259698"/>
          </a:xfrm>
        </p:spPr>
        <p:txBody>
          <a:bodyPr>
            <a:normAutofit lnSpcReduction="10000"/>
          </a:bodyPr>
          <a:lstStyle/>
          <a:p>
            <a:pPr algn="r" rtl="1">
              <a:buFont typeface="Wingdings" pitchFamily="2" charset="2"/>
              <a:buChar char="ü"/>
              <a:defRPr/>
            </a:pPr>
            <a:r>
              <a:rPr lang="fa-IR" sz="2000" dirty="0">
                <a:solidFill>
                  <a:schemeClr val="tx1"/>
                </a:solidFill>
                <a:cs typeface="B Nazanin" pitchFamily="2" charset="-78"/>
              </a:rPr>
              <a:t>در آشالازی:</a:t>
            </a:r>
          </a:p>
          <a:p>
            <a:pPr algn="r" rtl="1">
              <a:buFont typeface="Arial" pitchFamily="34" charset="0"/>
              <a:buChar char="•"/>
              <a:defRPr/>
            </a:pPr>
            <a:r>
              <a:rPr lang="fa-IR" sz="2000" dirty="0">
                <a:solidFill>
                  <a:schemeClr val="tx1"/>
                </a:solidFill>
                <a:cs typeface="B Nazanin" pitchFamily="2" charset="-78"/>
              </a:rPr>
              <a:t>تامین مایعات کافی در هر وعده(به منظور کمک به حرکت غذا به معده)،مگر اینکه دیسفاژی مانع بلع مایعات شود.</a:t>
            </a:r>
          </a:p>
          <a:p>
            <a:pPr algn="r" rtl="1">
              <a:buFont typeface="Arial" pitchFamily="34" charset="0"/>
              <a:buChar char="•"/>
              <a:defRPr/>
            </a:pPr>
            <a:r>
              <a:rPr lang="fa-IR" sz="2000" dirty="0">
                <a:solidFill>
                  <a:schemeClr val="tx1"/>
                </a:solidFill>
                <a:cs typeface="B Nazanin" pitchFamily="2" charset="-78"/>
              </a:rPr>
              <a:t>تغذیه با لوله درصورت نیاز</a:t>
            </a:r>
          </a:p>
          <a:p>
            <a:pPr algn="r" rtl="1">
              <a:buFont typeface="Arial" pitchFamily="34" charset="0"/>
              <a:buChar char="•"/>
              <a:defRPr/>
            </a:pPr>
            <a:r>
              <a:rPr lang="fa-IR" sz="2000" dirty="0">
                <a:solidFill>
                  <a:schemeClr val="tx1"/>
                </a:solidFill>
                <a:cs typeface="B Nazanin" pitchFamily="2" charset="-78"/>
              </a:rPr>
              <a:t>وعده های غذایی مختصر و مکرر بر حسب تحمل</a:t>
            </a:r>
          </a:p>
          <a:p>
            <a:pPr algn="r" rtl="1">
              <a:buFont typeface="Arial" pitchFamily="34" charset="0"/>
              <a:buChar char="•"/>
              <a:defRPr/>
            </a:pPr>
            <a:r>
              <a:rPr lang="fa-IR" sz="2000" dirty="0">
                <a:solidFill>
                  <a:schemeClr val="tx1"/>
                </a:solidFill>
                <a:cs typeface="B Nazanin" pitchFamily="2" charset="-78"/>
              </a:rPr>
              <a:t>استفاده از غذاهای نیمه جامد یا مایع برحسب تحمل</a:t>
            </a:r>
          </a:p>
          <a:p>
            <a:pPr algn="r" rtl="1">
              <a:buFont typeface="Arial" pitchFamily="34" charset="0"/>
              <a:buChar char="•"/>
              <a:defRPr/>
            </a:pPr>
            <a:r>
              <a:rPr lang="fa-IR" sz="2000" dirty="0">
                <a:solidFill>
                  <a:schemeClr val="tx1"/>
                </a:solidFill>
                <a:cs typeface="B Nazanin" pitchFamily="2" charset="-78"/>
              </a:rPr>
              <a:t>رژیم کم فیبر،ممکن است بلع آسانتری داشته باشد.</a:t>
            </a:r>
          </a:p>
          <a:p>
            <a:pPr algn="r" rtl="1">
              <a:buFont typeface="Arial" pitchFamily="34" charset="0"/>
              <a:buChar char="•"/>
              <a:defRPr/>
            </a:pPr>
            <a:r>
              <a:rPr lang="fa-IR" sz="2000" dirty="0">
                <a:solidFill>
                  <a:schemeClr val="tx1"/>
                </a:solidFill>
                <a:cs typeface="B Nazanin" pitchFamily="2" charset="-78"/>
              </a:rPr>
              <a:t>دریافت متوسط کربوهیدرات و پروتئین و افزایش دریافت چربی، موجب کاهش فشار اسفنگتر تحتانی مری و ترشحات معده می شود.</a:t>
            </a:r>
          </a:p>
          <a:p>
            <a:pPr algn="r" rtl="1">
              <a:buFont typeface="Arial" pitchFamily="34" charset="0"/>
              <a:buChar char="•"/>
              <a:defRPr/>
            </a:pPr>
            <a:r>
              <a:rPr lang="fa-IR" sz="2000" dirty="0">
                <a:solidFill>
                  <a:schemeClr val="tx1"/>
                </a:solidFill>
                <a:cs typeface="B Nazanin" pitchFamily="2" charset="-78"/>
              </a:rPr>
              <a:t>اجتناب از مصرف نوشیدنی هاو غذاهای خیلی گرم یا خیلی سرد</a:t>
            </a:r>
          </a:p>
          <a:p>
            <a:pPr algn="r" rtl="1">
              <a:buFont typeface="Arial" pitchFamily="34" charset="0"/>
              <a:buChar char="•"/>
              <a:defRPr/>
            </a:pPr>
            <a:r>
              <a:rPr lang="fa-IR" sz="2000" dirty="0">
                <a:solidFill>
                  <a:schemeClr val="tx1"/>
                </a:solidFill>
                <a:cs typeface="B Nazanin" pitchFamily="2" charset="-78"/>
              </a:rPr>
              <a:t>اجتناب از آب مرکبات و غذاهای پرادویه(چون در صورت ماندن غذا در مری،ممکن است موجب تحریک یا آسیب مخاط آن شوند</a:t>
            </a:r>
            <a:r>
              <a:rPr lang="fa-IR" sz="2000" dirty="0" smtClean="0">
                <a:solidFill>
                  <a:schemeClr val="tx1"/>
                </a:solidFill>
                <a:cs typeface="B Nazanin" pitchFamily="2" charset="-78"/>
              </a:rPr>
              <a:t>.)</a:t>
            </a:r>
          </a:p>
          <a:p>
            <a:pPr algn="r" rtl="1"/>
            <a:r>
              <a:rPr lang="fa-IR" sz="2000" dirty="0">
                <a:solidFill>
                  <a:schemeClr val="tx1"/>
                </a:solidFill>
                <a:cs typeface="B Nazanin" pitchFamily="2" charset="-78"/>
              </a:rPr>
              <a:t>مصرف آهسته غذا در محیطی آرام</a:t>
            </a:r>
          </a:p>
          <a:p>
            <a:pPr algn="r" rtl="1"/>
            <a:r>
              <a:rPr lang="fa-IR" sz="2000" dirty="0">
                <a:solidFill>
                  <a:schemeClr val="tx1"/>
                </a:solidFill>
                <a:cs typeface="B Nazanin" pitchFamily="2" charset="-78"/>
              </a:rPr>
              <a:t>مکمل یاری ویتامین ها و املاح ممکن است مورد نیاز باشد</a:t>
            </a:r>
          </a:p>
          <a:p>
            <a:endParaRPr lang="en-US" sz="2000" dirty="0">
              <a:solidFill>
                <a:schemeClr val="tx1"/>
              </a:solidFill>
            </a:endParaRPr>
          </a:p>
        </p:txBody>
      </p:sp>
    </p:spTree>
    <p:extLst>
      <p:ext uri="{BB962C8B-B14F-4D97-AF65-F5344CB8AC3E}">
        <p14:creationId xmlns:p14="http://schemas.microsoft.com/office/powerpoint/2010/main" val="8669836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0800000" flipV="1">
            <a:off x="677334" y="2241755"/>
            <a:ext cx="8596668" cy="1563328"/>
          </a:xfrm>
        </p:spPr>
        <p:txBody>
          <a:bodyPr>
            <a:normAutofit/>
          </a:bodyPr>
          <a:lstStyle/>
          <a:p>
            <a:pPr algn="r" rtl="1"/>
            <a:r>
              <a:rPr lang="fa-IR" dirty="0" smtClean="0">
                <a:solidFill>
                  <a:schemeClr val="tx1"/>
                </a:solidFill>
                <a:cs typeface="B Nazanin"/>
              </a:rPr>
              <a:t>                              بیماری های مربوط به معده         </a:t>
            </a:r>
            <a:endParaRPr lang="en-US" dirty="0">
              <a:solidFill>
                <a:schemeClr val="tx1"/>
              </a:solidFill>
              <a:cs typeface="B Nazanin"/>
            </a:endParaRPr>
          </a:p>
        </p:txBody>
      </p:sp>
    </p:spTree>
    <p:extLst>
      <p:ext uri="{BB962C8B-B14F-4D97-AF65-F5344CB8AC3E}">
        <p14:creationId xmlns:p14="http://schemas.microsoft.com/office/powerpoint/2010/main" val="30407003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77334" y="609600"/>
            <a:ext cx="8596668" cy="935865"/>
          </a:xfrm>
        </p:spPr>
        <p:txBody>
          <a:bodyPr/>
          <a:lstStyle/>
          <a:p>
            <a:pPr algn="r" rtl="1" eaLnBrk="1" hangingPunct="1"/>
            <a:r>
              <a:rPr lang="fa-IR" b="1" dirty="0" smtClean="0">
                <a:solidFill>
                  <a:schemeClr val="tx1"/>
                </a:solidFill>
                <a:cs typeface="B Nazanin" pitchFamily="2" charset="-78"/>
              </a:rPr>
              <a:t>معده(</a:t>
            </a:r>
            <a:r>
              <a:rPr lang="en-US" b="1" dirty="0" smtClean="0">
                <a:solidFill>
                  <a:schemeClr val="tx1"/>
                </a:solidFill>
                <a:cs typeface="B Nazanin" pitchFamily="2" charset="-78"/>
              </a:rPr>
              <a:t>Stomach</a:t>
            </a:r>
            <a:r>
              <a:rPr lang="fa-IR" b="1" dirty="0" smtClean="0">
                <a:solidFill>
                  <a:schemeClr val="tx1"/>
                </a:solidFill>
                <a:cs typeface="B Nazanin" pitchFamily="2" charset="-78"/>
              </a:rPr>
              <a:t>)</a:t>
            </a:r>
            <a:endParaRPr lang="en-US" b="1" dirty="0" smtClean="0">
              <a:solidFill>
                <a:schemeClr val="tx1"/>
              </a:solidFill>
              <a:cs typeface="B Nazanin" pitchFamily="2" charset="-78"/>
            </a:endParaRPr>
          </a:p>
        </p:txBody>
      </p:sp>
      <p:sp>
        <p:nvSpPr>
          <p:cNvPr id="5" name="Content Placeholder 2"/>
          <p:cNvSpPr>
            <a:spLocks noGrp="1"/>
          </p:cNvSpPr>
          <p:nvPr>
            <p:ph idx="1"/>
          </p:nvPr>
        </p:nvSpPr>
        <p:spPr>
          <a:xfrm>
            <a:off x="677863" y="1339850"/>
            <a:ext cx="8596312" cy="4702175"/>
          </a:xfrm>
        </p:spPr>
        <p:txBody>
          <a:bodyPr rtlCol="0">
            <a:normAutofit/>
          </a:bodyPr>
          <a:lstStyle/>
          <a:p>
            <a:pPr algn="r" rtl="1" eaLnBrk="1" fontAlgn="auto" hangingPunct="1">
              <a:spcAft>
                <a:spcPts val="0"/>
              </a:spcAft>
              <a:buFont typeface="Arial" pitchFamily="34" charset="0"/>
              <a:buNone/>
              <a:defRPr/>
            </a:pPr>
            <a:r>
              <a:rPr lang="fa-IR" dirty="0" smtClean="0">
                <a:solidFill>
                  <a:schemeClr val="tx1"/>
                </a:solidFill>
                <a:cs typeface="B Nazanin" pitchFamily="2" charset="-78"/>
              </a:rPr>
              <a:t>معده یک محفظه اتساع پذیر بین مری و روده می باشد.</a:t>
            </a:r>
          </a:p>
          <a:p>
            <a:pPr algn="r" rtl="1" eaLnBrk="1" fontAlgn="auto" hangingPunct="1">
              <a:spcAft>
                <a:spcPts val="0"/>
              </a:spcAft>
              <a:buFont typeface="Arial" pitchFamily="34" charset="0"/>
              <a:buNone/>
              <a:defRPr/>
            </a:pPr>
            <a:r>
              <a:rPr lang="fa-IR" dirty="0" smtClean="0">
                <a:solidFill>
                  <a:schemeClr val="tx1"/>
                </a:solidFill>
                <a:cs typeface="B Nazanin" pitchFamily="2" charset="-78"/>
              </a:rPr>
              <a:t>حجم معده خالی </a:t>
            </a:r>
            <a:r>
              <a:rPr lang="en-US" dirty="0" smtClean="0">
                <a:solidFill>
                  <a:schemeClr val="tx1"/>
                </a:solidFill>
                <a:cs typeface="B Nazanin" pitchFamily="2" charset="-78"/>
              </a:rPr>
              <a:t>cc</a:t>
            </a:r>
            <a:r>
              <a:rPr lang="fa-IR" dirty="0" smtClean="0">
                <a:solidFill>
                  <a:schemeClr val="tx1"/>
                </a:solidFill>
                <a:cs typeface="B Nazanin" pitchFamily="2" charset="-78"/>
              </a:rPr>
              <a:t>50،ولی باپرشدن تاحجم </a:t>
            </a:r>
            <a:r>
              <a:rPr lang="en-US" dirty="0" smtClean="0">
                <a:solidFill>
                  <a:schemeClr val="tx1"/>
                </a:solidFill>
                <a:cs typeface="B Nazanin" pitchFamily="2" charset="-78"/>
              </a:rPr>
              <a:t>cc</a:t>
            </a:r>
            <a:r>
              <a:rPr lang="fa-IR" dirty="0" smtClean="0">
                <a:solidFill>
                  <a:schemeClr val="tx1"/>
                </a:solidFill>
                <a:cs typeface="B Nazanin" pitchFamily="2" charset="-78"/>
              </a:rPr>
              <a:t>1000نیز می رسد.</a:t>
            </a:r>
          </a:p>
          <a:p>
            <a:pPr algn="r" rtl="1" eaLnBrk="1" fontAlgn="auto" hangingPunct="1">
              <a:spcAft>
                <a:spcPts val="0"/>
              </a:spcAft>
              <a:buFont typeface="Arial" pitchFamily="34" charset="0"/>
              <a:buNone/>
              <a:defRPr/>
            </a:pPr>
            <a:r>
              <a:rPr lang="fa-IR" dirty="0" smtClean="0">
                <a:solidFill>
                  <a:schemeClr val="tx1"/>
                </a:solidFill>
                <a:cs typeface="B Nazanin" pitchFamily="2" charset="-78"/>
              </a:rPr>
              <a:t>از نظر آناتومیکی معده به چهار قسمت تقسیم می شود:</a:t>
            </a:r>
          </a:p>
          <a:p>
            <a:pPr algn="r" rtl="1" eaLnBrk="1" fontAlgn="auto" hangingPunct="1">
              <a:spcAft>
                <a:spcPts val="0"/>
              </a:spcAft>
              <a:buFont typeface="Arial" pitchFamily="34" charset="0"/>
              <a:buNone/>
              <a:defRPr/>
            </a:pPr>
            <a:r>
              <a:rPr lang="fa-IR" dirty="0" smtClean="0">
                <a:solidFill>
                  <a:schemeClr val="tx1"/>
                </a:solidFill>
                <a:cs typeface="B Nazanin" pitchFamily="2" charset="-78"/>
              </a:rPr>
              <a:t>1-فوندوس(</a:t>
            </a:r>
            <a:r>
              <a:rPr lang="en-US" dirty="0" smtClean="0">
                <a:solidFill>
                  <a:schemeClr val="tx1"/>
                </a:solidFill>
                <a:cs typeface="B Nazanin" pitchFamily="2" charset="-78"/>
              </a:rPr>
              <a:t>fundus</a:t>
            </a:r>
            <a:r>
              <a:rPr lang="fa-IR" dirty="0" smtClean="0">
                <a:solidFill>
                  <a:schemeClr val="tx1"/>
                </a:solidFill>
                <a:cs typeface="B Nazanin" pitchFamily="2" charset="-78"/>
              </a:rPr>
              <a:t>):قسمت بالای معده در مدخل مری</a:t>
            </a:r>
          </a:p>
          <a:p>
            <a:pPr algn="r" rtl="1" eaLnBrk="1" fontAlgn="auto" hangingPunct="1">
              <a:spcAft>
                <a:spcPts val="0"/>
              </a:spcAft>
              <a:buFont typeface="Arial" pitchFamily="34" charset="0"/>
              <a:buNone/>
              <a:defRPr/>
            </a:pPr>
            <a:r>
              <a:rPr lang="fa-IR" dirty="0" smtClean="0">
                <a:solidFill>
                  <a:schemeClr val="tx1"/>
                </a:solidFill>
                <a:cs typeface="B Nazanin" pitchFamily="2" charset="-78"/>
              </a:rPr>
              <a:t>2-تنه(</a:t>
            </a:r>
            <a:r>
              <a:rPr lang="en-US" dirty="0" smtClean="0">
                <a:solidFill>
                  <a:schemeClr val="tx1"/>
                </a:solidFill>
                <a:cs typeface="B Nazanin" pitchFamily="2" charset="-78"/>
              </a:rPr>
              <a:t>body</a:t>
            </a:r>
            <a:r>
              <a:rPr lang="fa-IR" dirty="0" smtClean="0">
                <a:solidFill>
                  <a:schemeClr val="tx1"/>
                </a:solidFill>
                <a:cs typeface="B Nazanin" pitchFamily="2" charset="-78"/>
              </a:rPr>
              <a:t>)یا جسم(</a:t>
            </a:r>
            <a:r>
              <a:rPr lang="en-US" dirty="0" smtClean="0">
                <a:solidFill>
                  <a:schemeClr val="tx1"/>
                </a:solidFill>
                <a:cs typeface="B Nazanin" pitchFamily="2" charset="-78"/>
              </a:rPr>
              <a:t>corpus</a:t>
            </a:r>
            <a:r>
              <a:rPr lang="fa-IR" dirty="0" smtClean="0">
                <a:solidFill>
                  <a:schemeClr val="tx1"/>
                </a:solidFill>
                <a:cs typeface="B Nazanin" pitchFamily="2" charset="-78"/>
              </a:rPr>
              <a:t>):جهت نگهداری غذا در معده</a:t>
            </a:r>
          </a:p>
          <a:p>
            <a:pPr algn="r" rtl="1" eaLnBrk="1" fontAlgn="auto" hangingPunct="1">
              <a:spcAft>
                <a:spcPts val="0"/>
              </a:spcAft>
              <a:buFont typeface="Arial" pitchFamily="34" charset="0"/>
              <a:buNone/>
              <a:defRPr/>
            </a:pPr>
            <a:r>
              <a:rPr lang="fa-IR" dirty="0" smtClean="0">
                <a:solidFill>
                  <a:schemeClr val="tx1"/>
                </a:solidFill>
                <a:cs typeface="B Nazanin" pitchFamily="2" charset="-78"/>
              </a:rPr>
              <a:t>3-دیستال معده یا آنتروم(</a:t>
            </a:r>
            <a:r>
              <a:rPr lang="en-US" dirty="0" smtClean="0">
                <a:solidFill>
                  <a:schemeClr val="tx1"/>
                </a:solidFill>
                <a:cs typeface="B Nazanin" pitchFamily="2" charset="-78"/>
              </a:rPr>
              <a:t>Antrum</a:t>
            </a:r>
            <a:r>
              <a:rPr lang="fa-IR" dirty="0" smtClean="0">
                <a:solidFill>
                  <a:schemeClr val="tx1"/>
                </a:solidFill>
                <a:cs typeface="B Nazanin" pitchFamily="2" charset="-78"/>
              </a:rPr>
              <a:t>)با لایه عضلانی ضخیم تر جهت مخلوط سازی شدید غذا با ترشحات معدی و تشکیل کیموس</a:t>
            </a:r>
          </a:p>
          <a:p>
            <a:pPr algn="r" rtl="1" eaLnBrk="1" fontAlgn="auto" hangingPunct="1">
              <a:spcAft>
                <a:spcPts val="0"/>
              </a:spcAft>
              <a:buFont typeface="Arial" pitchFamily="34" charset="0"/>
              <a:buNone/>
              <a:defRPr/>
            </a:pPr>
            <a:r>
              <a:rPr lang="fa-IR" dirty="0" smtClean="0">
                <a:solidFill>
                  <a:schemeClr val="tx1"/>
                </a:solidFill>
                <a:cs typeface="B Nazanin" pitchFamily="2" charset="-78"/>
              </a:rPr>
              <a:t>4-انتهای معده یا پیلور(</a:t>
            </a:r>
            <a:r>
              <a:rPr lang="en-US" dirty="0" smtClean="0">
                <a:solidFill>
                  <a:schemeClr val="tx1"/>
                </a:solidFill>
                <a:cs typeface="B Nazanin" pitchFamily="2" charset="-78"/>
              </a:rPr>
              <a:t>pylorus</a:t>
            </a:r>
            <a:r>
              <a:rPr lang="fa-IR" dirty="0" smtClean="0">
                <a:solidFill>
                  <a:schemeClr val="tx1"/>
                </a:solidFill>
                <a:cs typeface="B Nazanin" pitchFamily="2" charset="-78"/>
              </a:rPr>
              <a:t>) ودارا بودن اسفنگتر عضلانی جهت کنترل تخلیه کیموس به دئودنوم </a:t>
            </a:r>
          </a:p>
          <a:p>
            <a:pPr algn="r" rtl="1">
              <a:buNone/>
              <a:defRPr/>
            </a:pPr>
            <a:r>
              <a:rPr lang="en-US" b="1" dirty="0">
                <a:solidFill>
                  <a:schemeClr val="tx1"/>
                </a:solidFill>
                <a:cs typeface="B Nazanin" pitchFamily="2" charset="-78"/>
              </a:rPr>
              <a:t>Peptic </a:t>
            </a:r>
            <a:r>
              <a:rPr lang="en-US" b="1" dirty="0" smtClean="0">
                <a:solidFill>
                  <a:schemeClr val="tx1"/>
                </a:solidFill>
                <a:cs typeface="B Nazanin" pitchFamily="2" charset="-78"/>
              </a:rPr>
              <a:t>Ulcer</a:t>
            </a:r>
            <a:r>
              <a:rPr lang="fa-IR" b="1" dirty="0" smtClean="0">
                <a:solidFill>
                  <a:schemeClr val="tx1"/>
                </a:solidFill>
                <a:cs typeface="B Nazanin" pitchFamily="2" charset="-78"/>
              </a:rPr>
              <a:t> :</a:t>
            </a:r>
          </a:p>
          <a:p>
            <a:pPr algn="r" rtl="1">
              <a:buNone/>
            </a:pPr>
            <a:r>
              <a:rPr lang="fa-IR" dirty="0">
                <a:solidFill>
                  <a:schemeClr val="tx1"/>
                </a:solidFill>
                <a:cs typeface="B Nazanin" pitchFamily="2" charset="-78"/>
              </a:rPr>
              <a:t>فرسایش و خوردگی منطقه ای از معده به عمق بیشتراز 5میلی متر به وسیله اسید معده و پپسین،به طوری که به زیر مخاط رسیده باشد ومنجر به بی حفاظ ماندن اعصاب گردد.این زخم در هر قسمتی می تواند رخ دهد،اما زخم دوازدهه شیوع بیشتری دارد.</a:t>
            </a:r>
          </a:p>
          <a:p>
            <a:pPr algn="r" rtl="1">
              <a:buNone/>
            </a:pPr>
            <a:r>
              <a:rPr lang="fa-IR" dirty="0">
                <a:solidFill>
                  <a:schemeClr val="tx1"/>
                </a:solidFill>
                <a:cs typeface="B Nazanin" pitchFamily="2" charset="-78"/>
              </a:rPr>
              <a:t>1-اولسر معده با شیوع 15 درصد در محل تحتانی انحنای کوچکتر معده</a:t>
            </a:r>
          </a:p>
          <a:p>
            <a:pPr algn="r" rtl="1">
              <a:buNone/>
            </a:pPr>
            <a:r>
              <a:rPr lang="fa-IR" dirty="0">
                <a:solidFill>
                  <a:schemeClr val="tx1"/>
                </a:solidFill>
                <a:cs typeface="B Nazanin" pitchFamily="2" charset="-78"/>
              </a:rPr>
              <a:t>2-اولسر دئودنوم با شیوع 85 درصد در 3 سانتی متر اول دئودنوم بعد از پیلور </a:t>
            </a:r>
            <a:endParaRPr lang="en-US" dirty="0">
              <a:solidFill>
                <a:schemeClr val="tx1"/>
              </a:solidFill>
              <a:cs typeface="B Nazanin" pitchFamily="2" charset="-78"/>
            </a:endParaRPr>
          </a:p>
          <a:p>
            <a:pPr algn="r" rtl="1">
              <a:buNone/>
              <a:defRPr/>
            </a:pPr>
            <a:endParaRPr lang="en-US" b="1" dirty="0">
              <a:solidFill>
                <a:schemeClr val="tx1"/>
              </a:solidFill>
              <a:cs typeface="B Nazanin" pitchFamily="2" charset="-78"/>
            </a:endParaRPr>
          </a:p>
          <a:p>
            <a:pPr algn="r" rtl="1" eaLnBrk="1" fontAlgn="auto" hangingPunct="1">
              <a:spcAft>
                <a:spcPts val="0"/>
              </a:spcAft>
              <a:buFont typeface="Arial" pitchFamily="34" charset="0"/>
              <a:buNone/>
              <a:defRPr/>
            </a:pPr>
            <a:endParaRPr lang="en-US" dirty="0">
              <a:solidFill>
                <a:schemeClr val="tx1"/>
              </a:solidFill>
              <a:cs typeface="B Nazanin" pitchFamily="2" charset="-78"/>
            </a:endParaRPr>
          </a:p>
        </p:txBody>
      </p:sp>
    </p:spTree>
    <p:extLst>
      <p:ext uri="{BB962C8B-B14F-4D97-AF65-F5344CB8AC3E}">
        <p14:creationId xmlns:p14="http://schemas.microsoft.com/office/powerpoint/2010/main" val="9466738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056069"/>
            <a:ext cx="8596668" cy="4985294"/>
          </a:xfrm>
        </p:spPr>
        <p:txBody>
          <a:bodyPr>
            <a:normAutofit fontScale="92500" lnSpcReduction="20000"/>
          </a:bodyPr>
          <a:lstStyle/>
          <a:p>
            <a:pPr marL="0" indent="0" algn="r" rtl="1">
              <a:buNone/>
              <a:defRPr/>
            </a:pPr>
            <a:r>
              <a:rPr lang="fa-IR" sz="2100" b="1" dirty="0">
                <a:solidFill>
                  <a:schemeClr val="tx1"/>
                </a:solidFill>
                <a:cs typeface="B Nazanin" pitchFamily="2" charset="-78"/>
              </a:rPr>
              <a:t>پاتوفیزیولوژی</a:t>
            </a:r>
          </a:p>
          <a:p>
            <a:pPr marL="0" indent="0" algn="r" rtl="1">
              <a:buNone/>
            </a:pPr>
            <a:r>
              <a:rPr lang="fa-IR" dirty="0">
                <a:solidFill>
                  <a:schemeClr val="tx1"/>
                </a:solidFill>
                <a:cs typeface="B Nazanin" pitchFamily="2" charset="-78"/>
              </a:rPr>
              <a:t>مخاط معده و دئودنوم در حالت طبیعی به وسیله مکانیسم های دفاعی در برابر عمل هضم اسید و پپسین محافظت می شود. این مکانیسم ها شامل:ترشحات مخاطی،تولید بیکربنات، برداشت اسید اضافی به وسیله جریان خون،تجدید وترمیم سریع سلول های پوششی آسیب دیده.</a:t>
            </a:r>
          </a:p>
          <a:p>
            <a:pPr marL="0" indent="0" algn="r" rtl="1">
              <a:buNone/>
            </a:pPr>
            <a:r>
              <a:rPr lang="fa-IR" dirty="0">
                <a:solidFill>
                  <a:schemeClr val="tx1"/>
                </a:solidFill>
                <a:cs typeface="B Nazanin" pitchFamily="2" charset="-78"/>
              </a:rPr>
              <a:t>عدم تعادل بین مکانیسم های دفاعی و عوامل آسیب رسان مثل اسید منجر به اولسر پپتیک می گردد</a:t>
            </a:r>
            <a:r>
              <a:rPr lang="fa-IR" dirty="0" smtClean="0">
                <a:solidFill>
                  <a:schemeClr val="tx1"/>
                </a:solidFill>
                <a:cs typeface="B Nazanin" pitchFamily="2" charset="-78"/>
              </a:rPr>
              <a:t>.</a:t>
            </a:r>
          </a:p>
          <a:p>
            <a:pPr marL="0" indent="0" algn="r" rtl="1">
              <a:buNone/>
            </a:pPr>
            <a:r>
              <a:rPr lang="fa-IR" sz="2100" b="1" dirty="0" smtClean="0">
                <a:solidFill>
                  <a:schemeClr val="tx1"/>
                </a:solidFill>
                <a:cs typeface="B Nazanin" pitchFamily="2" charset="-78"/>
              </a:rPr>
              <a:t>علل</a:t>
            </a:r>
          </a:p>
          <a:p>
            <a:pPr marL="0" indent="0" algn="r" rtl="1">
              <a:buNone/>
            </a:pPr>
            <a:r>
              <a:rPr lang="fa-IR" dirty="0" smtClean="0">
                <a:solidFill>
                  <a:schemeClr val="tx1"/>
                </a:solidFill>
                <a:cs typeface="B Nazanin" pitchFamily="2" charset="-78"/>
              </a:rPr>
              <a:t>عفونت </a:t>
            </a:r>
            <a:r>
              <a:rPr lang="fa-IR" dirty="0">
                <a:solidFill>
                  <a:schemeClr val="tx1"/>
                </a:solidFill>
                <a:cs typeface="B Nazanin" pitchFamily="2" charset="-78"/>
              </a:rPr>
              <a:t>هلیکوباکترپیلوری</a:t>
            </a:r>
          </a:p>
          <a:p>
            <a:pPr marL="0" indent="0" algn="r" rtl="1">
              <a:buNone/>
            </a:pPr>
            <a:r>
              <a:rPr lang="fa-IR" dirty="0">
                <a:solidFill>
                  <a:schemeClr val="tx1"/>
                </a:solidFill>
                <a:cs typeface="B Nazanin" pitchFamily="2" charset="-78"/>
              </a:rPr>
              <a:t>مصرف آسپرین و سایر داروهای ضد التهاب غیراستروئیدی (</a:t>
            </a:r>
            <a:r>
              <a:rPr lang="en-US" dirty="0">
                <a:solidFill>
                  <a:schemeClr val="tx1"/>
                </a:solidFill>
                <a:cs typeface="B Nazanin" pitchFamily="2" charset="-78"/>
              </a:rPr>
              <a:t>NSAIDs</a:t>
            </a:r>
            <a:r>
              <a:rPr lang="fa-IR" dirty="0">
                <a:solidFill>
                  <a:schemeClr val="tx1"/>
                </a:solidFill>
                <a:cs typeface="B Nazanin" pitchFamily="2" charset="-78"/>
              </a:rPr>
              <a:t>)</a:t>
            </a:r>
          </a:p>
          <a:p>
            <a:pPr marL="0" indent="0" algn="r" rtl="1">
              <a:buNone/>
            </a:pPr>
            <a:r>
              <a:rPr lang="fa-IR" dirty="0">
                <a:solidFill>
                  <a:schemeClr val="tx1"/>
                </a:solidFill>
                <a:cs typeface="B Nazanin" pitchFamily="2" charset="-78"/>
              </a:rPr>
              <a:t>افزایش ترشح اسید معده در سندروم زولینگر-الیسون (اختلال نادر افزایش شیره معده به علت فزونی گاسترین خون که حاصل تومور لوزالمعده می باشد.)</a:t>
            </a:r>
          </a:p>
          <a:p>
            <a:pPr marL="0" indent="0" algn="r" rtl="1">
              <a:buNone/>
            </a:pPr>
            <a:r>
              <a:rPr lang="fa-IR" dirty="0">
                <a:solidFill>
                  <a:schemeClr val="tx1"/>
                </a:solidFill>
                <a:cs typeface="B Nazanin" pitchFamily="2" charset="-78"/>
              </a:rPr>
              <a:t>استرس روانی</a:t>
            </a:r>
          </a:p>
          <a:p>
            <a:pPr marL="0" indent="0" algn="r" rtl="1">
              <a:buNone/>
            </a:pPr>
            <a:r>
              <a:rPr lang="fa-IR" dirty="0">
                <a:solidFill>
                  <a:schemeClr val="tx1"/>
                </a:solidFill>
                <a:cs typeface="B Nazanin" pitchFamily="2" charset="-78"/>
              </a:rPr>
              <a:t>سیگار</a:t>
            </a:r>
          </a:p>
          <a:p>
            <a:pPr marL="0" indent="0" algn="r" rtl="1">
              <a:buNone/>
            </a:pPr>
            <a:r>
              <a:rPr lang="fa-IR" dirty="0">
                <a:solidFill>
                  <a:schemeClr val="tx1"/>
                </a:solidFill>
                <a:cs typeface="B Nazanin" pitchFamily="2" charset="-78"/>
              </a:rPr>
              <a:t>مکانیسم احتمالی:محصولات تنباکو،با تغییر سرعت تخلیه معده،تولید بیکربنات در قسمت پروگزیمال دئودنوم را کاهش داده،خطر عفونت </a:t>
            </a:r>
            <a:r>
              <a:rPr lang="en-US" dirty="0">
                <a:solidFill>
                  <a:schemeClr val="tx1"/>
                </a:solidFill>
                <a:cs typeface="B Nazanin" pitchFamily="2" charset="-78"/>
              </a:rPr>
              <a:t>H.P</a:t>
            </a:r>
            <a:r>
              <a:rPr lang="fa-IR" dirty="0">
                <a:solidFill>
                  <a:schemeClr val="tx1"/>
                </a:solidFill>
                <a:cs typeface="B Nazanin" pitchFamily="2" charset="-78"/>
              </a:rPr>
              <a:t> را افزایش می دهد. سیگار موجب تولید رادیکال های آزاد مضر در مخاط می گردد.</a:t>
            </a:r>
          </a:p>
          <a:p>
            <a:pPr marL="0" indent="0" algn="r" rtl="1">
              <a:buNone/>
            </a:pPr>
            <a:r>
              <a:rPr lang="fa-IR" dirty="0">
                <a:solidFill>
                  <a:schemeClr val="tx1"/>
                </a:solidFill>
                <a:cs typeface="B Nazanin" pitchFamily="2" charset="-78"/>
              </a:rPr>
              <a:t>الکل</a:t>
            </a:r>
          </a:p>
          <a:p>
            <a:pPr marL="0" indent="0" algn="r" rtl="1">
              <a:buNone/>
            </a:pPr>
            <a:r>
              <a:rPr lang="fa-IR" dirty="0">
                <a:solidFill>
                  <a:schemeClr val="tx1"/>
                </a:solidFill>
                <a:cs typeface="B Nazanin" pitchFamily="2" charset="-78"/>
              </a:rPr>
              <a:t>داروهای کورتیکواستروئیدی</a:t>
            </a:r>
          </a:p>
          <a:p>
            <a:pPr marL="0" indent="0" algn="r" rtl="1">
              <a:buNone/>
            </a:pPr>
            <a:r>
              <a:rPr lang="fa-IR" dirty="0">
                <a:solidFill>
                  <a:schemeClr val="tx1"/>
                </a:solidFill>
                <a:cs typeface="B Nazanin" pitchFamily="2" charset="-78"/>
              </a:rPr>
              <a:t>ژنتیک(مثلا</a:t>
            </a:r>
            <a:r>
              <a:rPr lang="en-US" dirty="0">
                <a:solidFill>
                  <a:schemeClr val="tx1"/>
                </a:solidFill>
                <a:cs typeface="B Nazanin" pitchFamily="2" charset="-78"/>
              </a:rPr>
              <a:t>H.P</a:t>
            </a:r>
            <a:r>
              <a:rPr lang="fa-IR" dirty="0">
                <a:solidFill>
                  <a:schemeClr val="tx1"/>
                </a:solidFill>
                <a:cs typeface="B Nazanin" pitchFamily="2" charset="-78"/>
              </a:rPr>
              <a:t> ترجیحا به آنتی ژن های گروه خونی </a:t>
            </a:r>
            <a:r>
              <a:rPr lang="en-US" dirty="0">
                <a:solidFill>
                  <a:schemeClr val="tx1"/>
                </a:solidFill>
                <a:cs typeface="B Nazanin" pitchFamily="2" charset="-78"/>
              </a:rPr>
              <a:t>O</a:t>
            </a:r>
            <a:r>
              <a:rPr lang="fa-IR" dirty="0">
                <a:solidFill>
                  <a:schemeClr val="tx1"/>
                </a:solidFill>
                <a:cs typeface="B Nazanin" pitchFamily="2" charset="-78"/>
              </a:rPr>
              <a:t>متصل می شود.)</a:t>
            </a:r>
            <a:endParaRPr lang="en-US" dirty="0">
              <a:solidFill>
                <a:schemeClr val="tx1"/>
              </a:solidFill>
              <a:cs typeface="B Nazanin" pitchFamily="2" charset="-78"/>
            </a:endParaRPr>
          </a:p>
          <a:p>
            <a:pPr marL="0" indent="0">
              <a:buNone/>
            </a:pPr>
            <a:endParaRPr lang="en-US" dirty="0"/>
          </a:p>
        </p:txBody>
      </p:sp>
    </p:spTree>
    <p:extLst>
      <p:ext uri="{BB962C8B-B14F-4D97-AF65-F5344CB8AC3E}">
        <p14:creationId xmlns:p14="http://schemas.microsoft.com/office/powerpoint/2010/main" val="22955423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28035"/>
            <a:ext cx="8596668" cy="5513328"/>
          </a:xfrm>
        </p:spPr>
        <p:txBody>
          <a:bodyPr>
            <a:normAutofit lnSpcReduction="10000"/>
          </a:bodyPr>
          <a:lstStyle/>
          <a:p>
            <a:pPr marL="0" indent="0" algn="r" rtl="1">
              <a:buNone/>
            </a:pPr>
            <a:r>
              <a:rPr lang="en-US" b="1" dirty="0" smtClean="0">
                <a:cs typeface="B Nazanin" pitchFamily="2" charset="-78"/>
              </a:rPr>
              <a:t>H.P</a:t>
            </a:r>
            <a:endParaRPr lang="fa-IR" b="1" dirty="0" smtClean="0">
              <a:cs typeface="B Nazanin" pitchFamily="2" charset="-78"/>
            </a:endParaRPr>
          </a:p>
          <a:p>
            <a:pPr marL="0" indent="0" algn="r" rtl="1">
              <a:lnSpc>
                <a:spcPct val="110000"/>
              </a:lnSpc>
              <a:buNone/>
            </a:pPr>
            <a:r>
              <a:rPr lang="fa-IR" dirty="0">
                <a:cs typeface="B Nazanin" pitchFamily="2" charset="-78"/>
              </a:rPr>
              <a:t>مهمترین علت اولسر به ویژه در افراد مسن</a:t>
            </a:r>
          </a:p>
          <a:p>
            <a:pPr marL="0" indent="0" algn="r" rtl="1">
              <a:lnSpc>
                <a:spcPct val="110000"/>
              </a:lnSpc>
              <a:buNone/>
            </a:pPr>
            <a:r>
              <a:rPr lang="fa-IR" dirty="0">
                <a:cs typeface="B Nazanin" pitchFamily="2" charset="-78"/>
              </a:rPr>
              <a:t>از راه مدفوعی-دهانی(مانند عدم شستن دست ها ) انتقال می یابد.</a:t>
            </a:r>
          </a:p>
          <a:p>
            <a:pPr marL="0" indent="0" algn="r" rtl="1">
              <a:lnSpc>
                <a:spcPct val="110000"/>
              </a:lnSpc>
              <a:buNone/>
            </a:pPr>
            <a:r>
              <a:rPr lang="fa-IR" dirty="0">
                <a:cs typeface="B Nazanin" pitchFamily="2" charset="-78"/>
              </a:rPr>
              <a:t>بیشتر از 80 درصد افراد دارای عفونت </a:t>
            </a:r>
            <a:r>
              <a:rPr lang="en-US" dirty="0">
                <a:cs typeface="B Nazanin" pitchFamily="2" charset="-78"/>
              </a:rPr>
              <a:t>H.P</a:t>
            </a:r>
            <a:r>
              <a:rPr lang="fa-IR" dirty="0">
                <a:cs typeface="B Nazanin" pitchFamily="2" charset="-78"/>
              </a:rPr>
              <a:t>،هیچگاه دچار اولسر نمی شوند.</a:t>
            </a:r>
          </a:p>
          <a:p>
            <a:pPr marL="0" indent="0" algn="r" rtl="1">
              <a:lnSpc>
                <a:spcPct val="110000"/>
              </a:lnSpc>
              <a:buNone/>
            </a:pPr>
            <a:r>
              <a:rPr lang="fa-IR" dirty="0">
                <a:cs typeface="B Nazanin" pitchFamily="2" charset="-78"/>
              </a:rPr>
              <a:t>در این افراد رژیم غذایی یکی از مهمترین فاکتورها در پیدایش اولسر دئودنوم است.</a:t>
            </a:r>
          </a:p>
          <a:p>
            <a:pPr marL="0" indent="0" algn="r" rtl="1">
              <a:lnSpc>
                <a:spcPct val="110000"/>
              </a:lnSpc>
              <a:buNone/>
            </a:pPr>
            <a:r>
              <a:rPr lang="fa-IR" dirty="0">
                <a:cs typeface="B Nazanin" pitchFamily="2" charset="-78"/>
              </a:rPr>
              <a:t>فیبر محلول میوه جات و سبزیجات و ویتامین </a:t>
            </a:r>
            <a:r>
              <a:rPr lang="en-US" dirty="0">
                <a:cs typeface="B Nazanin" pitchFamily="2" charset="-78"/>
              </a:rPr>
              <a:t>A</a:t>
            </a:r>
            <a:r>
              <a:rPr lang="fa-IR" dirty="0">
                <a:cs typeface="B Nazanin" pitchFamily="2" charset="-78"/>
              </a:rPr>
              <a:t> نقش محافظتی و قندهای تصفیه شده از عوامل خطر هستند</a:t>
            </a:r>
            <a:r>
              <a:rPr lang="fa-IR" dirty="0" smtClean="0">
                <a:cs typeface="B Nazanin" pitchFamily="2" charset="-78"/>
              </a:rPr>
              <a:t>.</a:t>
            </a:r>
          </a:p>
          <a:p>
            <a:pPr algn="r" rtl="1">
              <a:buNone/>
            </a:pPr>
            <a:r>
              <a:rPr lang="fa-IR" dirty="0" smtClean="0">
                <a:cs typeface="B Nazanin" pitchFamily="2" charset="-78"/>
              </a:rPr>
              <a:t>در </a:t>
            </a:r>
            <a:r>
              <a:rPr lang="fa-IR" dirty="0">
                <a:cs typeface="B Nazanin" pitchFamily="2" charset="-78"/>
              </a:rPr>
              <a:t>اولسر معده درد درهنگام غذاخوردن اتفاق افتاده و با صرف غذا برطرف نمی شود.</a:t>
            </a:r>
          </a:p>
          <a:p>
            <a:pPr algn="r" rtl="1">
              <a:buNone/>
            </a:pPr>
            <a:r>
              <a:rPr lang="fa-IR" dirty="0">
                <a:cs typeface="B Nazanin" pitchFamily="2" charset="-78"/>
              </a:rPr>
              <a:t>در اولسر دئودنوم،90 دقیقه تا 3 ساعت بعداز وعده ها یا در نیمه شب،هنگامی که معده خالی است روی داده و با مصرف غذا یا آنتی اسیدها برطرف می شود.</a:t>
            </a:r>
          </a:p>
          <a:p>
            <a:pPr algn="r" rtl="1">
              <a:buNone/>
            </a:pPr>
            <a:r>
              <a:rPr lang="fa-IR" dirty="0">
                <a:cs typeface="B Nazanin" pitchFamily="2" charset="-78"/>
              </a:rPr>
              <a:t>در اولسر معده،ترشح اسید طبیعی یا نسبتا کم است ولی در اولسر دئودنوم،افزایش ترشح اسید،ترشح اسید در شب و کاهش ترشح بیکربنات داریم</a:t>
            </a:r>
            <a:r>
              <a:rPr lang="fa-IR" dirty="0" smtClean="0">
                <a:cs typeface="B Nazanin" pitchFamily="2" charset="-78"/>
              </a:rPr>
              <a:t>.</a:t>
            </a:r>
          </a:p>
          <a:p>
            <a:pPr algn="r" rtl="1">
              <a:buNone/>
            </a:pPr>
            <a:r>
              <a:rPr lang="fa-IR" dirty="0" smtClean="0">
                <a:cs typeface="B Nazanin" pitchFamily="2" charset="-78"/>
              </a:rPr>
              <a:t>درگذشته </a:t>
            </a:r>
            <a:r>
              <a:rPr lang="fa-IR" dirty="0">
                <a:cs typeface="B Nazanin" pitchFamily="2" charset="-78"/>
              </a:rPr>
              <a:t>توصیه های رژیمی برای درمان </a:t>
            </a:r>
            <a:r>
              <a:rPr lang="en-US" dirty="0">
                <a:cs typeface="B Nazanin" pitchFamily="2" charset="-78"/>
              </a:rPr>
              <a:t>PU</a:t>
            </a:r>
            <a:r>
              <a:rPr lang="fa-IR" dirty="0">
                <a:cs typeface="B Nazanin" pitchFamily="2" charset="-78"/>
              </a:rPr>
              <a:t>عبارت بود از مصرف وعده های غذایی مختصر و مکرر از غذاهای نرم مانند شیر،تخم مرغ و خامه.</a:t>
            </a:r>
          </a:p>
          <a:p>
            <a:pPr algn="r" rtl="1">
              <a:buNone/>
            </a:pPr>
            <a:r>
              <a:rPr lang="fa-IR" dirty="0" smtClean="0">
                <a:cs typeface="B Nazanin" pitchFamily="2" charset="-78"/>
              </a:rPr>
              <a:t>امروزه </a:t>
            </a:r>
            <a:r>
              <a:rPr lang="fa-IR" dirty="0">
                <a:cs typeface="B Nazanin" pitchFamily="2" charset="-78"/>
              </a:rPr>
              <a:t>از مصرف مکرر شیر برای درمان استفاده نمی شود زیرا غذاهای پرپروتئین مانند شیر،هرچند به طور موقت ترشحات معده را خنثی می کنند،موجب تحریک مجدد ترشح معده می گردند و مصرف مکرر آنها،منجر به افزایش تماس اسید با محل زخم در یک دوره 24 ساعته می گردد. </a:t>
            </a:r>
            <a:endParaRPr lang="en-US" dirty="0">
              <a:cs typeface="B Nazanin" pitchFamily="2" charset="-78"/>
            </a:endParaRPr>
          </a:p>
          <a:p>
            <a:pPr algn="r" rtl="1">
              <a:buNone/>
            </a:pPr>
            <a:endParaRPr lang="en-US" dirty="0">
              <a:cs typeface="B Nazanin" pitchFamily="2" charset="-78"/>
            </a:endParaRPr>
          </a:p>
          <a:p>
            <a:pPr marL="0" indent="0" algn="r" rtl="1">
              <a:buNone/>
            </a:pPr>
            <a:endParaRPr lang="en-US" dirty="0"/>
          </a:p>
        </p:txBody>
      </p:sp>
      <p:pic>
        <p:nvPicPr>
          <p:cNvPr id="4" name="Picture 3" descr="هلیکو باکتر.jpg"/>
          <p:cNvPicPr>
            <a:picLocks noChangeAspect="1"/>
          </p:cNvPicPr>
          <p:nvPr/>
        </p:nvPicPr>
        <p:blipFill>
          <a:blip r:embed="rId2"/>
          <a:srcRect/>
          <a:stretch>
            <a:fillRect/>
          </a:stretch>
        </p:blipFill>
        <p:spPr bwMode="auto">
          <a:xfrm>
            <a:off x="677334" y="756633"/>
            <a:ext cx="2133600" cy="1871663"/>
          </a:xfrm>
          <a:prstGeom prst="rect">
            <a:avLst/>
          </a:prstGeom>
          <a:noFill/>
          <a:ln w="9525">
            <a:noFill/>
            <a:miter lim="800000"/>
            <a:headEnd/>
            <a:tailEnd/>
          </a:ln>
        </p:spPr>
      </p:pic>
    </p:spTree>
    <p:extLst>
      <p:ext uri="{BB962C8B-B14F-4D97-AF65-F5344CB8AC3E}">
        <p14:creationId xmlns:p14="http://schemas.microsoft.com/office/powerpoint/2010/main" val="247324150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677334" y="746975"/>
            <a:ext cx="8596668" cy="5294387"/>
          </a:xfrm>
        </p:spPr>
        <p:txBody>
          <a:bodyPr/>
          <a:lstStyle/>
          <a:p>
            <a:pPr algn="r" rtl="1" eaLnBrk="1" hangingPunct="1">
              <a:buFont typeface="Wingdings" panose="05000000000000000000" pitchFamily="2" charset="2"/>
              <a:buChar char="q"/>
            </a:pPr>
            <a:r>
              <a:rPr lang="fa-IR" dirty="0" smtClean="0">
                <a:solidFill>
                  <a:schemeClr val="tx1"/>
                </a:solidFill>
                <a:cs typeface="B Nazanin" pitchFamily="2" charset="-78"/>
              </a:rPr>
              <a:t>از آنجا که شیر خاصیت بافری گذرا دارد،نیازی به حذف آن نیست اما مصرف مکرر آن نیز توصیه نمی گردد.</a:t>
            </a:r>
          </a:p>
          <a:p>
            <a:pPr algn="r" rtl="1" eaLnBrk="1" hangingPunct="1">
              <a:buFont typeface="Wingdings" panose="05000000000000000000" pitchFamily="2" charset="2"/>
              <a:buChar char="q"/>
            </a:pPr>
            <a:r>
              <a:rPr lang="fa-IR" dirty="0" smtClean="0">
                <a:solidFill>
                  <a:schemeClr val="tx1"/>
                </a:solidFill>
                <a:cs typeface="B Nazanin" pitchFamily="2" charset="-78"/>
              </a:rPr>
              <a:t>در گذشته برای درمان </a:t>
            </a:r>
            <a:r>
              <a:rPr lang="en-US" dirty="0" smtClean="0">
                <a:solidFill>
                  <a:schemeClr val="tx1"/>
                </a:solidFill>
                <a:cs typeface="B Nazanin" pitchFamily="2" charset="-78"/>
              </a:rPr>
              <a:t>PU</a:t>
            </a:r>
            <a:r>
              <a:rPr lang="fa-IR" dirty="0" smtClean="0">
                <a:solidFill>
                  <a:schemeClr val="tx1"/>
                </a:solidFill>
                <a:cs typeface="B Nazanin" pitchFamily="2" charset="-78"/>
              </a:rPr>
              <a:t> ،از رژیم های ویژه </a:t>
            </a:r>
            <a:r>
              <a:rPr lang="en-US" dirty="0" smtClean="0">
                <a:solidFill>
                  <a:schemeClr val="tx1"/>
                </a:solidFill>
                <a:cs typeface="B Nazanin" pitchFamily="2" charset="-78"/>
              </a:rPr>
              <a:t>bland</a:t>
            </a:r>
            <a:r>
              <a:rPr lang="fa-IR" dirty="0" smtClean="0">
                <a:solidFill>
                  <a:schemeClr val="tx1"/>
                </a:solidFill>
                <a:cs typeface="B Nazanin" pitchFamily="2" charset="-78"/>
              </a:rPr>
              <a:t>(</a:t>
            </a:r>
            <a:r>
              <a:rPr lang="en-US" dirty="0" smtClean="0">
                <a:solidFill>
                  <a:schemeClr val="tx1"/>
                </a:solidFill>
                <a:cs typeface="B Nazanin" pitchFamily="2" charset="-78"/>
              </a:rPr>
              <a:t>sippy</a:t>
            </a:r>
            <a:r>
              <a:rPr lang="fa-IR" dirty="0" smtClean="0">
                <a:solidFill>
                  <a:schemeClr val="tx1"/>
                </a:solidFill>
                <a:cs typeface="B Nazanin" pitchFamily="2" charset="-78"/>
              </a:rPr>
              <a:t>)استفاده</a:t>
            </a:r>
            <a:r>
              <a:rPr lang="en-US" dirty="0" smtClean="0">
                <a:solidFill>
                  <a:schemeClr val="tx1"/>
                </a:solidFill>
                <a:cs typeface="B Nazanin" pitchFamily="2" charset="-78"/>
              </a:rPr>
              <a:t> </a:t>
            </a:r>
            <a:r>
              <a:rPr lang="fa-IR" dirty="0" smtClean="0">
                <a:solidFill>
                  <a:schemeClr val="tx1"/>
                </a:solidFill>
                <a:cs typeface="B Nazanin" pitchFamily="2" charset="-78"/>
              </a:rPr>
              <a:t>می </a:t>
            </a:r>
            <a:r>
              <a:rPr lang="fa-IR" dirty="0" smtClean="0">
                <a:solidFill>
                  <a:schemeClr val="tx1"/>
                </a:solidFill>
                <a:cs typeface="B Nazanin" pitchFamily="2" charset="-78"/>
              </a:rPr>
              <a:t>شد که عبارت بود از کاهش دریافت غذاها و نوشیدنی های تحریک کننده و مصرف غذاهای سفید مانند شیر،خامه،پوره سیب زمینی و گندم.ولی این درمان رژیمی مورد تائید شواهد علمی نیست.</a:t>
            </a:r>
          </a:p>
          <a:p>
            <a:pPr algn="r" rtl="1" eaLnBrk="1" hangingPunct="1">
              <a:buFont typeface="Wingdings" panose="05000000000000000000" pitchFamily="2" charset="2"/>
              <a:buChar char="q"/>
            </a:pPr>
            <a:r>
              <a:rPr lang="fa-IR" dirty="0" smtClean="0">
                <a:solidFill>
                  <a:schemeClr val="tx1"/>
                </a:solidFill>
                <a:cs typeface="B Nazanin" pitchFamily="2" charset="-78"/>
              </a:rPr>
              <a:t>امروزه رژیم </a:t>
            </a:r>
            <a:r>
              <a:rPr lang="en-US" dirty="0" smtClean="0">
                <a:solidFill>
                  <a:schemeClr val="tx1"/>
                </a:solidFill>
                <a:cs typeface="B Nazanin" pitchFamily="2" charset="-78"/>
              </a:rPr>
              <a:t>liberal bland</a:t>
            </a:r>
            <a:r>
              <a:rPr lang="fa-IR" dirty="0" smtClean="0">
                <a:solidFill>
                  <a:schemeClr val="tx1"/>
                </a:solidFill>
                <a:cs typeface="B Nazanin" pitchFamily="2" charset="-78"/>
              </a:rPr>
              <a:t> توصیه می شود که در آن مصرف همه غذاها مجاز می باشدبه جز مصرف غذاهایی که ممکن است موجب تحریک معده شوند.مثل:کافئین،الکل،فلفل سیاه،ادویه ها ،سیر،میخک</a:t>
            </a:r>
          </a:p>
          <a:p>
            <a:pPr algn="r" rtl="1">
              <a:buFont typeface="Wingdings" panose="05000000000000000000" pitchFamily="2" charset="2"/>
              <a:buChar char="q"/>
              <a:defRPr/>
            </a:pPr>
            <a:r>
              <a:rPr lang="fa-IR" dirty="0">
                <a:solidFill>
                  <a:schemeClr val="tx1"/>
                </a:solidFill>
                <a:cs typeface="B Nazanin" pitchFamily="2" charset="-78"/>
              </a:rPr>
              <a:t>مصرف مقادیر زیاد برخی از چاشنی ها(مثل فلفل سیاه و چیلی)بدون غذا،ممکن است موجب افزایش ترشح اسید و ضایعات کوچک زودگذر،التهاب استر مخاطی و تغییر نفوذپذیری و یا حرکات لوله گوارش گردد.</a:t>
            </a:r>
          </a:p>
          <a:p>
            <a:pPr algn="r" rtl="1">
              <a:buFont typeface="Wingdings" panose="05000000000000000000" pitchFamily="2" charset="2"/>
              <a:buChar char="q"/>
              <a:defRPr/>
            </a:pPr>
            <a:r>
              <a:rPr lang="fa-IR" dirty="0" smtClean="0">
                <a:solidFill>
                  <a:schemeClr val="tx1"/>
                </a:solidFill>
                <a:cs typeface="B Nazanin" pitchFamily="2" charset="-78"/>
              </a:rPr>
              <a:t>مقادیر </a:t>
            </a:r>
            <a:r>
              <a:rPr lang="fa-IR" dirty="0">
                <a:solidFill>
                  <a:schemeClr val="tx1"/>
                </a:solidFill>
                <a:cs typeface="B Nazanin" pitchFamily="2" charset="-78"/>
              </a:rPr>
              <a:t>اندک پودر فلفل چیلی،احتمال دارد که ازطریق افزایش تولید مخاط،موجب افزایش محافظت استر مخاطی گردد.ولی مقادیر زیاد آن،به خصوص وقتی که با الکل یا دیگر تحریک کننده هامصرف شود،سبب تحریک می گردد.</a:t>
            </a:r>
          </a:p>
          <a:p>
            <a:pPr algn="r" rtl="1">
              <a:buFont typeface="Wingdings" panose="05000000000000000000" pitchFamily="2" charset="2"/>
              <a:buChar char="q"/>
              <a:defRPr/>
            </a:pPr>
            <a:r>
              <a:rPr lang="fa-IR" dirty="0" smtClean="0">
                <a:solidFill>
                  <a:schemeClr val="tx1"/>
                </a:solidFill>
                <a:cs typeface="B Nazanin" pitchFamily="2" charset="-78"/>
              </a:rPr>
              <a:t>به </a:t>
            </a:r>
            <a:r>
              <a:rPr lang="fa-IR" dirty="0">
                <a:solidFill>
                  <a:schemeClr val="tx1"/>
                </a:solidFill>
                <a:cs typeface="B Nazanin" pitchFamily="2" charset="-78"/>
              </a:rPr>
              <a:t>جز درمواردی که بیمار زخم هایی در دهان یا مری دارد، </a:t>
            </a:r>
            <a:r>
              <a:rPr lang="en-US" dirty="0">
                <a:solidFill>
                  <a:schemeClr val="tx1"/>
                </a:solidFill>
                <a:cs typeface="B Nazanin" pitchFamily="2" charset="-78"/>
              </a:rPr>
              <a:t>PH</a:t>
            </a:r>
            <a:r>
              <a:rPr lang="fa-IR" dirty="0">
                <a:solidFill>
                  <a:schemeClr val="tx1"/>
                </a:solidFill>
                <a:cs typeface="B Nazanin" pitchFamily="2" charset="-78"/>
              </a:rPr>
              <a:t> غذاها،اهمیت کمی دارند.بیشتر غذاها به طور قابل ملاحظه ای، اسیدیته بیشتر از </a:t>
            </a:r>
            <a:r>
              <a:rPr lang="en-US" dirty="0">
                <a:solidFill>
                  <a:schemeClr val="tx1"/>
                </a:solidFill>
                <a:cs typeface="B Nazanin" pitchFamily="2" charset="-78"/>
              </a:rPr>
              <a:t>PH</a:t>
            </a:r>
            <a:r>
              <a:rPr lang="fa-IR" dirty="0">
                <a:solidFill>
                  <a:schemeClr val="tx1"/>
                </a:solidFill>
                <a:cs typeface="B Nazanin" pitchFamily="2" charset="-78"/>
              </a:rPr>
              <a:t>نرمال معده دارند.</a:t>
            </a:r>
          </a:p>
          <a:p>
            <a:pPr algn="r" rtl="1">
              <a:buFont typeface="Wingdings" panose="05000000000000000000" pitchFamily="2" charset="2"/>
              <a:buChar char="q"/>
              <a:defRPr/>
            </a:pPr>
            <a:r>
              <a:rPr lang="fa-IR" dirty="0" smtClean="0">
                <a:solidFill>
                  <a:schemeClr val="tx1"/>
                </a:solidFill>
                <a:cs typeface="B Nazanin" pitchFamily="2" charset="-78"/>
              </a:rPr>
              <a:t>زردچوبه </a:t>
            </a:r>
            <a:r>
              <a:rPr lang="fa-IR" dirty="0">
                <a:solidFill>
                  <a:schemeClr val="tx1"/>
                </a:solidFill>
                <a:cs typeface="B Nazanin" pitchFamily="2" charset="-78"/>
              </a:rPr>
              <a:t>مانع چسبیدن هلیکوباکترپیلوری به دیواره معده می شود.</a:t>
            </a:r>
          </a:p>
          <a:p>
            <a:pPr algn="r" rtl="1">
              <a:buFont typeface="Wingdings" panose="05000000000000000000" pitchFamily="2" charset="2"/>
              <a:buChar char="q"/>
              <a:defRPr/>
            </a:pPr>
            <a:r>
              <a:rPr lang="fa-IR" dirty="0" smtClean="0">
                <a:solidFill>
                  <a:schemeClr val="tx1"/>
                </a:solidFill>
                <a:cs typeface="B Nazanin" pitchFamily="2" charset="-78"/>
              </a:rPr>
              <a:t>غذاهای </a:t>
            </a:r>
            <a:r>
              <a:rPr lang="fa-IR" dirty="0">
                <a:solidFill>
                  <a:schemeClr val="tx1"/>
                </a:solidFill>
                <a:cs typeface="B Nazanin" pitchFamily="2" charset="-78"/>
              </a:rPr>
              <a:t>حاوی آنتی اکسیدانتهای فنلیک مانند زغال اخته به ریشه کنی هلیکوباکترپیلوری کمک می کند. </a:t>
            </a:r>
            <a:endParaRPr lang="en-US" dirty="0">
              <a:solidFill>
                <a:schemeClr val="tx1"/>
              </a:solidFill>
              <a:cs typeface="B Nazanin" pitchFamily="2" charset="-78"/>
            </a:endParaRPr>
          </a:p>
          <a:p>
            <a:pPr algn="r" rtl="1" eaLnBrk="1" hangingPunct="1">
              <a:buFont typeface="Wingdings" panose="05000000000000000000" pitchFamily="2" charset="2"/>
              <a:buChar char="q"/>
            </a:pPr>
            <a:endParaRPr lang="en-US" dirty="0" smtClean="0">
              <a:cs typeface="B Nazanin" pitchFamily="2" charset="-78"/>
            </a:endParaRPr>
          </a:p>
        </p:txBody>
      </p:sp>
    </p:spTree>
    <p:extLst>
      <p:ext uri="{BB962C8B-B14F-4D97-AF65-F5344CB8AC3E}">
        <p14:creationId xmlns:p14="http://schemas.microsoft.com/office/powerpoint/2010/main" val="2719672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47252"/>
          </a:xfrm>
        </p:spPr>
        <p:txBody>
          <a:bodyPr/>
          <a:lstStyle/>
          <a:p>
            <a:pPr algn="r" rtl="1"/>
            <a:r>
              <a:rPr lang="fa-IR" dirty="0" smtClean="0">
                <a:solidFill>
                  <a:schemeClr val="tx1"/>
                </a:solidFill>
                <a:cs typeface="B Nazanin"/>
              </a:rPr>
              <a:t>اهداف</a:t>
            </a:r>
            <a:endParaRPr lang="en-US" dirty="0">
              <a:solidFill>
                <a:schemeClr val="tx1"/>
              </a:solidFill>
              <a:cs typeface="B Nazanin"/>
            </a:endParaRPr>
          </a:p>
        </p:txBody>
      </p:sp>
      <p:sp>
        <p:nvSpPr>
          <p:cNvPr id="3" name="Content Placeholder 2"/>
          <p:cNvSpPr>
            <a:spLocks noGrp="1"/>
          </p:cNvSpPr>
          <p:nvPr>
            <p:ph idx="1"/>
          </p:nvPr>
        </p:nvSpPr>
        <p:spPr>
          <a:xfrm>
            <a:off x="677334" y="1356853"/>
            <a:ext cx="8596668" cy="4684510"/>
          </a:xfrm>
        </p:spPr>
        <p:txBody>
          <a:bodyPr>
            <a:normAutofit/>
          </a:bodyPr>
          <a:lstStyle/>
          <a:p>
            <a:pPr algn="r" rtl="1"/>
            <a:r>
              <a:rPr lang="fa-IR" sz="2400" dirty="0" smtClean="0">
                <a:solidFill>
                  <a:schemeClr val="tx1"/>
                </a:solidFill>
                <a:cs typeface="B Nazanin"/>
              </a:rPr>
              <a:t>در پایان این جلسه از فراگیران انتظار می رود:</a:t>
            </a:r>
          </a:p>
          <a:p>
            <a:pPr algn="r" rtl="1">
              <a:buFont typeface="Wingdings" panose="05000000000000000000" pitchFamily="2" charset="2"/>
              <a:buChar char="§"/>
            </a:pPr>
            <a:r>
              <a:rPr lang="fa-IR" sz="2400" dirty="0" smtClean="0">
                <a:solidFill>
                  <a:schemeClr val="tx1"/>
                </a:solidFill>
                <a:cs typeface="B Nazanin"/>
              </a:rPr>
              <a:t>بیماری های دستگاه گوارش را بشناسند.</a:t>
            </a:r>
          </a:p>
          <a:p>
            <a:pPr algn="r" rtl="1">
              <a:buFont typeface="Wingdings" panose="05000000000000000000" pitchFamily="2" charset="2"/>
              <a:buChar char="§"/>
            </a:pPr>
            <a:r>
              <a:rPr lang="fa-IR" sz="2400" dirty="0" smtClean="0">
                <a:solidFill>
                  <a:schemeClr val="tx1"/>
                </a:solidFill>
                <a:cs typeface="B Nazanin"/>
              </a:rPr>
              <a:t>پاتوفیزیولوژی بیماری های دستگاه گوارش را بیان کنند.</a:t>
            </a:r>
          </a:p>
          <a:p>
            <a:pPr algn="r" rtl="1">
              <a:buFont typeface="Wingdings" panose="05000000000000000000" pitchFamily="2" charset="2"/>
              <a:buChar char="§"/>
            </a:pPr>
            <a:r>
              <a:rPr lang="fa-IR" sz="2400" dirty="0" smtClean="0">
                <a:solidFill>
                  <a:schemeClr val="tx1"/>
                </a:solidFill>
                <a:cs typeface="B Nazanin"/>
              </a:rPr>
              <a:t>تشخیص و درمان بیماری های دستگاه گوارش را بیان کنند.</a:t>
            </a:r>
          </a:p>
          <a:p>
            <a:pPr algn="r" rtl="1">
              <a:buFont typeface="Wingdings" panose="05000000000000000000" pitchFamily="2" charset="2"/>
              <a:buChar char="§"/>
            </a:pPr>
            <a:r>
              <a:rPr lang="fa-IR" sz="2400" dirty="0" smtClean="0">
                <a:solidFill>
                  <a:schemeClr val="tx1"/>
                </a:solidFill>
                <a:cs typeface="B Nazanin"/>
              </a:rPr>
              <a:t>بتوانند به بیمار مبتلا به اختلالات دستگاه گوارش و خانواده آموزش های حین بستری و ترخیص را بدهند.</a:t>
            </a:r>
          </a:p>
          <a:p>
            <a:pPr marL="0" indent="0" algn="r" rtl="1">
              <a:buNone/>
            </a:pPr>
            <a:endParaRPr lang="en-US" sz="2400" dirty="0">
              <a:solidFill>
                <a:schemeClr val="tx1"/>
              </a:solidFill>
              <a:cs typeface="B Nazanin"/>
            </a:endParaRPr>
          </a:p>
        </p:txBody>
      </p:sp>
    </p:spTree>
    <p:extLst>
      <p:ext uri="{BB962C8B-B14F-4D97-AF65-F5344CB8AC3E}">
        <p14:creationId xmlns:p14="http://schemas.microsoft.com/office/powerpoint/2010/main" val="1678079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677334" y="734097"/>
            <a:ext cx="8596668" cy="5307266"/>
          </a:xfrm>
        </p:spPr>
        <p:txBody>
          <a:bodyPr>
            <a:normAutofit/>
          </a:bodyPr>
          <a:lstStyle/>
          <a:p>
            <a:pPr algn="r" rtl="1">
              <a:lnSpc>
                <a:spcPct val="120000"/>
              </a:lnSpc>
              <a:buFont typeface="Wingdings" panose="05000000000000000000" pitchFamily="2" charset="2"/>
              <a:buChar char="q"/>
              <a:defRPr/>
            </a:pPr>
            <a:r>
              <a:rPr lang="fa-IR" dirty="0" smtClean="0">
                <a:solidFill>
                  <a:schemeClr val="tx1"/>
                </a:solidFill>
                <a:cs typeface="B Nazanin" pitchFamily="2" charset="-78"/>
              </a:rPr>
              <a:t>قهوه </a:t>
            </a:r>
            <a:r>
              <a:rPr lang="fa-IR" dirty="0">
                <a:solidFill>
                  <a:schemeClr val="tx1"/>
                </a:solidFill>
                <a:cs typeface="B Nazanin" pitchFamily="2" charset="-78"/>
              </a:rPr>
              <a:t>وکافئین موجب افزایش ترشح اسید و کاهش فشار اسفنگتر تحتانی مری می شوند اما به عنوان علت زخم پپتیک محسوب نمی شود.</a:t>
            </a:r>
          </a:p>
          <a:p>
            <a:pPr algn="r" rtl="1">
              <a:lnSpc>
                <a:spcPct val="120000"/>
              </a:lnSpc>
              <a:buFont typeface="Wingdings" panose="05000000000000000000" pitchFamily="2" charset="2"/>
              <a:buChar char="q"/>
              <a:defRPr/>
            </a:pPr>
            <a:r>
              <a:rPr lang="fa-IR" dirty="0" smtClean="0">
                <a:solidFill>
                  <a:schemeClr val="tx1"/>
                </a:solidFill>
                <a:cs typeface="B Nazanin" pitchFamily="2" charset="-78"/>
              </a:rPr>
              <a:t>استعمال </a:t>
            </a:r>
            <a:r>
              <a:rPr lang="fa-IR" dirty="0">
                <a:solidFill>
                  <a:schemeClr val="tx1"/>
                </a:solidFill>
                <a:cs typeface="B Nazanin" pitchFamily="2" charset="-78"/>
              </a:rPr>
              <a:t>دخانیات موجب کاهش ترشح بی کربنات،کاهش جریان خون مخاطی،تشدید التهاب و افزایش عوارض عفونت با هلیکوباکتر پیلوری می شود.</a:t>
            </a:r>
          </a:p>
          <a:p>
            <a:pPr algn="r" rtl="1">
              <a:lnSpc>
                <a:spcPct val="120000"/>
              </a:lnSpc>
              <a:buFont typeface="Wingdings" panose="05000000000000000000" pitchFamily="2" charset="2"/>
              <a:buChar char="q"/>
              <a:defRPr/>
            </a:pPr>
            <a:r>
              <a:rPr lang="fa-IR" dirty="0" smtClean="0">
                <a:solidFill>
                  <a:schemeClr val="tx1"/>
                </a:solidFill>
                <a:cs typeface="B Nazanin" pitchFamily="2" charset="-78"/>
              </a:rPr>
              <a:t>استفاده </a:t>
            </a:r>
            <a:r>
              <a:rPr lang="fa-IR" dirty="0">
                <a:solidFill>
                  <a:schemeClr val="tx1"/>
                </a:solidFill>
                <a:cs typeface="B Nazanin" pitchFamily="2" charset="-78"/>
              </a:rPr>
              <a:t>از وعده های مختصر و مکرر،حاوی غذاهای پرپروتئین ویتامین </a:t>
            </a:r>
            <a:r>
              <a:rPr lang="en-US" dirty="0">
                <a:solidFill>
                  <a:schemeClr val="tx1"/>
                </a:solidFill>
                <a:cs typeface="B Nazanin" pitchFamily="2" charset="-78"/>
              </a:rPr>
              <a:t>C</a:t>
            </a:r>
            <a:r>
              <a:rPr lang="fa-IR" dirty="0">
                <a:solidFill>
                  <a:schemeClr val="tx1"/>
                </a:solidFill>
                <a:cs typeface="B Nazanin" pitchFamily="2" charset="-78"/>
              </a:rPr>
              <a:t> (پرهیز از خوردن وعده غذایی پرحجم و اصطلاحا دیر هضم به ویژه پیش از خواب)</a:t>
            </a:r>
          </a:p>
          <a:p>
            <a:pPr algn="r" rtl="1">
              <a:lnSpc>
                <a:spcPct val="120000"/>
              </a:lnSpc>
              <a:buFont typeface="Wingdings" panose="05000000000000000000" pitchFamily="2" charset="2"/>
              <a:buChar char="q"/>
              <a:defRPr/>
            </a:pPr>
            <a:r>
              <a:rPr lang="fa-IR" dirty="0">
                <a:solidFill>
                  <a:schemeClr val="tx1"/>
                </a:solidFill>
                <a:cs typeface="B Nazanin" pitchFamily="2" charset="-78"/>
              </a:rPr>
              <a:t>وعده های مختصر موجب کاهش اتساع معده ودرنتیجه کاهش ترشح اسید می گردد</a:t>
            </a:r>
            <a:r>
              <a:rPr lang="en-US" dirty="0">
                <a:solidFill>
                  <a:schemeClr val="tx1"/>
                </a:solidFill>
                <a:cs typeface="B Nazanin" pitchFamily="2" charset="-78"/>
              </a:rPr>
              <a:t> </a:t>
            </a:r>
            <a:r>
              <a:rPr lang="fa-IR" dirty="0">
                <a:solidFill>
                  <a:schemeClr val="tx1"/>
                </a:solidFill>
                <a:cs typeface="B Nazanin" pitchFamily="2" charset="-78"/>
              </a:rPr>
              <a:t>.</a:t>
            </a:r>
          </a:p>
          <a:p>
            <a:pPr algn="r" rtl="1">
              <a:lnSpc>
                <a:spcPct val="120000"/>
              </a:lnSpc>
              <a:buFont typeface="Wingdings" panose="05000000000000000000" pitchFamily="2" charset="2"/>
              <a:buChar char="q"/>
              <a:defRPr/>
            </a:pPr>
            <a:r>
              <a:rPr lang="fa-IR" dirty="0" smtClean="0">
                <a:solidFill>
                  <a:schemeClr val="tx1"/>
                </a:solidFill>
                <a:cs typeface="B Nazanin" pitchFamily="2" charset="-78"/>
              </a:rPr>
              <a:t>درصورتی </a:t>
            </a:r>
            <a:r>
              <a:rPr lang="fa-IR" dirty="0">
                <a:solidFill>
                  <a:schemeClr val="tx1"/>
                </a:solidFill>
                <a:cs typeface="B Nazanin" pitchFamily="2" charset="-78"/>
              </a:rPr>
              <a:t>که علائم اغلب درنیمه های شب اتفاق می افتد،از مصرف اسنک های شبانه دیروقت،به منظور پیشگیری از ترشح اسید،پرهیز کنید.</a:t>
            </a:r>
          </a:p>
          <a:p>
            <a:pPr algn="r" rtl="1">
              <a:lnSpc>
                <a:spcPct val="120000"/>
              </a:lnSpc>
              <a:buFont typeface="Wingdings" panose="05000000000000000000" pitchFamily="2" charset="2"/>
              <a:buChar char="q"/>
              <a:defRPr/>
            </a:pPr>
            <a:r>
              <a:rPr lang="fa-IR" dirty="0" smtClean="0">
                <a:solidFill>
                  <a:schemeClr val="tx1"/>
                </a:solidFill>
                <a:cs typeface="B Nazanin" pitchFamily="2" charset="-78"/>
              </a:rPr>
              <a:t>آرام </a:t>
            </a:r>
            <a:r>
              <a:rPr lang="fa-IR" dirty="0">
                <a:solidFill>
                  <a:schemeClr val="tx1"/>
                </a:solidFill>
                <a:cs typeface="B Nazanin" pitchFamily="2" charset="-78"/>
              </a:rPr>
              <a:t>آرام غذا خوردن و خوب جویدن</a:t>
            </a:r>
          </a:p>
          <a:p>
            <a:pPr>
              <a:buFont typeface="Wingdings" panose="05000000000000000000" pitchFamily="2" charset="2"/>
              <a:buChar char="q"/>
            </a:pPr>
            <a:endParaRPr lang="en-US" dirty="0">
              <a:solidFill>
                <a:schemeClr val="tx1"/>
              </a:solidFill>
            </a:endParaRPr>
          </a:p>
        </p:txBody>
      </p:sp>
    </p:spTree>
    <p:extLst>
      <p:ext uri="{BB962C8B-B14F-4D97-AF65-F5344CB8AC3E}">
        <p14:creationId xmlns:p14="http://schemas.microsoft.com/office/powerpoint/2010/main" val="108828737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77334" y="609600"/>
            <a:ext cx="8596668" cy="922986"/>
          </a:xfrm>
        </p:spPr>
        <p:txBody>
          <a:bodyPr>
            <a:normAutofit fontScale="90000"/>
          </a:bodyPr>
          <a:lstStyle/>
          <a:p>
            <a:pPr algn="r" rtl="1"/>
            <a:r>
              <a:rPr lang="fa-IR" sz="6000" b="1" dirty="0" smtClean="0">
                <a:solidFill>
                  <a:schemeClr val="tx1"/>
                </a:solidFill>
                <a:cs typeface="B Nazanin" pitchFamily="2" charset="-78"/>
              </a:rPr>
              <a:t>سوءهاضمه     </a:t>
            </a:r>
            <a:r>
              <a:rPr lang="en-US" sz="6000" b="1" dirty="0" smtClean="0">
                <a:solidFill>
                  <a:schemeClr val="tx1"/>
                </a:solidFill>
                <a:effectLst>
                  <a:outerShdw blurRad="38100" dist="38100" dir="2700000" algn="tl">
                    <a:srgbClr val="000000">
                      <a:alpha val="43137"/>
                    </a:srgbClr>
                  </a:outerShdw>
                </a:effectLst>
                <a:cs typeface="B Nazanin" pitchFamily="2" charset="-78"/>
              </a:rPr>
              <a:t>Dyspepsia</a:t>
            </a:r>
            <a:r>
              <a:rPr lang="fa-IR" sz="6000" b="1" dirty="0" smtClean="0">
                <a:solidFill>
                  <a:schemeClr val="tx1"/>
                </a:solidFill>
                <a:cs typeface="B Nazanin" pitchFamily="2" charset="-78"/>
              </a:rPr>
              <a:t/>
            </a:r>
            <a:br>
              <a:rPr lang="fa-IR" sz="6000" b="1" dirty="0" smtClean="0">
                <a:solidFill>
                  <a:schemeClr val="tx1"/>
                </a:solidFill>
                <a:cs typeface="B Nazanin" pitchFamily="2" charset="-78"/>
              </a:rPr>
            </a:br>
            <a:r>
              <a:rPr lang="en-US" sz="6000" b="1" dirty="0">
                <a:solidFill>
                  <a:schemeClr val="tx1"/>
                </a:solidFill>
                <a:effectLst>
                  <a:outerShdw blurRad="38100" dist="38100" dir="2700000" algn="tl">
                    <a:srgbClr val="000000">
                      <a:alpha val="43137"/>
                    </a:srgbClr>
                  </a:outerShdw>
                </a:effectLst>
                <a:cs typeface="B Nazanin" pitchFamily="2" charset="-78"/>
              </a:rPr>
              <a:t/>
            </a:r>
            <a:br>
              <a:rPr lang="en-US" sz="6000" b="1" dirty="0">
                <a:solidFill>
                  <a:schemeClr val="tx1"/>
                </a:solidFill>
                <a:effectLst>
                  <a:outerShdw blurRad="38100" dist="38100" dir="2700000" algn="tl">
                    <a:srgbClr val="000000">
                      <a:alpha val="43137"/>
                    </a:srgbClr>
                  </a:outerShdw>
                </a:effectLst>
                <a:cs typeface="B Nazanin" pitchFamily="2" charset="-78"/>
              </a:rPr>
            </a:br>
            <a:endParaRPr lang="en-US" sz="6000" b="1" dirty="0" smtClean="0">
              <a:solidFill>
                <a:schemeClr val="tx1"/>
              </a:solidFill>
              <a:cs typeface="B Nazanin" pitchFamily="2" charset="-78"/>
            </a:endParaRPr>
          </a:p>
        </p:txBody>
      </p:sp>
      <p:pic>
        <p:nvPicPr>
          <p:cNvPr id="5" name="Content Placeholder 4" descr="7916322510916917156718455710043214243156.jpg"/>
          <p:cNvPicPr>
            <a:picLocks noGrp="1" noChangeAspect="1"/>
          </p:cNvPicPr>
          <p:nvPr>
            <p:ph idx="1"/>
          </p:nvPr>
        </p:nvPicPr>
        <p:blipFill>
          <a:blip r:embed="rId2" cstate="print">
            <a:lum bright="70000" contrast="-70000"/>
          </a:blip>
          <a:stretch>
            <a:fillRect/>
          </a:stretch>
        </p:blipFill>
        <p:spPr>
          <a:xfrm>
            <a:off x="3374266" y="1931830"/>
            <a:ext cx="4185634" cy="4198513"/>
          </a:xfrm>
          <a:prstGeom prst="rect">
            <a:avLst/>
          </a:prstGeom>
          <a:ln>
            <a:noFill/>
          </a:ln>
          <a:effectLst>
            <a:softEdge rad="112500"/>
          </a:effectLst>
        </p:spPr>
      </p:pic>
      <p:sp>
        <p:nvSpPr>
          <p:cNvPr id="6" name="Content Placeholder 2"/>
          <p:cNvSpPr txBox="1">
            <a:spLocks/>
          </p:cNvSpPr>
          <p:nvPr/>
        </p:nvSpPr>
        <p:spPr>
          <a:xfrm>
            <a:off x="457199" y="1931830"/>
            <a:ext cx="8931499" cy="4194333"/>
          </a:xfrm>
          <a:prstGeom prst="rect">
            <a:avLst/>
          </a:prstGeom>
        </p:spPr>
        <p:txBody>
          <a:bodyPr vert="horz" lIns="91440" tIns="45720" rIns="91440" bIns="45720" rtlCol="0">
            <a:normAutofit fontScale="850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r" rtl="1">
              <a:buFont typeface="Arial" charset="0"/>
              <a:buNone/>
            </a:pPr>
            <a:r>
              <a:rPr lang="fa-IR" sz="2000" b="1" dirty="0" smtClean="0">
                <a:solidFill>
                  <a:schemeClr val="tx1"/>
                </a:solidFill>
                <a:cs typeface="B Nazanin" pitchFamily="2" charset="-78"/>
              </a:rPr>
              <a:t>تعریف:</a:t>
            </a:r>
          </a:p>
          <a:p>
            <a:pPr algn="r" rtl="1">
              <a:buFont typeface="Arial" charset="0"/>
              <a:buNone/>
            </a:pPr>
            <a:r>
              <a:rPr lang="fa-IR" sz="2000" dirty="0" smtClean="0">
                <a:solidFill>
                  <a:schemeClr val="tx1"/>
                </a:solidFill>
                <a:cs typeface="B Nazanin" pitchFamily="2" charset="-78"/>
              </a:rPr>
              <a:t>ناراحتی در قسمت بالایی دستگاه گوارش</a:t>
            </a:r>
          </a:p>
          <a:p>
            <a:pPr algn="r" rtl="1">
              <a:buFont typeface="Arial" charset="0"/>
              <a:buNone/>
            </a:pPr>
            <a:r>
              <a:rPr lang="fa-IR" sz="2000" b="1" dirty="0" smtClean="0">
                <a:solidFill>
                  <a:schemeClr val="tx1"/>
                </a:solidFill>
                <a:cs typeface="B Nazanin" pitchFamily="2" charset="-78"/>
              </a:rPr>
              <a:t>علائم:</a:t>
            </a:r>
          </a:p>
          <a:p>
            <a:pPr algn="r" rtl="1">
              <a:buFont typeface="Arial" charset="0"/>
              <a:buNone/>
            </a:pPr>
            <a:r>
              <a:rPr lang="fa-IR" sz="2000" dirty="0" smtClean="0">
                <a:solidFill>
                  <a:schemeClr val="tx1"/>
                </a:solidFill>
                <a:cs typeface="B Nazanin" pitchFamily="2" charset="-78"/>
              </a:rPr>
              <a:t>درد شکمی مبهم،نفخ،تهوع،برگشت غذا به دهان، دیسفاژی</a:t>
            </a:r>
          </a:p>
          <a:p>
            <a:pPr algn="r" rtl="1">
              <a:buFont typeface="Arial" charset="0"/>
              <a:buNone/>
            </a:pPr>
            <a:r>
              <a:rPr lang="fa-IR" sz="2000" b="1" dirty="0" smtClean="0">
                <a:solidFill>
                  <a:schemeClr val="tx1"/>
                </a:solidFill>
                <a:cs typeface="B Nazanin" pitchFamily="2" charset="-78"/>
              </a:rPr>
              <a:t>علل:</a:t>
            </a:r>
          </a:p>
          <a:p>
            <a:pPr algn="r" rtl="1">
              <a:buFont typeface="Arial" charset="0"/>
              <a:buNone/>
            </a:pPr>
            <a:r>
              <a:rPr lang="fa-IR" sz="2000" dirty="0" smtClean="0">
                <a:solidFill>
                  <a:schemeClr val="tx1"/>
                </a:solidFill>
                <a:cs typeface="B Nazanin" pitchFamily="2" charset="-78"/>
              </a:rPr>
              <a:t>1-رفلاکس معدی-مروی</a:t>
            </a:r>
          </a:p>
          <a:p>
            <a:pPr algn="r" rtl="1">
              <a:buFont typeface="Arial" charset="0"/>
              <a:buNone/>
            </a:pPr>
            <a:r>
              <a:rPr lang="fa-IR" sz="2000" dirty="0" smtClean="0">
                <a:solidFill>
                  <a:schemeClr val="tx1"/>
                </a:solidFill>
                <a:cs typeface="B Nazanin" pitchFamily="2" charset="-78"/>
              </a:rPr>
              <a:t>2-دیس پپسی عملکردی(اختلال عملکردی لوله گوارش فوقانی که مربوط به پاتولوژی خاصی نباشد.)</a:t>
            </a:r>
          </a:p>
          <a:p>
            <a:pPr algn="r" rtl="1">
              <a:buFont typeface="Arial" charset="0"/>
              <a:buNone/>
            </a:pPr>
            <a:r>
              <a:rPr lang="fa-IR" sz="2400" b="1" dirty="0">
                <a:solidFill>
                  <a:schemeClr val="tx1"/>
                </a:solidFill>
                <a:cs typeface="B Nazanin" pitchFamily="2" charset="-78"/>
              </a:rPr>
              <a:t>عوامل موثر در پاتوفیزیولوژی دیس پپسی عملکردی </a:t>
            </a:r>
            <a:r>
              <a:rPr lang="fa-IR" sz="2400" b="1" dirty="0" smtClean="0">
                <a:solidFill>
                  <a:schemeClr val="tx1"/>
                </a:solidFill>
                <a:cs typeface="B Nazanin" pitchFamily="2" charset="-78"/>
              </a:rPr>
              <a:t>:</a:t>
            </a:r>
          </a:p>
          <a:p>
            <a:pPr algn="r" rtl="1"/>
            <a:r>
              <a:rPr lang="fa-IR" sz="2000" dirty="0">
                <a:solidFill>
                  <a:schemeClr val="tx1"/>
                </a:solidFill>
                <a:cs typeface="B Nazanin" pitchFamily="2" charset="-78"/>
              </a:rPr>
              <a:t>حساسیت بیش ازحد معده مثل </a:t>
            </a:r>
            <a:r>
              <a:rPr lang="en-US" sz="2000" dirty="0">
                <a:solidFill>
                  <a:schemeClr val="tx1"/>
                </a:solidFill>
                <a:cs typeface="B Nazanin" pitchFamily="2" charset="-78"/>
              </a:rPr>
              <a:t>IBS</a:t>
            </a:r>
            <a:endParaRPr lang="fa-IR" sz="2000" dirty="0">
              <a:solidFill>
                <a:schemeClr val="tx1"/>
              </a:solidFill>
              <a:cs typeface="B Nazanin" pitchFamily="2" charset="-78"/>
            </a:endParaRPr>
          </a:p>
          <a:p>
            <a:pPr algn="r" rtl="1"/>
            <a:r>
              <a:rPr lang="fa-IR" sz="2000" dirty="0">
                <a:solidFill>
                  <a:schemeClr val="tx1"/>
                </a:solidFill>
                <a:cs typeface="B Nazanin" pitchFamily="2" charset="-78"/>
              </a:rPr>
              <a:t>رژیم های غلط</a:t>
            </a:r>
          </a:p>
          <a:p>
            <a:pPr algn="r" rtl="1"/>
            <a:r>
              <a:rPr lang="fa-IR" sz="2000" dirty="0">
                <a:solidFill>
                  <a:schemeClr val="tx1"/>
                </a:solidFill>
                <a:cs typeface="B Nazanin" pitchFamily="2" charset="-78"/>
              </a:rPr>
              <a:t>استرس</a:t>
            </a:r>
          </a:p>
          <a:p>
            <a:pPr algn="r" rtl="1"/>
            <a:r>
              <a:rPr lang="fa-IR" sz="2000" dirty="0">
                <a:solidFill>
                  <a:schemeClr val="tx1"/>
                </a:solidFill>
                <a:cs typeface="B Nazanin" pitchFamily="2" charset="-78"/>
              </a:rPr>
              <a:t>فاکتورهای شیوه زندگی</a:t>
            </a:r>
            <a:endParaRPr lang="en-US" sz="2000" dirty="0">
              <a:solidFill>
                <a:schemeClr val="tx1"/>
              </a:solidFill>
              <a:cs typeface="B Nazanin" pitchFamily="2" charset="-78"/>
            </a:endParaRPr>
          </a:p>
          <a:p>
            <a:pPr algn="r" rtl="1">
              <a:buFont typeface="Arial" charset="0"/>
              <a:buNone/>
            </a:pPr>
            <a:endParaRPr lang="fa-IR" sz="2000" dirty="0" smtClean="0">
              <a:solidFill>
                <a:schemeClr val="tx1"/>
              </a:solidFill>
              <a:cs typeface="B Nazanin" pitchFamily="2" charset="-78"/>
            </a:endParaRPr>
          </a:p>
          <a:p>
            <a:pPr algn="r" rtl="1">
              <a:buFont typeface="Arial" charset="0"/>
              <a:buNone/>
            </a:pPr>
            <a:endParaRPr lang="en-US" sz="2000" dirty="0" smtClean="0">
              <a:solidFill>
                <a:schemeClr val="tx1"/>
              </a:solidFill>
              <a:cs typeface="B Nazanin" pitchFamily="2" charset="-78"/>
            </a:endParaRPr>
          </a:p>
        </p:txBody>
      </p:sp>
    </p:spTree>
    <p:extLst>
      <p:ext uri="{BB962C8B-B14F-4D97-AF65-F5344CB8AC3E}">
        <p14:creationId xmlns:p14="http://schemas.microsoft.com/office/powerpoint/2010/main" val="28490298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40913"/>
            <a:ext cx="8596668" cy="5500449"/>
          </a:xfrm>
        </p:spPr>
        <p:txBody>
          <a:bodyPr>
            <a:normAutofit fontScale="92500" lnSpcReduction="10000"/>
          </a:bodyPr>
          <a:lstStyle/>
          <a:p>
            <a:pPr algn="r" rtl="1">
              <a:buNone/>
            </a:pPr>
            <a:r>
              <a:rPr lang="fa-IR" b="1" dirty="0">
                <a:solidFill>
                  <a:schemeClr val="tx1"/>
                </a:solidFill>
                <a:cs typeface="B Nazanin" pitchFamily="2" charset="-78"/>
              </a:rPr>
              <a:t>سوءهاضمه ممکن است پیامد ثانویه سایر اختلالات سیستمیک از قبیل:</a:t>
            </a:r>
          </a:p>
          <a:p>
            <a:pPr algn="r" rtl="1"/>
            <a:r>
              <a:rPr lang="fa-IR" dirty="0">
                <a:solidFill>
                  <a:schemeClr val="tx1"/>
                </a:solidFill>
                <a:cs typeface="B Nazanin" pitchFamily="2" charset="-78"/>
              </a:rPr>
              <a:t>بیماری آترواسکلروز عروق قلب</a:t>
            </a:r>
          </a:p>
          <a:p>
            <a:pPr algn="r" rtl="1"/>
            <a:r>
              <a:rPr lang="fa-IR" dirty="0">
                <a:solidFill>
                  <a:schemeClr val="tx1"/>
                </a:solidFill>
                <a:cs typeface="B Nazanin" pitchFamily="2" charset="-78"/>
              </a:rPr>
              <a:t>فشارخون بالا</a:t>
            </a:r>
          </a:p>
          <a:p>
            <a:pPr algn="r" rtl="1"/>
            <a:r>
              <a:rPr lang="fa-IR" dirty="0">
                <a:solidFill>
                  <a:schemeClr val="tx1"/>
                </a:solidFill>
                <a:cs typeface="B Nazanin" pitchFamily="2" charset="-78"/>
              </a:rPr>
              <a:t>بیماری کبدی،کلیوی</a:t>
            </a:r>
          </a:p>
          <a:p>
            <a:pPr algn="r" rtl="1"/>
            <a:r>
              <a:rPr lang="fa-IR" dirty="0">
                <a:solidFill>
                  <a:schemeClr val="tx1"/>
                </a:solidFill>
                <a:cs typeface="B Nazanin" pitchFamily="2" charset="-78"/>
              </a:rPr>
              <a:t>بدخیمی ها</a:t>
            </a:r>
          </a:p>
          <a:p>
            <a:pPr algn="r" rtl="1"/>
            <a:r>
              <a:rPr lang="fa-IR" dirty="0">
                <a:solidFill>
                  <a:schemeClr val="tx1"/>
                </a:solidFill>
                <a:cs typeface="B Nazanin" pitchFamily="2" charset="-78"/>
              </a:rPr>
              <a:t>اختلالات کیسه صفرا</a:t>
            </a:r>
          </a:p>
          <a:p>
            <a:pPr algn="r" rtl="1"/>
            <a:r>
              <a:rPr lang="fa-IR" dirty="0">
                <a:solidFill>
                  <a:schemeClr val="tx1"/>
                </a:solidFill>
                <a:cs typeface="B Nazanin" pitchFamily="2" charset="-78"/>
              </a:rPr>
              <a:t>بیماری های تیروئید </a:t>
            </a:r>
            <a:r>
              <a:rPr lang="fa-IR" dirty="0" smtClean="0">
                <a:solidFill>
                  <a:schemeClr val="tx1"/>
                </a:solidFill>
                <a:cs typeface="B Nazanin" pitchFamily="2" charset="-78"/>
              </a:rPr>
              <a:t>وپاراتیروئید</a:t>
            </a:r>
          </a:p>
          <a:p>
            <a:pPr marL="0" indent="0" algn="r" rtl="1">
              <a:buNone/>
            </a:pPr>
            <a:r>
              <a:rPr lang="fa-IR" b="1" dirty="0">
                <a:solidFill>
                  <a:schemeClr val="tx1"/>
                </a:solidFill>
                <a:cs typeface="B Nazanin" pitchFamily="2" charset="-78"/>
              </a:rPr>
              <a:t>توصیه های </a:t>
            </a:r>
            <a:r>
              <a:rPr lang="fa-IR" b="1" dirty="0" smtClean="0">
                <a:solidFill>
                  <a:schemeClr val="tx1"/>
                </a:solidFill>
                <a:cs typeface="B Nazanin" pitchFamily="2" charset="-78"/>
              </a:rPr>
              <a:t>رژیمی</a:t>
            </a:r>
          </a:p>
          <a:p>
            <a:pPr algn="r" rtl="1">
              <a:buFont typeface="Arial" pitchFamily="34" charset="0"/>
              <a:buChar char="•"/>
              <a:defRPr/>
            </a:pPr>
            <a:r>
              <a:rPr lang="fa-IR" dirty="0">
                <a:solidFill>
                  <a:schemeClr val="tx1"/>
                </a:solidFill>
                <a:cs typeface="B Nazanin" pitchFamily="2" charset="-78"/>
              </a:rPr>
              <a:t>غذاها خوب پخته شده باشدو پرادویه نباشد.</a:t>
            </a:r>
          </a:p>
          <a:p>
            <a:pPr algn="r" rtl="1">
              <a:buFont typeface="Arial" pitchFamily="34" charset="0"/>
              <a:buChar char="•"/>
              <a:defRPr/>
            </a:pPr>
            <a:r>
              <a:rPr lang="fa-IR" dirty="0">
                <a:solidFill>
                  <a:schemeClr val="tx1"/>
                </a:solidFill>
                <a:cs typeface="B Nazanin" pitchFamily="2" charset="-78"/>
              </a:rPr>
              <a:t>محیط غذاخوردن آرام باشد.</a:t>
            </a:r>
          </a:p>
          <a:p>
            <a:pPr algn="r" rtl="1">
              <a:buFont typeface="Arial" pitchFamily="34" charset="0"/>
              <a:buChar char="•"/>
              <a:defRPr/>
            </a:pPr>
            <a:r>
              <a:rPr lang="fa-IR" dirty="0">
                <a:solidFill>
                  <a:schemeClr val="tx1"/>
                </a:solidFill>
                <a:cs typeface="B Nazanin" pitchFamily="2" charset="-78"/>
              </a:rPr>
              <a:t>آهسته غذا خوردن وخوب جویدن</a:t>
            </a:r>
          </a:p>
          <a:p>
            <a:pPr algn="r" rtl="1">
              <a:buFont typeface="Arial" pitchFamily="34" charset="0"/>
              <a:buChar char="•"/>
              <a:defRPr/>
            </a:pPr>
            <a:r>
              <a:rPr lang="fa-IR" dirty="0">
                <a:solidFill>
                  <a:schemeClr val="tx1"/>
                </a:solidFill>
                <a:cs typeface="B Nazanin" pitchFamily="2" charset="-78"/>
              </a:rPr>
              <a:t>پرهیز از پرخوری و مصرف زیاد مایعات</a:t>
            </a:r>
          </a:p>
          <a:p>
            <a:pPr algn="r" rtl="1">
              <a:buFont typeface="Arial" pitchFamily="34" charset="0"/>
              <a:buChar char="•"/>
              <a:defRPr/>
            </a:pPr>
            <a:r>
              <a:rPr lang="fa-IR" dirty="0">
                <a:solidFill>
                  <a:schemeClr val="tx1"/>
                </a:solidFill>
                <a:cs typeface="B Nazanin" pitchFamily="2" charset="-78"/>
              </a:rPr>
              <a:t>دوری از مصرف حجم زیاد غذا یا دریافت زیاد چربی،شکر، کافئین،ادویه هاو الکل</a:t>
            </a:r>
          </a:p>
          <a:p>
            <a:pPr algn="r" rtl="1">
              <a:buFont typeface="Arial" pitchFamily="34" charset="0"/>
              <a:buChar char="•"/>
              <a:defRPr/>
            </a:pPr>
            <a:r>
              <a:rPr lang="fa-IR" dirty="0">
                <a:solidFill>
                  <a:schemeClr val="tx1"/>
                </a:solidFill>
                <a:cs typeface="B Nazanin" pitchFamily="2" charset="-78"/>
              </a:rPr>
              <a:t>وعده های کم حجم ورژیم نرم وکم چرب</a:t>
            </a:r>
          </a:p>
          <a:p>
            <a:pPr algn="r" rtl="1">
              <a:buFont typeface="Arial" pitchFamily="34" charset="0"/>
              <a:buChar char="•"/>
              <a:defRPr/>
            </a:pPr>
            <a:r>
              <a:rPr lang="fa-IR" dirty="0">
                <a:solidFill>
                  <a:schemeClr val="tx1"/>
                </a:solidFill>
                <a:cs typeface="B Nazanin" pitchFamily="2" charset="-78"/>
              </a:rPr>
              <a:t>توجه به علل روانی و استرس</a:t>
            </a:r>
          </a:p>
          <a:p>
            <a:pPr marL="0" indent="0" algn="r" rtl="1">
              <a:buNone/>
            </a:pPr>
            <a:endParaRPr lang="en-US" dirty="0">
              <a:solidFill>
                <a:schemeClr val="tx1"/>
              </a:solidFill>
              <a:cs typeface="B Nazanin" pitchFamily="2" charset="-78"/>
            </a:endParaRPr>
          </a:p>
          <a:p>
            <a:endParaRPr lang="en-US" dirty="0">
              <a:solidFill>
                <a:schemeClr val="tx1"/>
              </a:solidFill>
            </a:endParaRPr>
          </a:p>
        </p:txBody>
      </p:sp>
    </p:spTree>
    <p:extLst>
      <p:ext uri="{BB962C8B-B14F-4D97-AF65-F5344CB8AC3E}">
        <p14:creationId xmlns:p14="http://schemas.microsoft.com/office/powerpoint/2010/main" val="94593760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429555"/>
            <a:ext cx="8596668" cy="4611807"/>
          </a:xfrm>
        </p:spPr>
        <p:txBody>
          <a:bodyPr/>
          <a:lstStyle/>
          <a:p>
            <a:pPr marL="0" indent="0" algn="r" rtl="1">
              <a:buNone/>
            </a:pPr>
            <a:r>
              <a:rPr lang="fa-IR" sz="2800" b="1" dirty="0">
                <a:solidFill>
                  <a:schemeClr val="tx1"/>
                </a:solidFill>
                <a:cs typeface="B Nazanin" pitchFamily="2" charset="-78"/>
              </a:rPr>
              <a:t>علائم:</a:t>
            </a:r>
            <a:endParaRPr lang="en-US" sz="2800" b="1" dirty="0">
              <a:solidFill>
                <a:schemeClr val="tx1"/>
              </a:solidFill>
              <a:cs typeface="B Nazanin" pitchFamily="2" charset="-78"/>
            </a:endParaRPr>
          </a:p>
          <a:p>
            <a:pPr marL="0" indent="0" algn="r" rtl="1">
              <a:buNone/>
            </a:pPr>
            <a:r>
              <a:rPr lang="fa-IR" dirty="0">
                <a:solidFill>
                  <a:schemeClr val="tx1"/>
                </a:solidFill>
                <a:cs typeface="B Nazanin" pitchFamily="2" charset="-78"/>
              </a:rPr>
              <a:t>احساس پری،سوءهاضمه،دیسفاژی،بی اشتهایی،کاهش وزن،آنمی رنگ پریدگی،سرگیجه،تهوع و استفراغ،سوءتغذیه، ملنا(</a:t>
            </a:r>
            <a:r>
              <a:rPr lang="en-US" dirty="0">
                <a:solidFill>
                  <a:schemeClr val="tx1"/>
                </a:solidFill>
                <a:cs typeface="B Nazanin" pitchFamily="2" charset="-78"/>
              </a:rPr>
              <a:t>melena</a:t>
            </a:r>
            <a:r>
              <a:rPr lang="fa-IR" dirty="0">
                <a:solidFill>
                  <a:schemeClr val="tx1"/>
                </a:solidFill>
                <a:cs typeface="B Nazanin" pitchFamily="2" charset="-78"/>
              </a:rPr>
              <a:t>)، خون مخفی در مدفوع، دهیدراتاسیون و کاهش </a:t>
            </a:r>
            <a:r>
              <a:rPr lang="fa-IR" dirty="0" smtClean="0">
                <a:solidFill>
                  <a:schemeClr val="tx1"/>
                </a:solidFill>
                <a:cs typeface="B Nazanin" pitchFamily="2" charset="-78"/>
              </a:rPr>
              <a:t>نیرو</a:t>
            </a:r>
          </a:p>
          <a:p>
            <a:pPr marL="0" indent="0" algn="r" rtl="1">
              <a:buNone/>
            </a:pPr>
            <a:r>
              <a:rPr lang="fa-IR" dirty="0">
                <a:solidFill>
                  <a:schemeClr val="tx1"/>
                </a:solidFill>
                <a:cs typeface="B Nazanin" pitchFamily="2" charset="-78"/>
              </a:rPr>
              <a:t>سرطان معده اغلب با آنمی های شدید طولانی مدت یا گاستریت مزمن،ادامه می یابد.</a:t>
            </a:r>
          </a:p>
          <a:p>
            <a:pPr marL="0" indent="0" algn="r" rtl="1">
              <a:buNone/>
            </a:pPr>
            <a:r>
              <a:rPr lang="fa-IR" dirty="0">
                <a:solidFill>
                  <a:schemeClr val="tx1"/>
                </a:solidFill>
                <a:cs typeface="B Nazanin" pitchFamily="2" charset="-78"/>
              </a:rPr>
              <a:t>چون علائم به کندی بروز می کند ورشد تومور سریع است، اغلب زمانی سرطان معده مشخص می شود که دیگر برای درمان دیر شده است.</a:t>
            </a:r>
          </a:p>
          <a:p>
            <a:pPr marL="0" indent="0" algn="r" rtl="1">
              <a:buNone/>
            </a:pPr>
            <a:r>
              <a:rPr lang="fa-IR" dirty="0">
                <a:solidFill>
                  <a:schemeClr val="tx1"/>
                </a:solidFill>
                <a:cs typeface="B Nazanin" pitchFamily="2" charset="-78"/>
              </a:rPr>
              <a:t>تومورهای بدخیم منجر به سوءتغذیه در اثر دفع شدید خون وپروتئین،یا به دلیل کاهش دریافت غذا ناشی از انسداد وفشار مکانیکی می شود.</a:t>
            </a:r>
          </a:p>
          <a:p>
            <a:pPr marL="0" indent="0" algn="r" rtl="1">
              <a:buNone/>
            </a:pPr>
            <a:r>
              <a:rPr lang="fa-IR" dirty="0">
                <a:solidFill>
                  <a:schemeClr val="tx1"/>
                </a:solidFill>
                <a:cs typeface="B Nazanin" pitchFamily="2" charset="-78"/>
              </a:rPr>
              <a:t>در این زمان نیاز بدن به اسیدهای آمینه رژیمی افزایش یافته و برای تامین این نیاز ممکن است پروتئین های عضلات اسکلتی به کار روند و درنتیجه کاهش نیتروژن بدن روی دهد</a:t>
            </a:r>
            <a:endParaRPr lang="fa-IR" dirty="0" smtClean="0">
              <a:solidFill>
                <a:schemeClr val="tx1"/>
              </a:solidFill>
              <a:cs typeface="B Nazanin" pitchFamily="2" charset="-78"/>
            </a:endParaRPr>
          </a:p>
          <a:p>
            <a:pPr marL="0" indent="0" algn="r" rtl="1">
              <a:buNone/>
            </a:pPr>
            <a:endParaRPr lang="fa-IR" dirty="0">
              <a:solidFill>
                <a:schemeClr val="tx1"/>
              </a:solidFill>
              <a:cs typeface="B Nazanin" pitchFamily="2" charset="-78"/>
            </a:endParaRPr>
          </a:p>
          <a:p>
            <a:pPr marL="0" indent="0" algn="r" rtl="1">
              <a:buNone/>
            </a:pPr>
            <a:endParaRPr lang="en-US" dirty="0">
              <a:solidFill>
                <a:schemeClr val="tx1"/>
              </a:solidFill>
              <a:cs typeface="B Nazanin" pitchFamily="2" charset="-78"/>
            </a:endParaRPr>
          </a:p>
          <a:p>
            <a:pPr marL="0" indent="0" algn="r" rtl="1">
              <a:buNone/>
            </a:pPr>
            <a:endParaRPr lang="en-US" dirty="0">
              <a:solidFill>
                <a:schemeClr val="tx1"/>
              </a:solidFill>
            </a:endParaRPr>
          </a:p>
        </p:txBody>
      </p:sp>
      <p:sp>
        <p:nvSpPr>
          <p:cNvPr id="4" name="Title 1"/>
          <p:cNvSpPr>
            <a:spLocks noGrp="1"/>
          </p:cNvSpPr>
          <p:nvPr>
            <p:ph type="title"/>
          </p:nvPr>
        </p:nvSpPr>
        <p:spPr>
          <a:xfrm>
            <a:off x="677334" y="609600"/>
            <a:ext cx="8596668" cy="716924"/>
          </a:xfrm>
        </p:spPr>
        <p:txBody>
          <a:bodyPr/>
          <a:lstStyle/>
          <a:p>
            <a:pPr algn="r" rtl="1" eaLnBrk="1" hangingPunct="1"/>
            <a:r>
              <a:rPr lang="fa-IR" b="1" dirty="0" smtClean="0">
                <a:solidFill>
                  <a:schemeClr val="tx1"/>
                </a:solidFill>
                <a:cs typeface="B Nazanin" pitchFamily="2" charset="-78"/>
              </a:rPr>
              <a:t>سرطان معده(</a:t>
            </a:r>
            <a:r>
              <a:rPr lang="en-US" b="1" dirty="0" smtClean="0">
                <a:solidFill>
                  <a:schemeClr val="tx1"/>
                </a:solidFill>
                <a:cs typeface="B Nazanin" pitchFamily="2" charset="-78"/>
              </a:rPr>
              <a:t>Gastric Carcinoma</a:t>
            </a:r>
            <a:r>
              <a:rPr lang="fa-IR" b="1" dirty="0" smtClean="0">
                <a:solidFill>
                  <a:schemeClr val="tx1"/>
                </a:solidFill>
                <a:cs typeface="B Nazanin" pitchFamily="2" charset="-78"/>
              </a:rPr>
              <a:t>)</a:t>
            </a:r>
            <a:endParaRPr lang="en-US" b="1" dirty="0" smtClean="0">
              <a:solidFill>
                <a:schemeClr val="tx1"/>
              </a:solidFill>
              <a:cs typeface="B Nazanin" pitchFamily="2" charset="-78"/>
            </a:endParaRPr>
          </a:p>
        </p:txBody>
      </p:sp>
      <p:pic>
        <p:nvPicPr>
          <p:cNvPr id="5" name="Picture 3" descr="سرطان معده.jpg"/>
          <p:cNvPicPr>
            <a:picLocks noChangeAspect="1"/>
          </p:cNvPicPr>
          <p:nvPr/>
        </p:nvPicPr>
        <p:blipFill>
          <a:blip r:embed="rId2"/>
          <a:srcRect/>
          <a:stretch>
            <a:fillRect/>
          </a:stretch>
        </p:blipFill>
        <p:spPr bwMode="auto">
          <a:xfrm>
            <a:off x="524815" y="4785671"/>
            <a:ext cx="2900965" cy="2072329"/>
          </a:xfrm>
          <a:prstGeom prst="rect">
            <a:avLst/>
          </a:prstGeom>
          <a:noFill/>
          <a:ln w="9525">
            <a:noFill/>
            <a:miter lim="800000"/>
            <a:headEnd/>
            <a:tailEnd/>
          </a:ln>
        </p:spPr>
      </p:pic>
    </p:spTree>
    <p:extLst>
      <p:ext uri="{BB962C8B-B14F-4D97-AF65-F5344CB8AC3E}">
        <p14:creationId xmlns:p14="http://schemas.microsoft.com/office/powerpoint/2010/main" val="400725541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1826" y="522515"/>
            <a:ext cx="9274002" cy="5965370"/>
          </a:xfrm>
        </p:spPr>
        <p:txBody>
          <a:bodyPr>
            <a:normAutofit/>
          </a:bodyPr>
          <a:lstStyle/>
          <a:p>
            <a:pPr marL="0" indent="0" algn="r" rtl="1">
              <a:buNone/>
            </a:pPr>
            <a:r>
              <a:rPr lang="fa-IR" sz="2800" b="1" dirty="0" smtClean="0">
                <a:solidFill>
                  <a:schemeClr val="tx1"/>
                </a:solidFill>
                <a:cs typeface="B Nazanin" pitchFamily="2" charset="-78"/>
              </a:rPr>
              <a:t>اتیولوژی :</a:t>
            </a:r>
          </a:p>
          <a:p>
            <a:pPr algn="r" rtl="1">
              <a:buNone/>
            </a:pPr>
            <a:r>
              <a:rPr lang="fa-IR" sz="2400" dirty="0">
                <a:solidFill>
                  <a:schemeClr val="tx1"/>
                </a:solidFill>
                <a:cs typeface="B Nazanin" pitchFamily="2" charset="-78"/>
              </a:rPr>
              <a:t>علت دقیق هنوز کاملا شناخته شده نیست.</a:t>
            </a:r>
          </a:p>
          <a:p>
            <a:pPr algn="r" rtl="1">
              <a:buNone/>
            </a:pPr>
            <a:r>
              <a:rPr lang="fa-IR" sz="2400" dirty="0">
                <a:solidFill>
                  <a:schemeClr val="tx1"/>
                </a:solidFill>
                <a:cs typeface="B Nazanin" pitchFamily="2" charset="-78"/>
              </a:rPr>
              <a:t>1-مصرف طولانی مدت غلظت بالای نیترات غذایی(مثلا در غذاهای دودی یا نمک سود شده).این نیترات ها توسط باکتری ها به نیتریت های سرطان زا تبدیل می شوند.</a:t>
            </a:r>
          </a:p>
          <a:p>
            <a:pPr algn="r" rtl="1">
              <a:buNone/>
            </a:pPr>
            <a:r>
              <a:rPr lang="fa-IR" sz="2400" dirty="0">
                <a:solidFill>
                  <a:schemeClr val="tx1"/>
                </a:solidFill>
                <a:cs typeface="B Nazanin" pitchFamily="2" charset="-78"/>
              </a:rPr>
              <a:t>2-عفونت مزمن با هلیکوباکترپیلوری(به علت ایجاد گاستریت مزمن،کاهش اسیدیته معده،رشد باکتریایی معده)</a:t>
            </a:r>
            <a:endParaRPr lang="en-US" sz="2400" dirty="0">
              <a:solidFill>
                <a:schemeClr val="tx1"/>
              </a:solidFill>
              <a:cs typeface="B Nazanin" pitchFamily="2" charset="-78"/>
            </a:endParaRPr>
          </a:p>
          <a:p>
            <a:pPr marL="0" indent="0" algn="r" rtl="1">
              <a:buNone/>
            </a:pPr>
            <a:r>
              <a:rPr lang="fa-IR" sz="2800" b="1" dirty="0" smtClean="0">
                <a:solidFill>
                  <a:schemeClr val="tx1"/>
                </a:solidFill>
                <a:cs typeface="B Nazanin" pitchFamily="2" charset="-78"/>
              </a:rPr>
              <a:t>درمان :</a:t>
            </a:r>
          </a:p>
          <a:p>
            <a:pPr algn="r" rtl="1">
              <a:buFont typeface="Arial" charset="0"/>
              <a:buNone/>
            </a:pPr>
            <a:r>
              <a:rPr lang="fa-IR" sz="2000" dirty="0">
                <a:solidFill>
                  <a:schemeClr val="tx1"/>
                </a:solidFill>
                <a:cs typeface="B Nazanin" pitchFamily="2" charset="-78"/>
              </a:rPr>
              <a:t>1- جراحی</a:t>
            </a:r>
          </a:p>
          <a:p>
            <a:pPr algn="r" rtl="1">
              <a:buFont typeface="Arial" charset="0"/>
              <a:buNone/>
            </a:pPr>
            <a:r>
              <a:rPr lang="fa-IR" sz="2000" dirty="0">
                <a:solidFill>
                  <a:schemeClr val="tx1"/>
                </a:solidFill>
                <a:cs typeface="B Nazanin" pitchFamily="2" charset="-78"/>
              </a:rPr>
              <a:t>2-شیمی درمانی</a:t>
            </a:r>
          </a:p>
          <a:p>
            <a:pPr algn="r" rtl="1">
              <a:buFont typeface="Arial" charset="0"/>
              <a:buNone/>
            </a:pPr>
            <a:r>
              <a:rPr lang="fa-IR" sz="2000" dirty="0">
                <a:solidFill>
                  <a:schemeClr val="tx1"/>
                </a:solidFill>
                <a:cs typeface="B Nazanin" pitchFamily="2" charset="-78"/>
              </a:rPr>
              <a:t>3-اشعه درمانی</a:t>
            </a:r>
          </a:p>
          <a:p>
            <a:pPr algn="r" rtl="1">
              <a:buFont typeface="Arial" charset="0"/>
              <a:buNone/>
            </a:pPr>
            <a:endParaRPr lang="en-US" sz="2800" dirty="0">
              <a:solidFill>
                <a:schemeClr val="tx1"/>
              </a:solidFill>
              <a:cs typeface="B Nazanin" pitchFamily="2" charset="-78"/>
            </a:endParaRPr>
          </a:p>
          <a:p>
            <a:pPr marL="0" indent="0" algn="r" rtl="1">
              <a:buNone/>
            </a:pPr>
            <a:endParaRPr lang="en-US" sz="2800" b="1" dirty="0">
              <a:solidFill>
                <a:schemeClr val="tx1"/>
              </a:solidFill>
            </a:endParaRPr>
          </a:p>
        </p:txBody>
      </p:sp>
      <p:sp>
        <p:nvSpPr>
          <p:cNvPr id="4" name="Content Placeholder 2"/>
          <p:cNvSpPr txBox="1">
            <a:spLocks/>
          </p:cNvSpPr>
          <p:nvPr/>
        </p:nvSpPr>
        <p:spPr>
          <a:xfrm>
            <a:off x="457199" y="1600200"/>
            <a:ext cx="8643257" cy="452596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r" rtl="1">
              <a:buFont typeface="Arial" charset="0"/>
              <a:buNone/>
            </a:pPr>
            <a:endParaRPr lang="en-US" dirty="0" smtClean="0">
              <a:cs typeface="B Nazanin" pitchFamily="2" charset="-78"/>
            </a:endParaRPr>
          </a:p>
        </p:txBody>
      </p:sp>
      <p:pic>
        <p:nvPicPr>
          <p:cNvPr id="5" name="Picture 4" descr="سرطان معده.jpg2.jpg"/>
          <p:cNvPicPr>
            <a:picLocks noChangeAspect="1"/>
          </p:cNvPicPr>
          <p:nvPr/>
        </p:nvPicPr>
        <p:blipFill>
          <a:blip r:embed="rId2"/>
          <a:srcRect/>
          <a:stretch>
            <a:fillRect/>
          </a:stretch>
        </p:blipFill>
        <p:spPr bwMode="auto">
          <a:xfrm>
            <a:off x="1883227" y="3396342"/>
            <a:ext cx="2895600" cy="2512106"/>
          </a:xfrm>
          <a:prstGeom prst="rect">
            <a:avLst/>
          </a:prstGeom>
          <a:noFill/>
          <a:ln w="9525">
            <a:noFill/>
            <a:miter lim="800000"/>
            <a:headEnd/>
            <a:tailEnd/>
          </a:ln>
        </p:spPr>
      </p:pic>
    </p:spTree>
    <p:extLst>
      <p:ext uri="{BB962C8B-B14F-4D97-AF65-F5344CB8AC3E}">
        <p14:creationId xmlns:p14="http://schemas.microsoft.com/office/powerpoint/2010/main" val="37980471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393371"/>
            <a:ext cx="8596668" cy="4647991"/>
          </a:xfrm>
        </p:spPr>
        <p:txBody>
          <a:bodyPr>
            <a:normAutofit/>
          </a:bodyPr>
          <a:lstStyle/>
          <a:p>
            <a:pPr algn="r" rtl="1">
              <a:buFont typeface="Wingdings" panose="05000000000000000000" pitchFamily="2" charset="2"/>
              <a:buChar char="q"/>
            </a:pPr>
            <a:r>
              <a:rPr lang="fa-IR" sz="2400" dirty="0">
                <a:solidFill>
                  <a:schemeClr val="tx1"/>
                </a:solidFill>
                <a:cs typeface="B Nazanin" pitchFamily="2" charset="-78"/>
              </a:rPr>
              <a:t>یکی از راه های اصلی درمان سرطان معده</a:t>
            </a:r>
          </a:p>
          <a:p>
            <a:pPr algn="r" rtl="1">
              <a:buFont typeface="Wingdings" panose="05000000000000000000" pitchFamily="2" charset="2"/>
              <a:buChar char="q"/>
            </a:pPr>
            <a:r>
              <a:rPr lang="fa-IR" sz="2400" dirty="0">
                <a:solidFill>
                  <a:schemeClr val="tx1"/>
                </a:solidFill>
                <a:cs typeface="B Nazanin" pitchFamily="2" charset="-78"/>
              </a:rPr>
              <a:t>عصب واگ مسئول حرکات معده و ترشح اسید</a:t>
            </a:r>
          </a:p>
          <a:p>
            <a:pPr algn="r" rtl="1">
              <a:buFont typeface="Wingdings" panose="05000000000000000000" pitchFamily="2" charset="2"/>
              <a:buChar char="q"/>
            </a:pPr>
            <a:r>
              <a:rPr lang="fa-IR" sz="2400" dirty="0">
                <a:solidFill>
                  <a:schemeClr val="tx1"/>
                </a:solidFill>
                <a:cs typeface="B Nazanin" pitchFamily="2" charset="-78"/>
              </a:rPr>
              <a:t>واگوتومی تنه ای:کاهش ترشح اسید توسط سلول های پریتال، کندی حرکات معده و تاخیر در تخلیه معده</a:t>
            </a:r>
          </a:p>
          <a:p>
            <a:pPr algn="r" rtl="1">
              <a:buFont typeface="Wingdings" panose="05000000000000000000" pitchFamily="2" charset="2"/>
              <a:buChar char="q"/>
            </a:pPr>
            <a:r>
              <a:rPr lang="fa-IR" sz="2400" dirty="0">
                <a:solidFill>
                  <a:schemeClr val="tx1"/>
                </a:solidFill>
                <a:cs typeface="B Nazanin" pitchFamily="2" charset="-78"/>
              </a:rPr>
              <a:t>واگوتومی انتخابی:کاهش ترشح اسید،طبیعی ماندن تخلیه معده</a:t>
            </a:r>
          </a:p>
          <a:p>
            <a:pPr algn="r" rtl="1">
              <a:buFont typeface="Wingdings" panose="05000000000000000000" pitchFamily="2" charset="2"/>
              <a:buChar char="q"/>
            </a:pPr>
            <a:r>
              <a:rPr lang="fa-IR" sz="2400" dirty="0">
                <a:solidFill>
                  <a:schemeClr val="tx1"/>
                </a:solidFill>
                <a:cs typeface="B Nazanin" pitchFamily="2" charset="-78"/>
              </a:rPr>
              <a:t>کاهش وزن بعد از گاسترکتومی</a:t>
            </a:r>
          </a:p>
          <a:p>
            <a:pPr>
              <a:buFont typeface="Wingdings" panose="05000000000000000000" pitchFamily="2" charset="2"/>
              <a:buChar char="q"/>
            </a:pPr>
            <a:endParaRPr lang="en-US" sz="2400" dirty="0">
              <a:solidFill>
                <a:schemeClr val="tx1"/>
              </a:solidFill>
            </a:endParaRPr>
          </a:p>
        </p:txBody>
      </p:sp>
      <p:sp>
        <p:nvSpPr>
          <p:cNvPr id="4" name="Title 1"/>
          <p:cNvSpPr>
            <a:spLocks noGrp="1"/>
          </p:cNvSpPr>
          <p:nvPr>
            <p:ph type="title"/>
          </p:nvPr>
        </p:nvSpPr>
        <p:spPr>
          <a:xfrm>
            <a:off x="677334" y="609600"/>
            <a:ext cx="8596668" cy="783771"/>
          </a:xfrm>
        </p:spPr>
        <p:txBody>
          <a:bodyPr/>
          <a:lstStyle/>
          <a:p>
            <a:pPr algn="r" rtl="1"/>
            <a:r>
              <a:rPr lang="fa-IR" b="1" dirty="0" smtClean="0">
                <a:solidFill>
                  <a:schemeClr val="tx1"/>
                </a:solidFill>
                <a:cs typeface="B Nazanin" pitchFamily="2" charset="-78"/>
              </a:rPr>
              <a:t>جراحی معده</a:t>
            </a:r>
            <a:endParaRPr lang="en-US" b="1" dirty="0" smtClean="0">
              <a:solidFill>
                <a:schemeClr val="tx1"/>
              </a:solidFill>
              <a:cs typeface="B Nazanin" pitchFamily="2" charset="-78"/>
            </a:endParaRPr>
          </a:p>
        </p:txBody>
      </p:sp>
    </p:spTree>
    <p:extLst>
      <p:ext uri="{BB962C8B-B14F-4D97-AF65-F5344CB8AC3E}">
        <p14:creationId xmlns:p14="http://schemas.microsoft.com/office/powerpoint/2010/main" val="375967075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77371"/>
            <a:ext cx="8596668" cy="5663991"/>
          </a:xfrm>
        </p:spPr>
        <p:txBody>
          <a:bodyPr>
            <a:normAutofit/>
          </a:bodyPr>
          <a:lstStyle/>
          <a:p>
            <a:pPr marL="0" indent="0" algn="r" rtl="1">
              <a:buNone/>
            </a:pPr>
            <a:r>
              <a:rPr lang="fa-IR" sz="2800" b="1" dirty="0">
                <a:solidFill>
                  <a:schemeClr val="tx1"/>
                </a:solidFill>
                <a:cs typeface="B Nazanin" pitchFamily="2" charset="-78"/>
              </a:rPr>
              <a:t>توصیه های </a:t>
            </a:r>
            <a:r>
              <a:rPr lang="fa-IR" sz="2800" b="1" dirty="0" smtClean="0">
                <a:solidFill>
                  <a:schemeClr val="tx1"/>
                </a:solidFill>
                <a:cs typeface="B Nazanin" pitchFamily="2" charset="-78"/>
              </a:rPr>
              <a:t>رژیمی</a:t>
            </a:r>
          </a:p>
          <a:p>
            <a:pPr algn="r" rtl="1">
              <a:buFont typeface="Arial" panose="020B0604020202020204" pitchFamily="34" charset="0"/>
              <a:buChar char="•"/>
            </a:pPr>
            <a:r>
              <a:rPr lang="fa-IR" sz="2400" dirty="0">
                <a:solidFill>
                  <a:schemeClr val="tx1"/>
                </a:solidFill>
                <a:cs typeface="B Nazanin" pitchFamily="2" charset="-78"/>
              </a:rPr>
              <a:t>تغذیه وریدی کامل یا </a:t>
            </a:r>
            <a:r>
              <a:rPr lang="en-US" sz="2400" dirty="0">
                <a:solidFill>
                  <a:schemeClr val="tx1"/>
                </a:solidFill>
                <a:cs typeface="B Nazanin" pitchFamily="2" charset="-78"/>
              </a:rPr>
              <a:t>TPN</a:t>
            </a:r>
            <a:r>
              <a:rPr lang="fa-IR" sz="2400" dirty="0">
                <a:solidFill>
                  <a:schemeClr val="tx1"/>
                </a:solidFill>
                <a:cs typeface="B Nazanin" pitchFamily="2" charset="-78"/>
              </a:rPr>
              <a:t>در جراحی و پس از آن</a:t>
            </a:r>
          </a:p>
          <a:p>
            <a:pPr algn="r" rtl="1">
              <a:buFont typeface="Arial" panose="020B0604020202020204" pitchFamily="34" charset="0"/>
              <a:buChar char="•"/>
            </a:pPr>
            <a:r>
              <a:rPr lang="fa-IR" sz="2400" dirty="0">
                <a:solidFill>
                  <a:schemeClr val="tx1"/>
                </a:solidFill>
                <a:cs typeface="B Nazanin" pitchFamily="2" charset="-78"/>
              </a:rPr>
              <a:t>بعد از خارج کردن قسمت هایی از معده نیاز به حجم کمتر در وعده های متعدد</a:t>
            </a:r>
          </a:p>
          <a:p>
            <a:pPr algn="r" rtl="1">
              <a:buFont typeface="Arial" panose="020B0604020202020204" pitchFamily="34" charset="0"/>
              <a:buChar char="•"/>
            </a:pPr>
            <a:r>
              <a:rPr lang="fa-IR" sz="2400" dirty="0">
                <a:solidFill>
                  <a:schemeClr val="tx1"/>
                </a:solidFill>
                <a:cs typeface="B Nazanin" pitchFamily="2" charset="-78"/>
              </a:rPr>
              <a:t>رژیم پرکالری،پرپروتئین</a:t>
            </a:r>
          </a:p>
          <a:p>
            <a:pPr algn="r" rtl="1">
              <a:buFont typeface="Arial" panose="020B0604020202020204" pitchFamily="34" charset="0"/>
              <a:buChar char="•"/>
            </a:pPr>
            <a:r>
              <a:rPr lang="fa-IR" sz="2400" dirty="0">
                <a:solidFill>
                  <a:schemeClr val="tx1"/>
                </a:solidFill>
                <a:cs typeface="B Nazanin" pitchFamily="2" charset="-78"/>
              </a:rPr>
              <a:t>محدودیت کربوهیدرات های غلیظ،الکل و نوشیدنی های کربناته</a:t>
            </a:r>
          </a:p>
          <a:p>
            <a:pPr algn="r" rtl="1">
              <a:buFont typeface="Arial" panose="020B0604020202020204" pitchFamily="34" charset="0"/>
              <a:buChar char="•"/>
            </a:pPr>
            <a:r>
              <a:rPr lang="fa-IR" sz="2400" dirty="0">
                <a:solidFill>
                  <a:schemeClr val="tx1"/>
                </a:solidFill>
                <a:cs typeface="B Nazanin" pitchFamily="2" charset="-78"/>
              </a:rPr>
              <a:t>مصرف مکمل های مینرال با غذا نه معده خالی</a:t>
            </a:r>
          </a:p>
          <a:p>
            <a:pPr algn="r" rtl="1">
              <a:buFont typeface="Arial" panose="020B0604020202020204" pitchFamily="34" charset="0"/>
              <a:buChar char="•"/>
            </a:pPr>
            <a:r>
              <a:rPr lang="fa-IR" sz="2400" dirty="0">
                <a:solidFill>
                  <a:schemeClr val="tx1"/>
                </a:solidFill>
                <a:cs typeface="B Nazanin" pitchFamily="2" charset="-78"/>
              </a:rPr>
              <a:t>مصرف کافی ویتامین </a:t>
            </a:r>
            <a:r>
              <a:rPr lang="en-US" sz="2400" dirty="0">
                <a:solidFill>
                  <a:schemeClr val="tx1"/>
                </a:solidFill>
                <a:cs typeface="B Nazanin" pitchFamily="2" charset="-78"/>
              </a:rPr>
              <a:t>C</a:t>
            </a:r>
          </a:p>
          <a:p>
            <a:pPr marL="0" indent="0" algn="r" rtl="1">
              <a:buNone/>
            </a:pPr>
            <a:endParaRPr lang="en-US" sz="3200" b="1" dirty="0">
              <a:solidFill>
                <a:schemeClr val="tx1"/>
              </a:solidFill>
            </a:endParaRPr>
          </a:p>
        </p:txBody>
      </p:sp>
    </p:spTree>
    <p:extLst>
      <p:ext uri="{BB962C8B-B14F-4D97-AF65-F5344CB8AC3E}">
        <p14:creationId xmlns:p14="http://schemas.microsoft.com/office/powerpoint/2010/main" val="100938369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pPr algn="r" rtl="1"/>
            <a:r>
              <a:rPr lang="fa-IR" dirty="0">
                <a:solidFill>
                  <a:schemeClr val="tx1"/>
                </a:solidFill>
                <a:cs typeface="B Nazanin" pitchFamily="2" charset="-78"/>
              </a:rPr>
              <a:t>سندروم دامپینگ</a:t>
            </a:r>
            <a:endParaRPr lang="en-US" dirty="0" smtClean="0">
              <a:solidFill>
                <a:schemeClr val="tx1"/>
              </a:solidFill>
            </a:endParaRPr>
          </a:p>
        </p:txBody>
      </p:sp>
      <p:sp>
        <p:nvSpPr>
          <p:cNvPr id="5" name="Content Placeholder 2"/>
          <p:cNvSpPr>
            <a:spLocks noGrp="1"/>
          </p:cNvSpPr>
          <p:nvPr>
            <p:ph idx="1"/>
          </p:nvPr>
        </p:nvSpPr>
        <p:spPr>
          <a:xfrm>
            <a:off x="677334" y="1698171"/>
            <a:ext cx="8596668" cy="4343191"/>
          </a:xfrm>
        </p:spPr>
        <p:txBody>
          <a:bodyPr>
            <a:normAutofit/>
          </a:bodyPr>
          <a:lstStyle/>
          <a:p>
            <a:pPr algn="r" rtl="1">
              <a:buFont typeface="Arial" charset="0"/>
              <a:buNone/>
            </a:pPr>
            <a:r>
              <a:rPr lang="fa-IR" sz="2400" dirty="0" smtClean="0">
                <a:solidFill>
                  <a:schemeClr val="tx1"/>
                </a:solidFill>
                <a:cs typeface="B Nazanin" pitchFamily="2" charset="-78"/>
              </a:rPr>
              <a:t>تعریف: سندروم دامپینگ،پاسخ فیزیولوژیک پیچیده ای به تخلیه سریع محتویات معده به دئودنوم و درنتیجه حضور مقادیر زیاد غذای هضم نشده در قسمت پروگزیمال روده کوچک.</a:t>
            </a:r>
          </a:p>
          <a:p>
            <a:pPr algn="r" rtl="1">
              <a:buFont typeface="Arial" charset="0"/>
              <a:buNone/>
            </a:pPr>
            <a:r>
              <a:rPr lang="fa-IR" sz="2400" dirty="0" smtClean="0">
                <a:solidFill>
                  <a:schemeClr val="tx1"/>
                </a:solidFill>
                <a:cs typeface="B Nazanin" pitchFamily="2" charset="-78"/>
              </a:rPr>
              <a:t>به دنبال برخی انواع جراحی معده،غذا به جای آنکه به تدریج و درمقادیر کوچک از معده به روده برود،15-5 دقیقه بعد از مصرف به صورت توده ای وارد دئودنوم یا ژوژنوم می شود.</a:t>
            </a:r>
          </a:p>
          <a:p>
            <a:pPr algn="r" rtl="1">
              <a:buFont typeface="Arial" charset="0"/>
              <a:buNone/>
            </a:pPr>
            <a:r>
              <a:rPr lang="fa-IR" sz="2400" dirty="0" smtClean="0">
                <a:solidFill>
                  <a:schemeClr val="tx1"/>
                </a:solidFill>
              </a:rPr>
              <a:t>علل</a:t>
            </a:r>
          </a:p>
          <a:p>
            <a:pPr algn="r" rtl="1">
              <a:buFont typeface="Arial" charset="0"/>
              <a:buNone/>
            </a:pPr>
            <a:endParaRPr lang="fa-IR" sz="2400" dirty="0" smtClean="0">
              <a:solidFill>
                <a:schemeClr val="tx1"/>
              </a:solidFill>
              <a:cs typeface="B Nazanin" pitchFamily="2" charset="-78"/>
            </a:endParaRPr>
          </a:p>
          <a:p>
            <a:pPr algn="r" rtl="1">
              <a:buFont typeface="Arial" charset="0"/>
              <a:buNone/>
            </a:pPr>
            <a:endParaRPr lang="en-US" sz="2400" dirty="0" smtClean="0">
              <a:solidFill>
                <a:schemeClr val="tx1"/>
              </a:solidFill>
              <a:cs typeface="B Nazanin" pitchFamily="2" charset="-78"/>
            </a:endParaRPr>
          </a:p>
        </p:txBody>
      </p:sp>
      <p:sp>
        <p:nvSpPr>
          <p:cNvPr id="6" name="Content Placeholder 2"/>
          <p:cNvSpPr txBox="1">
            <a:spLocks/>
          </p:cNvSpPr>
          <p:nvPr/>
        </p:nvSpPr>
        <p:spPr>
          <a:xfrm>
            <a:off x="457200" y="3878826"/>
            <a:ext cx="8816802" cy="2247338"/>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r" rtl="1"/>
            <a:r>
              <a:rPr lang="fa-IR" sz="2400" dirty="0" smtClean="0">
                <a:solidFill>
                  <a:schemeClr val="tx1"/>
                </a:solidFill>
                <a:cs typeface="B Nazanin" pitchFamily="2" charset="-78"/>
              </a:rPr>
              <a:t>اعمال جراحی که در آنها عضله اسفنگتر پیلور(تنظیم کننده عبور غذا از معده به دئودنوم)دور زده می شود(بای پس)یا خارج می گردد.</a:t>
            </a:r>
          </a:p>
          <a:p>
            <a:pPr algn="r" rtl="1"/>
            <a:r>
              <a:rPr lang="fa-IR" sz="2400" dirty="0" smtClean="0">
                <a:solidFill>
                  <a:schemeClr val="tx1"/>
                </a:solidFill>
                <a:cs typeface="B Nazanin" pitchFamily="2" charset="-78"/>
              </a:rPr>
              <a:t>گاسترکتومی کامل یا نسبی،دستکاری های پیلور، </a:t>
            </a:r>
            <a:r>
              <a:rPr lang="en-US" sz="2400" dirty="0" smtClean="0">
                <a:solidFill>
                  <a:schemeClr val="tx1"/>
                </a:solidFill>
                <a:cs typeface="B Nazanin" pitchFamily="2" charset="-78"/>
              </a:rPr>
              <a:t>fundoplication</a:t>
            </a:r>
            <a:r>
              <a:rPr lang="fa-IR" sz="2400" dirty="0" smtClean="0">
                <a:solidFill>
                  <a:schemeClr val="tx1"/>
                </a:solidFill>
                <a:cs typeface="B Nazanin" pitchFamily="2" charset="-78"/>
              </a:rPr>
              <a:t>(چین دادن سر معده به دور مری جهت اصلاح دریچه ودرمان ریفلاکس مری)</a:t>
            </a:r>
            <a:endParaRPr lang="en-US" sz="2400" dirty="0" smtClean="0">
              <a:solidFill>
                <a:schemeClr val="tx1"/>
              </a:solidFill>
              <a:cs typeface="B Nazanin" pitchFamily="2" charset="-78"/>
            </a:endParaRPr>
          </a:p>
        </p:txBody>
      </p:sp>
    </p:spTree>
    <p:extLst>
      <p:ext uri="{BB962C8B-B14F-4D97-AF65-F5344CB8AC3E}">
        <p14:creationId xmlns:p14="http://schemas.microsoft.com/office/powerpoint/2010/main" val="47303025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solidFill>
                  <a:schemeClr val="tx1"/>
                </a:solidFill>
                <a:cs typeface="B Nazanin"/>
              </a:rPr>
              <a:t>علائم</a:t>
            </a:r>
            <a:endParaRPr lang="en-US" dirty="0">
              <a:solidFill>
                <a:schemeClr val="tx1"/>
              </a:solidFill>
              <a:cs typeface="B Nazanin"/>
            </a:endParaRPr>
          </a:p>
        </p:txBody>
      </p:sp>
      <p:sp>
        <p:nvSpPr>
          <p:cNvPr id="3" name="Content Placeholder 2"/>
          <p:cNvSpPr>
            <a:spLocks noGrp="1"/>
          </p:cNvSpPr>
          <p:nvPr>
            <p:ph idx="1"/>
          </p:nvPr>
        </p:nvSpPr>
        <p:spPr>
          <a:xfrm>
            <a:off x="677334" y="1422401"/>
            <a:ext cx="8596668" cy="4618962"/>
          </a:xfrm>
        </p:spPr>
        <p:txBody>
          <a:bodyPr>
            <a:normAutofit/>
          </a:bodyPr>
          <a:lstStyle/>
          <a:p>
            <a:pPr algn="r" rtl="1"/>
            <a:r>
              <a:rPr lang="fa-IR" sz="2000" dirty="0">
                <a:solidFill>
                  <a:schemeClr val="tx1"/>
                </a:solidFill>
                <a:cs typeface="B Nazanin"/>
              </a:rPr>
              <a:t>پری شکم،تهوع،درد کرامپی شکم و اسهال</a:t>
            </a:r>
          </a:p>
          <a:p>
            <a:pPr algn="r" rtl="1"/>
            <a:r>
              <a:rPr lang="fa-IR" sz="2000" dirty="0">
                <a:solidFill>
                  <a:schemeClr val="tx1"/>
                </a:solidFill>
                <a:cs typeface="B Nazanin"/>
              </a:rPr>
              <a:t>احساس گرما،سرگیجه،ضعف و غش،افزایش نبض وعرق سرد</a:t>
            </a:r>
          </a:p>
          <a:p>
            <a:pPr algn="r" rtl="1">
              <a:buFont typeface="Wingdings" pitchFamily="2" charset="2"/>
              <a:buChar char="ü"/>
            </a:pPr>
            <a:r>
              <a:rPr lang="fa-IR" sz="2000" dirty="0">
                <a:solidFill>
                  <a:schemeClr val="tx1"/>
                </a:solidFill>
                <a:cs typeface="B Nazanin"/>
              </a:rPr>
              <a:t>این علائم ناشی از شیفت مایعات از پلاسما و مایعات خارج سلولی به ژوژنوم و رقیق کردن محتویات هایپرتونیک ژوژنوم می باشد.</a:t>
            </a:r>
          </a:p>
          <a:p>
            <a:pPr algn="r" rtl="1">
              <a:buFont typeface="Wingdings" pitchFamily="2" charset="2"/>
              <a:buChar char="ü"/>
            </a:pPr>
            <a:r>
              <a:rPr lang="fa-IR" sz="2000" dirty="0">
                <a:solidFill>
                  <a:schemeClr val="tx1"/>
                </a:solidFill>
                <a:cs typeface="B Nazanin"/>
              </a:rPr>
              <a:t>شیفت مایعات منجر به کاهش حجم خون درگردش ودر نتیجه کاهش برون ده قلبی می شود.</a:t>
            </a:r>
          </a:p>
          <a:p>
            <a:pPr algn="r" rtl="1">
              <a:buFont typeface="Wingdings" pitchFamily="2" charset="2"/>
              <a:buChar char="ü"/>
            </a:pPr>
            <a:r>
              <a:rPr lang="fa-IR" sz="2000" dirty="0">
                <a:solidFill>
                  <a:schemeClr val="tx1"/>
                </a:solidFill>
                <a:cs typeface="B Nazanin"/>
              </a:rPr>
              <a:t>این علائم در افراد نرمال با تزریق مقدار زیاد گلوکز به ژوژنوم اتفاق می افتد</a:t>
            </a:r>
            <a:r>
              <a:rPr lang="fa-IR" sz="2400" dirty="0">
                <a:solidFill>
                  <a:schemeClr val="tx1"/>
                </a:solidFill>
                <a:cs typeface="B Nazanin"/>
              </a:rPr>
              <a:t>.</a:t>
            </a:r>
            <a:endParaRPr lang="en-US" sz="2400" dirty="0">
              <a:solidFill>
                <a:schemeClr val="tx1"/>
              </a:solidFill>
              <a:cs typeface="B Nazanin"/>
            </a:endParaRPr>
          </a:p>
          <a:p>
            <a:endParaRPr lang="en-US" sz="2400" dirty="0">
              <a:solidFill>
                <a:schemeClr val="tx1"/>
              </a:solidFill>
              <a:cs typeface="B Nazanin"/>
            </a:endParaRPr>
          </a:p>
        </p:txBody>
      </p:sp>
    </p:spTree>
    <p:extLst>
      <p:ext uri="{BB962C8B-B14F-4D97-AF65-F5344CB8AC3E}">
        <p14:creationId xmlns:p14="http://schemas.microsoft.com/office/powerpoint/2010/main" val="64162987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en-US" dirty="0">
                <a:solidFill>
                  <a:schemeClr val="tx1"/>
                </a:solidFill>
              </a:rPr>
              <a:t>Late Dumping Syndrome</a:t>
            </a:r>
          </a:p>
        </p:txBody>
      </p:sp>
      <p:sp>
        <p:nvSpPr>
          <p:cNvPr id="4" name="Content Placeholder 2"/>
          <p:cNvSpPr>
            <a:spLocks noGrp="1"/>
          </p:cNvSpPr>
          <p:nvPr>
            <p:ph idx="1"/>
          </p:nvPr>
        </p:nvSpPr>
        <p:spPr>
          <a:xfrm>
            <a:off x="677334" y="1611087"/>
            <a:ext cx="8596668" cy="4430276"/>
          </a:xfrm>
        </p:spPr>
        <p:txBody>
          <a:bodyPr>
            <a:noAutofit/>
          </a:bodyPr>
          <a:lstStyle/>
          <a:p>
            <a:pPr algn="r" rtl="1"/>
            <a:r>
              <a:rPr lang="fa-IR" sz="2000" dirty="0" smtClean="0">
                <a:solidFill>
                  <a:schemeClr val="tx1"/>
                </a:solidFill>
                <a:cs typeface="B Nazanin" pitchFamily="2" charset="-78"/>
              </a:rPr>
              <a:t>2-1 ساعت بعد از وعده غذا اتفاق می افتد.</a:t>
            </a:r>
          </a:p>
          <a:p>
            <a:pPr algn="r" rtl="1"/>
            <a:r>
              <a:rPr lang="fa-IR" sz="2000" dirty="0" smtClean="0">
                <a:solidFill>
                  <a:schemeClr val="tx1"/>
                </a:solidFill>
                <a:cs typeface="B Nazanin" pitchFamily="2" charset="-78"/>
              </a:rPr>
              <a:t>علائم :تعریق،افزایش ضربان قلب،گیجی ذهن،سنکوپ.</a:t>
            </a:r>
          </a:p>
          <a:p>
            <a:pPr algn="r" rtl="1"/>
            <a:r>
              <a:rPr lang="fa-IR" sz="2000" dirty="0" smtClean="0">
                <a:solidFill>
                  <a:schemeClr val="tx1"/>
                </a:solidFill>
                <a:cs typeface="B Nazanin" pitchFamily="2" charset="-78"/>
              </a:rPr>
              <a:t>علل:انتقال،هیدرولیز و جذب سریع کربوهیدرات ها سبب افزایش شدید سطح انسولین و درنتیجه افت قند خون می شود.</a:t>
            </a:r>
          </a:p>
          <a:p>
            <a:pPr algn="ctr" rtl="1">
              <a:buFont typeface="Arial" charset="0"/>
              <a:buNone/>
            </a:pPr>
            <a:r>
              <a:rPr lang="fa-IR" sz="2000" dirty="0" smtClean="0">
                <a:solidFill>
                  <a:schemeClr val="tx1"/>
                </a:solidFill>
                <a:cs typeface="B Nazanin" pitchFamily="2" charset="-78"/>
              </a:rPr>
              <a:t>(</a:t>
            </a:r>
            <a:r>
              <a:rPr lang="en-US" sz="2000" dirty="0" smtClean="0">
                <a:solidFill>
                  <a:schemeClr val="tx1"/>
                </a:solidFill>
                <a:cs typeface="B Nazanin" pitchFamily="2" charset="-78"/>
              </a:rPr>
              <a:t>Insulin-Induced Hypoglycemia</a:t>
            </a:r>
            <a:r>
              <a:rPr lang="fa-IR" sz="2000" dirty="0" smtClean="0">
                <a:solidFill>
                  <a:schemeClr val="tx1"/>
                </a:solidFill>
                <a:cs typeface="B Nazanin" pitchFamily="2" charset="-78"/>
              </a:rPr>
              <a:t>)</a:t>
            </a:r>
          </a:p>
          <a:p>
            <a:pPr algn="ctr" rtl="1">
              <a:buFont typeface="Arial" charset="0"/>
              <a:buNone/>
            </a:pPr>
            <a:endParaRPr lang="en-US" sz="2000" dirty="0" smtClean="0">
              <a:solidFill>
                <a:schemeClr val="tx1"/>
              </a:solidFill>
              <a:cs typeface="B Nazanin" pitchFamily="2" charset="-78"/>
            </a:endParaRPr>
          </a:p>
          <a:p>
            <a:pPr algn="r" rtl="1">
              <a:buFont typeface="Arial" charset="0"/>
              <a:buNone/>
            </a:pPr>
            <a:r>
              <a:rPr lang="fa-IR" sz="2000" dirty="0">
                <a:solidFill>
                  <a:schemeClr val="tx1"/>
                </a:solidFill>
                <a:cs typeface="B Nazanin" pitchFamily="2" charset="-78"/>
              </a:rPr>
              <a:t>در سندروم دامپینگ معمولا کاهش وزن و سوءتغذیه داریم زیرا:</a:t>
            </a:r>
          </a:p>
          <a:p>
            <a:pPr algn="r" rtl="1">
              <a:buFont typeface="Arial" charset="0"/>
              <a:buNone/>
            </a:pPr>
            <a:r>
              <a:rPr lang="fa-IR" sz="2000" dirty="0">
                <a:solidFill>
                  <a:schemeClr val="tx1"/>
                </a:solidFill>
                <a:cs typeface="B Nazanin" pitchFamily="2" charset="-78"/>
              </a:rPr>
              <a:t>1-اغلب بیماران به دلیل ترس و نگرانی ناشی از بروز علائم،به طور ارادی ویا غیر ارادی دریافت غذای خود را کاهش می دهند.</a:t>
            </a:r>
          </a:p>
          <a:p>
            <a:pPr algn="r" rtl="1">
              <a:buFont typeface="Arial" charset="0"/>
              <a:buNone/>
            </a:pPr>
            <a:r>
              <a:rPr lang="fa-IR" sz="2000" dirty="0">
                <a:solidFill>
                  <a:schemeClr val="tx1"/>
                </a:solidFill>
                <a:cs typeface="B Nazanin" pitchFamily="2" charset="-78"/>
              </a:rPr>
              <a:t>2- به دلیل اسهال ناشی از افزایش فعالیت روده ها</a:t>
            </a:r>
          </a:p>
          <a:p>
            <a:pPr algn="r" rtl="1">
              <a:buFont typeface="Arial" charset="0"/>
              <a:buNone/>
            </a:pPr>
            <a:r>
              <a:rPr lang="fa-IR" sz="2000" dirty="0">
                <a:solidFill>
                  <a:schemeClr val="tx1"/>
                </a:solidFill>
                <a:cs typeface="B Nazanin" pitchFamily="2" charset="-78"/>
              </a:rPr>
              <a:t>3-سیری زودرس،بی اشتهایی و سوءجذب به ویژه بعد از حذف بخشی از معده.</a:t>
            </a:r>
            <a:endParaRPr lang="en-US" sz="2000" dirty="0">
              <a:solidFill>
                <a:schemeClr val="tx1"/>
              </a:solidFill>
              <a:cs typeface="B Nazanin" pitchFamily="2" charset="-78"/>
            </a:endParaRPr>
          </a:p>
          <a:p>
            <a:pPr algn="r" rtl="1">
              <a:buFont typeface="Arial" charset="0"/>
              <a:buNone/>
            </a:pPr>
            <a:endParaRPr lang="en-US" sz="2000" dirty="0" smtClean="0">
              <a:solidFill>
                <a:schemeClr val="tx1"/>
              </a:solidFill>
              <a:cs typeface="B Nazanin" pitchFamily="2" charset="-78"/>
            </a:endParaRPr>
          </a:p>
        </p:txBody>
      </p:sp>
    </p:spTree>
    <p:extLst>
      <p:ext uri="{BB962C8B-B14F-4D97-AF65-F5344CB8AC3E}">
        <p14:creationId xmlns:p14="http://schemas.microsoft.com/office/powerpoint/2010/main" val="20938550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pPr algn="r" rtl="1" eaLnBrk="1" hangingPunct="1"/>
            <a:r>
              <a:rPr lang="fa-IR" dirty="0" smtClean="0">
                <a:solidFill>
                  <a:schemeClr val="tx1"/>
                </a:solidFill>
                <a:cs typeface="B Nazanin"/>
              </a:rPr>
              <a:t>مقدمه</a:t>
            </a:r>
            <a:endParaRPr lang="en-US" dirty="0" smtClean="0">
              <a:solidFill>
                <a:schemeClr val="tx1"/>
              </a:solidFill>
              <a:cs typeface="B Nazanin"/>
            </a:endParaRPr>
          </a:p>
        </p:txBody>
      </p:sp>
      <p:sp>
        <p:nvSpPr>
          <p:cNvPr id="5" name="Content Placeholder 2"/>
          <p:cNvSpPr>
            <a:spLocks noGrp="1"/>
          </p:cNvSpPr>
          <p:nvPr>
            <p:ph idx="1"/>
          </p:nvPr>
        </p:nvSpPr>
        <p:spPr/>
        <p:txBody>
          <a:bodyPr>
            <a:normAutofit/>
          </a:bodyPr>
          <a:lstStyle/>
          <a:p>
            <a:pPr algn="r" rtl="1" eaLnBrk="1" hangingPunct="1">
              <a:buFont typeface="Arial" charset="0"/>
              <a:buNone/>
            </a:pPr>
            <a:r>
              <a:rPr lang="fa-IR" sz="2400" dirty="0" smtClean="0">
                <a:solidFill>
                  <a:schemeClr val="tx1"/>
                </a:solidFill>
                <a:cs typeface="B Nazanin" pitchFamily="2" charset="-78"/>
              </a:rPr>
              <a:t>مجرای گوارشی یکی از بخش های عمده بدن است که در هضم،جذب،سوخت و ساز غذا دخالت دارد.</a:t>
            </a:r>
          </a:p>
          <a:p>
            <a:pPr algn="r" rtl="1" eaLnBrk="1" hangingPunct="1">
              <a:buFont typeface="Arial" charset="0"/>
              <a:buNone/>
            </a:pPr>
            <a:r>
              <a:rPr lang="fa-IR" sz="2400" dirty="0" smtClean="0">
                <a:solidFill>
                  <a:schemeClr val="tx1"/>
                </a:solidFill>
                <a:cs typeface="B Nazanin" pitchFamily="2" charset="-78"/>
              </a:rPr>
              <a:t>مجرای گوارشی در مجموعه ای که حاوی شیره معدی،ترشح هورمون های مختلف از ارگانهای بدن(کبد،کیسه صفرا، پانکراس)و آنزیم های گوارشی می باشد،قرار دارد. </a:t>
            </a:r>
          </a:p>
          <a:p>
            <a:pPr algn="r" rtl="1" eaLnBrk="1" hangingPunct="1">
              <a:buFont typeface="Arial" charset="0"/>
              <a:buNone/>
            </a:pPr>
            <a:r>
              <a:rPr lang="fa-IR" sz="2400" dirty="0" smtClean="0">
                <a:solidFill>
                  <a:schemeClr val="tx1"/>
                </a:solidFill>
                <a:cs typeface="B Nazanin" pitchFamily="2" charset="-78"/>
              </a:rPr>
              <a:t>اختلال عملکرد مجرای گوارشی خود بر وضعیت تغذیه ای فرد اثر می گذارد و می تواند منجر به دریافت ناکافی مواد غذایی، کاهش وزن و سوءتغذیه پروتئین-انرژی و دهیدراتاسیون شود.</a:t>
            </a:r>
            <a:endParaRPr lang="en-US" sz="2400" dirty="0" smtClean="0">
              <a:solidFill>
                <a:schemeClr val="tx1"/>
              </a:solidFill>
              <a:cs typeface="B Nazanin" pitchFamily="2" charset="-78"/>
            </a:endParaRPr>
          </a:p>
        </p:txBody>
      </p:sp>
    </p:spTree>
    <p:extLst>
      <p:ext uri="{BB962C8B-B14F-4D97-AF65-F5344CB8AC3E}">
        <p14:creationId xmlns:p14="http://schemas.microsoft.com/office/powerpoint/2010/main" val="149732853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stretch>
            <a:fillRect/>
          </a:stretch>
        </p:blipFill>
        <p:spPr>
          <a:xfrm>
            <a:off x="1505937" y="1219200"/>
            <a:ext cx="6940163" cy="5021943"/>
          </a:xfrm>
          <a:prstGeom prst="rect">
            <a:avLst/>
          </a:prstGeom>
        </p:spPr>
      </p:pic>
      <p:sp>
        <p:nvSpPr>
          <p:cNvPr id="4" name="Title 1"/>
          <p:cNvSpPr>
            <a:spLocks noGrp="1"/>
          </p:cNvSpPr>
          <p:nvPr>
            <p:ph type="title"/>
          </p:nvPr>
        </p:nvSpPr>
        <p:spPr>
          <a:xfrm>
            <a:off x="677334" y="217714"/>
            <a:ext cx="8596668" cy="870857"/>
          </a:xfrm>
        </p:spPr>
        <p:txBody>
          <a:bodyPr/>
          <a:lstStyle/>
          <a:p>
            <a:pPr algn="r" rtl="1"/>
            <a:r>
              <a:rPr lang="fa-IR" dirty="0" smtClean="0">
                <a:solidFill>
                  <a:schemeClr val="tx1"/>
                </a:solidFill>
                <a:cs typeface="B Nazanin" pitchFamily="2" charset="-78"/>
              </a:rPr>
              <a:t>مراحل سندروم دامپینگ</a:t>
            </a:r>
            <a:endParaRPr lang="en-US" dirty="0" smtClean="0">
              <a:solidFill>
                <a:schemeClr val="tx1"/>
              </a:solidFill>
              <a:cs typeface="B Nazanin" pitchFamily="2" charset="-78"/>
            </a:endParaRPr>
          </a:p>
        </p:txBody>
      </p:sp>
    </p:spTree>
    <p:extLst>
      <p:ext uri="{BB962C8B-B14F-4D97-AF65-F5344CB8AC3E}">
        <p14:creationId xmlns:p14="http://schemas.microsoft.com/office/powerpoint/2010/main" val="347148363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30630"/>
            <a:ext cx="8596668" cy="754741"/>
          </a:xfrm>
        </p:spPr>
        <p:txBody>
          <a:bodyPr/>
          <a:lstStyle/>
          <a:p>
            <a:pPr algn="r" rtl="1"/>
            <a:r>
              <a:rPr lang="fa-IR" dirty="0">
                <a:solidFill>
                  <a:schemeClr val="tx1"/>
                </a:solidFill>
                <a:cs typeface="B Nazanin" pitchFamily="2" charset="-78"/>
              </a:rPr>
              <a:t>مراقبت های تغذیه ای</a:t>
            </a:r>
            <a:endParaRPr lang="en-US" dirty="0">
              <a:solidFill>
                <a:schemeClr val="tx1"/>
              </a:solidFill>
            </a:endParaRPr>
          </a:p>
        </p:txBody>
      </p:sp>
      <p:sp>
        <p:nvSpPr>
          <p:cNvPr id="4" name="Content Placeholder 2"/>
          <p:cNvSpPr>
            <a:spLocks noGrp="1"/>
          </p:cNvSpPr>
          <p:nvPr>
            <p:ph idx="1"/>
          </p:nvPr>
        </p:nvSpPr>
        <p:spPr>
          <a:xfrm>
            <a:off x="677863" y="885371"/>
            <a:ext cx="8596312" cy="5776686"/>
          </a:xfrm>
        </p:spPr>
        <p:txBody>
          <a:bodyPr>
            <a:normAutofit/>
          </a:bodyPr>
          <a:lstStyle/>
          <a:p>
            <a:pPr algn="r" rtl="1">
              <a:buFont typeface="Arial" charset="0"/>
              <a:buNone/>
              <a:defRPr/>
            </a:pPr>
            <a:r>
              <a:rPr lang="fa-IR" dirty="0" smtClean="0">
                <a:solidFill>
                  <a:schemeClr val="tx1"/>
                </a:solidFill>
                <a:cs typeface="B Nazanin" pitchFamily="2" charset="-78"/>
              </a:rPr>
              <a:t>1-وعده های غذایی کوچک و متعدد(تعداد وعده ها بستگی به تحمل  بیمار دارد.)</a:t>
            </a:r>
          </a:p>
          <a:p>
            <a:pPr algn="r" rtl="1">
              <a:buFont typeface="Arial" charset="0"/>
              <a:buNone/>
              <a:defRPr/>
            </a:pPr>
            <a:r>
              <a:rPr lang="fa-IR" dirty="0" smtClean="0">
                <a:solidFill>
                  <a:schemeClr val="tx1"/>
                </a:solidFill>
                <a:cs typeface="B Nazanin" pitchFamily="2" charset="-78"/>
              </a:rPr>
              <a:t>2-آهسته غذا خوردن وخوب جویدن غذا و داشتن آرامش</a:t>
            </a:r>
          </a:p>
          <a:p>
            <a:pPr algn="r" rtl="1">
              <a:buFont typeface="Arial" charset="0"/>
              <a:buNone/>
              <a:defRPr/>
            </a:pPr>
            <a:r>
              <a:rPr lang="fa-IR" dirty="0" smtClean="0">
                <a:solidFill>
                  <a:schemeClr val="tx1"/>
                </a:solidFill>
                <a:cs typeface="B Nazanin" pitchFamily="2" charset="-78"/>
              </a:rPr>
              <a:t>3-اجتناب از دراز کشیدن بلافاصله بعداز خوردن غذا و اجتناب از فعالیت تا یک ساعت بعد از غذا</a:t>
            </a:r>
          </a:p>
          <a:p>
            <a:pPr algn="r" rtl="1">
              <a:buFont typeface="Arial" charset="0"/>
              <a:buNone/>
              <a:defRPr/>
            </a:pPr>
            <a:r>
              <a:rPr lang="fa-IR" dirty="0" smtClean="0">
                <a:solidFill>
                  <a:schemeClr val="tx1"/>
                </a:solidFill>
                <a:cs typeface="B Nazanin" pitchFamily="2" charset="-78"/>
              </a:rPr>
              <a:t>4-مصرف زیاد مایعات به همراه غذا ،موجب افزایش سرعت عبور غذا از دستگاه گوارش می شود.بنابراین مایعات باید تنها دربین وعده های غذایی مصرف شود.</a:t>
            </a:r>
          </a:p>
          <a:p>
            <a:pPr algn="r" rtl="1">
              <a:buFont typeface="Arial" charset="0"/>
              <a:buNone/>
              <a:defRPr/>
            </a:pPr>
            <a:r>
              <a:rPr lang="fa-IR" dirty="0" smtClean="0">
                <a:solidFill>
                  <a:schemeClr val="tx1"/>
                </a:solidFill>
                <a:cs typeface="B Nazanin" pitchFamily="2" charset="-78"/>
              </a:rPr>
              <a:t>(60-30 دقیقه بعد یا قبل از وعده ها)</a:t>
            </a:r>
          </a:p>
          <a:p>
            <a:pPr algn="r" rtl="1">
              <a:buFont typeface="Arial" charset="0"/>
              <a:buNone/>
              <a:defRPr/>
            </a:pPr>
            <a:r>
              <a:rPr lang="fa-IR" dirty="0" smtClean="0">
                <a:solidFill>
                  <a:schemeClr val="tx1"/>
                </a:solidFill>
                <a:cs typeface="B Nazanin" pitchFamily="2" charset="-78"/>
              </a:rPr>
              <a:t>دریافت مایعات روزانه باید با مقدار دفع مایعات از طریق اسهال،ادرار و دفع نامحسوس برابر باشد.</a:t>
            </a:r>
          </a:p>
          <a:p>
            <a:pPr algn="r" rtl="1">
              <a:buFont typeface="Arial" charset="0"/>
              <a:buNone/>
              <a:defRPr/>
            </a:pPr>
            <a:r>
              <a:rPr lang="fa-IR" dirty="0">
                <a:solidFill>
                  <a:schemeClr val="tx1"/>
                </a:solidFill>
                <a:cs typeface="B Nazanin" pitchFamily="2" charset="-78"/>
              </a:rPr>
              <a:t>5-رژیم غذایی در سندروم دامپینگ،رژیم پرچربی 45-35%،پروتئین 20% و کربوهیدرات،ساده،کم و محدود (20%)می باشد.کربوهیدرات پیچیده نیز برحسب تحمل مصرف می شود.</a:t>
            </a:r>
          </a:p>
          <a:p>
            <a:pPr algn="r" rtl="1">
              <a:buFont typeface="Wingdings" pitchFamily="2" charset="2"/>
              <a:buChar char="ü"/>
              <a:defRPr/>
            </a:pPr>
            <a:r>
              <a:rPr lang="fa-IR" dirty="0">
                <a:solidFill>
                  <a:schemeClr val="tx1"/>
                </a:solidFill>
                <a:cs typeface="B Nazanin" pitchFamily="2" charset="-78"/>
              </a:rPr>
              <a:t>کربوهیدرات ساده مانند لاکتوز،ساکاروز و دکستروز به سرعت تجزیه می شوند و باعث تشدید عوارض می شوند.</a:t>
            </a:r>
          </a:p>
          <a:p>
            <a:pPr algn="r" rtl="1">
              <a:buFont typeface="Wingdings" pitchFamily="2" charset="2"/>
              <a:buChar char="ü"/>
              <a:defRPr/>
            </a:pPr>
            <a:r>
              <a:rPr lang="fa-IR" dirty="0">
                <a:solidFill>
                  <a:schemeClr val="tx1"/>
                </a:solidFill>
                <a:cs typeface="B Nazanin" pitchFamily="2" charset="-78"/>
              </a:rPr>
              <a:t>پروتئین،چربی و کربوهیدرات های پیچیده با سرعت کمتری هیدرولیز شده وبهتر تحمل می شوند.</a:t>
            </a:r>
          </a:p>
          <a:p>
            <a:pPr algn="r" rtl="1">
              <a:buFont typeface="Arial" charset="0"/>
              <a:buNone/>
              <a:defRPr/>
            </a:pPr>
            <a:r>
              <a:rPr lang="fa-IR" dirty="0">
                <a:solidFill>
                  <a:schemeClr val="tx1"/>
                </a:solidFill>
                <a:cs typeface="B Nazanin" pitchFamily="2" charset="-78"/>
              </a:rPr>
              <a:t>6-مکمل های فیبری باعث افزایش زمان عبور از دستگاه گوارش فوقانی شده ومیزان جذب گلوکز و در نتیجه پاسخ انسولین را کاهش می دهند.</a:t>
            </a:r>
          </a:p>
          <a:p>
            <a:pPr algn="r" rtl="1">
              <a:buFont typeface="Arial" charset="0"/>
              <a:buNone/>
              <a:defRPr/>
            </a:pPr>
            <a:r>
              <a:rPr lang="fa-IR" dirty="0">
                <a:solidFill>
                  <a:schemeClr val="tx1"/>
                </a:solidFill>
                <a:cs typeface="B Nazanin" pitchFamily="2" charset="-78"/>
              </a:rPr>
              <a:t>به منظور جلوگیری از انسداد ،به ویژه درتنگی مری ومعده،درمصرف مقادیر زیاد مکمل های  فیبری باید احتیاط شود وبا میزان کافی آب مصرف شود.</a:t>
            </a:r>
            <a:endParaRPr lang="en-US" dirty="0">
              <a:solidFill>
                <a:schemeClr val="tx1"/>
              </a:solidFill>
              <a:cs typeface="B Nazanin" pitchFamily="2" charset="-78"/>
            </a:endParaRPr>
          </a:p>
          <a:p>
            <a:pPr algn="r" rtl="1">
              <a:buFont typeface="Arial" charset="0"/>
              <a:buNone/>
              <a:defRPr/>
            </a:pPr>
            <a:endParaRPr lang="fa-IR" dirty="0" smtClean="0">
              <a:solidFill>
                <a:schemeClr val="tx1"/>
              </a:solidFill>
              <a:cs typeface="B Nazanin" pitchFamily="2" charset="-78"/>
            </a:endParaRPr>
          </a:p>
          <a:p>
            <a:pPr algn="r" rtl="1">
              <a:buFont typeface="Arial" charset="0"/>
              <a:buNone/>
              <a:defRPr/>
            </a:pPr>
            <a:endParaRPr lang="fa-IR" dirty="0" smtClean="0">
              <a:solidFill>
                <a:schemeClr val="tx1"/>
              </a:solidFill>
              <a:cs typeface="B Nazanin" pitchFamily="2" charset="-78"/>
            </a:endParaRPr>
          </a:p>
          <a:p>
            <a:pPr algn="r" rtl="1">
              <a:buFont typeface="Arial" charset="0"/>
              <a:buNone/>
              <a:defRPr/>
            </a:pPr>
            <a:endParaRPr lang="fa-IR" dirty="0" smtClean="0">
              <a:solidFill>
                <a:schemeClr val="tx1"/>
              </a:solidFill>
              <a:cs typeface="B Nazanin" pitchFamily="2" charset="-78"/>
            </a:endParaRPr>
          </a:p>
          <a:p>
            <a:pPr algn="r" rtl="1">
              <a:buFont typeface="Arial" charset="0"/>
              <a:buNone/>
              <a:defRPr/>
            </a:pPr>
            <a:endParaRPr lang="fa-IR" dirty="0" smtClean="0">
              <a:solidFill>
                <a:schemeClr val="tx1"/>
              </a:solidFill>
              <a:cs typeface="B Nazanin" pitchFamily="2" charset="-78"/>
            </a:endParaRPr>
          </a:p>
          <a:p>
            <a:pPr algn="r" rtl="1">
              <a:buFont typeface="Arial" charset="0"/>
              <a:buNone/>
              <a:defRPr/>
            </a:pPr>
            <a:endParaRPr lang="fa-IR" dirty="0" smtClean="0">
              <a:solidFill>
                <a:schemeClr val="tx1"/>
              </a:solidFill>
              <a:cs typeface="B Nazanin" pitchFamily="2" charset="-78"/>
            </a:endParaRPr>
          </a:p>
        </p:txBody>
      </p:sp>
    </p:spTree>
    <p:extLst>
      <p:ext uri="{BB962C8B-B14F-4D97-AF65-F5344CB8AC3E}">
        <p14:creationId xmlns:p14="http://schemas.microsoft.com/office/powerpoint/2010/main" val="117478397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677334" y="696687"/>
            <a:ext cx="8596668" cy="5344676"/>
          </a:xfrm>
        </p:spPr>
        <p:txBody>
          <a:bodyPr>
            <a:normAutofit/>
          </a:bodyPr>
          <a:lstStyle/>
          <a:p>
            <a:pPr algn="r" rtl="1">
              <a:buFont typeface="Wingdings" pitchFamily="2" charset="2"/>
              <a:buChar char="ü"/>
            </a:pPr>
            <a:r>
              <a:rPr lang="fa-IR" sz="2400" dirty="0" smtClean="0">
                <a:solidFill>
                  <a:schemeClr val="tx1"/>
                </a:solidFill>
                <a:cs typeface="B Nazanin" pitchFamily="2" charset="-78"/>
              </a:rPr>
              <a:t>پکتین وصمغ(</a:t>
            </a:r>
            <a:r>
              <a:rPr lang="en-US" sz="2400" dirty="0" smtClean="0">
                <a:solidFill>
                  <a:schemeClr val="tx1"/>
                </a:solidFill>
                <a:cs typeface="B Nazanin" pitchFamily="2" charset="-78"/>
              </a:rPr>
              <a:t>guar</a:t>
            </a:r>
            <a:r>
              <a:rPr lang="fa-IR" sz="2400" dirty="0" smtClean="0">
                <a:solidFill>
                  <a:schemeClr val="tx1"/>
                </a:solidFill>
                <a:cs typeface="B Nazanin" pitchFamily="2" charset="-78"/>
              </a:rPr>
              <a:t>)در درمان سندروم دامپینگ بسیار موثر است.</a:t>
            </a:r>
          </a:p>
          <a:p>
            <a:pPr algn="r" rtl="1">
              <a:buFont typeface="Arial" charset="0"/>
              <a:buNone/>
            </a:pPr>
            <a:r>
              <a:rPr lang="fa-IR" sz="2400" dirty="0" smtClean="0">
                <a:solidFill>
                  <a:schemeClr val="tx1"/>
                </a:solidFill>
                <a:cs typeface="B Nazanin" pitchFamily="2" charset="-78"/>
              </a:rPr>
              <a:t>(یک قاشق مرباخوری پودر پکتین،سه بار در روز)</a:t>
            </a:r>
          </a:p>
          <a:p>
            <a:pPr algn="r" rtl="1">
              <a:buFont typeface="Arial" charset="0"/>
              <a:buNone/>
            </a:pPr>
            <a:r>
              <a:rPr lang="fa-IR" sz="2400" dirty="0" smtClean="0">
                <a:solidFill>
                  <a:schemeClr val="tx1"/>
                </a:solidFill>
                <a:cs typeface="B Nazanin" pitchFamily="2" charset="-78"/>
              </a:rPr>
              <a:t>7-از مصرف مسهل های طبیعی (انجیر،آلوخشک و شیرین بیان)باید پرهیز کرد.</a:t>
            </a:r>
          </a:p>
          <a:p>
            <a:pPr algn="r" rtl="1">
              <a:buFont typeface="Arial" charset="0"/>
              <a:buNone/>
            </a:pPr>
            <a:r>
              <a:rPr lang="fa-IR" sz="2400" dirty="0" smtClean="0">
                <a:solidFill>
                  <a:schemeClr val="tx1"/>
                </a:solidFill>
                <a:cs typeface="B Nazanin" pitchFamily="2" charset="-78"/>
              </a:rPr>
              <a:t>8-مواد شیرین هیپرتونیک و غلیظ مثل نوشیدنی های بدون الکل، آب میوه ها،کیک ها،شیرینی ها ودسرهای یخ زده بسیار محدود شوند.</a:t>
            </a:r>
            <a:endParaRPr lang="en-US" sz="2400" dirty="0" smtClean="0">
              <a:solidFill>
                <a:schemeClr val="tx1"/>
              </a:solidFill>
              <a:cs typeface="B Nazanin" pitchFamily="2" charset="-78"/>
            </a:endParaRPr>
          </a:p>
        </p:txBody>
      </p:sp>
    </p:spTree>
    <p:extLst>
      <p:ext uri="{BB962C8B-B14F-4D97-AF65-F5344CB8AC3E}">
        <p14:creationId xmlns:p14="http://schemas.microsoft.com/office/powerpoint/2010/main" val="380205381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5208" y="2187678"/>
            <a:ext cx="9690782" cy="1012723"/>
          </a:xfrm>
        </p:spPr>
        <p:txBody>
          <a:bodyPr>
            <a:normAutofit/>
          </a:bodyPr>
          <a:lstStyle/>
          <a:p>
            <a:pPr algn="r" rtl="1"/>
            <a:r>
              <a:rPr lang="fa-IR" sz="4800" dirty="0" smtClean="0">
                <a:solidFill>
                  <a:schemeClr val="tx1"/>
                </a:solidFill>
                <a:cs typeface="B Nazanin"/>
              </a:rPr>
              <a:t>بیماری های مربوط به روده</a:t>
            </a:r>
            <a:endParaRPr lang="en-US" sz="4800" dirty="0">
              <a:solidFill>
                <a:schemeClr val="tx1"/>
              </a:solidFill>
              <a:cs typeface="B Nazanin"/>
            </a:endParaRPr>
          </a:p>
        </p:txBody>
      </p:sp>
    </p:spTree>
    <p:extLst>
      <p:ext uri="{BB962C8B-B14F-4D97-AF65-F5344CB8AC3E}">
        <p14:creationId xmlns:p14="http://schemas.microsoft.com/office/powerpoint/2010/main" val="216334488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pPr algn="r" rtl="1" eaLnBrk="1" hangingPunct="1"/>
            <a:r>
              <a:rPr lang="fa-IR" b="1" dirty="0" smtClean="0">
                <a:solidFill>
                  <a:schemeClr val="tx1"/>
                </a:solidFill>
                <a:cs typeface="B Nazanin" pitchFamily="2" charset="-78"/>
              </a:rPr>
              <a:t>سندروم روده تحریک پذیر</a:t>
            </a:r>
            <a:endParaRPr lang="en-US" b="1" dirty="0" smtClean="0">
              <a:solidFill>
                <a:schemeClr val="tx1"/>
              </a:solidFill>
              <a:cs typeface="B Nazanin" pitchFamily="2" charset="-78"/>
            </a:endParaRPr>
          </a:p>
        </p:txBody>
      </p:sp>
      <p:sp>
        <p:nvSpPr>
          <p:cNvPr id="5" name="Rectangle 4"/>
          <p:cNvSpPr/>
          <p:nvPr/>
        </p:nvSpPr>
        <p:spPr>
          <a:xfrm flipH="1">
            <a:off x="4223658" y="754743"/>
            <a:ext cx="1590680" cy="523220"/>
          </a:xfrm>
          <a:prstGeom prst="rect">
            <a:avLst/>
          </a:prstGeom>
        </p:spPr>
        <p:txBody>
          <a:bodyPr wrap="square">
            <a:spAutoFit/>
          </a:bodyPr>
          <a:lstStyle/>
          <a:p>
            <a:pPr rtl="1"/>
            <a:r>
              <a:rPr lang="en-US" sz="2800" b="1" dirty="0">
                <a:cs typeface="B Nazanin" pitchFamily="2" charset="-78"/>
              </a:rPr>
              <a:t>IBS</a:t>
            </a:r>
          </a:p>
        </p:txBody>
      </p:sp>
      <p:pic>
        <p:nvPicPr>
          <p:cNvPr id="8" name="Picture 3" descr="روده تحریک پذیر.jpg"/>
          <p:cNvPicPr>
            <a:picLocks noGrp="1" noChangeAspect="1"/>
          </p:cNvPicPr>
          <p:nvPr>
            <p:ph idx="1"/>
          </p:nvPr>
        </p:nvPicPr>
        <p:blipFill>
          <a:blip r:embed="rId2"/>
          <a:srcRect/>
          <a:stretch>
            <a:fillRect/>
          </a:stretch>
        </p:blipFill>
        <p:spPr bwMode="auto">
          <a:xfrm>
            <a:off x="2278744" y="2844799"/>
            <a:ext cx="5790128" cy="2699658"/>
          </a:xfrm>
          <a:prstGeom prst="rect">
            <a:avLst/>
          </a:prstGeom>
          <a:noFill/>
          <a:ln w="9525">
            <a:noFill/>
            <a:miter lim="800000"/>
            <a:headEnd/>
            <a:tailEnd/>
          </a:ln>
        </p:spPr>
      </p:pic>
    </p:spTree>
    <p:extLst>
      <p:ext uri="{BB962C8B-B14F-4D97-AF65-F5344CB8AC3E}">
        <p14:creationId xmlns:p14="http://schemas.microsoft.com/office/powerpoint/2010/main" val="158054037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09600"/>
            <a:ext cx="8596668" cy="5776685"/>
          </a:xfrm>
        </p:spPr>
        <p:txBody>
          <a:bodyPr>
            <a:normAutofit fontScale="85000" lnSpcReduction="20000"/>
          </a:bodyPr>
          <a:lstStyle/>
          <a:p>
            <a:pPr marL="0" indent="0" algn="r" rtl="1">
              <a:buNone/>
            </a:pPr>
            <a:r>
              <a:rPr lang="fa-IR" sz="2800" dirty="0" smtClean="0">
                <a:solidFill>
                  <a:schemeClr val="tx1"/>
                </a:solidFill>
                <a:cs typeface="B Nazanin" pitchFamily="2" charset="-78"/>
              </a:rPr>
              <a:t>تعریف</a:t>
            </a:r>
          </a:p>
          <a:p>
            <a:pPr algn="r" rtl="1">
              <a:buNone/>
            </a:pPr>
            <a:r>
              <a:rPr lang="fa-IR" sz="2800" dirty="0">
                <a:solidFill>
                  <a:schemeClr val="tx1"/>
                </a:solidFill>
                <a:cs typeface="B Nazanin" pitchFamily="2" charset="-78"/>
              </a:rPr>
              <a:t>مجموعه ای از علائم شامل درد شکم،نفخ،احساس عدم تخلیه روده، وجود موکوس در مدفوع،تغییر اجابت مزاج(اسهال ویا یبوست).این علائم با هیجانات روحی تشدید می شود.</a:t>
            </a:r>
          </a:p>
          <a:p>
            <a:pPr algn="r" rtl="1">
              <a:buNone/>
            </a:pPr>
            <a:r>
              <a:rPr lang="fa-IR" sz="2800" dirty="0">
                <a:solidFill>
                  <a:schemeClr val="tx1"/>
                </a:solidFill>
                <a:cs typeface="B Nazanin" pitchFamily="2" charset="-78"/>
              </a:rPr>
              <a:t>در این بیماری تغییر عادات روده ای و دردشکمی بدون اختلال ساختاری دیده می شود.</a:t>
            </a:r>
          </a:p>
          <a:p>
            <a:pPr algn="r" rtl="1">
              <a:buNone/>
            </a:pPr>
            <a:r>
              <a:rPr lang="fa-IR" sz="2800" dirty="0">
                <a:solidFill>
                  <a:schemeClr val="tx1"/>
                </a:solidFill>
                <a:cs typeface="B Nazanin" pitchFamily="2" charset="-78"/>
              </a:rPr>
              <a:t>عضلات و اعصاب روده در </a:t>
            </a:r>
            <a:r>
              <a:rPr lang="en-US" sz="2800" dirty="0">
                <a:solidFill>
                  <a:schemeClr val="tx1"/>
                </a:solidFill>
                <a:cs typeface="B Nazanin" pitchFamily="2" charset="-78"/>
              </a:rPr>
              <a:t>IBS</a:t>
            </a:r>
            <a:r>
              <a:rPr lang="fa-IR" sz="2800" dirty="0">
                <a:solidFill>
                  <a:schemeClr val="tx1"/>
                </a:solidFill>
                <a:cs typeface="B Nazanin" pitchFamily="2" charset="-78"/>
              </a:rPr>
              <a:t> به علت کاهش آستانه درد احشایی به شدت حساسند.استرس سبب ابتلای فرد به </a:t>
            </a:r>
            <a:r>
              <a:rPr lang="en-US" sz="2800" dirty="0">
                <a:solidFill>
                  <a:schemeClr val="tx1"/>
                </a:solidFill>
                <a:cs typeface="B Nazanin" pitchFamily="2" charset="-78"/>
              </a:rPr>
              <a:t>IBS</a:t>
            </a:r>
            <a:r>
              <a:rPr lang="fa-IR" sz="2800" dirty="0">
                <a:solidFill>
                  <a:schemeClr val="tx1"/>
                </a:solidFill>
                <a:cs typeface="B Nazanin" pitchFamily="2" charset="-78"/>
              </a:rPr>
              <a:t>نمی شود ولی می تواند علائم را تشدید کند. </a:t>
            </a:r>
            <a:endParaRPr lang="fa-IR" sz="2800" dirty="0" smtClean="0">
              <a:solidFill>
                <a:schemeClr val="tx1"/>
              </a:solidFill>
              <a:cs typeface="B Nazanin" pitchFamily="2" charset="-78"/>
            </a:endParaRPr>
          </a:p>
          <a:p>
            <a:pPr algn="r" rtl="1">
              <a:buNone/>
              <a:defRPr/>
            </a:pPr>
            <a:r>
              <a:rPr lang="fa-IR" sz="2800" dirty="0">
                <a:solidFill>
                  <a:schemeClr val="tx1"/>
                </a:solidFill>
                <a:cs typeface="B Nazanin" pitchFamily="2" charset="-78"/>
              </a:rPr>
              <a:t>سیستم عصبی انتریک درشرایط طبیعی،به حضور ترکیبات شیمیایی و حجم غذا حساس می باشد وبه دریافت غذا پاسخ می دهد.لیکن در افراد مبتلا به سندروم روده تحریک پذیر، نوعی حساس شدن وآگاهی آزار دهنده نسبت به فعالیت های دستگاه گوارش وجود دارد.</a:t>
            </a:r>
          </a:p>
          <a:p>
            <a:pPr algn="r" rtl="1">
              <a:buNone/>
              <a:defRPr/>
            </a:pPr>
            <a:r>
              <a:rPr lang="en-US" sz="2800" dirty="0">
                <a:solidFill>
                  <a:schemeClr val="tx1"/>
                </a:solidFill>
                <a:cs typeface="B Nazanin" pitchFamily="2" charset="-78"/>
              </a:rPr>
              <a:t>IBS</a:t>
            </a:r>
            <a:r>
              <a:rPr lang="fa-IR" sz="2800" dirty="0">
                <a:solidFill>
                  <a:schemeClr val="tx1"/>
                </a:solidFill>
                <a:cs typeface="B Nazanin" pitchFamily="2" charset="-78"/>
              </a:rPr>
              <a:t>یکی از شایع ترین علل مراجعات به مطب پزشکان و هفتمین سندروم شایع در بیماران سرپایی است.برای تشخیص </a:t>
            </a:r>
            <a:r>
              <a:rPr lang="en-US" sz="2800" dirty="0">
                <a:solidFill>
                  <a:schemeClr val="tx1"/>
                </a:solidFill>
                <a:cs typeface="B Nazanin" pitchFamily="2" charset="-78"/>
              </a:rPr>
              <a:t>IBS</a:t>
            </a:r>
            <a:r>
              <a:rPr lang="fa-IR" sz="2800" dirty="0">
                <a:solidFill>
                  <a:schemeClr val="tx1"/>
                </a:solidFill>
                <a:cs typeface="B Nazanin" pitchFamily="2" charset="-78"/>
              </a:rPr>
              <a:t>، فرد باید در سال گذشته حداقل 12 هفته این علائم را تجربه کرده باشد و حداقل دو علامت از این سه علامت را داشته باشد:</a:t>
            </a:r>
          </a:p>
          <a:p>
            <a:pPr algn="r" rtl="1">
              <a:buNone/>
              <a:defRPr/>
            </a:pPr>
            <a:r>
              <a:rPr lang="fa-IR" sz="2800" dirty="0">
                <a:solidFill>
                  <a:schemeClr val="tx1"/>
                </a:solidFill>
                <a:cs typeface="B Nazanin" pitchFamily="2" charset="-78"/>
              </a:rPr>
              <a:t>احساس ناراحتی که با اجابت مزاج برطرف می شود،تغییر در دفعات اجابت مزاج،تغییر در شکل مدفوع.</a:t>
            </a:r>
          </a:p>
          <a:p>
            <a:pPr algn="r" rtl="1">
              <a:buNone/>
              <a:defRPr/>
            </a:pPr>
            <a:r>
              <a:rPr lang="fa-IR" sz="2800" dirty="0">
                <a:solidFill>
                  <a:schemeClr val="tx1"/>
                </a:solidFill>
                <a:cs typeface="B Nazanin" pitchFamily="2" charset="-78"/>
              </a:rPr>
              <a:t>اغلب در دوران نوجوانی تا دهه چهارم زندگی بروز می کند.</a:t>
            </a:r>
            <a:endParaRPr lang="en-US" sz="2800" dirty="0">
              <a:solidFill>
                <a:schemeClr val="tx1"/>
              </a:solidFill>
              <a:cs typeface="B Nazanin" pitchFamily="2" charset="-78"/>
            </a:endParaRPr>
          </a:p>
          <a:p>
            <a:pPr algn="r" rtl="1">
              <a:buNone/>
            </a:pPr>
            <a:endParaRPr lang="en-US" sz="2400" dirty="0">
              <a:solidFill>
                <a:schemeClr val="tx1"/>
              </a:solidFill>
              <a:cs typeface="B Nazanin" pitchFamily="2" charset="-78"/>
            </a:endParaRPr>
          </a:p>
          <a:p>
            <a:pPr marL="0" indent="0" algn="r" rtl="1">
              <a:buNone/>
            </a:pPr>
            <a:endParaRPr lang="en-US" sz="2800" dirty="0">
              <a:solidFill>
                <a:schemeClr val="tx1"/>
              </a:solidFill>
            </a:endParaRPr>
          </a:p>
        </p:txBody>
      </p:sp>
    </p:spTree>
    <p:extLst>
      <p:ext uri="{BB962C8B-B14F-4D97-AF65-F5344CB8AC3E}">
        <p14:creationId xmlns:p14="http://schemas.microsoft.com/office/powerpoint/2010/main" val="227588257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2819" y="638629"/>
            <a:ext cx="8596668" cy="5518847"/>
          </a:xfrm>
        </p:spPr>
        <p:txBody>
          <a:bodyPr>
            <a:normAutofit/>
          </a:bodyPr>
          <a:lstStyle/>
          <a:p>
            <a:pPr algn="r" rtl="1"/>
            <a:r>
              <a:rPr lang="fa-IR" sz="2400" dirty="0">
                <a:solidFill>
                  <a:schemeClr val="tx1"/>
                </a:solidFill>
                <a:cs typeface="B Nazanin" pitchFamily="2" charset="-78"/>
              </a:rPr>
              <a:t>عواملی که موجب بدتر شدن علائم می گردد</a:t>
            </a:r>
            <a:r>
              <a:rPr lang="fa-IR" sz="2400" dirty="0" smtClean="0">
                <a:solidFill>
                  <a:schemeClr val="tx1"/>
                </a:solidFill>
                <a:cs typeface="B Nazanin" pitchFamily="2" charset="-78"/>
              </a:rPr>
              <a:t>:</a:t>
            </a:r>
          </a:p>
          <a:p>
            <a:pPr algn="r" rtl="1">
              <a:buNone/>
              <a:defRPr/>
            </a:pPr>
            <a:r>
              <a:rPr lang="fa-IR" sz="2400" dirty="0">
                <a:solidFill>
                  <a:schemeClr val="tx1"/>
                </a:solidFill>
                <a:cs typeface="B Nazanin" pitchFamily="2" charset="-78"/>
              </a:rPr>
              <a:t>1-استرس</a:t>
            </a:r>
          </a:p>
          <a:p>
            <a:pPr algn="r" rtl="1">
              <a:buNone/>
              <a:defRPr/>
            </a:pPr>
            <a:r>
              <a:rPr lang="fa-IR" sz="2400" dirty="0">
                <a:solidFill>
                  <a:schemeClr val="tx1"/>
                </a:solidFill>
                <a:cs typeface="B Nazanin" pitchFamily="2" charset="-78"/>
              </a:rPr>
              <a:t>2-مصرف زیاد ملین ها</a:t>
            </a:r>
          </a:p>
          <a:p>
            <a:pPr algn="r" rtl="1">
              <a:buNone/>
              <a:defRPr/>
            </a:pPr>
            <a:r>
              <a:rPr lang="fa-IR" sz="2400" dirty="0">
                <a:solidFill>
                  <a:schemeClr val="tx1"/>
                </a:solidFill>
                <a:cs typeface="B Nazanin" pitchFamily="2" charset="-78"/>
              </a:rPr>
              <a:t>3-مصرف خودسرانه داروها</a:t>
            </a:r>
          </a:p>
          <a:p>
            <a:pPr algn="r" rtl="1">
              <a:buNone/>
              <a:defRPr/>
            </a:pPr>
            <a:r>
              <a:rPr lang="fa-IR" sz="2400" dirty="0">
                <a:solidFill>
                  <a:schemeClr val="tx1"/>
                </a:solidFill>
                <a:cs typeface="B Nazanin" pitchFamily="2" charset="-78"/>
              </a:rPr>
              <a:t>4-کافئین</a:t>
            </a:r>
          </a:p>
          <a:p>
            <a:pPr algn="r" rtl="1">
              <a:buNone/>
              <a:defRPr/>
            </a:pPr>
            <a:r>
              <a:rPr lang="fa-IR" sz="2400" dirty="0">
                <a:solidFill>
                  <a:schemeClr val="tx1"/>
                </a:solidFill>
                <a:cs typeface="B Nazanin" pitchFamily="2" charset="-78"/>
              </a:rPr>
              <a:t>5-آنتی بیوتیک ها</a:t>
            </a:r>
          </a:p>
          <a:p>
            <a:pPr algn="r" rtl="1">
              <a:buNone/>
              <a:defRPr/>
            </a:pPr>
            <a:r>
              <a:rPr lang="fa-IR" sz="2400" dirty="0">
                <a:solidFill>
                  <a:schemeClr val="tx1"/>
                </a:solidFill>
                <a:cs typeface="B Nazanin" pitchFamily="2" charset="-78"/>
              </a:rPr>
              <a:t>6-بی نظمی در خواب واستراحت</a:t>
            </a:r>
          </a:p>
          <a:p>
            <a:pPr algn="r" rtl="1">
              <a:buNone/>
              <a:defRPr/>
            </a:pPr>
            <a:r>
              <a:rPr lang="fa-IR" sz="2400" dirty="0">
                <a:solidFill>
                  <a:schemeClr val="tx1"/>
                </a:solidFill>
                <a:cs typeface="B Nazanin" pitchFamily="2" charset="-78"/>
              </a:rPr>
              <a:t>7-عدم دریافت مایعات</a:t>
            </a:r>
          </a:p>
          <a:p>
            <a:pPr algn="r" rtl="1">
              <a:buNone/>
              <a:defRPr/>
            </a:pPr>
            <a:r>
              <a:rPr lang="fa-IR" sz="2400" dirty="0">
                <a:solidFill>
                  <a:schemeClr val="tx1"/>
                </a:solidFill>
                <a:cs typeface="B Nazanin" pitchFamily="2" charset="-78"/>
              </a:rPr>
              <a:t>8-سابقه بیماری دستگاه گوارش</a:t>
            </a:r>
            <a:endParaRPr lang="en-US" sz="2400" dirty="0">
              <a:solidFill>
                <a:schemeClr val="tx1"/>
              </a:solidFill>
              <a:cs typeface="B Nazanin" pitchFamily="2" charset="-78"/>
            </a:endParaRPr>
          </a:p>
          <a:p>
            <a:pPr marL="0" indent="0" algn="r" rtl="1">
              <a:buNone/>
            </a:pPr>
            <a:endParaRPr lang="en-US" sz="2400" dirty="0">
              <a:solidFill>
                <a:schemeClr val="tx1"/>
              </a:solidFill>
            </a:endParaRPr>
          </a:p>
        </p:txBody>
      </p:sp>
    </p:spTree>
    <p:extLst>
      <p:ext uri="{BB962C8B-B14F-4D97-AF65-F5344CB8AC3E}">
        <p14:creationId xmlns:p14="http://schemas.microsoft.com/office/powerpoint/2010/main" val="258073012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solidFill>
                  <a:schemeClr val="tx1"/>
                </a:solidFill>
                <a:cs typeface="B Nazanin" pitchFamily="2" charset="-78"/>
              </a:rPr>
              <a:t>علت بیماری</a:t>
            </a:r>
            <a:endParaRPr lang="en-US" dirty="0">
              <a:solidFill>
                <a:schemeClr val="tx1"/>
              </a:solidFill>
            </a:endParaRPr>
          </a:p>
        </p:txBody>
      </p:sp>
      <p:sp>
        <p:nvSpPr>
          <p:cNvPr id="3" name="Content Placeholder 2"/>
          <p:cNvSpPr>
            <a:spLocks noGrp="1"/>
          </p:cNvSpPr>
          <p:nvPr>
            <p:ph idx="1"/>
          </p:nvPr>
        </p:nvSpPr>
        <p:spPr>
          <a:xfrm>
            <a:off x="677334" y="1393371"/>
            <a:ext cx="8596668" cy="4647991"/>
          </a:xfrm>
        </p:spPr>
        <p:txBody>
          <a:bodyPr>
            <a:normAutofit lnSpcReduction="10000"/>
          </a:bodyPr>
          <a:lstStyle/>
          <a:p>
            <a:pPr algn="r" rtl="1">
              <a:buNone/>
            </a:pPr>
            <a:r>
              <a:rPr lang="fa-IR" sz="2000" dirty="0">
                <a:solidFill>
                  <a:schemeClr val="tx1"/>
                </a:solidFill>
                <a:cs typeface="B Nazanin" pitchFamily="2" charset="-78"/>
              </a:rPr>
              <a:t>هنوز پاتولوژی </a:t>
            </a:r>
            <a:r>
              <a:rPr lang="en-US" sz="2000" dirty="0">
                <a:solidFill>
                  <a:schemeClr val="tx1"/>
                </a:solidFill>
                <a:cs typeface="B Nazanin" pitchFamily="2" charset="-78"/>
              </a:rPr>
              <a:t>IBS</a:t>
            </a:r>
            <a:r>
              <a:rPr lang="fa-IR" sz="2000" dirty="0">
                <a:solidFill>
                  <a:schemeClr val="tx1"/>
                </a:solidFill>
                <a:cs typeface="B Nazanin" pitchFamily="2" charset="-78"/>
              </a:rPr>
              <a:t> کاملا مشخص نیست،اگرچه موارد زیر نقش دارند:</a:t>
            </a:r>
          </a:p>
          <a:p>
            <a:pPr algn="r" rtl="1">
              <a:buNone/>
            </a:pPr>
            <a:r>
              <a:rPr lang="fa-IR" sz="2000" dirty="0">
                <a:solidFill>
                  <a:schemeClr val="tx1"/>
                </a:solidFill>
                <a:cs typeface="B Nazanin" pitchFamily="2" charset="-78"/>
              </a:rPr>
              <a:t>1-غذا، مانند:لبنیات،شکلات،الکل،کافئین،نوشیدنی های کربناته و گازدار،غذاهای چرب.</a:t>
            </a:r>
          </a:p>
          <a:p>
            <a:pPr algn="r" rtl="1">
              <a:buNone/>
            </a:pPr>
            <a:r>
              <a:rPr lang="fa-IR" sz="2000" dirty="0">
                <a:solidFill>
                  <a:schemeClr val="tx1"/>
                </a:solidFill>
                <a:cs typeface="B Nazanin" pitchFamily="2" charset="-78"/>
              </a:rPr>
              <a:t>در برخی موارد حتی خوردن حجم وسیعی از غذا باعث بروز علائم می شود.</a:t>
            </a:r>
          </a:p>
          <a:p>
            <a:pPr algn="r" rtl="1">
              <a:buNone/>
            </a:pPr>
            <a:r>
              <a:rPr lang="fa-IR" sz="2000" dirty="0">
                <a:solidFill>
                  <a:schemeClr val="tx1"/>
                </a:solidFill>
                <a:cs typeface="B Nazanin" pitchFamily="2" charset="-78"/>
              </a:rPr>
              <a:t>2-هورمون ها، مثلا اغلب علائم زنان در زمان سیکل قاعدگی </a:t>
            </a:r>
            <a:r>
              <a:rPr lang="fa-IR" sz="2000" dirty="0" smtClean="0">
                <a:solidFill>
                  <a:schemeClr val="tx1"/>
                </a:solidFill>
                <a:cs typeface="B Nazanin" pitchFamily="2" charset="-78"/>
              </a:rPr>
              <a:t>است.</a:t>
            </a:r>
          </a:p>
          <a:p>
            <a:pPr algn="r" rtl="1">
              <a:buNone/>
            </a:pPr>
            <a:r>
              <a:rPr lang="fa-IR" sz="2000" dirty="0">
                <a:solidFill>
                  <a:schemeClr val="tx1"/>
                </a:solidFill>
                <a:cs typeface="B Nazanin" pitchFamily="2" charset="-78"/>
              </a:rPr>
              <a:t>3-ورزش ،سبب بهبود </a:t>
            </a:r>
            <a:r>
              <a:rPr lang="en-US" sz="2000" dirty="0">
                <a:solidFill>
                  <a:schemeClr val="tx1"/>
                </a:solidFill>
                <a:cs typeface="B Nazanin" pitchFamily="2" charset="-78"/>
              </a:rPr>
              <a:t>IBS</a:t>
            </a:r>
            <a:r>
              <a:rPr lang="fa-IR" sz="2000" dirty="0">
                <a:solidFill>
                  <a:schemeClr val="tx1"/>
                </a:solidFill>
                <a:cs typeface="B Nazanin" pitchFamily="2" charset="-78"/>
              </a:rPr>
              <a:t> می شود:</a:t>
            </a:r>
          </a:p>
          <a:p>
            <a:pPr algn="r" rtl="1"/>
            <a:r>
              <a:rPr lang="fa-IR" sz="2000" dirty="0">
                <a:solidFill>
                  <a:schemeClr val="tx1"/>
                </a:solidFill>
                <a:cs typeface="B Nazanin" pitchFamily="2" charset="-78"/>
              </a:rPr>
              <a:t>باعث تنظیم اشتها شده و از پرخوری جلوگیری می کند.</a:t>
            </a:r>
          </a:p>
          <a:p>
            <a:pPr algn="r" rtl="1"/>
            <a:r>
              <a:rPr lang="fa-IR" sz="2000" dirty="0">
                <a:solidFill>
                  <a:schemeClr val="tx1"/>
                </a:solidFill>
                <a:cs typeface="B Nazanin" pitchFamily="2" charset="-78"/>
              </a:rPr>
              <a:t>ورزش روی عضلات روده اثر می گذارد و به آنها کمک می کند که به الگوی طبیعی انقباضشان برگردند.(البته نه ورزش شدید)</a:t>
            </a:r>
          </a:p>
          <a:p>
            <a:pPr algn="r" rtl="1"/>
            <a:r>
              <a:rPr lang="fa-IR" sz="2000" dirty="0">
                <a:solidFill>
                  <a:schemeClr val="tx1"/>
                </a:solidFill>
                <a:cs typeface="B Nazanin" pitchFamily="2" charset="-78"/>
              </a:rPr>
              <a:t>ورزش منظم،قسمت مهمی از برنامه کنترل استرس به شمار می رود.حتی یک ورزش کششی ساده و یا یوگا هم می تواند برای </a:t>
            </a:r>
            <a:r>
              <a:rPr lang="en-US" sz="2000" dirty="0">
                <a:solidFill>
                  <a:schemeClr val="tx1"/>
                </a:solidFill>
                <a:cs typeface="B Nazanin" pitchFamily="2" charset="-78"/>
              </a:rPr>
              <a:t>IBS</a:t>
            </a:r>
            <a:r>
              <a:rPr lang="fa-IR" sz="2000" dirty="0">
                <a:solidFill>
                  <a:schemeClr val="tx1"/>
                </a:solidFill>
                <a:cs typeface="B Nazanin" pitchFamily="2" charset="-78"/>
              </a:rPr>
              <a:t> مفید باشد.</a:t>
            </a:r>
          </a:p>
          <a:p>
            <a:pPr algn="r" rtl="1">
              <a:buNone/>
            </a:pPr>
            <a:r>
              <a:rPr lang="fa-IR" sz="2000" dirty="0">
                <a:solidFill>
                  <a:schemeClr val="tx1"/>
                </a:solidFill>
                <a:cs typeface="B Nazanin" pitchFamily="2" charset="-78"/>
              </a:rPr>
              <a:t>4- اعصاب،استرس و هیجان</a:t>
            </a:r>
          </a:p>
          <a:p>
            <a:pPr algn="r" rtl="1">
              <a:buNone/>
            </a:pPr>
            <a:r>
              <a:rPr lang="fa-IR" sz="2000" dirty="0">
                <a:solidFill>
                  <a:schemeClr val="tx1"/>
                </a:solidFill>
                <a:cs typeface="B Nazanin" pitchFamily="2" charset="-78"/>
              </a:rPr>
              <a:t>5-اختلالات سمپاتیک که بیشتر با اسهال و اختلال عصب واگ که بیشتر با یبوست همراه است.</a:t>
            </a:r>
            <a:endParaRPr lang="en-US" sz="2000" dirty="0">
              <a:solidFill>
                <a:schemeClr val="tx1"/>
              </a:solidFill>
              <a:cs typeface="B Nazanin" pitchFamily="2" charset="-78"/>
            </a:endParaRPr>
          </a:p>
          <a:p>
            <a:pPr algn="r" rtl="1">
              <a:buNone/>
            </a:pPr>
            <a:endParaRPr lang="en-US" sz="2000" dirty="0">
              <a:solidFill>
                <a:schemeClr val="tx1"/>
              </a:solidFill>
            </a:endParaRPr>
          </a:p>
        </p:txBody>
      </p:sp>
    </p:spTree>
    <p:extLst>
      <p:ext uri="{BB962C8B-B14F-4D97-AF65-F5344CB8AC3E}">
        <p14:creationId xmlns:p14="http://schemas.microsoft.com/office/powerpoint/2010/main" val="29800616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262743"/>
            <a:ext cx="8887580" cy="4778619"/>
          </a:xfrm>
        </p:spPr>
        <p:txBody>
          <a:bodyPr>
            <a:normAutofit/>
          </a:bodyPr>
          <a:lstStyle/>
          <a:p>
            <a:pPr lvl="0" algn="r" defTabSz="914400" rtl="1" fontAlgn="base">
              <a:spcBef>
                <a:spcPct val="20000"/>
              </a:spcBef>
              <a:spcAft>
                <a:spcPct val="0"/>
              </a:spcAft>
              <a:buClrTx/>
              <a:buSzTx/>
              <a:buFont typeface="Arial" charset="0"/>
              <a:buChar char="•"/>
              <a:defRPr/>
            </a:pPr>
            <a:r>
              <a:rPr lang="fa-IR" sz="2400" dirty="0">
                <a:solidFill>
                  <a:prstClr val="black"/>
                </a:solidFill>
                <a:latin typeface="Calibri"/>
                <a:cs typeface="B Nazanin" pitchFamily="2" charset="-78"/>
              </a:rPr>
              <a:t>درد بیشتر در قسمت تحتانی شکم به صورت مداوم یا عودکننده که به حالت کرامپی می باشد،با غذا خوردن و استرس تشدید شده و با مدفوع بهبود می یابد.</a:t>
            </a:r>
          </a:p>
          <a:p>
            <a:pPr lvl="0" algn="r" defTabSz="914400" rtl="1" fontAlgn="base">
              <a:spcBef>
                <a:spcPct val="20000"/>
              </a:spcBef>
              <a:spcAft>
                <a:spcPct val="0"/>
              </a:spcAft>
              <a:buClrTx/>
              <a:buSzTx/>
              <a:buFont typeface="Arial" charset="0"/>
              <a:buChar char="•"/>
              <a:defRPr/>
            </a:pPr>
            <a:r>
              <a:rPr lang="fa-IR" sz="2400" dirty="0">
                <a:solidFill>
                  <a:prstClr val="black"/>
                </a:solidFill>
                <a:latin typeface="Calibri"/>
                <a:cs typeface="B Nazanin" pitchFamily="2" charset="-78"/>
              </a:rPr>
              <a:t>اسهال ویا یبوست دردناک</a:t>
            </a:r>
          </a:p>
          <a:p>
            <a:pPr lvl="0" algn="r" defTabSz="914400" rtl="1" fontAlgn="base">
              <a:spcBef>
                <a:spcPct val="20000"/>
              </a:spcBef>
              <a:spcAft>
                <a:spcPct val="0"/>
              </a:spcAft>
              <a:buClrTx/>
              <a:buSzTx/>
              <a:buFont typeface="Arial" charset="0"/>
              <a:buChar char="•"/>
              <a:defRPr/>
            </a:pPr>
            <a:r>
              <a:rPr lang="fa-IR" sz="2400" dirty="0">
                <a:solidFill>
                  <a:prstClr val="black"/>
                </a:solidFill>
                <a:latin typeface="Calibri"/>
                <a:cs typeface="B Nazanin" pitchFamily="2" charset="-78"/>
              </a:rPr>
              <a:t>نفخ</a:t>
            </a:r>
          </a:p>
          <a:p>
            <a:pPr lvl="0" algn="r" defTabSz="914400" rtl="1" fontAlgn="base">
              <a:spcBef>
                <a:spcPct val="20000"/>
              </a:spcBef>
              <a:spcAft>
                <a:spcPct val="0"/>
              </a:spcAft>
              <a:buClrTx/>
              <a:buSzTx/>
              <a:buFont typeface="Arial" charset="0"/>
              <a:buChar char="•"/>
              <a:defRPr/>
            </a:pPr>
            <a:r>
              <a:rPr lang="fa-IR" sz="2400" dirty="0">
                <a:solidFill>
                  <a:prstClr val="black"/>
                </a:solidFill>
                <a:latin typeface="Calibri"/>
                <a:cs typeface="B Nazanin" pitchFamily="2" charset="-78"/>
              </a:rPr>
              <a:t>وجود موکوس در مدفوع</a:t>
            </a:r>
          </a:p>
          <a:p>
            <a:pPr lvl="0" algn="r" defTabSz="914400" rtl="1" fontAlgn="base">
              <a:spcBef>
                <a:spcPct val="20000"/>
              </a:spcBef>
              <a:spcAft>
                <a:spcPct val="0"/>
              </a:spcAft>
              <a:buClrTx/>
              <a:buSzTx/>
              <a:buFont typeface="Arial" charset="0"/>
              <a:buChar char="•"/>
              <a:defRPr/>
            </a:pPr>
            <a:r>
              <a:rPr lang="fa-IR" sz="2400" dirty="0">
                <a:solidFill>
                  <a:prstClr val="black"/>
                </a:solidFill>
                <a:latin typeface="Calibri"/>
                <a:cs typeface="B Nazanin" pitchFamily="2" charset="-78"/>
              </a:rPr>
              <a:t>اتساع شکم</a:t>
            </a:r>
          </a:p>
          <a:p>
            <a:pPr lvl="0" algn="r" defTabSz="914400" rtl="1" fontAlgn="base">
              <a:spcBef>
                <a:spcPct val="20000"/>
              </a:spcBef>
              <a:spcAft>
                <a:spcPct val="0"/>
              </a:spcAft>
              <a:buClrTx/>
              <a:buSzTx/>
              <a:buFont typeface="Arial" charset="0"/>
              <a:buChar char="•"/>
              <a:defRPr/>
            </a:pPr>
            <a:r>
              <a:rPr lang="fa-IR" sz="2400" dirty="0">
                <a:solidFill>
                  <a:prstClr val="black"/>
                </a:solidFill>
                <a:latin typeface="Calibri"/>
                <a:cs typeface="B Nazanin" pitchFamily="2" charset="-78"/>
              </a:rPr>
              <a:t>احساس تخلیه ناکامل در هنگام دفع مدفوع</a:t>
            </a:r>
          </a:p>
          <a:p>
            <a:pPr lvl="0" algn="r" defTabSz="914400" rtl="1" fontAlgn="base">
              <a:spcBef>
                <a:spcPct val="20000"/>
              </a:spcBef>
              <a:spcAft>
                <a:spcPct val="0"/>
              </a:spcAft>
              <a:buClrTx/>
              <a:buSzTx/>
              <a:buFont typeface="Arial" charset="0"/>
              <a:buChar char="•"/>
              <a:defRPr/>
            </a:pPr>
            <a:r>
              <a:rPr lang="fa-IR" sz="2400" dirty="0">
                <a:solidFill>
                  <a:prstClr val="black"/>
                </a:solidFill>
                <a:latin typeface="Calibri"/>
                <a:cs typeface="B Nazanin" pitchFamily="2" charset="-78"/>
              </a:rPr>
              <a:t>آروغ زدن</a:t>
            </a:r>
          </a:p>
          <a:p>
            <a:pPr lvl="0" algn="r" defTabSz="914400" rtl="1" fontAlgn="base">
              <a:spcBef>
                <a:spcPct val="20000"/>
              </a:spcBef>
              <a:spcAft>
                <a:spcPct val="0"/>
              </a:spcAft>
              <a:buClrTx/>
              <a:buSzTx/>
              <a:buFont typeface="Arial" charset="0"/>
              <a:buChar char="•"/>
              <a:defRPr/>
            </a:pPr>
            <a:r>
              <a:rPr lang="fa-IR" sz="2400" dirty="0">
                <a:solidFill>
                  <a:prstClr val="black"/>
                </a:solidFill>
                <a:latin typeface="Calibri"/>
                <a:cs typeface="B Nazanin" pitchFamily="2" charset="-78"/>
              </a:rPr>
              <a:t>سوزش سردل،سوء هاضمه،تهوع،استفراغ</a:t>
            </a:r>
            <a:endParaRPr lang="en-US" sz="2400" dirty="0">
              <a:solidFill>
                <a:prstClr val="black"/>
              </a:solidFill>
              <a:latin typeface="Calibri"/>
              <a:cs typeface="B Nazanin" pitchFamily="2" charset="-78"/>
            </a:endParaRPr>
          </a:p>
          <a:p>
            <a:endParaRPr lang="en-US" sz="2400" dirty="0"/>
          </a:p>
        </p:txBody>
      </p:sp>
      <p:sp>
        <p:nvSpPr>
          <p:cNvPr id="4" name="Title 1"/>
          <p:cNvSpPr>
            <a:spLocks noGrp="1"/>
          </p:cNvSpPr>
          <p:nvPr>
            <p:ph type="title"/>
          </p:nvPr>
        </p:nvSpPr>
        <p:spPr>
          <a:xfrm>
            <a:off x="677334" y="609600"/>
            <a:ext cx="8596668" cy="769257"/>
          </a:xfrm>
        </p:spPr>
        <p:txBody>
          <a:bodyPr/>
          <a:lstStyle/>
          <a:p>
            <a:pPr algn="r" rtl="1" eaLnBrk="1" hangingPunct="1"/>
            <a:r>
              <a:rPr lang="fa-IR" dirty="0" smtClean="0">
                <a:solidFill>
                  <a:schemeClr val="tx1"/>
                </a:solidFill>
                <a:cs typeface="B Nazanin" pitchFamily="2" charset="-78"/>
              </a:rPr>
              <a:t>علائم اصلی </a:t>
            </a:r>
            <a:r>
              <a:rPr lang="en-US" dirty="0" smtClean="0">
                <a:solidFill>
                  <a:schemeClr val="tx1"/>
                </a:solidFill>
                <a:cs typeface="B Nazanin" pitchFamily="2" charset="-78"/>
              </a:rPr>
              <a:t>IBS</a:t>
            </a:r>
          </a:p>
        </p:txBody>
      </p:sp>
    </p:spTree>
    <p:extLst>
      <p:ext uri="{BB962C8B-B14F-4D97-AF65-F5344CB8AC3E}">
        <p14:creationId xmlns:p14="http://schemas.microsoft.com/office/powerpoint/2010/main" val="18605082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74171"/>
            <a:ext cx="8596668" cy="5867191"/>
          </a:xfrm>
        </p:spPr>
        <p:txBody>
          <a:bodyPr>
            <a:normAutofit fontScale="85000" lnSpcReduction="20000"/>
          </a:bodyPr>
          <a:lstStyle/>
          <a:p>
            <a:pPr algn="r" rtl="1">
              <a:buNone/>
            </a:pPr>
            <a:r>
              <a:rPr lang="fa-IR" sz="2800" b="1" u="sng" dirty="0">
                <a:solidFill>
                  <a:schemeClr val="tx1"/>
                </a:solidFill>
                <a:cs typeface="B Nazanin" pitchFamily="2" charset="-78"/>
              </a:rPr>
              <a:t>نکته</a:t>
            </a:r>
            <a:r>
              <a:rPr lang="fa-IR" sz="2000" dirty="0">
                <a:solidFill>
                  <a:schemeClr val="tx1"/>
                </a:solidFill>
                <a:cs typeface="B Nazanin" pitchFamily="2" charset="-78"/>
              </a:rPr>
              <a:t>:</a:t>
            </a:r>
          </a:p>
          <a:p>
            <a:pPr algn="r" rtl="1"/>
            <a:r>
              <a:rPr lang="en-US" sz="2000" dirty="0">
                <a:solidFill>
                  <a:schemeClr val="tx1"/>
                </a:solidFill>
                <a:cs typeface="B Nazanin" pitchFamily="2" charset="-78"/>
              </a:rPr>
              <a:t>IBS</a:t>
            </a:r>
            <a:r>
              <a:rPr lang="fa-IR" sz="2000" dirty="0">
                <a:solidFill>
                  <a:schemeClr val="tx1"/>
                </a:solidFill>
                <a:cs typeface="B Nazanin" pitchFamily="2" charset="-78"/>
              </a:rPr>
              <a:t> نباید با کولیت اولسراتیو اشتباه شود زیرا در </a:t>
            </a:r>
            <a:r>
              <a:rPr lang="en-US" sz="2000" dirty="0">
                <a:solidFill>
                  <a:schemeClr val="tx1"/>
                </a:solidFill>
                <a:cs typeface="B Nazanin" pitchFamily="2" charset="-78"/>
              </a:rPr>
              <a:t>IBS</a:t>
            </a:r>
            <a:r>
              <a:rPr lang="fa-IR" sz="2000" dirty="0">
                <a:solidFill>
                  <a:schemeClr val="tx1"/>
                </a:solidFill>
                <a:cs typeface="B Nazanin" pitchFamily="2" charset="-78"/>
              </a:rPr>
              <a:t> هیچگونه آسیب بافتی آشکار،التهاب و پاسخ ایمونولوژیک دیده نمی شود. دفع خون،تب و ادم از علائم </a:t>
            </a:r>
            <a:r>
              <a:rPr lang="en-US" sz="2000" dirty="0">
                <a:solidFill>
                  <a:schemeClr val="tx1"/>
                </a:solidFill>
                <a:cs typeface="B Nazanin" pitchFamily="2" charset="-78"/>
              </a:rPr>
              <a:t>IBS</a:t>
            </a:r>
            <a:r>
              <a:rPr lang="fa-IR" sz="2000" dirty="0">
                <a:solidFill>
                  <a:schemeClr val="tx1"/>
                </a:solidFill>
                <a:cs typeface="B Nazanin" pitchFamily="2" charset="-78"/>
              </a:rPr>
              <a:t> نیستند.</a:t>
            </a:r>
            <a:endParaRPr lang="en-US" sz="2000" dirty="0">
              <a:solidFill>
                <a:schemeClr val="tx1"/>
              </a:solidFill>
              <a:cs typeface="B Nazanin" pitchFamily="2" charset="-78"/>
            </a:endParaRPr>
          </a:p>
          <a:p>
            <a:pPr algn="r" rtl="1"/>
            <a:r>
              <a:rPr lang="en-US" sz="2000" dirty="0">
                <a:solidFill>
                  <a:schemeClr val="tx1"/>
                </a:solidFill>
                <a:cs typeface="B Nazanin" pitchFamily="2" charset="-78"/>
              </a:rPr>
              <a:t>IBS</a:t>
            </a:r>
            <a:r>
              <a:rPr lang="fa-IR" sz="2000" dirty="0">
                <a:solidFill>
                  <a:schemeClr val="tx1"/>
                </a:solidFill>
                <a:cs typeface="B Nazanin" pitchFamily="2" charset="-78"/>
              </a:rPr>
              <a:t> در طول زندگی برمی گردد ولی بدتر نمی شود و سبب سرطان و کوتاه شدن زندگی ویا جراحی نمی شود.</a:t>
            </a:r>
            <a:endParaRPr lang="en-US" sz="2000" dirty="0">
              <a:solidFill>
                <a:schemeClr val="tx1"/>
              </a:solidFill>
              <a:cs typeface="B Nazanin" pitchFamily="2" charset="-78"/>
            </a:endParaRPr>
          </a:p>
          <a:p>
            <a:pPr marL="0" indent="0" algn="r" rtl="1">
              <a:buNone/>
            </a:pPr>
            <a:r>
              <a:rPr lang="fa-IR" sz="2800" b="1" dirty="0" smtClean="0">
                <a:solidFill>
                  <a:schemeClr val="tx1"/>
                </a:solidFill>
                <a:cs typeface="B Nazanin" pitchFamily="2" charset="-78"/>
              </a:rPr>
              <a:t>درمان</a:t>
            </a:r>
          </a:p>
          <a:p>
            <a:pPr algn="r" rtl="1">
              <a:buNone/>
            </a:pPr>
            <a:r>
              <a:rPr lang="en-US" sz="2400" dirty="0">
                <a:solidFill>
                  <a:schemeClr val="tx1"/>
                </a:solidFill>
                <a:cs typeface="B Nazanin" pitchFamily="2" charset="-78"/>
              </a:rPr>
              <a:t>IBS</a:t>
            </a:r>
            <a:r>
              <a:rPr lang="fa-IR" sz="2400" dirty="0">
                <a:solidFill>
                  <a:schemeClr val="tx1"/>
                </a:solidFill>
                <a:cs typeface="B Nazanin" pitchFamily="2" charset="-78"/>
              </a:rPr>
              <a:t> هیچ درمان قطعی ندارد.</a:t>
            </a:r>
          </a:p>
          <a:p>
            <a:pPr algn="r" rtl="1">
              <a:buNone/>
            </a:pPr>
            <a:r>
              <a:rPr lang="fa-IR" sz="2400" dirty="0">
                <a:solidFill>
                  <a:schemeClr val="tx1"/>
                </a:solidFill>
                <a:cs typeface="B Nazanin" pitchFamily="2" charset="-78"/>
              </a:rPr>
              <a:t>آموزش و توصیه های تغذیه ای،دارو درمانی و کاهش استرس، نقش کنترلی دارند</a:t>
            </a:r>
            <a:r>
              <a:rPr lang="fa-IR" sz="2400" dirty="0" smtClean="0">
                <a:solidFill>
                  <a:schemeClr val="tx1"/>
                </a:solidFill>
                <a:cs typeface="B Nazanin" pitchFamily="2" charset="-78"/>
              </a:rPr>
              <a:t>.</a:t>
            </a:r>
          </a:p>
          <a:p>
            <a:pPr algn="r" rtl="1">
              <a:buNone/>
            </a:pPr>
            <a:r>
              <a:rPr lang="fa-IR" sz="2400" b="1" dirty="0">
                <a:solidFill>
                  <a:schemeClr val="tx1"/>
                </a:solidFill>
                <a:cs typeface="B Nazanin" pitchFamily="2" charset="-78"/>
              </a:rPr>
              <a:t>توصیه های تغذیه ای </a:t>
            </a:r>
            <a:endParaRPr lang="fa-IR" sz="2400" b="1" dirty="0" smtClean="0">
              <a:solidFill>
                <a:schemeClr val="tx1"/>
              </a:solidFill>
              <a:cs typeface="B Nazanin" pitchFamily="2" charset="-78"/>
            </a:endParaRPr>
          </a:p>
          <a:p>
            <a:pPr algn="r" rtl="1">
              <a:buNone/>
              <a:defRPr/>
            </a:pPr>
            <a:r>
              <a:rPr lang="fa-IR" sz="2400" dirty="0">
                <a:solidFill>
                  <a:schemeClr val="tx1"/>
                </a:solidFill>
                <a:cs typeface="B Nazanin" pitchFamily="2" charset="-78"/>
              </a:rPr>
              <a:t>1- مصرف فیبر کافی ولی نه زیاد</a:t>
            </a:r>
          </a:p>
          <a:p>
            <a:pPr algn="r" rtl="1">
              <a:buNone/>
              <a:defRPr/>
            </a:pPr>
            <a:r>
              <a:rPr lang="fa-IR" sz="2400" dirty="0">
                <a:solidFill>
                  <a:schemeClr val="tx1"/>
                </a:solidFill>
                <a:cs typeface="B Nazanin" pitchFamily="2" charset="-78"/>
              </a:rPr>
              <a:t>2-مصرف آب فراوان</a:t>
            </a:r>
          </a:p>
          <a:p>
            <a:pPr algn="r" rtl="1">
              <a:buNone/>
              <a:defRPr/>
            </a:pPr>
            <a:r>
              <a:rPr lang="fa-IR" sz="2400" dirty="0">
                <a:solidFill>
                  <a:schemeClr val="tx1"/>
                </a:solidFill>
                <a:cs typeface="B Nazanin" pitchFamily="2" charset="-78"/>
              </a:rPr>
              <a:t>3-عدم زیاده روی در مصرف چربی</a:t>
            </a:r>
          </a:p>
          <a:p>
            <a:pPr algn="r" rtl="1">
              <a:buNone/>
              <a:defRPr/>
            </a:pPr>
            <a:r>
              <a:rPr lang="fa-IR" sz="2400" dirty="0">
                <a:solidFill>
                  <a:schemeClr val="tx1"/>
                </a:solidFill>
                <a:cs typeface="B Nazanin" pitchFamily="2" charset="-78"/>
              </a:rPr>
              <a:t>4-عدم زیاده روی در مصرف قندهای ساده</a:t>
            </a:r>
          </a:p>
          <a:p>
            <a:pPr algn="r" rtl="1">
              <a:buNone/>
              <a:defRPr/>
            </a:pPr>
            <a:r>
              <a:rPr lang="fa-IR" sz="2400" dirty="0">
                <a:solidFill>
                  <a:schemeClr val="tx1"/>
                </a:solidFill>
                <a:cs typeface="B Nazanin" pitchFamily="2" charset="-78"/>
              </a:rPr>
              <a:t>5-مصرف غذاهای نرم و غیر محرک</a:t>
            </a:r>
          </a:p>
          <a:p>
            <a:pPr algn="r" rtl="1">
              <a:buNone/>
              <a:defRPr/>
            </a:pPr>
            <a:r>
              <a:rPr lang="fa-IR" sz="2400" dirty="0">
                <a:solidFill>
                  <a:schemeClr val="tx1"/>
                </a:solidFill>
                <a:cs typeface="B Nazanin" pitchFamily="2" charset="-78"/>
              </a:rPr>
              <a:t>6-مصرف میوه جات و سبزیجات کافی</a:t>
            </a:r>
          </a:p>
          <a:p>
            <a:pPr algn="r" rtl="1">
              <a:buNone/>
              <a:defRPr/>
            </a:pPr>
            <a:r>
              <a:rPr lang="fa-IR" sz="2400" dirty="0">
                <a:solidFill>
                  <a:schemeClr val="tx1"/>
                </a:solidFill>
                <a:cs typeface="B Nazanin" pitchFamily="2" charset="-78"/>
              </a:rPr>
              <a:t>7- غذاهای پر ادویه ویا دارای الیگوساکاریدهای غیرقابل هضم( لوبیاها، جو، شلغم،کلم بروکلی،کلم،مغزها،انجیر،سویا) درصورت عدم تحمل محدود شوند.</a:t>
            </a:r>
            <a:endParaRPr lang="en-US" sz="2400" dirty="0">
              <a:solidFill>
                <a:schemeClr val="tx1"/>
              </a:solidFill>
              <a:cs typeface="B Nazanin" pitchFamily="2" charset="-78"/>
            </a:endParaRPr>
          </a:p>
          <a:p>
            <a:pPr algn="r" rtl="1">
              <a:buNone/>
            </a:pPr>
            <a:endParaRPr lang="en-US" sz="2400" b="1" dirty="0">
              <a:solidFill>
                <a:schemeClr val="tx1"/>
              </a:solidFill>
              <a:cs typeface="B Nazanin" pitchFamily="2" charset="-78"/>
            </a:endParaRPr>
          </a:p>
          <a:p>
            <a:pPr marL="0" indent="0" algn="r" rtl="1">
              <a:buNone/>
            </a:pPr>
            <a:endParaRPr lang="en-US" sz="2800" b="1" dirty="0">
              <a:solidFill>
                <a:schemeClr val="tx1"/>
              </a:solidFill>
            </a:endParaRPr>
          </a:p>
        </p:txBody>
      </p:sp>
    </p:spTree>
    <p:extLst>
      <p:ext uri="{BB962C8B-B14F-4D97-AF65-F5344CB8AC3E}">
        <p14:creationId xmlns:p14="http://schemas.microsoft.com/office/powerpoint/2010/main" val="31771087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6220" y="296215"/>
            <a:ext cx="8127783" cy="5615188"/>
          </a:xfrm>
        </p:spPr>
        <p:txBody>
          <a:bodyPr/>
          <a:lstStyle/>
          <a:p>
            <a:endParaRPr lang="en-US" dirty="0">
              <a:cs typeface="B Nazanin"/>
            </a:endParaRPr>
          </a:p>
        </p:txBody>
      </p:sp>
      <p:sp>
        <p:nvSpPr>
          <p:cNvPr id="4" name="Title 1"/>
          <p:cNvSpPr>
            <a:spLocks noGrp="1"/>
          </p:cNvSpPr>
          <p:nvPr>
            <p:ph type="subTitle" idx="1"/>
          </p:nvPr>
        </p:nvSpPr>
        <p:spPr>
          <a:xfrm>
            <a:off x="1055688" y="927100"/>
            <a:ext cx="8218487" cy="4221163"/>
          </a:xfrm>
        </p:spPr>
        <p:txBody>
          <a:bodyPr>
            <a:normAutofit/>
          </a:bodyPr>
          <a:lstStyle/>
          <a:p>
            <a:pPr algn="r" rtl="1" eaLnBrk="1" hangingPunct="1"/>
            <a:r>
              <a:rPr lang="fa-IR" sz="2400" dirty="0" smtClean="0">
                <a:solidFill>
                  <a:schemeClr val="tx1"/>
                </a:solidFill>
                <a:cs typeface="B Nazanin" pitchFamily="2" charset="-78"/>
              </a:rPr>
              <a:t>اختلالات فیزیکی نظیر اشکال در جویدن،اشکال در بلع مثل سرطان مری یا اختلالات عصبی،یا عصبی-عضلانی می تواند هضم غذا را با مشکل روبرو کند.</a:t>
            </a:r>
            <a:br>
              <a:rPr lang="fa-IR" sz="2400" dirty="0" smtClean="0">
                <a:solidFill>
                  <a:schemeClr val="tx1"/>
                </a:solidFill>
                <a:cs typeface="B Nazanin" pitchFamily="2" charset="-78"/>
              </a:rPr>
            </a:br>
            <a:r>
              <a:rPr lang="fa-IR" sz="2400" dirty="0" smtClean="0">
                <a:solidFill>
                  <a:schemeClr val="tx1"/>
                </a:solidFill>
                <a:cs typeface="B Nazanin" pitchFamily="2" charset="-78"/>
              </a:rPr>
              <a:t>اختلالات ارگانیکی معده نظیر زخم معده،فتق معده،سرطان و التهاب ویا عفونت بافت معدی نیز منجر به اختلال در سیستم هضم می شود.</a:t>
            </a:r>
            <a:br>
              <a:rPr lang="fa-IR" sz="2400" dirty="0" smtClean="0">
                <a:solidFill>
                  <a:schemeClr val="tx1"/>
                </a:solidFill>
                <a:cs typeface="B Nazanin" pitchFamily="2" charset="-78"/>
              </a:rPr>
            </a:br>
            <a:r>
              <a:rPr lang="fa-IR" sz="2400" dirty="0" smtClean="0">
                <a:solidFill>
                  <a:schemeClr val="tx1"/>
                </a:solidFill>
                <a:cs typeface="B Nazanin" pitchFamily="2" charset="-78"/>
              </a:rPr>
              <a:t>روده بزرگ و کوچک،کبد،کیسه صفرا و پانکراس تمامی در هضم و جذب دخالت داشته و به بیماری های متعددی مستعد هستندکه می تواند منجر به اختلال در مجرای گوارشی گردد.</a:t>
            </a:r>
            <a:endParaRPr lang="en-US" sz="2400" dirty="0" smtClean="0">
              <a:solidFill>
                <a:schemeClr val="tx1"/>
              </a:solidFill>
              <a:cs typeface="B Nazanin" pitchFamily="2" charset="-78"/>
            </a:endParaRPr>
          </a:p>
        </p:txBody>
      </p:sp>
    </p:spTree>
    <p:extLst>
      <p:ext uri="{BB962C8B-B14F-4D97-AF65-F5344CB8AC3E}">
        <p14:creationId xmlns:p14="http://schemas.microsoft.com/office/powerpoint/2010/main" val="154229727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798287"/>
            <a:ext cx="8596668" cy="5243076"/>
          </a:xfrm>
        </p:spPr>
        <p:txBody>
          <a:bodyPr>
            <a:normAutofit/>
          </a:bodyPr>
          <a:lstStyle/>
          <a:p>
            <a:pPr algn="r" rtl="1">
              <a:buNone/>
              <a:defRPr/>
            </a:pPr>
            <a:r>
              <a:rPr lang="fa-IR" b="1" dirty="0" smtClean="0">
                <a:solidFill>
                  <a:schemeClr val="tx1"/>
                </a:solidFill>
                <a:cs typeface="B Nazanin" pitchFamily="2" charset="-78"/>
              </a:rPr>
              <a:t>توصیه </a:t>
            </a:r>
            <a:r>
              <a:rPr lang="fa-IR" b="1" dirty="0">
                <a:solidFill>
                  <a:schemeClr val="tx1"/>
                </a:solidFill>
                <a:cs typeface="B Nazanin" pitchFamily="2" charset="-78"/>
              </a:rPr>
              <a:t>های تغذیه ای </a:t>
            </a:r>
          </a:p>
          <a:p>
            <a:pPr algn="r" rtl="1">
              <a:buNone/>
              <a:defRPr/>
            </a:pPr>
            <a:r>
              <a:rPr lang="fa-IR" dirty="0" smtClean="0">
                <a:solidFill>
                  <a:schemeClr val="tx1"/>
                </a:solidFill>
                <a:cs typeface="B Nazanin" pitchFamily="2" charset="-78"/>
              </a:rPr>
              <a:t>8- </a:t>
            </a:r>
            <a:r>
              <a:rPr lang="fa-IR" dirty="0">
                <a:solidFill>
                  <a:schemeClr val="tx1"/>
                </a:solidFill>
                <a:cs typeface="B Nazanin" pitchFamily="2" charset="-78"/>
              </a:rPr>
              <a:t>مصرف غذاهای نفاخ محدود شود.</a:t>
            </a:r>
          </a:p>
          <a:p>
            <a:pPr algn="r" rtl="1">
              <a:buNone/>
              <a:defRPr/>
            </a:pPr>
            <a:r>
              <a:rPr lang="fa-IR" dirty="0">
                <a:solidFill>
                  <a:schemeClr val="tx1"/>
                </a:solidFill>
                <a:cs typeface="B Nazanin" pitchFamily="2" charset="-78"/>
              </a:rPr>
              <a:t>9-مصرف سوسیس،کالباس،ماهی دودی و به طور کلی غذاهای فرایند شده،محدود شود.</a:t>
            </a:r>
          </a:p>
          <a:p>
            <a:pPr algn="r" rtl="1">
              <a:buNone/>
              <a:defRPr/>
            </a:pPr>
            <a:r>
              <a:rPr lang="fa-IR" dirty="0">
                <a:solidFill>
                  <a:schemeClr val="tx1"/>
                </a:solidFill>
                <a:cs typeface="B Nazanin" pitchFamily="2" charset="-78"/>
              </a:rPr>
              <a:t>10-روغن زیتون وکانولا به بقیه روغن ها ارجحیت دارند.</a:t>
            </a:r>
          </a:p>
          <a:p>
            <a:pPr algn="r" rtl="1">
              <a:buNone/>
              <a:defRPr/>
            </a:pPr>
            <a:r>
              <a:rPr lang="fa-IR" dirty="0">
                <a:solidFill>
                  <a:schemeClr val="tx1"/>
                </a:solidFill>
                <a:cs typeface="B Nazanin" pitchFamily="2" charset="-78"/>
              </a:rPr>
              <a:t>11-شیر سویا به جای محصولات لبنی دیگر</a:t>
            </a:r>
          </a:p>
          <a:p>
            <a:pPr algn="r" rtl="1">
              <a:buNone/>
              <a:defRPr/>
            </a:pPr>
            <a:r>
              <a:rPr lang="fa-IR" dirty="0" smtClean="0">
                <a:solidFill>
                  <a:schemeClr val="tx1"/>
                </a:solidFill>
                <a:cs typeface="B Nazanin" pitchFamily="2" charset="-78"/>
              </a:rPr>
              <a:t>12-فیبر </a:t>
            </a:r>
            <a:r>
              <a:rPr lang="fa-IR" dirty="0">
                <a:solidFill>
                  <a:schemeClr val="tx1"/>
                </a:solidFill>
                <a:cs typeface="B Nazanin" pitchFamily="2" charset="-78"/>
              </a:rPr>
              <a:t>رژیمی باید به تدریج شروع شده و به 35-20 گرم در روز برسد.</a:t>
            </a:r>
          </a:p>
          <a:p>
            <a:pPr algn="r" rtl="1">
              <a:buNone/>
              <a:defRPr/>
            </a:pPr>
            <a:r>
              <a:rPr lang="fa-IR" dirty="0" smtClean="0">
                <a:solidFill>
                  <a:schemeClr val="tx1"/>
                </a:solidFill>
                <a:cs typeface="B Nazanin" pitchFamily="2" charset="-78"/>
              </a:rPr>
              <a:t>13-شناسایی </a:t>
            </a:r>
            <a:r>
              <a:rPr lang="fa-IR" dirty="0">
                <a:solidFill>
                  <a:schemeClr val="tx1"/>
                </a:solidFill>
                <a:cs typeface="B Nazanin" pitchFamily="2" charset="-78"/>
              </a:rPr>
              <a:t>عدم تحمل ها در این بیماران بسیار مهم است.</a:t>
            </a:r>
          </a:p>
          <a:p>
            <a:pPr algn="r" rtl="1">
              <a:buNone/>
              <a:defRPr/>
            </a:pPr>
            <a:r>
              <a:rPr lang="fa-IR" dirty="0" smtClean="0">
                <a:solidFill>
                  <a:schemeClr val="tx1"/>
                </a:solidFill>
                <a:cs typeface="B Nazanin" pitchFamily="2" charset="-78"/>
              </a:rPr>
              <a:t>14- </a:t>
            </a:r>
            <a:r>
              <a:rPr lang="fa-IR" dirty="0">
                <a:solidFill>
                  <a:schemeClr val="tx1"/>
                </a:solidFill>
                <a:cs typeface="B Nazanin" pitchFamily="2" charset="-78"/>
              </a:rPr>
              <a:t>سه وعده اصلی و 3-2 میان وعده با مقدارکم(وعده ها متعدد و کم حجم)</a:t>
            </a:r>
          </a:p>
          <a:p>
            <a:pPr algn="r" rtl="1">
              <a:buNone/>
              <a:defRPr/>
            </a:pPr>
            <a:r>
              <a:rPr lang="fa-IR" dirty="0" smtClean="0">
                <a:solidFill>
                  <a:schemeClr val="tx1"/>
                </a:solidFill>
                <a:cs typeface="B Nazanin" pitchFamily="2" charset="-78"/>
              </a:rPr>
              <a:t>15-غذاها </a:t>
            </a:r>
            <a:r>
              <a:rPr lang="fa-IR" dirty="0">
                <a:solidFill>
                  <a:schemeClr val="tx1"/>
                </a:solidFill>
                <a:cs typeface="B Nazanin" pitchFamily="2" charset="-78"/>
              </a:rPr>
              <a:t>خوب جویده شود،زیرا جویدن سریع سبب بلع هوا وتجمع گاز روده ای و نفخ می شود</a:t>
            </a:r>
            <a:r>
              <a:rPr lang="fa-IR" dirty="0" smtClean="0">
                <a:solidFill>
                  <a:schemeClr val="tx1"/>
                </a:solidFill>
                <a:cs typeface="B Nazanin" pitchFamily="2" charset="-78"/>
              </a:rPr>
              <a:t>.</a:t>
            </a:r>
          </a:p>
          <a:p>
            <a:pPr algn="r" rtl="1">
              <a:buNone/>
            </a:pPr>
            <a:r>
              <a:rPr lang="fa-IR" b="1" dirty="0">
                <a:solidFill>
                  <a:schemeClr val="tx1"/>
                </a:solidFill>
                <a:cs typeface="B Nazanin" pitchFamily="2" charset="-78"/>
              </a:rPr>
              <a:t>نکته:</a:t>
            </a:r>
          </a:p>
          <a:p>
            <a:pPr algn="r" rtl="1">
              <a:buNone/>
            </a:pPr>
            <a:r>
              <a:rPr lang="fa-IR" dirty="0">
                <a:solidFill>
                  <a:schemeClr val="tx1"/>
                </a:solidFill>
                <a:cs typeface="B Nazanin" pitchFamily="2" charset="-78"/>
              </a:rPr>
              <a:t>هیچ غذایی حذف کامل نمی شود،مگر اینکه بیشتر از یک بار مشکل ایجاد کرده باشد.</a:t>
            </a:r>
          </a:p>
          <a:p>
            <a:pPr algn="r" rtl="1">
              <a:buNone/>
            </a:pPr>
            <a:r>
              <a:rPr lang="fa-IR" b="1" dirty="0">
                <a:solidFill>
                  <a:schemeClr val="tx1"/>
                </a:solidFill>
                <a:cs typeface="B Nazanin" pitchFamily="2" charset="-78"/>
              </a:rPr>
              <a:t>توصیه کلی:</a:t>
            </a:r>
          </a:p>
          <a:p>
            <a:pPr algn="r" rtl="1">
              <a:buNone/>
            </a:pPr>
            <a:r>
              <a:rPr lang="fa-IR" dirty="0">
                <a:solidFill>
                  <a:schemeClr val="tx1"/>
                </a:solidFill>
                <a:cs typeface="B Nazanin" pitchFamily="2" charset="-78"/>
              </a:rPr>
              <a:t>رژیم کم چرب با فیبر کافی و محدودیت محرک ها</a:t>
            </a:r>
          </a:p>
          <a:p>
            <a:pPr algn="r" rtl="1">
              <a:buNone/>
              <a:defRPr/>
            </a:pPr>
            <a:endParaRPr lang="fa-IR" dirty="0">
              <a:solidFill>
                <a:schemeClr val="tx1"/>
              </a:solidFill>
              <a:cs typeface="B Nazanin" pitchFamily="2" charset="-78"/>
            </a:endParaRPr>
          </a:p>
          <a:p>
            <a:endParaRPr lang="en-US" dirty="0">
              <a:solidFill>
                <a:schemeClr val="tx1"/>
              </a:solidFill>
            </a:endParaRPr>
          </a:p>
        </p:txBody>
      </p:sp>
    </p:spTree>
    <p:extLst>
      <p:ext uri="{BB962C8B-B14F-4D97-AF65-F5344CB8AC3E}">
        <p14:creationId xmlns:p14="http://schemas.microsoft.com/office/powerpoint/2010/main" val="203602130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001486"/>
          </a:xfrm>
        </p:spPr>
        <p:txBody>
          <a:bodyPr>
            <a:normAutofit fontScale="90000"/>
          </a:bodyPr>
          <a:lstStyle/>
          <a:p>
            <a:pPr algn="r" rtl="1"/>
            <a:r>
              <a:rPr lang="fa-IR" b="1" dirty="0">
                <a:solidFill>
                  <a:schemeClr val="tx1"/>
                </a:solidFill>
                <a:effectLst>
                  <a:outerShdw blurRad="38100" dist="38100" dir="2700000" algn="tl">
                    <a:srgbClr val="000000">
                      <a:alpha val="43137"/>
                    </a:srgbClr>
                  </a:outerShdw>
                </a:effectLst>
                <a:cs typeface="B Nazanin" pitchFamily="2" charset="-78"/>
              </a:rPr>
              <a:t>بیماری های التهابی </a:t>
            </a:r>
            <a:r>
              <a:rPr lang="fa-IR" b="1" dirty="0" smtClean="0">
                <a:solidFill>
                  <a:schemeClr val="tx1"/>
                </a:solidFill>
                <a:effectLst>
                  <a:outerShdw blurRad="38100" dist="38100" dir="2700000" algn="tl">
                    <a:srgbClr val="000000">
                      <a:alpha val="43137"/>
                    </a:srgbClr>
                  </a:outerShdw>
                </a:effectLst>
                <a:cs typeface="B Nazanin" pitchFamily="2" charset="-78"/>
              </a:rPr>
              <a:t>روده</a:t>
            </a:r>
            <a:br>
              <a:rPr lang="fa-IR" b="1" dirty="0" smtClean="0">
                <a:solidFill>
                  <a:schemeClr val="tx1"/>
                </a:solidFill>
                <a:effectLst>
                  <a:outerShdw blurRad="38100" dist="38100" dir="2700000" algn="tl">
                    <a:srgbClr val="000000">
                      <a:alpha val="43137"/>
                    </a:srgbClr>
                  </a:outerShdw>
                </a:effectLst>
                <a:cs typeface="B Nazanin" pitchFamily="2" charset="-78"/>
              </a:rPr>
            </a:br>
            <a:r>
              <a:rPr lang="en-US" b="1" dirty="0">
                <a:solidFill>
                  <a:schemeClr val="tx1"/>
                </a:solidFill>
                <a:effectLst>
                  <a:outerShdw blurRad="38100" dist="38100" dir="2700000" algn="tl">
                    <a:srgbClr val="000000">
                      <a:alpha val="43137"/>
                    </a:srgbClr>
                  </a:outerShdw>
                </a:effectLst>
              </a:rPr>
              <a:t>IBD</a:t>
            </a:r>
            <a:br>
              <a:rPr lang="en-US" b="1" dirty="0">
                <a:solidFill>
                  <a:schemeClr val="tx1"/>
                </a:solidFill>
                <a:effectLst>
                  <a:outerShdw blurRad="38100" dist="38100" dir="2700000" algn="tl">
                    <a:srgbClr val="000000">
                      <a:alpha val="43137"/>
                    </a:srgbClr>
                  </a:outerShdw>
                </a:effectLst>
              </a:rPr>
            </a:br>
            <a:endParaRPr lang="en-US" dirty="0">
              <a:solidFill>
                <a:schemeClr val="tx1"/>
              </a:solidFill>
            </a:endParaRPr>
          </a:p>
        </p:txBody>
      </p:sp>
      <p:sp>
        <p:nvSpPr>
          <p:cNvPr id="3" name="Content Placeholder 2"/>
          <p:cNvSpPr>
            <a:spLocks noGrp="1"/>
          </p:cNvSpPr>
          <p:nvPr>
            <p:ph idx="1"/>
          </p:nvPr>
        </p:nvSpPr>
        <p:spPr>
          <a:xfrm>
            <a:off x="677334" y="1756229"/>
            <a:ext cx="8596668" cy="4285133"/>
          </a:xfrm>
        </p:spPr>
        <p:txBody>
          <a:bodyPr>
            <a:normAutofit/>
          </a:bodyPr>
          <a:lstStyle/>
          <a:p>
            <a:pPr algn="r" rtl="1"/>
            <a:r>
              <a:rPr lang="fa-IR" sz="2400" b="1" dirty="0" smtClean="0">
                <a:solidFill>
                  <a:schemeClr val="tx1"/>
                </a:solidFill>
                <a:cs typeface="B Nazanin" pitchFamily="2" charset="-78"/>
              </a:rPr>
              <a:t>تعریف</a:t>
            </a:r>
          </a:p>
          <a:p>
            <a:pPr algn="r" rtl="1">
              <a:buNone/>
            </a:pPr>
            <a:r>
              <a:rPr lang="fa-IR" sz="2400" dirty="0">
                <a:solidFill>
                  <a:schemeClr val="tx1"/>
                </a:solidFill>
                <a:cs typeface="B Nazanin" pitchFamily="2" charset="-78"/>
              </a:rPr>
              <a:t>بیماری های التهابی روده،یک اصطلاح عمومی برای گروهی از اختلالات التهابی مزمن با علت ناشناخته است که دستگاه گوارش را درگیر می کنند.این اختلالات فاقد آزمونهای تشخیصی اختصاصی هستند و با رد سایر بیماری ها تشخیص داده می شوند.اگرچه اکثر بیماران دارای تظاهرات مشخصه کافی برای تشخیص قطعی بیماری می باشند.</a:t>
            </a:r>
          </a:p>
          <a:p>
            <a:pPr algn="r" rtl="1">
              <a:buNone/>
            </a:pPr>
            <a:r>
              <a:rPr lang="en-US" sz="2400" dirty="0">
                <a:solidFill>
                  <a:schemeClr val="tx1"/>
                </a:solidFill>
                <a:cs typeface="B Nazanin" pitchFamily="2" charset="-78"/>
              </a:rPr>
              <a:t>IBD</a:t>
            </a:r>
            <a:r>
              <a:rPr lang="fa-IR" sz="2400" dirty="0">
                <a:solidFill>
                  <a:schemeClr val="tx1"/>
                </a:solidFill>
                <a:cs typeface="B Nazanin" pitchFamily="2" charset="-78"/>
              </a:rPr>
              <a:t> مزمن به دو گروه اصلی تقسیم می شود:</a:t>
            </a:r>
          </a:p>
          <a:p>
            <a:pPr algn="r" rtl="1">
              <a:buNone/>
            </a:pPr>
            <a:r>
              <a:rPr lang="fa-IR" sz="2400" dirty="0">
                <a:solidFill>
                  <a:schemeClr val="tx1"/>
                </a:solidFill>
                <a:cs typeface="B Nazanin" pitchFamily="2" charset="-78"/>
              </a:rPr>
              <a:t>1-کولیت اولسراتیو(</a:t>
            </a:r>
            <a:r>
              <a:rPr lang="en-US" sz="2400" dirty="0">
                <a:solidFill>
                  <a:schemeClr val="tx1"/>
                </a:solidFill>
                <a:cs typeface="B Nazanin" pitchFamily="2" charset="-78"/>
              </a:rPr>
              <a:t>UC</a:t>
            </a:r>
            <a:r>
              <a:rPr lang="fa-IR" sz="2400" dirty="0">
                <a:solidFill>
                  <a:schemeClr val="tx1"/>
                </a:solidFill>
                <a:cs typeface="B Nazanin" pitchFamily="2" charset="-78"/>
              </a:rPr>
              <a:t>)</a:t>
            </a:r>
          </a:p>
          <a:p>
            <a:pPr algn="r" rtl="1">
              <a:buNone/>
            </a:pPr>
            <a:r>
              <a:rPr lang="fa-IR" sz="2400" dirty="0">
                <a:solidFill>
                  <a:schemeClr val="tx1"/>
                </a:solidFill>
                <a:cs typeface="B Nazanin" pitchFamily="2" charset="-78"/>
              </a:rPr>
              <a:t>2-کرون(</a:t>
            </a:r>
            <a:r>
              <a:rPr lang="en-US" sz="2400" dirty="0">
                <a:solidFill>
                  <a:schemeClr val="tx1"/>
                </a:solidFill>
                <a:cs typeface="B Nazanin" pitchFamily="2" charset="-78"/>
              </a:rPr>
              <a:t>CD</a:t>
            </a:r>
            <a:r>
              <a:rPr lang="fa-IR" sz="2400" dirty="0">
                <a:solidFill>
                  <a:schemeClr val="tx1"/>
                </a:solidFill>
                <a:cs typeface="B Nazanin" pitchFamily="2" charset="-78"/>
              </a:rPr>
              <a:t>) </a:t>
            </a:r>
            <a:endParaRPr lang="en-US" sz="2400" dirty="0">
              <a:solidFill>
                <a:schemeClr val="tx1"/>
              </a:solidFill>
              <a:cs typeface="B Nazanin" pitchFamily="2" charset="-78"/>
            </a:endParaRPr>
          </a:p>
          <a:p>
            <a:pPr marL="0" indent="0" algn="r" rtl="1">
              <a:buNone/>
            </a:pPr>
            <a:endParaRPr lang="en-US" sz="2400" dirty="0">
              <a:solidFill>
                <a:schemeClr val="tx1"/>
              </a:solidFill>
            </a:endParaRPr>
          </a:p>
        </p:txBody>
      </p:sp>
    </p:spTree>
    <p:extLst>
      <p:ext uri="{BB962C8B-B14F-4D97-AF65-F5344CB8AC3E}">
        <p14:creationId xmlns:p14="http://schemas.microsoft.com/office/powerpoint/2010/main" val="258006701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03200"/>
            <a:ext cx="8596668" cy="885371"/>
          </a:xfrm>
        </p:spPr>
        <p:txBody>
          <a:bodyPr/>
          <a:lstStyle/>
          <a:p>
            <a:pPr algn="r" rtl="1"/>
            <a:r>
              <a:rPr lang="fa-IR" b="1" dirty="0">
                <a:solidFill>
                  <a:schemeClr val="tx1"/>
                </a:solidFill>
                <a:cs typeface="B Nazanin" pitchFamily="2" charset="-78"/>
              </a:rPr>
              <a:t>اپیدمیولوژی</a:t>
            </a:r>
            <a:endParaRPr lang="en-US" dirty="0">
              <a:solidFill>
                <a:schemeClr val="tx1"/>
              </a:solidFill>
            </a:endParaRPr>
          </a:p>
        </p:txBody>
      </p:sp>
      <p:sp>
        <p:nvSpPr>
          <p:cNvPr id="3" name="Content Placeholder 2"/>
          <p:cNvSpPr>
            <a:spLocks noGrp="1"/>
          </p:cNvSpPr>
          <p:nvPr>
            <p:ph idx="1"/>
          </p:nvPr>
        </p:nvSpPr>
        <p:spPr>
          <a:xfrm>
            <a:off x="677334" y="1088571"/>
            <a:ext cx="8596668" cy="4952791"/>
          </a:xfrm>
        </p:spPr>
        <p:txBody>
          <a:bodyPr>
            <a:normAutofit fontScale="85000" lnSpcReduction="10000"/>
          </a:bodyPr>
          <a:lstStyle/>
          <a:p>
            <a:pPr algn="r" rtl="1">
              <a:buNone/>
              <a:defRPr/>
            </a:pPr>
            <a:r>
              <a:rPr lang="fa-IR" sz="2000" dirty="0">
                <a:solidFill>
                  <a:schemeClr val="tx1"/>
                </a:solidFill>
                <a:cs typeface="B Nazanin" pitchFamily="2" charset="-78"/>
              </a:rPr>
              <a:t>اپیدمیولوژی و اتیولوژی این دو بیماری وجوه مشترک بسیاری دارد.</a:t>
            </a:r>
          </a:p>
          <a:p>
            <a:pPr algn="r" rtl="1">
              <a:buNone/>
              <a:defRPr/>
            </a:pPr>
            <a:r>
              <a:rPr lang="fa-IR" sz="2000" dirty="0">
                <a:solidFill>
                  <a:schemeClr val="tx1"/>
                </a:solidFill>
                <a:cs typeface="B Nazanin" pitchFamily="2" charset="-78"/>
              </a:rPr>
              <a:t>میزان ابتلا در هر دو جنس تقریبا یکسان است.</a:t>
            </a:r>
          </a:p>
          <a:p>
            <a:pPr algn="r" rtl="1">
              <a:buNone/>
              <a:defRPr/>
            </a:pPr>
            <a:r>
              <a:rPr lang="fa-IR" sz="2000" dirty="0">
                <a:solidFill>
                  <a:schemeClr val="tx1"/>
                </a:solidFill>
                <a:cs typeface="B Nazanin" pitchFamily="2" charset="-78"/>
              </a:rPr>
              <a:t>از نظر شیوع کولیت اولسراتیو شایع تر از کرون است.</a:t>
            </a:r>
          </a:p>
          <a:p>
            <a:pPr algn="r" rtl="1">
              <a:buNone/>
              <a:defRPr/>
            </a:pPr>
            <a:r>
              <a:rPr lang="fa-IR" sz="2000" dirty="0">
                <a:solidFill>
                  <a:schemeClr val="tx1"/>
                </a:solidFill>
                <a:cs typeface="B Nazanin" pitchFamily="2" charset="-78"/>
              </a:rPr>
              <a:t>وقوع این دو بیماری در سنین 35-15 سالگی به اوج می رسد ولی بروز آن درهر سنی گزارش شده است.</a:t>
            </a:r>
          </a:p>
          <a:p>
            <a:pPr algn="r" rtl="1">
              <a:buNone/>
              <a:defRPr/>
            </a:pPr>
            <a:r>
              <a:rPr lang="fa-IR" sz="2000" dirty="0">
                <a:solidFill>
                  <a:schemeClr val="tx1"/>
                </a:solidFill>
                <a:cs typeface="B Nazanin" pitchFamily="2" charset="-78"/>
              </a:rPr>
              <a:t>بروز خانوادگی </a:t>
            </a:r>
            <a:r>
              <a:rPr lang="en-US" sz="2000" dirty="0">
                <a:solidFill>
                  <a:schemeClr val="tx1"/>
                </a:solidFill>
                <a:cs typeface="B Nazanin" pitchFamily="2" charset="-78"/>
              </a:rPr>
              <a:t>IBD</a:t>
            </a:r>
            <a:r>
              <a:rPr lang="fa-IR" sz="2000" dirty="0">
                <a:solidFill>
                  <a:schemeClr val="tx1"/>
                </a:solidFill>
                <a:cs typeface="B Nazanin" pitchFamily="2" charset="-78"/>
              </a:rPr>
              <a:t>نیز گزارش شده است.در 5-2 درصد بیماران،یک یا بیشتر از یک نفر از بستگان آنها نیز مبتلا هستند.</a:t>
            </a:r>
          </a:p>
          <a:p>
            <a:pPr algn="r" rtl="1">
              <a:buNone/>
              <a:defRPr/>
            </a:pPr>
            <a:r>
              <a:rPr lang="fa-IR" sz="2000" dirty="0">
                <a:solidFill>
                  <a:schemeClr val="tx1"/>
                </a:solidFill>
                <a:cs typeface="B Nazanin" pitchFamily="2" charset="-78"/>
              </a:rPr>
              <a:t>نکته:احتمالا ترکیبی از یک زمینه وراثتی به همراه یک عامل قدرتمند محیطی در پاتوژنز این اختلالات نقش دارد</a:t>
            </a:r>
            <a:r>
              <a:rPr lang="fa-IR" sz="2000" dirty="0" smtClean="0">
                <a:solidFill>
                  <a:schemeClr val="tx1"/>
                </a:solidFill>
                <a:cs typeface="B Nazanin" pitchFamily="2" charset="-78"/>
              </a:rPr>
              <a:t>.</a:t>
            </a:r>
          </a:p>
          <a:p>
            <a:pPr algn="r" rtl="1">
              <a:buNone/>
              <a:defRPr/>
            </a:pPr>
            <a:r>
              <a:rPr lang="fa-IR" sz="2800" b="1" dirty="0" smtClean="0">
                <a:solidFill>
                  <a:schemeClr val="tx1"/>
                </a:solidFill>
                <a:cs typeface="B Nazanin" pitchFamily="2" charset="-78"/>
              </a:rPr>
              <a:t>اتیولوژی</a:t>
            </a:r>
          </a:p>
          <a:p>
            <a:pPr algn="r" rtl="1">
              <a:buNone/>
            </a:pPr>
            <a:r>
              <a:rPr lang="fa-IR" sz="2800" dirty="0">
                <a:solidFill>
                  <a:schemeClr val="tx1"/>
                </a:solidFill>
                <a:cs typeface="B Nazanin" pitchFamily="2" charset="-78"/>
              </a:rPr>
              <a:t>1- عوامل ژنتیکی</a:t>
            </a:r>
          </a:p>
          <a:p>
            <a:pPr algn="r" rtl="1">
              <a:buNone/>
            </a:pPr>
            <a:r>
              <a:rPr lang="fa-IR" sz="2800" dirty="0">
                <a:solidFill>
                  <a:schemeClr val="tx1"/>
                </a:solidFill>
                <a:cs typeface="B Nazanin" pitchFamily="2" charset="-78"/>
              </a:rPr>
              <a:t>2-عوامل عفونی</a:t>
            </a:r>
          </a:p>
          <a:p>
            <a:pPr algn="r" rtl="1">
              <a:buNone/>
            </a:pPr>
            <a:r>
              <a:rPr lang="fa-IR" sz="2800" dirty="0">
                <a:solidFill>
                  <a:schemeClr val="tx1"/>
                </a:solidFill>
                <a:cs typeface="B Nazanin" pitchFamily="2" charset="-78"/>
              </a:rPr>
              <a:t>3-عوامل ایمونولوژیک</a:t>
            </a:r>
          </a:p>
          <a:p>
            <a:pPr algn="r" rtl="1">
              <a:buNone/>
            </a:pPr>
            <a:r>
              <a:rPr lang="fa-IR" sz="2800" dirty="0">
                <a:solidFill>
                  <a:schemeClr val="tx1"/>
                </a:solidFill>
                <a:cs typeface="B Nazanin" pitchFamily="2" charset="-78"/>
              </a:rPr>
              <a:t>4-عوامل روانی</a:t>
            </a:r>
          </a:p>
          <a:p>
            <a:pPr algn="r" rtl="1">
              <a:buNone/>
            </a:pPr>
            <a:r>
              <a:rPr lang="fa-IR" sz="2800" dirty="0">
                <a:solidFill>
                  <a:schemeClr val="tx1"/>
                </a:solidFill>
                <a:cs typeface="B Nazanin" pitchFamily="2" charset="-78"/>
              </a:rPr>
              <a:t>سیگار،قرص های ضد بارداری خوراکی،وضعیت اقتصادی اجتماعی، عادات تغذیه ای،تزریق خون.</a:t>
            </a:r>
            <a:endParaRPr lang="en-US" sz="2800" dirty="0">
              <a:solidFill>
                <a:schemeClr val="tx1"/>
              </a:solidFill>
              <a:cs typeface="B Nazanin" pitchFamily="2" charset="-78"/>
            </a:endParaRPr>
          </a:p>
          <a:p>
            <a:pPr algn="r" rtl="1">
              <a:buNone/>
              <a:defRPr/>
            </a:pPr>
            <a:endParaRPr lang="fa-IR" sz="2800" dirty="0">
              <a:solidFill>
                <a:schemeClr val="tx1"/>
              </a:solidFill>
              <a:cs typeface="B Nazanin" pitchFamily="2" charset="-78"/>
            </a:endParaRPr>
          </a:p>
          <a:p>
            <a:endParaRPr lang="en-US" sz="2000" dirty="0">
              <a:solidFill>
                <a:schemeClr val="tx1"/>
              </a:solidFill>
            </a:endParaRPr>
          </a:p>
        </p:txBody>
      </p:sp>
    </p:spTree>
    <p:extLst>
      <p:ext uri="{BB962C8B-B14F-4D97-AF65-F5344CB8AC3E}">
        <p14:creationId xmlns:p14="http://schemas.microsoft.com/office/powerpoint/2010/main" val="62264504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01600"/>
            <a:ext cx="8596668" cy="682171"/>
          </a:xfrm>
        </p:spPr>
        <p:txBody>
          <a:bodyPr/>
          <a:lstStyle/>
          <a:p>
            <a:pPr algn="r" rtl="1"/>
            <a:r>
              <a:rPr lang="fa-IR" dirty="0">
                <a:solidFill>
                  <a:schemeClr val="tx1"/>
                </a:solidFill>
                <a:cs typeface="B Nazanin" pitchFamily="2" charset="-78"/>
              </a:rPr>
              <a:t>پاتولوژی</a:t>
            </a:r>
            <a:endParaRPr lang="en-US" dirty="0">
              <a:solidFill>
                <a:schemeClr val="tx1"/>
              </a:solidFill>
            </a:endParaRPr>
          </a:p>
        </p:txBody>
      </p:sp>
      <p:sp>
        <p:nvSpPr>
          <p:cNvPr id="3" name="Content Placeholder 2"/>
          <p:cNvSpPr>
            <a:spLocks noGrp="1"/>
          </p:cNvSpPr>
          <p:nvPr>
            <p:ph idx="1"/>
          </p:nvPr>
        </p:nvSpPr>
        <p:spPr>
          <a:xfrm>
            <a:off x="677334" y="885371"/>
            <a:ext cx="8596668" cy="5155992"/>
          </a:xfrm>
        </p:spPr>
        <p:txBody>
          <a:bodyPr/>
          <a:lstStyle/>
          <a:p>
            <a:pPr algn="r" rtl="1">
              <a:buNone/>
              <a:defRPr/>
            </a:pPr>
            <a:r>
              <a:rPr lang="fa-IR" sz="2400" b="1" dirty="0">
                <a:solidFill>
                  <a:schemeClr val="tx1"/>
                </a:solidFill>
                <a:cs typeface="B Nazanin" pitchFamily="2" charset="-78"/>
              </a:rPr>
              <a:t>کولیت اولسراتیو:</a:t>
            </a:r>
            <a:r>
              <a:rPr lang="fa-IR" sz="2000" dirty="0">
                <a:solidFill>
                  <a:schemeClr val="tx1"/>
                </a:solidFill>
                <a:cs typeface="B Nazanin" pitchFamily="2" charset="-78"/>
              </a:rPr>
              <a:t>یک</a:t>
            </a:r>
            <a:r>
              <a:rPr lang="fa-IR" sz="2400" dirty="0">
                <a:solidFill>
                  <a:schemeClr val="tx1"/>
                </a:solidFill>
                <a:cs typeface="B Nazanin" pitchFamily="2" charset="-78"/>
              </a:rPr>
              <a:t> </a:t>
            </a:r>
            <a:r>
              <a:rPr lang="fa-IR" dirty="0">
                <a:solidFill>
                  <a:schemeClr val="tx1"/>
                </a:solidFill>
                <a:cs typeface="B Nazanin" pitchFamily="2" charset="-78"/>
              </a:rPr>
              <a:t>واکنش التهابی که عمدتا مخاط کولون و رکتوم وگاهی نیز چند سانتیمتر انتهایی ایلئوم را درگیر می کند. کولون ظاهرا زخمی،پرخون و معمولا در حال خونریزی است.</a:t>
            </a:r>
          </a:p>
          <a:p>
            <a:pPr algn="r" rtl="1">
              <a:buNone/>
              <a:defRPr/>
            </a:pPr>
            <a:r>
              <a:rPr lang="fa-IR" dirty="0">
                <a:solidFill>
                  <a:schemeClr val="tx1"/>
                </a:solidFill>
                <a:cs typeface="B Nazanin" pitchFamily="2" charset="-78"/>
              </a:rPr>
              <a:t>از خصوصیات بارز التهاب ممتد و یک شکل بودن آن است و درمیان آن مخاط طبیعی دیده نمی شود.این التهاب هیچگاه باعث ضخیم و تنگ شدن روده نمی شود(برخلاف کرون).این واکنش موجب صدمه اپیتلیال واز بین رفتن سلول های اپیتلیال سطحی شده و نتیجه آن زخم های ممتد است.در کولیت اولسراتیو،معمولا لایه های عمقی تر روده که در زیر مخاط قرار دارند،درگیر نمی شوند.گاهی فیبروز و انقباض طولی ،سبب کوتاه شدن کولون می شود.از دست رفتن الگوی طبیعی چین های کولون،باعث ایجاد منظره صاف لوله سربی در رادیوگرافی کولون می شود</a:t>
            </a:r>
            <a:r>
              <a:rPr lang="fa-IR" dirty="0" smtClean="0">
                <a:solidFill>
                  <a:schemeClr val="tx1"/>
                </a:solidFill>
                <a:cs typeface="B Nazanin" pitchFamily="2" charset="-78"/>
              </a:rPr>
              <a:t>.</a:t>
            </a:r>
          </a:p>
          <a:p>
            <a:pPr algn="r" rtl="1">
              <a:buNone/>
              <a:defRPr/>
            </a:pPr>
            <a:r>
              <a:rPr lang="fa-IR" sz="2400" b="1" dirty="0">
                <a:solidFill>
                  <a:schemeClr val="tx1"/>
                </a:solidFill>
                <a:cs typeface="B Nazanin" pitchFamily="2" charset="-78"/>
              </a:rPr>
              <a:t>کرون:</a:t>
            </a:r>
            <a:r>
              <a:rPr lang="fa-IR" dirty="0">
                <a:solidFill>
                  <a:schemeClr val="tx1"/>
                </a:solidFill>
                <a:cs typeface="B Nazanin" pitchFamily="2" charset="-78"/>
              </a:rPr>
              <a:t>دو محل اصلی درگیر شامل کولون و ایلئوم و اکثرا ایلئوم می باشد.امکان دارد روند التهابی مشابهی،مخاط دهان،مری،معده، دوازدهه ونیز ژژنوم وایلئوم را درگیر می کند.در کرون برخلاف کولیت اولسراتیو ضایعه معمولا  غیر ممتد بوده و قطعات درگیر روده توسط نواحی کوتاه و بلندی از روده طبیعی از هم جدا شده اند و التهاب مزمن علاوه بر مخاط در تمام لایه های دیواره روده و درگیر شدن مزانتر و گره های لنفاوی مشخص می شود.</a:t>
            </a:r>
          </a:p>
          <a:p>
            <a:pPr algn="r" rtl="1">
              <a:buNone/>
              <a:defRPr/>
            </a:pPr>
            <a:r>
              <a:rPr lang="fa-IR" dirty="0">
                <a:solidFill>
                  <a:schemeClr val="tx1"/>
                </a:solidFill>
                <a:cs typeface="B Nazanin" pitchFamily="2" charset="-78"/>
              </a:rPr>
              <a:t>ازنظر نمای ظاهری روده شدیدا ضخیم و چرمی شکل شده و مجرایش تنگ می گردد. این تنگی مشخص ممکن است در هر بخشی از روده ایجاد شود وامکان دارد با درجاتی از </a:t>
            </a:r>
            <a:r>
              <a:rPr lang="fa-IR" u="sng" dirty="0">
                <a:solidFill>
                  <a:schemeClr val="tx1"/>
                </a:solidFill>
                <a:cs typeface="B Nazanin" pitchFamily="2" charset="-78"/>
              </a:rPr>
              <a:t>انسداد</a:t>
            </a:r>
            <a:r>
              <a:rPr lang="fa-IR" dirty="0">
                <a:solidFill>
                  <a:schemeClr val="tx1"/>
                </a:solidFill>
                <a:cs typeface="B Nazanin" pitchFamily="2" charset="-78"/>
              </a:rPr>
              <a:t> روده همراه باشد و مخاط منظره سنگفرشی قلوه سنگی ندولار دارد.</a:t>
            </a:r>
          </a:p>
          <a:p>
            <a:pPr algn="r" rtl="1">
              <a:buNone/>
              <a:defRPr/>
            </a:pPr>
            <a:r>
              <a:rPr lang="fa-IR" dirty="0">
                <a:solidFill>
                  <a:schemeClr val="tx1"/>
                </a:solidFill>
                <a:cs typeface="B Nazanin" pitchFamily="2" charset="-78"/>
              </a:rPr>
              <a:t>نمای مخاط بستگی به شدت و مرحله بیماری دارد.</a:t>
            </a:r>
          </a:p>
          <a:p>
            <a:pPr algn="r" rtl="1">
              <a:buNone/>
              <a:defRPr/>
            </a:pPr>
            <a:endParaRPr lang="en-US" dirty="0">
              <a:solidFill>
                <a:schemeClr val="tx1"/>
              </a:solidFill>
              <a:cs typeface="B Nazanin" pitchFamily="2" charset="-78"/>
            </a:endParaRPr>
          </a:p>
          <a:p>
            <a:endParaRPr lang="en-US" dirty="0">
              <a:solidFill>
                <a:schemeClr val="tx1"/>
              </a:solidFill>
            </a:endParaRPr>
          </a:p>
        </p:txBody>
      </p:sp>
    </p:spTree>
    <p:extLst>
      <p:ext uri="{BB962C8B-B14F-4D97-AF65-F5344CB8AC3E}">
        <p14:creationId xmlns:p14="http://schemas.microsoft.com/office/powerpoint/2010/main" val="363801737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0877" y="638629"/>
            <a:ext cx="8596668" cy="5718628"/>
          </a:xfrm>
        </p:spPr>
        <p:txBody>
          <a:bodyPr>
            <a:normAutofit/>
          </a:bodyPr>
          <a:lstStyle/>
          <a:p>
            <a:pPr algn="r" rtl="1">
              <a:buNone/>
            </a:pPr>
            <a:r>
              <a:rPr lang="fa-IR" sz="2000" dirty="0">
                <a:solidFill>
                  <a:schemeClr val="tx1"/>
                </a:solidFill>
                <a:cs typeface="B Nazanin" pitchFamily="2" charset="-78"/>
              </a:rPr>
              <a:t>زخم ها ممکن است به داخل زیر مخاط و لایه عضلانی نفوذ کرده به هم برسند و باعث ایجاد کانال های داخل جداری به صورت آبسه،فیستول و شقاق شوند.در کولیت اولسراتیو،فیستول تشکیل نمی شود.در کولیت اولسراتیو رکتوم تقریبا همیشه درگیر است ولی در کرون معمولا رکتوم درگیر نمی شود(50 درصد).</a:t>
            </a:r>
          </a:p>
          <a:p>
            <a:pPr algn="r" rtl="1">
              <a:buNone/>
            </a:pPr>
            <a:r>
              <a:rPr lang="fa-IR" sz="2000" dirty="0">
                <a:solidFill>
                  <a:schemeClr val="tx1"/>
                </a:solidFill>
                <a:cs typeface="B Nazanin" pitchFamily="2" charset="-78"/>
              </a:rPr>
              <a:t>از نظر میکروسکوپی،گرانولوم ها کمک کننده ترین یافته در افتراق کرون است.</a:t>
            </a:r>
          </a:p>
          <a:p>
            <a:pPr algn="r" rtl="1">
              <a:buNone/>
            </a:pPr>
            <a:r>
              <a:rPr lang="fa-IR" sz="2000" dirty="0">
                <a:solidFill>
                  <a:schemeClr val="tx1"/>
                </a:solidFill>
                <a:cs typeface="B Nazanin" pitchFamily="2" charset="-78"/>
              </a:rPr>
              <a:t>در کولیت اولسراتیو گرانولوم تشکیل نمی شود</a:t>
            </a:r>
            <a:r>
              <a:rPr lang="fa-IR" sz="2000" dirty="0" smtClean="0">
                <a:solidFill>
                  <a:schemeClr val="tx1"/>
                </a:solidFill>
                <a:cs typeface="B Nazanin" pitchFamily="2" charset="-78"/>
              </a:rPr>
              <a:t>.</a:t>
            </a:r>
          </a:p>
          <a:p>
            <a:pPr marL="0" indent="0" algn="r" rtl="1">
              <a:buNone/>
            </a:pPr>
            <a:r>
              <a:rPr lang="fa-IR" sz="2800" dirty="0" smtClean="0">
                <a:solidFill>
                  <a:schemeClr val="tx1"/>
                </a:solidFill>
                <a:cs typeface="B Nazanin" pitchFamily="2" charset="-78"/>
              </a:rPr>
              <a:t>تظاهرات بالینی</a:t>
            </a:r>
          </a:p>
          <a:p>
            <a:pPr algn="r" rtl="1">
              <a:buNone/>
            </a:pPr>
            <a:r>
              <a:rPr lang="fa-IR" sz="2400" dirty="0">
                <a:solidFill>
                  <a:schemeClr val="tx1"/>
                </a:solidFill>
                <a:cs typeface="B Nazanin" pitchFamily="2" charset="-78"/>
              </a:rPr>
              <a:t>کولیت اولسراتیو:اسهال خونی،درد شکم،در موارد شدید توام با تب و کاهش وزن.</a:t>
            </a:r>
          </a:p>
          <a:p>
            <a:pPr algn="r" rtl="1">
              <a:buNone/>
            </a:pPr>
            <a:r>
              <a:rPr lang="fa-IR" sz="2400" dirty="0">
                <a:solidFill>
                  <a:schemeClr val="tx1"/>
                </a:solidFill>
                <a:cs typeface="B Nazanin" pitchFamily="2" charset="-78"/>
              </a:rPr>
              <a:t>در فرم خفیف:روزانه یک یا دو بار مدفوع با قوام متوسط و حاوی اندکی خون.</a:t>
            </a:r>
          </a:p>
          <a:p>
            <a:pPr algn="r" rtl="1">
              <a:buNone/>
            </a:pPr>
            <a:r>
              <a:rPr lang="fa-IR" sz="2400" dirty="0">
                <a:solidFill>
                  <a:schemeClr val="tx1"/>
                </a:solidFill>
                <a:cs typeface="B Nazanin" pitchFamily="2" charset="-78"/>
              </a:rPr>
              <a:t>در موارد شدید:دفع مکرر مدفوع آبکی محتوی خون و بلغم همراه با انقباضات شدید،علائم کم آبی،کم خونی،تب و کاهش وزن،کاهش اشتها،خستگی و تاکیکاردی</a:t>
            </a:r>
          </a:p>
          <a:p>
            <a:pPr algn="r" rtl="1">
              <a:buNone/>
            </a:pPr>
            <a:r>
              <a:rPr lang="fa-IR" sz="2400" dirty="0">
                <a:solidFill>
                  <a:schemeClr val="tx1"/>
                </a:solidFill>
                <a:cs typeface="B Nazanin" pitchFamily="2" charset="-78"/>
              </a:rPr>
              <a:t>در موارد درگیری غالب رکتوم به جای اسهال،یبوست وجود دارد و زور پیچ شکایت اصلی است.</a:t>
            </a:r>
          </a:p>
          <a:p>
            <a:pPr marL="0" indent="0" algn="r" rtl="1">
              <a:buNone/>
            </a:pPr>
            <a:endParaRPr lang="en-US" sz="2800" dirty="0">
              <a:solidFill>
                <a:schemeClr val="tx1"/>
              </a:solidFill>
            </a:endParaRPr>
          </a:p>
        </p:txBody>
      </p:sp>
    </p:spTree>
    <p:extLst>
      <p:ext uri="{BB962C8B-B14F-4D97-AF65-F5344CB8AC3E}">
        <p14:creationId xmlns:p14="http://schemas.microsoft.com/office/powerpoint/2010/main" val="400972698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38629"/>
            <a:ext cx="8596668" cy="5402733"/>
          </a:xfrm>
        </p:spPr>
        <p:txBody>
          <a:bodyPr>
            <a:normAutofit/>
          </a:bodyPr>
          <a:lstStyle/>
          <a:p>
            <a:pPr algn="r" rtl="1">
              <a:buNone/>
              <a:defRPr/>
            </a:pPr>
            <a:r>
              <a:rPr lang="fa-IR" sz="2000" dirty="0">
                <a:solidFill>
                  <a:schemeClr val="tx1"/>
                </a:solidFill>
                <a:cs typeface="B Nazanin" pitchFamily="2" charset="-78"/>
              </a:rPr>
              <a:t>دیگر تظاهرات:</a:t>
            </a:r>
          </a:p>
          <a:p>
            <a:pPr algn="r" rtl="1">
              <a:buNone/>
              <a:defRPr/>
            </a:pPr>
            <a:r>
              <a:rPr lang="fa-IR" sz="2000" dirty="0">
                <a:solidFill>
                  <a:schemeClr val="tx1"/>
                </a:solidFill>
                <a:cs typeface="B Nazanin" pitchFamily="2" charset="-78"/>
              </a:rPr>
              <a:t>کم خونی کمبود آهن ناشی از ازدست رفتن مزمن خون</a:t>
            </a:r>
          </a:p>
          <a:p>
            <a:pPr algn="r" rtl="1">
              <a:buNone/>
              <a:defRPr/>
            </a:pPr>
            <a:r>
              <a:rPr lang="fa-IR" sz="2000" dirty="0">
                <a:solidFill>
                  <a:schemeClr val="tx1"/>
                </a:solidFill>
                <a:cs typeface="B Nazanin" pitchFamily="2" charset="-78"/>
              </a:rPr>
              <a:t>افزایش گلبول های سفید</a:t>
            </a:r>
          </a:p>
          <a:p>
            <a:pPr algn="r" rtl="1">
              <a:buNone/>
              <a:defRPr/>
            </a:pPr>
            <a:r>
              <a:rPr lang="fa-IR" sz="2000" dirty="0">
                <a:solidFill>
                  <a:schemeClr val="tx1"/>
                </a:solidFill>
                <a:cs typeface="B Nazanin" pitchFamily="2" charset="-78"/>
              </a:rPr>
              <a:t>اختلالات الکترولیتی(به ویژه هیپوکالمی)</a:t>
            </a:r>
          </a:p>
          <a:p>
            <a:pPr algn="r" rtl="1">
              <a:buNone/>
              <a:defRPr/>
            </a:pPr>
            <a:r>
              <a:rPr lang="fa-IR" sz="2000" dirty="0">
                <a:solidFill>
                  <a:schemeClr val="tx1"/>
                </a:solidFill>
                <a:cs typeface="B Nazanin" pitchFamily="2" charset="-78"/>
              </a:rPr>
              <a:t>هیپوآلبومینمی(به دلیل دفع روده ای پروتئین از طریق مخاط زخمی)</a:t>
            </a:r>
          </a:p>
          <a:p>
            <a:pPr algn="r" rtl="1">
              <a:buNone/>
              <a:defRPr/>
            </a:pPr>
            <a:r>
              <a:rPr lang="fa-IR" sz="2000" dirty="0">
                <a:solidFill>
                  <a:schemeClr val="tx1"/>
                </a:solidFill>
                <a:cs typeface="B Nazanin" pitchFamily="2" charset="-78"/>
              </a:rPr>
              <a:t>افزایش سطح آلکالین فسفاتاز(دلالت بر همراه بودن بیماری کبدی-صفراوی)</a:t>
            </a:r>
          </a:p>
          <a:p>
            <a:pPr algn="r" rtl="1">
              <a:buNone/>
              <a:defRPr/>
            </a:pPr>
            <a:r>
              <a:rPr lang="fa-IR" sz="2000" dirty="0">
                <a:solidFill>
                  <a:schemeClr val="tx1"/>
                </a:solidFill>
                <a:cs typeface="B Nazanin" pitchFamily="2" charset="-78"/>
              </a:rPr>
              <a:t>شدت علائم منعکس کننده وسعت درگیری و شدت التهاب است.</a:t>
            </a:r>
          </a:p>
          <a:p>
            <a:pPr algn="r" rtl="1">
              <a:buNone/>
              <a:defRPr/>
            </a:pPr>
            <a:r>
              <a:rPr lang="fa-IR" sz="2000" dirty="0">
                <a:solidFill>
                  <a:schemeClr val="tx1"/>
                </a:solidFill>
                <a:cs typeface="B Nazanin" pitchFamily="2" charset="-78"/>
              </a:rPr>
              <a:t>85 درصد بیماران دچار بیماری خفیف تا متوسط با طبیعت متناوب هستند و بدون بستری در بیمارستان درمان می شوند.در 15 درصد موارد بیماری برق آسا شده و همه کولون را شدیدا درگیر می کند. </a:t>
            </a:r>
            <a:endParaRPr lang="en-US" sz="2000" dirty="0">
              <a:solidFill>
                <a:schemeClr val="tx1"/>
              </a:solidFill>
              <a:cs typeface="B Nazanin" pitchFamily="2" charset="-78"/>
            </a:endParaRPr>
          </a:p>
          <a:p>
            <a:endParaRPr lang="en-US" sz="2000" dirty="0">
              <a:solidFill>
                <a:schemeClr val="tx1"/>
              </a:solidFill>
            </a:endParaRPr>
          </a:p>
        </p:txBody>
      </p:sp>
    </p:spTree>
    <p:extLst>
      <p:ext uri="{BB962C8B-B14F-4D97-AF65-F5344CB8AC3E}">
        <p14:creationId xmlns:p14="http://schemas.microsoft.com/office/powerpoint/2010/main" val="134074771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812801"/>
            <a:ext cx="8596668" cy="5646056"/>
          </a:xfrm>
        </p:spPr>
        <p:txBody>
          <a:bodyPr>
            <a:normAutofit/>
          </a:bodyPr>
          <a:lstStyle/>
          <a:p>
            <a:pPr algn="r" rtl="1">
              <a:buNone/>
            </a:pPr>
            <a:r>
              <a:rPr lang="fa-IR" sz="2000" b="1" dirty="0">
                <a:solidFill>
                  <a:schemeClr val="tx1"/>
                </a:solidFill>
                <a:cs typeface="B Nazanin" pitchFamily="2" charset="-78"/>
              </a:rPr>
              <a:t>کرون:</a:t>
            </a:r>
          </a:p>
          <a:p>
            <a:pPr algn="r" rtl="1">
              <a:buNone/>
            </a:pPr>
            <a:r>
              <a:rPr lang="fa-IR" sz="2000" dirty="0">
                <a:solidFill>
                  <a:schemeClr val="tx1"/>
                </a:solidFill>
                <a:cs typeface="B Nazanin" pitchFamily="2" charset="-78"/>
              </a:rPr>
              <a:t>تب،درد شکمی و اسهال(اغلب بدون خون)،تهوع و استفراغ، خستگی پذیری عمومی و کاهش وزن</a:t>
            </a:r>
          </a:p>
          <a:p>
            <a:pPr algn="r" rtl="1">
              <a:buNone/>
            </a:pPr>
            <a:r>
              <a:rPr lang="fa-IR" sz="2000" dirty="0">
                <a:solidFill>
                  <a:schemeClr val="tx1"/>
                </a:solidFill>
                <a:cs typeface="B Nazanin" pitchFamily="2" charset="-78"/>
              </a:rPr>
              <a:t>زمانی که فقط روده باریک درگیرباشد:معمولا تب پایین،بی اشتهایی و خستگی پذیری و درد در ربع تحتانی راست شکم و اسهال معمولا بدون خون</a:t>
            </a:r>
          </a:p>
          <a:p>
            <a:pPr algn="r" rtl="1">
              <a:buNone/>
            </a:pPr>
            <a:r>
              <a:rPr lang="fa-IR" sz="2000" dirty="0">
                <a:solidFill>
                  <a:schemeClr val="tx1"/>
                </a:solidFill>
                <a:cs typeface="B Nazanin" pitchFamily="2" charset="-78"/>
              </a:rPr>
              <a:t>از آن جا که فرم حاد بیماری می تواند شروعی ناگهانی همراه با تب، لوکوسیتوز ودرد ربع تحتانی راست شکم داشته باشد،از آپاندیسیت حاد غیر قابل افتراق است.</a:t>
            </a:r>
          </a:p>
          <a:p>
            <a:pPr algn="r" rtl="1">
              <a:buNone/>
            </a:pPr>
            <a:r>
              <a:rPr lang="fa-IR" sz="2000" dirty="0">
                <a:solidFill>
                  <a:schemeClr val="tx1"/>
                </a:solidFill>
                <a:cs typeface="B Nazanin" pitchFamily="2" charset="-78"/>
              </a:rPr>
              <a:t>در برخی بیماران اولین تظاهر بیماری،انسداد روده است</a:t>
            </a:r>
            <a:r>
              <a:rPr lang="fa-IR" sz="2000" dirty="0" smtClean="0">
                <a:solidFill>
                  <a:schemeClr val="tx1"/>
                </a:solidFill>
                <a:cs typeface="B Nazanin" pitchFamily="2" charset="-78"/>
              </a:rPr>
              <a:t>.</a:t>
            </a:r>
          </a:p>
          <a:p>
            <a:pPr algn="r" rtl="1">
              <a:buNone/>
            </a:pPr>
            <a:r>
              <a:rPr lang="fa-IR" sz="2000" dirty="0">
                <a:solidFill>
                  <a:schemeClr val="tx1"/>
                </a:solidFill>
                <a:cs typeface="B Nazanin" pitchFamily="2" charset="-78"/>
              </a:rPr>
              <a:t>در درگیری وسیع روده باریک،خصوصیات برجسته سوءجذب دیده می شود.بی اشتهایی و آثار کاتابولیک روند التهابی مزمن باعث ایجاد کاهش وزن شدید می شود.</a:t>
            </a:r>
          </a:p>
          <a:p>
            <a:pPr algn="r" rtl="1">
              <a:buNone/>
            </a:pPr>
            <a:r>
              <a:rPr lang="fa-IR" sz="2000" dirty="0">
                <a:solidFill>
                  <a:schemeClr val="tx1"/>
                </a:solidFill>
                <a:cs typeface="B Nazanin" pitchFamily="2" charset="-78"/>
              </a:rPr>
              <a:t>سوء جذب املاح صفراوی باعث کاهش ذخیره و افزایش خاصیت سنگ زایی می شود.</a:t>
            </a:r>
          </a:p>
          <a:p>
            <a:pPr algn="r" rtl="1">
              <a:buNone/>
            </a:pPr>
            <a:r>
              <a:rPr lang="fa-IR" sz="2000" dirty="0">
                <a:solidFill>
                  <a:schemeClr val="tx1"/>
                </a:solidFill>
                <a:cs typeface="B Nazanin" pitchFamily="2" charset="-78"/>
              </a:rPr>
              <a:t>در 30 درصد مبتلایان سنگ های صفراوی داریم.</a:t>
            </a:r>
          </a:p>
          <a:p>
            <a:pPr algn="r" rtl="1">
              <a:buNone/>
            </a:pPr>
            <a:r>
              <a:rPr lang="fa-IR" sz="2000" dirty="0">
                <a:solidFill>
                  <a:schemeClr val="tx1"/>
                </a:solidFill>
                <a:cs typeface="B Nazanin" pitchFamily="2" charset="-78"/>
              </a:rPr>
              <a:t>وقتی ایلئوم درگیر و کولون سالم است. افزایش جذب اگزالات در کولون و در نتیجه هیپراگزالوری و سنگ های ادراری</a:t>
            </a:r>
          </a:p>
          <a:p>
            <a:pPr algn="r" rtl="1">
              <a:buNone/>
            </a:pPr>
            <a:r>
              <a:rPr lang="fa-IR" sz="2000" dirty="0">
                <a:solidFill>
                  <a:schemeClr val="tx1"/>
                </a:solidFill>
                <a:cs typeface="B Nazanin" pitchFamily="2" charset="-78"/>
              </a:rPr>
              <a:t>کم آبی ناشی از اسهال ،عامل مستعد کننده سنگ های کلیوی</a:t>
            </a:r>
          </a:p>
          <a:p>
            <a:pPr algn="r" rtl="1">
              <a:buNone/>
            </a:pPr>
            <a:r>
              <a:rPr lang="fa-IR" sz="2000" dirty="0">
                <a:solidFill>
                  <a:schemeClr val="tx1"/>
                </a:solidFill>
                <a:cs typeface="B Nazanin" pitchFamily="2" charset="-78"/>
              </a:rPr>
              <a:t>خونریزی از رکتوم در کرون شیوع کمتری دارد.</a:t>
            </a:r>
          </a:p>
          <a:p>
            <a:pPr algn="r" rtl="1">
              <a:buNone/>
            </a:pPr>
            <a:endParaRPr lang="fa-IR" sz="2000" dirty="0">
              <a:solidFill>
                <a:schemeClr val="tx1"/>
              </a:solidFill>
              <a:cs typeface="B Nazanin" pitchFamily="2" charset="-78"/>
            </a:endParaRPr>
          </a:p>
          <a:p>
            <a:endParaRPr lang="en-US" sz="2000" dirty="0">
              <a:solidFill>
                <a:schemeClr val="tx1"/>
              </a:solidFill>
            </a:endParaRPr>
          </a:p>
        </p:txBody>
      </p:sp>
    </p:spTree>
    <p:extLst>
      <p:ext uri="{BB962C8B-B14F-4D97-AF65-F5344CB8AC3E}">
        <p14:creationId xmlns:p14="http://schemas.microsoft.com/office/powerpoint/2010/main" val="293927324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986971"/>
            <a:ext cx="8596668" cy="5054391"/>
          </a:xfrm>
        </p:spPr>
        <p:txBody>
          <a:bodyPr>
            <a:normAutofit/>
          </a:bodyPr>
          <a:lstStyle/>
          <a:p>
            <a:pPr algn="r" rtl="1">
              <a:buNone/>
            </a:pPr>
            <a:r>
              <a:rPr lang="fa-IR" b="1" dirty="0">
                <a:solidFill>
                  <a:schemeClr val="tx1"/>
                </a:solidFill>
                <a:cs typeface="B Nazanin"/>
              </a:rPr>
              <a:t>تظاهرات خارج روده ای:</a:t>
            </a:r>
          </a:p>
          <a:p>
            <a:pPr algn="r" rtl="1">
              <a:buNone/>
            </a:pPr>
            <a:r>
              <a:rPr lang="fa-IR" dirty="0">
                <a:solidFill>
                  <a:schemeClr val="tx1"/>
                </a:solidFill>
                <a:cs typeface="B Nazanin"/>
              </a:rPr>
              <a:t>1-عوارض تغذیه ای و متابولیسمی</a:t>
            </a:r>
          </a:p>
          <a:p>
            <a:pPr algn="r" rtl="1">
              <a:buNone/>
            </a:pPr>
            <a:r>
              <a:rPr lang="fa-IR" dirty="0">
                <a:solidFill>
                  <a:schemeClr val="tx1"/>
                </a:solidFill>
                <a:cs typeface="B Nazanin"/>
              </a:rPr>
              <a:t>2-عوارض عضلانی و مفصلی</a:t>
            </a:r>
          </a:p>
          <a:p>
            <a:pPr algn="r" rtl="1">
              <a:buNone/>
            </a:pPr>
            <a:r>
              <a:rPr lang="fa-IR" dirty="0">
                <a:solidFill>
                  <a:schemeClr val="tx1"/>
                </a:solidFill>
                <a:cs typeface="B Nazanin"/>
              </a:rPr>
              <a:t>3-بیماری کبدی-صفراوی	</a:t>
            </a:r>
          </a:p>
          <a:p>
            <a:pPr algn="r" rtl="1">
              <a:buNone/>
            </a:pPr>
            <a:r>
              <a:rPr lang="fa-IR" dirty="0">
                <a:solidFill>
                  <a:schemeClr val="tx1"/>
                </a:solidFill>
                <a:cs typeface="B Nazanin"/>
              </a:rPr>
              <a:t>4-عوارض پوست و غشاهای مخاطی</a:t>
            </a:r>
          </a:p>
          <a:p>
            <a:pPr algn="r" rtl="1">
              <a:buNone/>
            </a:pPr>
            <a:r>
              <a:rPr lang="fa-IR" dirty="0">
                <a:solidFill>
                  <a:schemeClr val="tx1"/>
                </a:solidFill>
                <a:cs typeface="B Nazanin"/>
              </a:rPr>
              <a:t>5-عوارض چشمی و </a:t>
            </a:r>
            <a:r>
              <a:rPr lang="fa-IR" dirty="0" smtClean="0">
                <a:solidFill>
                  <a:schemeClr val="tx1"/>
                </a:solidFill>
                <a:cs typeface="B Nazanin"/>
              </a:rPr>
              <a:t>قلبی</a:t>
            </a:r>
          </a:p>
          <a:p>
            <a:pPr algn="r" rtl="1">
              <a:buNone/>
            </a:pPr>
            <a:r>
              <a:rPr lang="fa-IR" sz="2400" b="1" dirty="0">
                <a:solidFill>
                  <a:schemeClr val="tx1"/>
                </a:solidFill>
                <a:cs typeface="B Nazanin"/>
              </a:rPr>
              <a:t>اهداف </a:t>
            </a:r>
            <a:r>
              <a:rPr lang="fa-IR" sz="2400" b="1" dirty="0" smtClean="0">
                <a:solidFill>
                  <a:schemeClr val="tx1"/>
                </a:solidFill>
                <a:cs typeface="B Nazanin"/>
              </a:rPr>
              <a:t>درمان</a:t>
            </a:r>
          </a:p>
          <a:p>
            <a:pPr algn="r" rtl="1"/>
            <a:r>
              <a:rPr lang="fa-IR" sz="2000" dirty="0">
                <a:solidFill>
                  <a:schemeClr val="tx1"/>
                </a:solidFill>
                <a:cs typeface="B Nazanin"/>
              </a:rPr>
              <a:t>جایگزینی مایعات و الکترولیت های تحلیل رفته از اسهال و استفراغ</a:t>
            </a:r>
          </a:p>
          <a:p>
            <a:pPr algn="r" rtl="1"/>
            <a:r>
              <a:rPr lang="fa-IR" sz="2000" dirty="0">
                <a:solidFill>
                  <a:schemeClr val="tx1"/>
                </a:solidFill>
                <a:cs typeface="B Nazanin"/>
              </a:rPr>
              <a:t>کاهش تحریک مکانیکی و افزایش استراحت روده به ویژه در اسهال</a:t>
            </a:r>
          </a:p>
          <a:p>
            <a:pPr algn="r" rtl="1"/>
            <a:r>
              <a:rPr lang="fa-IR" sz="2000" dirty="0">
                <a:solidFill>
                  <a:schemeClr val="tx1"/>
                </a:solidFill>
                <a:cs typeface="B Nazanin"/>
              </a:rPr>
              <a:t>ترمیم ذخایر تغذیه ای،تصحیح سوءجذب وآنمی وتغذیه مناسب جهت جلوگیری از اتلاف پروتئین</a:t>
            </a:r>
          </a:p>
          <a:p>
            <a:pPr algn="r" rtl="1"/>
            <a:r>
              <a:rPr lang="fa-IR" sz="2000" dirty="0">
                <a:solidFill>
                  <a:schemeClr val="tx1"/>
                </a:solidFill>
                <a:cs typeface="B Nazanin"/>
              </a:rPr>
              <a:t>کنترل عدم تحمل ها</a:t>
            </a:r>
          </a:p>
          <a:p>
            <a:pPr algn="r" rtl="1"/>
            <a:r>
              <a:rPr lang="fa-IR" sz="2000" dirty="0">
                <a:solidFill>
                  <a:schemeClr val="tx1"/>
                </a:solidFill>
                <a:cs typeface="B Nazanin"/>
              </a:rPr>
              <a:t>بهبود افزایش وزن و بهبود رشد در کودکان</a:t>
            </a:r>
            <a:endParaRPr lang="en-US" sz="2000" dirty="0">
              <a:solidFill>
                <a:schemeClr val="tx1"/>
              </a:solidFill>
              <a:cs typeface="B Nazanin"/>
            </a:endParaRPr>
          </a:p>
          <a:p>
            <a:pPr algn="r" rtl="1">
              <a:buNone/>
            </a:pPr>
            <a:endParaRPr lang="fa-IR" sz="2400" b="1" dirty="0">
              <a:solidFill>
                <a:schemeClr val="tx1"/>
              </a:solidFill>
              <a:cs typeface="B Nazanin"/>
            </a:endParaRPr>
          </a:p>
          <a:p>
            <a:endParaRPr lang="en-US" dirty="0">
              <a:solidFill>
                <a:schemeClr val="tx1"/>
              </a:solidFill>
              <a:cs typeface="B Nazanin"/>
            </a:endParaRPr>
          </a:p>
        </p:txBody>
      </p:sp>
    </p:spTree>
    <p:extLst>
      <p:ext uri="{BB962C8B-B14F-4D97-AF65-F5344CB8AC3E}">
        <p14:creationId xmlns:p14="http://schemas.microsoft.com/office/powerpoint/2010/main" val="421462130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783771"/>
            <a:ext cx="8596668" cy="5257591"/>
          </a:xfrm>
        </p:spPr>
        <p:txBody>
          <a:bodyPr>
            <a:normAutofit/>
          </a:bodyPr>
          <a:lstStyle/>
          <a:p>
            <a:pPr marL="0" indent="0" algn="r" rtl="1">
              <a:buNone/>
            </a:pPr>
            <a:r>
              <a:rPr lang="fa-IR" sz="2000" dirty="0">
                <a:solidFill>
                  <a:schemeClr val="tx1"/>
                </a:solidFill>
                <a:cs typeface="B Nazanin" pitchFamily="2" charset="-78"/>
              </a:rPr>
              <a:t>ایجاد آمادگی در بیماران برای عمل جراحی</a:t>
            </a:r>
          </a:p>
          <a:p>
            <a:pPr marL="0" indent="0" algn="r" rtl="1">
              <a:buNone/>
            </a:pPr>
            <a:r>
              <a:rPr lang="fa-IR" sz="2000" dirty="0">
                <a:solidFill>
                  <a:schemeClr val="tx1"/>
                </a:solidFill>
                <a:cs typeface="B Nazanin" pitchFamily="2" charset="-78"/>
              </a:rPr>
              <a:t>دریافت فیبر مناسب و آنتی </a:t>
            </a:r>
            <a:r>
              <a:rPr lang="fa-IR" sz="2000" dirty="0" smtClean="0">
                <a:solidFill>
                  <a:schemeClr val="tx1"/>
                </a:solidFill>
                <a:cs typeface="B Nazanin" pitchFamily="2" charset="-78"/>
              </a:rPr>
              <a:t>اکسیدان </a:t>
            </a:r>
            <a:r>
              <a:rPr lang="fa-IR" sz="2000" dirty="0">
                <a:solidFill>
                  <a:schemeClr val="tx1"/>
                </a:solidFill>
                <a:cs typeface="B Nazanin" pitchFamily="2" charset="-78"/>
              </a:rPr>
              <a:t>ها</a:t>
            </a:r>
          </a:p>
          <a:p>
            <a:pPr marL="0" indent="0" algn="r" rtl="1">
              <a:buNone/>
            </a:pPr>
            <a:r>
              <a:rPr lang="fa-IR" sz="2000" dirty="0">
                <a:solidFill>
                  <a:schemeClr val="tx1"/>
                </a:solidFill>
                <a:cs typeface="B Nazanin" pitchFamily="2" charset="-78"/>
              </a:rPr>
              <a:t>پایش سطوح مینرال ها</a:t>
            </a:r>
          </a:p>
          <a:p>
            <a:pPr marL="0" indent="0" algn="r" rtl="1">
              <a:buNone/>
            </a:pPr>
            <a:r>
              <a:rPr lang="fa-IR" sz="2000" dirty="0">
                <a:solidFill>
                  <a:schemeClr val="tx1"/>
                </a:solidFill>
                <a:cs typeface="B Nazanin" pitchFamily="2" charset="-78"/>
              </a:rPr>
              <a:t>جلوگیری از پریتونیت،انسداد،فیستول وسنگ</a:t>
            </a:r>
          </a:p>
          <a:p>
            <a:pPr marL="0" indent="0" algn="r" rtl="1">
              <a:buNone/>
            </a:pPr>
            <a:r>
              <a:rPr lang="fa-IR" sz="2000" dirty="0">
                <a:solidFill>
                  <a:schemeClr val="tx1"/>
                </a:solidFill>
                <a:cs typeface="B Nazanin" pitchFamily="2" charset="-78"/>
              </a:rPr>
              <a:t>جلوگیری و یا تصحیح بیماری های متابولیک استخوان </a:t>
            </a:r>
            <a:r>
              <a:rPr lang="fa-IR" sz="2000" dirty="0" smtClean="0">
                <a:solidFill>
                  <a:schemeClr val="tx1"/>
                </a:solidFill>
                <a:cs typeface="B Nazanin" pitchFamily="2" charset="-78"/>
              </a:rPr>
              <a:t>ومفاصل </a:t>
            </a:r>
          </a:p>
          <a:p>
            <a:pPr marL="0" indent="0" algn="r" rtl="1">
              <a:buNone/>
            </a:pPr>
            <a:r>
              <a:rPr lang="fa-IR" sz="2400" b="1" dirty="0" smtClean="0">
                <a:solidFill>
                  <a:schemeClr val="tx1"/>
                </a:solidFill>
                <a:cs typeface="B Nazanin" pitchFamily="2" charset="-78"/>
              </a:rPr>
              <a:t>درمان</a:t>
            </a:r>
          </a:p>
          <a:p>
            <a:pPr algn="r" rtl="1"/>
            <a:r>
              <a:rPr lang="fa-IR" sz="2400" dirty="0">
                <a:solidFill>
                  <a:schemeClr val="tx1"/>
                </a:solidFill>
                <a:cs typeface="B Nazanin" pitchFamily="2" charset="-78"/>
              </a:rPr>
              <a:t>دارو درمانی</a:t>
            </a:r>
          </a:p>
          <a:p>
            <a:pPr algn="r" rtl="1"/>
            <a:r>
              <a:rPr lang="fa-IR" sz="2400" dirty="0">
                <a:solidFill>
                  <a:schemeClr val="tx1"/>
                </a:solidFill>
                <a:cs typeface="B Nazanin" pitchFamily="2" charset="-78"/>
              </a:rPr>
              <a:t>جراحی</a:t>
            </a:r>
          </a:p>
          <a:p>
            <a:pPr algn="r" rtl="1"/>
            <a:r>
              <a:rPr lang="fa-IR" sz="2400" dirty="0">
                <a:solidFill>
                  <a:schemeClr val="tx1"/>
                </a:solidFill>
                <a:cs typeface="B Nazanin" pitchFamily="2" charset="-78"/>
              </a:rPr>
              <a:t>روان درمانی</a:t>
            </a:r>
          </a:p>
          <a:p>
            <a:pPr algn="r" rtl="1"/>
            <a:r>
              <a:rPr lang="fa-IR" sz="2400" dirty="0">
                <a:solidFill>
                  <a:schemeClr val="tx1"/>
                </a:solidFill>
                <a:cs typeface="B Nazanin" pitchFamily="2" charset="-78"/>
              </a:rPr>
              <a:t>تغذیه درمانی</a:t>
            </a:r>
          </a:p>
          <a:p>
            <a:pPr algn="r" rtl="1"/>
            <a:r>
              <a:rPr lang="fa-IR" sz="2400" dirty="0">
                <a:solidFill>
                  <a:schemeClr val="tx1"/>
                </a:solidFill>
                <a:cs typeface="B Nazanin" pitchFamily="2" charset="-78"/>
              </a:rPr>
              <a:t>داروهای گیاهی(پیاز،سنبل طیب،چای)</a:t>
            </a:r>
            <a:endParaRPr lang="en-US" sz="2400" dirty="0">
              <a:solidFill>
                <a:schemeClr val="tx1"/>
              </a:solidFill>
              <a:cs typeface="B Nazanin" pitchFamily="2" charset="-78"/>
            </a:endParaRPr>
          </a:p>
          <a:p>
            <a:pPr marL="0" indent="0" algn="r" rtl="1">
              <a:buNone/>
            </a:pPr>
            <a:endParaRPr lang="en-US" sz="2400" b="1" dirty="0">
              <a:solidFill>
                <a:schemeClr val="tx1"/>
              </a:solidFill>
              <a:cs typeface="B Nazanin" pitchFamily="2" charset="-78"/>
            </a:endParaRPr>
          </a:p>
          <a:p>
            <a:pPr marL="0" indent="0">
              <a:buNone/>
            </a:pPr>
            <a:endParaRPr lang="en-US" sz="2000" dirty="0">
              <a:solidFill>
                <a:schemeClr val="tx1"/>
              </a:solidFill>
            </a:endParaRPr>
          </a:p>
        </p:txBody>
      </p:sp>
    </p:spTree>
    <p:extLst>
      <p:ext uri="{BB962C8B-B14F-4D97-AF65-F5344CB8AC3E}">
        <p14:creationId xmlns:p14="http://schemas.microsoft.com/office/powerpoint/2010/main" val="410827314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08000"/>
          </a:xfrm>
        </p:spPr>
        <p:txBody>
          <a:bodyPr>
            <a:normAutofit fontScale="90000"/>
          </a:bodyPr>
          <a:lstStyle/>
          <a:p>
            <a:pPr algn="r" rtl="1"/>
            <a:r>
              <a:rPr lang="fa-IR" dirty="0">
                <a:solidFill>
                  <a:schemeClr val="tx1"/>
                </a:solidFill>
                <a:cs typeface="B Nazanin" pitchFamily="2" charset="-78"/>
              </a:rPr>
              <a:t>تغذیه درمانی(</a:t>
            </a:r>
            <a:r>
              <a:rPr lang="en-US" dirty="0">
                <a:solidFill>
                  <a:schemeClr val="tx1"/>
                </a:solidFill>
                <a:cs typeface="B Nazanin" pitchFamily="2" charset="-78"/>
              </a:rPr>
              <a:t>MNT</a:t>
            </a:r>
            <a:r>
              <a:rPr lang="fa-IR" dirty="0">
                <a:solidFill>
                  <a:schemeClr val="tx1"/>
                </a:solidFill>
                <a:cs typeface="B Nazanin" pitchFamily="2" charset="-78"/>
              </a:rPr>
              <a:t>)</a:t>
            </a:r>
            <a:endParaRPr lang="en-US" dirty="0">
              <a:solidFill>
                <a:schemeClr val="tx1"/>
              </a:solidFill>
            </a:endParaRPr>
          </a:p>
        </p:txBody>
      </p:sp>
      <p:sp>
        <p:nvSpPr>
          <p:cNvPr id="3" name="Content Placeholder 2"/>
          <p:cNvSpPr>
            <a:spLocks noGrp="1"/>
          </p:cNvSpPr>
          <p:nvPr>
            <p:ph idx="1"/>
          </p:nvPr>
        </p:nvSpPr>
        <p:spPr>
          <a:xfrm>
            <a:off x="677334" y="1596571"/>
            <a:ext cx="8596668" cy="5080000"/>
          </a:xfrm>
        </p:spPr>
        <p:txBody>
          <a:bodyPr/>
          <a:lstStyle/>
          <a:p>
            <a:pPr algn="r" rtl="1">
              <a:buNone/>
              <a:defRPr/>
            </a:pPr>
            <a:r>
              <a:rPr lang="fa-IR" dirty="0">
                <a:solidFill>
                  <a:schemeClr val="tx1"/>
                </a:solidFill>
                <a:cs typeface="B Nazanin" pitchFamily="2" charset="-78"/>
              </a:rPr>
              <a:t>در بیمار به شدت بدحال که به درمان های معمول پاسخ نمی دهد، ترجیحا غذا از راه دهان متوقف شده و تغذیه وریدی یا تغذیه انترال به عنوان درمان جایگزینی تغذیه موقت استفاده می شود.</a:t>
            </a:r>
          </a:p>
          <a:p>
            <a:pPr algn="r" rtl="1">
              <a:buNone/>
              <a:defRPr/>
            </a:pPr>
            <a:r>
              <a:rPr lang="fa-IR" dirty="0">
                <a:solidFill>
                  <a:schemeClr val="tx1"/>
                </a:solidFill>
                <a:cs typeface="B Nazanin" pitchFamily="2" charset="-78"/>
              </a:rPr>
              <a:t>دلیل:عدم حضور غذا در روده،واکنشهای ایمنی و فعالیت دستگاه گوارش را کم می کند وبه مخاط این شانس را می دهدکه خودش را التیام بخشد.</a:t>
            </a:r>
          </a:p>
          <a:p>
            <a:pPr algn="r" rtl="1">
              <a:buNone/>
              <a:defRPr/>
            </a:pPr>
            <a:r>
              <a:rPr lang="fa-IR" dirty="0">
                <a:solidFill>
                  <a:schemeClr val="tx1"/>
                </a:solidFill>
                <a:cs typeface="B Nazanin" pitchFamily="2" charset="-78"/>
              </a:rPr>
              <a:t>در بیماران شدیدا بدحال،تغذیه وریدی با تامین آب و الکترولیت ها وحمایت تغذیه ای و نیز تغذیه انترال حاوی گلوتامین و اسیدهای چرب کوتاه زنجیر،فرد را از مرگ نجات می دهند.</a:t>
            </a:r>
          </a:p>
          <a:p>
            <a:pPr algn="r" rtl="1">
              <a:buNone/>
              <a:defRPr/>
            </a:pPr>
            <a:r>
              <a:rPr lang="fa-IR" dirty="0">
                <a:solidFill>
                  <a:schemeClr val="tx1"/>
                </a:solidFill>
                <a:cs typeface="B Nazanin" pitchFamily="2" charset="-78"/>
              </a:rPr>
              <a:t>با بهبود بیماری،رژیم کم باقیمانده که حجم مدفوع کمی ایجاد می کند، توصیه می شود.</a:t>
            </a:r>
            <a:endParaRPr lang="en-US" dirty="0">
              <a:solidFill>
                <a:schemeClr val="tx1"/>
              </a:solidFill>
              <a:cs typeface="B Nazanin" pitchFamily="2" charset="-78"/>
            </a:endParaRPr>
          </a:p>
          <a:p>
            <a:pPr algn="r" rtl="1">
              <a:buNone/>
            </a:pPr>
            <a:r>
              <a:rPr lang="fa-IR" dirty="0">
                <a:solidFill>
                  <a:schemeClr val="tx1"/>
                </a:solidFill>
                <a:cs typeface="B Nazanin" pitchFamily="2" charset="-78"/>
              </a:rPr>
              <a:t>در صورتی که بیمار نیاز به عمل جراحی داشته باشد:</a:t>
            </a:r>
          </a:p>
          <a:p>
            <a:pPr algn="r" rtl="1">
              <a:buNone/>
            </a:pPr>
            <a:r>
              <a:rPr lang="fa-IR" dirty="0">
                <a:solidFill>
                  <a:schemeClr val="tx1"/>
                </a:solidFill>
                <a:cs typeface="B Nazanin" pitchFamily="2" charset="-78"/>
              </a:rPr>
              <a:t>رژیم قبل از عمل:رژیم کم باقیمانده و مایعات صاف و یا تغذیه انترال با فرمولای المنتال(لبنیات،الکل،قهوه وفیبر بیش از 20 گرم حذف می شود.)</a:t>
            </a:r>
          </a:p>
          <a:p>
            <a:pPr algn="r" rtl="1">
              <a:buNone/>
            </a:pPr>
            <a:r>
              <a:rPr lang="fa-IR" dirty="0">
                <a:solidFill>
                  <a:schemeClr val="tx1"/>
                </a:solidFill>
                <a:cs typeface="B Nazanin" pitchFamily="2" charset="-78"/>
              </a:rPr>
              <a:t>رژیم بعد از عمل:حداقل یک تا دو روز تغذیه وریدی و بعد به تدریج مایعات صاف ومایعات کامل و سپس رژیم(کم فیبر، پرپروتئین و پرکربوهیدرات)ودریافت بالای ویتامین ها و مینرال ها(به خصوص </a:t>
            </a:r>
            <a:r>
              <a:rPr lang="en-US" dirty="0">
                <a:solidFill>
                  <a:schemeClr val="tx1"/>
                </a:solidFill>
                <a:cs typeface="B Nazanin" pitchFamily="2" charset="-78"/>
              </a:rPr>
              <a:t>B12</a:t>
            </a:r>
            <a:r>
              <a:rPr lang="fa-IR" dirty="0">
                <a:solidFill>
                  <a:schemeClr val="tx1"/>
                </a:solidFill>
                <a:cs typeface="B Nazanin" pitchFamily="2" charset="-78"/>
              </a:rPr>
              <a:t>،سدیم،پتاسیم و آب)وسپس با سیر بهبودی رژیم پر فیبر (به خصوص فیبر محلول) اضافه می شود.</a:t>
            </a:r>
            <a:endParaRPr lang="en-US" dirty="0">
              <a:solidFill>
                <a:schemeClr val="tx1"/>
              </a:solidFill>
              <a:cs typeface="B Nazanin" pitchFamily="2" charset="-78"/>
            </a:endParaRPr>
          </a:p>
          <a:p>
            <a:pPr algn="r" rtl="1"/>
            <a:endParaRPr lang="en-US" dirty="0">
              <a:solidFill>
                <a:schemeClr val="tx1"/>
              </a:solidFill>
            </a:endParaRPr>
          </a:p>
        </p:txBody>
      </p:sp>
    </p:spTree>
    <p:extLst>
      <p:ext uri="{BB962C8B-B14F-4D97-AF65-F5344CB8AC3E}">
        <p14:creationId xmlns:p14="http://schemas.microsoft.com/office/powerpoint/2010/main" val="16952638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pPr algn="r" rtl="1" eaLnBrk="1" hangingPunct="1"/>
            <a:r>
              <a:rPr lang="fa-IR" dirty="0" smtClean="0">
                <a:solidFill>
                  <a:schemeClr val="tx1"/>
                </a:solidFill>
                <a:cs typeface="B Nazanin" pitchFamily="2" charset="-78"/>
              </a:rPr>
              <a:t>بیماری های مربوط به مری</a:t>
            </a:r>
            <a:endParaRPr lang="en-US" dirty="0" smtClean="0">
              <a:solidFill>
                <a:schemeClr val="tx1"/>
              </a:solidFill>
            </a:endParaRPr>
          </a:p>
        </p:txBody>
      </p:sp>
      <p:sp>
        <p:nvSpPr>
          <p:cNvPr id="5" name="Content Placeholder 2"/>
          <p:cNvSpPr>
            <a:spLocks noGrp="1"/>
          </p:cNvSpPr>
          <p:nvPr>
            <p:ph idx="1"/>
          </p:nvPr>
        </p:nvSpPr>
        <p:spPr/>
        <p:txBody>
          <a:bodyPr>
            <a:normAutofit/>
          </a:bodyPr>
          <a:lstStyle/>
          <a:p>
            <a:pPr algn="r" rtl="1" eaLnBrk="1" hangingPunct="1">
              <a:buFont typeface="Arial" charset="0"/>
              <a:buNone/>
            </a:pPr>
            <a:r>
              <a:rPr lang="fa-IR" sz="2800" dirty="0" smtClean="0">
                <a:solidFill>
                  <a:schemeClr val="tx1"/>
                </a:solidFill>
                <a:cs typeface="B Nazanin" pitchFamily="2" charset="-78"/>
              </a:rPr>
              <a:t>الف)دیسفاژی                        د) ازوفاژیت</a:t>
            </a:r>
          </a:p>
          <a:p>
            <a:pPr algn="r" rtl="1" eaLnBrk="1" hangingPunct="1">
              <a:buFont typeface="Arial" charset="0"/>
              <a:buNone/>
            </a:pPr>
            <a:r>
              <a:rPr lang="fa-IR" sz="2800" dirty="0" smtClean="0">
                <a:solidFill>
                  <a:schemeClr val="tx1"/>
                </a:solidFill>
                <a:cs typeface="B Nazanin" pitchFamily="2" charset="-78"/>
              </a:rPr>
              <a:t>ب)رفلاکس                           ه) تنگی مری</a:t>
            </a:r>
          </a:p>
          <a:p>
            <a:pPr algn="r" rtl="1" eaLnBrk="1" hangingPunct="1">
              <a:buFont typeface="Arial" charset="0"/>
              <a:buNone/>
            </a:pPr>
            <a:r>
              <a:rPr lang="fa-IR" sz="2800" dirty="0" smtClean="0">
                <a:solidFill>
                  <a:schemeClr val="tx1"/>
                </a:solidFill>
                <a:cs typeface="B Nazanin" pitchFamily="2" charset="-78"/>
              </a:rPr>
              <a:t>1-تنگی                               و) اسپاسم مری</a:t>
            </a:r>
          </a:p>
          <a:p>
            <a:pPr algn="r" rtl="1" eaLnBrk="1" hangingPunct="1">
              <a:buFont typeface="Arial" charset="0"/>
              <a:buNone/>
            </a:pPr>
            <a:r>
              <a:rPr lang="fa-IR" sz="2800" dirty="0" smtClean="0">
                <a:solidFill>
                  <a:schemeClr val="tx1"/>
                </a:solidFill>
                <a:cs typeface="B Nazanin" pitchFamily="2" charset="-78"/>
              </a:rPr>
              <a:t>2-زخم                                ز) آشالازی</a:t>
            </a:r>
          </a:p>
          <a:p>
            <a:pPr algn="r" rtl="1" eaLnBrk="1" hangingPunct="1">
              <a:buFont typeface="Arial" charset="0"/>
              <a:buNone/>
            </a:pPr>
            <a:r>
              <a:rPr lang="fa-IR" sz="2800" dirty="0" smtClean="0">
                <a:solidFill>
                  <a:schemeClr val="tx1"/>
                </a:solidFill>
                <a:cs typeface="B Nazanin" pitchFamily="2" charset="-78"/>
              </a:rPr>
              <a:t>3-آدنوکارسینوم                     ح)سرطان مری</a:t>
            </a:r>
          </a:p>
          <a:p>
            <a:pPr algn="r" rtl="1" eaLnBrk="1" hangingPunct="1">
              <a:buFont typeface="Arial" charset="0"/>
              <a:buNone/>
            </a:pPr>
            <a:r>
              <a:rPr lang="fa-IR" sz="2800" dirty="0" smtClean="0">
                <a:solidFill>
                  <a:schemeClr val="tx1"/>
                </a:solidFill>
                <a:cs typeface="B Nazanin" pitchFamily="2" charset="-78"/>
              </a:rPr>
              <a:t>ج)فتق هیاتال</a:t>
            </a:r>
          </a:p>
          <a:p>
            <a:pPr algn="r" rtl="1" eaLnBrk="1" hangingPunct="1">
              <a:buFont typeface="Arial" charset="0"/>
              <a:buNone/>
            </a:pPr>
            <a:endParaRPr lang="en-US" sz="2800" dirty="0" smtClean="0">
              <a:solidFill>
                <a:schemeClr val="tx1"/>
              </a:solidFill>
              <a:cs typeface="B Nazanin" pitchFamily="2" charset="-78"/>
            </a:endParaRPr>
          </a:p>
        </p:txBody>
      </p:sp>
      <p:pic>
        <p:nvPicPr>
          <p:cNvPr id="6" name="Picture 5" descr="مری.jpg"/>
          <p:cNvPicPr>
            <a:picLocks noChangeAspect="1"/>
          </p:cNvPicPr>
          <p:nvPr/>
        </p:nvPicPr>
        <p:blipFill>
          <a:blip r:embed="rId2"/>
          <a:srcRect/>
          <a:stretch>
            <a:fillRect/>
          </a:stretch>
        </p:blipFill>
        <p:spPr bwMode="auto">
          <a:xfrm>
            <a:off x="677334" y="1680693"/>
            <a:ext cx="3444502" cy="3509493"/>
          </a:xfrm>
          <a:prstGeom prst="rect">
            <a:avLst/>
          </a:prstGeom>
          <a:noFill/>
          <a:ln w="9525">
            <a:noFill/>
            <a:miter lim="800000"/>
            <a:headEnd/>
            <a:tailEnd/>
          </a:ln>
        </p:spPr>
      </p:pic>
    </p:spTree>
    <p:extLst>
      <p:ext uri="{BB962C8B-B14F-4D97-AF65-F5344CB8AC3E}">
        <p14:creationId xmlns:p14="http://schemas.microsoft.com/office/powerpoint/2010/main" val="2566441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u="sng" dirty="0">
                <a:solidFill>
                  <a:schemeClr val="tx1"/>
                </a:solidFill>
                <a:cs typeface="B Nazanin" pitchFamily="2" charset="-78"/>
              </a:rPr>
              <a:t>توصیه های تغذیه ای</a:t>
            </a:r>
            <a:endParaRPr lang="en-US" u="sng" dirty="0">
              <a:solidFill>
                <a:schemeClr val="tx1"/>
              </a:solidFill>
            </a:endParaRPr>
          </a:p>
        </p:txBody>
      </p:sp>
      <p:sp>
        <p:nvSpPr>
          <p:cNvPr id="3" name="Content Placeholder 2"/>
          <p:cNvSpPr>
            <a:spLocks noGrp="1"/>
          </p:cNvSpPr>
          <p:nvPr>
            <p:ph idx="1"/>
          </p:nvPr>
        </p:nvSpPr>
        <p:spPr>
          <a:xfrm>
            <a:off x="677334" y="1538515"/>
            <a:ext cx="8974666" cy="4920342"/>
          </a:xfrm>
        </p:spPr>
        <p:txBody>
          <a:bodyPr>
            <a:normAutofit/>
          </a:bodyPr>
          <a:lstStyle/>
          <a:p>
            <a:pPr algn="r" rtl="1">
              <a:buNone/>
            </a:pPr>
            <a:r>
              <a:rPr lang="fa-IR" sz="2000" dirty="0">
                <a:solidFill>
                  <a:schemeClr val="tx1"/>
                </a:solidFill>
                <a:cs typeface="B Nazanin" pitchFamily="2" charset="-78"/>
              </a:rPr>
              <a:t>1- در دوره حاد بیماری:مغزها، غلات سبوس دار، میوه ها و سبزی های پرفیبر معمولا تحمل نمی شوند.</a:t>
            </a:r>
          </a:p>
          <a:p>
            <a:pPr algn="r" rtl="1">
              <a:buNone/>
            </a:pPr>
            <a:r>
              <a:rPr lang="fa-IR" sz="2000" dirty="0">
                <a:solidFill>
                  <a:schemeClr val="tx1"/>
                </a:solidFill>
                <a:cs typeface="B Nazanin" pitchFamily="2" charset="-78"/>
              </a:rPr>
              <a:t>2-غذاهای نفاخ و اسیدی سبب افزایش حرکات روده می شوند و باید محدود گردند.</a:t>
            </a:r>
          </a:p>
          <a:p>
            <a:pPr algn="r" rtl="1">
              <a:buNone/>
            </a:pPr>
            <a:r>
              <a:rPr lang="fa-IR" sz="2000" dirty="0">
                <a:solidFill>
                  <a:schemeClr val="tx1"/>
                </a:solidFill>
                <a:cs typeface="B Nazanin" pitchFamily="2" charset="-78"/>
              </a:rPr>
              <a:t>3-معمولا بیماران به درجاتی دچار عدم تحمل لاکتوز،گندم و گلوتن هستند، باید دریافت فیبر و شیر کنترل شود.</a:t>
            </a:r>
          </a:p>
          <a:p>
            <a:pPr algn="r" rtl="1">
              <a:buNone/>
            </a:pPr>
            <a:r>
              <a:rPr lang="fa-IR" sz="2000" dirty="0">
                <a:solidFill>
                  <a:schemeClr val="tx1"/>
                </a:solidFill>
                <a:cs typeface="B Nazanin" pitchFamily="2" charset="-78"/>
              </a:rPr>
              <a:t>4-رژیم پرپروتئین(</a:t>
            </a:r>
            <a:r>
              <a:rPr lang="en-US" sz="2000" dirty="0">
                <a:solidFill>
                  <a:schemeClr val="tx1"/>
                </a:solidFill>
                <a:cs typeface="B Nazanin" pitchFamily="2" charset="-78"/>
              </a:rPr>
              <a:t>gr/kg</a:t>
            </a:r>
            <a:r>
              <a:rPr lang="fa-IR" sz="2000" dirty="0">
                <a:solidFill>
                  <a:schemeClr val="tx1"/>
                </a:solidFill>
                <a:cs typeface="B Nazanin" pitchFamily="2" charset="-78"/>
              </a:rPr>
              <a:t>1/5-1) و پرکالری(</a:t>
            </a:r>
            <a:r>
              <a:rPr lang="en-US" sz="2000" dirty="0">
                <a:solidFill>
                  <a:schemeClr val="tx1"/>
                </a:solidFill>
                <a:cs typeface="B Nazanin" pitchFamily="2" charset="-78"/>
              </a:rPr>
              <a:t>kcal/kg</a:t>
            </a:r>
            <a:r>
              <a:rPr lang="fa-IR" sz="2000" dirty="0">
                <a:solidFill>
                  <a:schemeClr val="tx1"/>
                </a:solidFill>
                <a:cs typeface="B Nazanin" pitchFamily="2" charset="-78"/>
              </a:rPr>
              <a:t>50-35 ) تجویز می شود که در 6 وعده کوچک باید خورده شود</a:t>
            </a:r>
            <a:r>
              <a:rPr lang="fa-IR" sz="2000" dirty="0" smtClean="0">
                <a:solidFill>
                  <a:schemeClr val="tx1"/>
                </a:solidFill>
                <a:cs typeface="B Nazanin" pitchFamily="2" charset="-78"/>
              </a:rPr>
              <a:t>.</a:t>
            </a:r>
          </a:p>
          <a:p>
            <a:pPr algn="r" rtl="1">
              <a:buNone/>
            </a:pPr>
            <a:r>
              <a:rPr lang="fa-IR" sz="2000" dirty="0">
                <a:solidFill>
                  <a:schemeClr val="tx1"/>
                </a:solidFill>
                <a:cs typeface="B Nazanin" pitchFamily="2" charset="-78"/>
              </a:rPr>
              <a:t>5-مکمل یاری رژیم با مولتی ویتامین و مینرال به ویژه</a:t>
            </a:r>
            <a:r>
              <a:rPr lang="en-US" sz="2000" dirty="0">
                <a:solidFill>
                  <a:schemeClr val="tx1"/>
                </a:solidFill>
                <a:cs typeface="B Nazanin" pitchFamily="2" charset="-78"/>
              </a:rPr>
              <a:t>B1</a:t>
            </a:r>
            <a:r>
              <a:rPr lang="fa-IR" sz="2000" dirty="0">
                <a:solidFill>
                  <a:schemeClr val="tx1"/>
                </a:solidFill>
                <a:cs typeface="B Nazanin" pitchFamily="2" charset="-78"/>
              </a:rPr>
              <a:t> ، اسیدفولیک،کلسیم،آهن،ویتامین </a:t>
            </a:r>
            <a:r>
              <a:rPr lang="en-US" sz="2000" dirty="0">
                <a:solidFill>
                  <a:schemeClr val="tx1"/>
                </a:solidFill>
                <a:cs typeface="B Nazanin" pitchFamily="2" charset="-78"/>
              </a:rPr>
              <a:t>E</a:t>
            </a:r>
            <a:r>
              <a:rPr lang="fa-IR" sz="2000" dirty="0">
                <a:solidFill>
                  <a:schemeClr val="tx1"/>
                </a:solidFill>
                <a:cs typeface="B Nazanin" pitchFamily="2" charset="-78"/>
              </a:rPr>
              <a:t> و روی و ویتامین </a:t>
            </a:r>
            <a:r>
              <a:rPr lang="en-US" sz="2000" dirty="0">
                <a:solidFill>
                  <a:schemeClr val="tx1"/>
                </a:solidFill>
                <a:cs typeface="B Nazanin" pitchFamily="2" charset="-78"/>
              </a:rPr>
              <a:t>D</a:t>
            </a:r>
            <a:r>
              <a:rPr lang="fa-IR" sz="2000" dirty="0">
                <a:solidFill>
                  <a:schemeClr val="tx1"/>
                </a:solidFill>
                <a:cs typeface="B Nazanin" pitchFamily="2" charset="-78"/>
              </a:rPr>
              <a:t>.</a:t>
            </a:r>
          </a:p>
          <a:p>
            <a:pPr algn="r" rtl="1">
              <a:buNone/>
            </a:pPr>
            <a:r>
              <a:rPr lang="fa-IR" sz="2000" dirty="0" smtClean="0">
                <a:solidFill>
                  <a:schemeClr val="tx1"/>
                </a:solidFill>
                <a:cs typeface="B Nazanin" pitchFamily="2" charset="-78"/>
              </a:rPr>
              <a:t>6-</a:t>
            </a:r>
            <a:r>
              <a:rPr lang="en-US" sz="2000" dirty="0" smtClean="0">
                <a:solidFill>
                  <a:schemeClr val="tx1"/>
                </a:solidFill>
                <a:cs typeface="B Nazanin" pitchFamily="2" charset="-78"/>
              </a:rPr>
              <a:t>MCT</a:t>
            </a:r>
            <a:r>
              <a:rPr lang="fa-IR" sz="2000" dirty="0" smtClean="0">
                <a:solidFill>
                  <a:schemeClr val="tx1"/>
                </a:solidFill>
                <a:cs typeface="B Nazanin" pitchFamily="2" charset="-78"/>
              </a:rPr>
              <a:t> (زنجیره متوسط تری گلیسرید)و </a:t>
            </a:r>
            <a:r>
              <a:rPr lang="en-US" sz="2000" dirty="0">
                <a:solidFill>
                  <a:schemeClr val="tx1"/>
                </a:solidFill>
                <a:cs typeface="B Nazanin" pitchFamily="2" charset="-78"/>
              </a:rPr>
              <a:t>W3</a:t>
            </a:r>
            <a:r>
              <a:rPr lang="fa-IR" sz="2000" dirty="0">
                <a:solidFill>
                  <a:schemeClr val="tx1"/>
                </a:solidFill>
                <a:cs typeface="B Nazanin" pitchFamily="2" charset="-78"/>
              </a:rPr>
              <a:t> مانند ماهی مفید است.</a:t>
            </a:r>
          </a:p>
          <a:p>
            <a:pPr algn="r" rtl="1">
              <a:buNone/>
            </a:pPr>
            <a:r>
              <a:rPr lang="fa-IR" sz="2000" dirty="0">
                <a:solidFill>
                  <a:schemeClr val="tx1"/>
                </a:solidFill>
                <a:cs typeface="B Nazanin" pitchFamily="2" charset="-78"/>
              </a:rPr>
              <a:t>7- اجتناب از مصرف نوشیدنی های یخ و یا داغ چون حرکات روده را افزایش می دهند.</a:t>
            </a:r>
          </a:p>
          <a:p>
            <a:pPr algn="r" rtl="1">
              <a:buNone/>
            </a:pPr>
            <a:r>
              <a:rPr lang="fa-IR" sz="2000" dirty="0">
                <a:solidFill>
                  <a:schemeClr val="tx1"/>
                </a:solidFill>
                <a:cs typeface="B Nazanin" pitchFamily="2" charset="-78"/>
              </a:rPr>
              <a:t>8-غذا آرام خورده شود و خوب جویده شود و هوا قورت داده نشود.</a:t>
            </a:r>
          </a:p>
          <a:p>
            <a:pPr algn="r" rtl="1">
              <a:buNone/>
            </a:pPr>
            <a:r>
              <a:rPr lang="fa-IR" sz="2000" dirty="0">
                <a:solidFill>
                  <a:schemeClr val="tx1"/>
                </a:solidFill>
                <a:cs typeface="B Nazanin" pitchFamily="2" charset="-78"/>
              </a:rPr>
              <a:t>9-  3-2ساعت قبل از خواب چیزی خورده نشود.</a:t>
            </a:r>
          </a:p>
          <a:p>
            <a:pPr algn="r" rtl="1">
              <a:buNone/>
            </a:pPr>
            <a:r>
              <a:rPr lang="fa-IR" sz="2000" dirty="0">
                <a:solidFill>
                  <a:schemeClr val="tx1"/>
                </a:solidFill>
                <a:cs typeface="B Nazanin" pitchFamily="2" charset="-78"/>
              </a:rPr>
              <a:t>10- ورزش توصیه می شود.</a:t>
            </a:r>
          </a:p>
          <a:p>
            <a:pPr algn="r" rtl="1">
              <a:buNone/>
            </a:pPr>
            <a:r>
              <a:rPr lang="fa-IR" sz="2000" dirty="0">
                <a:solidFill>
                  <a:schemeClr val="tx1"/>
                </a:solidFill>
                <a:cs typeface="B Nazanin" pitchFamily="2" charset="-78"/>
              </a:rPr>
              <a:t>11-اگر قسمت انتهایی ایلئوم درگیر بود،دریافت چربی تا به </a:t>
            </a:r>
            <a:r>
              <a:rPr lang="en-US" sz="2000" dirty="0">
                <a:solidFill>
                  <a:schemeClr val="tx1"/>
                </a:solidFill>
                <a:cs typeface="B Nazanin" pitchFamily="2" charset="-78"/>
              </a:rPr>
              <a:t>g/dl</a:t>
            </a:r>
            <a:r>
              <a:rPr lang="fa-IR" sz="2000" dirty="0">
                <a:solidFill>
                  <a:schemeClr val="tx1"/>
                </a:solidFill>
                <a:cs typeface="B Nazanin" pitchFamily="2" charset="-78"/>
              </a:rPr>
              <a:t>40 کاهش یابد.(عمدتا </a:t>
            </a:r>
            <a:r>
              <a:rPr lang="fa-IR" sz="2000" dirty="0" smtClean="0">
                <a:solidFill>
                  <a:schemeClr val="tx1"/>
                </a:solidFill>
                <a:cs typeface="B Nazanin" pitchFamily="2" charset="-78"/>
              </a:rPr>
              <a:t>درکرون)</a:t>
            </a:r>
            <a:endParaRPr lang="en-US" sz="2000" dirty="0">
              <a:solidFill>
                <a:schemeClr val="tx1"/>
              </a:solidFill>
              <a:cs typeface="B Nazanin" pitchFamily="2" charset="-78"/>
            </a:endParaRPr>
          </a:p>
          <a:p>
            <a:endParaRPr lang="en-US" sz="2000" dirty="0">
              <a:solidFill>
                <a:schemeClr val="tx1"/>
              </a:solidFill>
            </a:endParaRPr>
          </a:p>
        </p:txBody>
      </p:sp>
    </p:spTree>
    <p:extLst>
      <p:ext uri="{BB962C8B-B14F-4D97-AF65-F5344CB8AC3E}">
        <p14:creationId xmlns:p14="http://schemas.microsoft.com/office/powerpoint/2010/main" val="102157913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943429"/>
            <a:ext cx="8596668" cy="5097933"/>
          </a:xfrm>
        </p:spPr>
        <p:txBody>
          <a:bodyPr>
            <a:normAutofit lnSpcReduction="10000"/>
          </a:bodyPr>
          <a:lstStyle/>
          <a:p>
            <a:pPr marL="0" indent="0" algn="r" rtl="1">
              <a:buNone/>
            </a:pPr>
            <a:r>
              <a:rPr lang="fa-IR" sz="2000" dirty="0">
                <a:solidFill>
                  <a:schemeClr val="tx1"/>
                </a:solidFill>
                <a:cs typeface="B Nazanin" pitchFamily="2" charset="-78"/>
              </a:rPr>
              <a:t>12-تغذیه انترال در شب،برای افزایش وزن یا رشد مفید است.</a:t>
            </a:r>
          </a:p>
          <a:p>
            <a:pPr marL="0" indent="0" algn="r" rtl="1">
              <a:buNone/>
            </a:pPr>
            <a:r>
              <a:rPr lang="fa-IR" sz="2000" dirty="0">
                <a:solidFill>
                  <a:schemeClr val="tx1"/>
                </a:solidFill>
                <a:cs typeface="B Nazanin" pitchFamily="2" charset="-78"/>
              </a:rPr>
              <a:t>13-مصرف منابع غنی از پتاسیم در زمان اسهال</a:t>
            </a:r>
          </a:p>
          <a:p>
            <a:pPr marL="0" indent="0" algn="r" rtl="1">
              <a:buNone/>
            </a:pPr>
            <a:r>
              <a:rPr lang="fa-IR" sz="2000" dirty="0">
                <a:solidFill>
                  <a:schemeClr val="tx1"/>
                </a:solidFill>
                <a:cs typeface="B Nazanin" pitchFamily="2" charset="-78"/>
              </a:rPr>
              <a:t>14-اگزالات در سبزیجات تیره و شکلات وجود دارد که به طور طبیعی  با کلسیم باند ودفع می شود.در استئاتوره،کلسیم با اسید چرب باند و دفع می شود و اگزالات بیشتری جذب می شود و احتمال سنگ کلیوی بالا می رود</a:t>
            </a:r>
            <a:r>
              <a:rPr lang="fa-IR" sz="2000" dirty="0" smtClean="0">
                <a:solidFill>
                  <a:schemeClr val="tx1"/>
                </a:solidFill>
                <a:cs typeface="B Nazanin" pitchFamily="2" charset="-78"/>
              </a:rPr>
              <a:t>.</a:t>
            </a:r>
          </a:p>
          <a:p>
            <a:pPr marL="0" indent="0" algn="r" rtl="1">
              <a:buNone/>
            </a:pPr>
            <a:r>
              <a:rPr lang="fa-IR" sz="2000" b="1" dirty="0">
                <a:solidFill>
                  <a:schemeClr val="tx1"/>
                </a:solidFill>
                <a:cs typeface="B Nazanin" pitchFamily="2" charset="-78"/>
              </a:rPr>
              <a:t>غذاهایی که در رژیم کم باقیمانده محدود می شوند</a:t>
            </a:r>
            <a:r>
              <a:rPr lang="fa-IR" sz="2000" b="1" dirty="0" smtClean="0">
                <a:solidFill>
                  <a:schemeClr val="tx1"/>
                </a:solidFill>
                <a:cs typeface="B Nazanin" pitchFamily="2" charset="-78"/>
              </a:rPr>
              <a:t>:</a:t>
            </a:r>
          </a:p>
          <a:p>
            <a:pPr marL="0" indent="0" algn="r" rtl="1">
              <a:buNone/>
              <a:defRPr/>
            </a:pPr>
            <a:r>
              <a:rPr lang="fa-IR" sz="2000" dirty="0">
                <a:solidFill>
                  <a:schemeClr val="tx1"/>
                </a:solidFill>
                <a:cs typeface="B Nazanin" pitchFamily="2" charset="-78"/>
              </a:rPr>
              <a:t>لاکتوز: 12-6 گرم لاکتوز به طور طبیعی در افراد دچار نقص لاکتاز تحمل می شود.</a:t>
            </a:r>
          </a:p>
          <a:p>
            <a:pPr marL="0" indent="0" algn="r" rtl="1">
              <a:buNone/>
              <a:defRPr/>
            </a:pPr>
            <a:r>
              <a:rPr lang="fa-IR" sz="2000" dirty="0">
                <a:solidFill>
                  <a:schemeClr val="tx1"/>
                </a:solidFill>
                <a:cs typeface="B Nazanin" pitchFamily="2" charset="-78"/>
              </a:rPr>
              <a:t>فیبر</a:t>
            </a:r>
            <a:r>
              <a:rPr lang="fa-IR" sz="2000" dirty="0">
                <a:solidFill>
                  <a:schemeClr val="tx1"/>
                </a:solidFill>
                <a:cs typeface="B Nazanin" pitchFamily="2" charset="-78"/>
                <a:sym typeface="Wingdings" pitchFamily="2" charset="2"/>
              </a:rPr>
              <a:t>: (کمتر از 20 گرم) 15-10 گرم فیبر سبب حفظ قوام طبیعی مدفوع می شود.</a:t>
            </a:r>
          </a:p>
          <a:p>
            <a:pPr marL="0" indent="0" algn="r" rtl="1">
              <a:buNone/>
              <a:defRPr/>
            </a:pPr>
            <a:r>
              <a:rPr lang="fa-IR" sz="2000" dirty="0">
                <a:solidFill>
                  <a:schemeClr val="tx1"/>
                </a:solidFill>
                <a:cs typeface="B Nazanin" pitchFamily="2" charset="-78"/>
                <a:sym typeface="Wingdings" pitchFamily="2" charset="2"/>
              </a:rPr>
              <a:t>نشاسته مقاوم(رافینوز و استاکیوز در حبوبات)</a:t>
            </a:r>
          </a:p>
          <a:p>
            <a:pPr marL="0" indent="0" algn="r" rtl="1">
              <a:buNone/>
              <a:defRPr/>
            </a:pPr>
            <a:r>
              <a:rPr lang="fa-IR" sz="2000" dirty="0">
                <a:solidFill>
                  <a:schemeClr val="tx1"/>
                </a:solidFill>
                <a:cs typeface="B Nazanin" pitchFamily="2" charset="-78"/>
                <a:sym typeface="Wingdings" pitchFamily="2" charset="2"/>
              </a:rPr>
              <a:t>سوربیتول،مانیتول و گزیلیتول(بیشتر از </a:t>
            </a:r>
            <a:r>
              <a:rPr lang="en-US" sz="2000" dirty="0">
                <a:solidFill>
                  <a:schemeClr val="tx1"/>
                </a:solidFill>
                <a:cs typeface="B Nazanin" pitchFamily="2" charset="-78"/>
                <a:sym typeface="Wingdings" pitchFamily="2" charset="2"/>
              </a:rPr>
              <a:t>gr/d</a:t>
            </a:r>
            <a:r>
              <a:rPr lang="fa-IR" sz="2000" dirty="0">
                <a:solidFill>
                  <a:schemeClr val="tx1"/>
                </a:solidFill>
                <a:cs typeface="B Nazanin" pitchFamily="2" charset="-78"/>
                <a:sym typeface="Wingdings" pitchFamily="2" charset="2"/>
              </a:rPr>
              <a:t>10)</a:t>
            </a:r>
          </a:p>
          <a:p>
            <a:pPr marL="0" indent="0" algn="r" rtl="1">
              <a:buNone/>
              <a:defRPr/>
            </a:pPr>
            <a:r>
              <a:rPr lang="fa-IR" sz="2000" dirty="0">
                <a:solidFill>
                  <a:schemeClr val="tx1"/>
                </a:solidFill>
                <a:cs typeface="B Nazanin" pitchFamily="2" charset="-78"/>
                <a:sym typeface="Wingdings" pitchFamily="2" charset="2"/>
              </a:rPr>
              <a:t>فروکتوز(بیشتر از 25 -20 گرم در روز)</a:t>
            </a:r>
          </a:p>
          <a:p>
            <a:pPr marL="0" indent="0" algn="r" rtl="1">
              <a:buNone/>
              <a:defRPr/>
            </a:pPr>
            <a:r>
              <a:rPr lang="fa-IR" sz="2000" dirty="0" smtClean="0">
                <a:solidFill>
                  <a:schemeClr val="tx1"/>
                </a:solidFill>
                <a:cs typeface="B Nazanin" pitchFamily="2" charset="-78"/>
                <a:sym typeface="Wingdings" pitchFamily="2" charset="2"/>
              </a:rPr>
              <a:t>ساکاروز(بیشتر </a:t>
            </a:r>
            <a:r>
              <a:rPr lang="fa-IR" sz="2000" dirty="0">
                <a:solidFill>
                  <a:schemeClr val="tx1"/>
                </a:solidFill>
                <a:cs typeface="B Nazanin" pitchFamily="2" charset="-78"/>
                <a:sym typeface="Wingdings" pitchFamily="2" charset="2"/>
              </a:rPr>
              <a:t>از 25-20 گرم در روز)مقادیر زیاد باعث اسهال و کاهش </a:t>
            </a:r>
            <a:r>
              <a:rPr lang="en-US" sz="2000" dirty="0">
                <a:solidFill>
                  <a:schemeClr val="tx1"/>
                </a:solidFill>
                <a:cs typeface="B Nazanin" pitchFamily="2" charset="-78"/>
                <a:sym typeface="Wingdings" pitchFamily="2" charset="2"/>
              </a:rPr>
              <a:t>PH</a:t>
            </a:r>
            <a:r>
              <a:rPr lang="fa-IR" sz="2000" dirty="0">
                <a:solidFill>
                  <a:schemeClr val="tx1"/>
                </a:solidFill>
                <a:cs typeface="B Nazanin" pitchFamily="2" charset="-78"/>
                <a:sym typeface="Wingdings" pitchFamily="2" charset="2"/>
              </a:rPr>
              <a:t> مدفوع می شود.</a:t>
            </a:r>
          </a:p>
          <a:p>
            <a:pPr marL="0" indent="0" algn="r" rtl="1">
              <a:buNone/>
              <a:defRPr/>
            </a:pPr>
            <a:r>
              <a:rPr lang="fa-IR" sz="2000" dirty="0">
                <a:solidFill>
                  <a:schemeClr val="tx1"/>
                </a:solidFill>
                <a:cs typeface="B Nazanin" pitchFamily="2" charset="-78"/>
                <a:sym typeface="Wingdings" pitchFamily="2" charset="2"/>
              </a:rPr>
              <a:t>کافئین</a:t>
            </a:r>
          </a:p>
          <a:p>
            <a:pPr marL="0" indent="0" algn="r" rtl="1">
              <a:buNone/>
              <a:defRPr/>
            </a:pPr>
            <a:r>
              <a:rPr lang="fa-IR" sz="2000" dirty="0">
                <a:solidFill>
                  <a:schemeClr val="tx1"/>
                </a:solidFill>
                <a:cs typeface="B Nazanin" pitchFamily="2" charset="-78"/>
                <a:sym typeface="Wingdings" pitchFamily="2" charset="2"/>
              </a:rPr>
              <a:t>الکل:سبب افزایش ترشحات دستگاه گوارش می شود.</a:t>
            </a:r>
            <a:endParaRPr lang="en-US" sz="2000" dirty="0">
              <a:solidFill>
                <a:schemeClr val="tx1"/>
              </a:solidFill>
              <a:cs typeface="B Nazanin" pitchFamily="2" charset="-78"/>
            </a:endParaRPr>
          </a:p>
          <a:p>
            <a:pPr marL="0" indent="0" algn="r" rtl="1">
              <a:buNone/>
            </a:pPr>
            <a:endParaRPr lang="en-US" sz="2000" dirty="0">
              <a:solidFill>
                <a:schemeClr val="tx1"/>
              </a:solidFill>
              <a:cs typeface="B Nazanin" pitchFamily="2" charset="-78"/>
            </a:endParaRPr>
          </a:p>
          <a:p>
            <a:pPr marL="0" indent="0">
              <a:buNone/>
            </a:pPr>
            <a:endParaRPr lang="en-US" sz="2000" dirty="0">
              <a:solidFill>
                <a:schemeClr val="tx1"/>
              </a:solidFill>
            </a:endParaRPr>
          </a:p>
        </p:txBody>
      </p:sp>
    </p:spTree>
    <p:extLst>
      <p:ext uri="{BB962C8B-B14F-4D97-AF65-F5344CB8AC3E}">
        <p14:creationId xmlns:p14="http://schemas.microsoft.com/office/powerpoint/2010/main" val="16134466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solidFill>
                  <a:schemeClr val="tx1"/>
                </a:solidFill>
                <a:cs typeface="B Nazanin"/>
              </a:rPr>
              <a:t>مداخلات پرستاری در اختلالات دستگاه گوارش</a:t>
            </a:r>
            <a:endParaRPr lang="en-US" sz="2800" dirty="0">
              <a:solidFill>
                <a:schemeClr val="tx1"/>
              </a:solidFill>
              <a:cs typeface="B Nazanin"/>
            </a:endParaRPr>
          </a:p>
        </p:txBody>
      </p:sp>
      <p:sp>
        <p:nvSpPr>
          <p:cNvPr id="3" name="Content Placeholder 2"/>
          <p:cNvSpPr>
            <a:spLocks noGrp="1"/>
          </p:cNvSpPr>
          <p:nvPr>
            <p:ph idx="1"/>
          </p:nvPr>
        </p:nvSpPr>
        <p:spPr>
          <a:xfrm>
            <a:off x="677334" y="1607575"/>
            <a:ext cx="8596668" cy="4433788"/>
          </a:xfrm>
        </p:spPr>
        <p:txBody>
          <a:bodyPr>
            <a:normAutofit/>
          </a:bodyPr>
          <a:lstStyle/>
          <a:p>
            <a:pPr marL="0" indent="0" algn="r" rtl="1">
              <a:buNone/>
            </a:pPr>
            <a:r>
              <a:rPr lang="fa-IR" sz="2000" dirty="0">
                <a:solidFill>
                  <a:schemeClr val="tx1"/>
                </a:solidFill>
                <a:cs typeface="B Nazanin"/>
              </a:rPr>
              <a:t> </a:t>
            </a:r>
            <a:r>
              <a:rPr lang="fa-IR" sz="2000" dirty="0" smtClean="0">
                <a:solidFill>
                  <a:schemeClr val="tx1"/>
                </a:solidFill>
                <a:cs typeface="B Nazanin"/>
              </a:rPr>
              <a:t>-پایش </a:t>
            </a:r>
            <a:r>
              <a:rPr lang="fa-IR" sz="2000" dirty="0">
                <a:solidFill>
                  <a:schemeClr val="tx1"/>
                </a:solidFill>
                <a:cs typeface="B Nazanin"/>
              </a:rPr>
              <a:t>علائم حیاتی از نظر افزایش درجه حرارت، نبض، تغییرات فشار خون </a:t>
            </a:r>
            <a:br>
              <a:rPr lang="fa-IR" sz="2000" dirty="0">
                <a:solidFill>
                  <a:schemeClr val="tx1"/>
                </a:solidFill>
                <a:cs typeface="B Nazanin"/>
              </a:rPr>
            </a:br>
            <a:r>
              <a:rPr lang="fa-IR" sz="2000" dirty="0">
                <a:solidFill>
                  <a:schemeClr val="tx1"/>
                </a:solidFill>
                <a:cs typeface="B Nazanin"/>
              </a:rPr>
              <a:t> </a:t>
            </a:r>
            <a:r>
              <a:rPr lang="fa-IR" sz="2000" dirty="0" smtClean="0">
                <a:solidFill>
                  <a:schemeClr val="tx1"/>
                </a:solidFill>
                <a:cs typeface="B Nazanin"/>
              </a:rPr>
              <a:t>-پایش </a:t>
            </a:r>
            <a:r>
              <a:rPr lang="fa-IR" sz="2000" dirty="0">
                <a:solidFill>
                  <a:schemeClr val="tx1"/>
                </a:solidFill>
                <a:cs typeface="B Nazanin"/>
              </a:rPr>
              <a:t>جذب و دفع </a:t>
            </a:r>
            <a:br>
              <a:rPr lang="fa-IR" sz="2000" dirty="0">
                <a:solidFill>
                  <a:schemeClr val="tx1"/>
                </a:solidFill>
                <a:cs typeface="B Nazanin"/>
              </a:rPr>
            </a:br>
            <a:r>
              <a:rPr lang="fa-IR" sz="2000" dirty="0" smtClean="0">
                <a:solidFill>
                  <a:schemeClr val="tx1"/>
                </a:solidFill>
                <a:cs typeface="B Nazanin"/>
              </a:rPr>
              <a:t>-</a:t>
            </a:r>
            <a:r>
              <a:rPr lang="fa-IR" sz="2000" dirty="0">
                <a:solidFill>
                  <a:schemeClr val="tx1"/>
                </a:solidFill>
                <a:cs typeface="B Nazanin"/>
              </a:rPr>
              <a:t> بررسی شکم از نظر صداهای روده، تندرنس، توده </a:t>
            </a:r>
            <a:br>
              <a:rPr lang="fa-IR" sz="2000" dirty="0">
                <a:solidFill>
                  <a:schemeClr val="tx1"/>
                </a:solidFill>
                <a:cs typeface="B Nazanin"/>
              </a:rPr>
            </a:br>
            <a:r>
              <a:rPr lang="fa-IR" sz="2000" dirty="0" smtClean="0">
                <a:solidFill>
                  <a:schemeClr val="tx1"/>
                </a:solidFill>
                <a:cs typeface="B Nazanin"/>
              </a:rPr>
              <a:t>-بررسی </a:t>
            </a:r>
            <a:r>
              <a:rPr lang="fa-IR" sz="2000" dirty="0">
                <a:solidFill>
                  <a:schemeClr val="tx1"/>
                </a:solidFill>
                <a:cs typeface="B Nazanin"/>
              </a:rPr>
              <a:t>زخم بعد از عمل از نظر نشانه های عفونت، ترشح </a:t>
            </a:r>
            <a:br>
              <a:rPr lang="fa-IR" sz="2000" dirty="0">
                <a:solidFill>
                  <a:schemeClr val="tx1"/>
                </a:solidFill>
                <a:cs typeface="B Nazanin"/>
              </a:rPr>
            </a:br>
            <a:r>
              <a:rPr lang="fa-IR" sz="2000" dirty="0">
                <a:solidFill>
                  <a:schemeClr val="tx1"/>
                </a:solidFill>
                <a:cs typeface="B Nazanin"/>
              </a:rPr>
              <a:t> </a:t>
            </a:r>
            <a:r>
              <a:rPr lang="fa-IR" sz="2000" dirty="0" smtClean="0">
                <a:solidFill>
                  <a:schemeClr val="tx1"/>
                </a:solidFill>
                <a:cs typeface="B Nazanin"/>
              </a:rPr>
              <a:t>-مراقبت </a:t>
            </a:r>
            <a:r>
              <a:rPr lang="fa-IR" sz="2000" dirty="0">
                <a:solidFill>
                  <a:schemeClr val="tx1"/>
                </a:solidFill>
                <a:cs typeface="B Nazanin"/>
              </a:rPr>
              <a:t>از زخم بعد از عمل </a:t>
            </a:r>
            <a:br>
              <a:rPr lang="fa-IR" sz="2000" dirty="0">
                <a:solidFill>
                  <a:schemeClr val="tx1"/>
                </a:solidFill>
                <a:cs typeface="B Nazanin"/>
              </a:rPr>
            </a:br>
            <a:r>
              <a:rPr lang="fa-IR" sz="2000" dirty="0">
                <a:solidFill>
                  <a:schemeClr val="tx1"/>
                </a:solidFill>
                <a:cs typeface="B Nazanin"/>
              </a:rPr>
              <a:t> </a:t>
            </a:r>
            <a:r>
              <a:rPr lang="fa-IR" sz="2000" dirty="0" smtClean="0">
                <a:solidFill>
                  <a:schemeClr val="tx1"/>
                </a:solidFill>
                <a:cs typeface="B Nazanin"/>
              </a:rPr>
              <a:t>-استفاده </a:t>
            </a:r>
            <a:r>
              <a:rPr lang="fa-IR" sz="2000" dirty="0">
                <a:solidFill>
                  <a:schemeClr val="tx1"/>
                </a:solidFill>
                <a:cs typeface="B Nazanin"/>
              </a:rPr>
              <a:t>از پدهای جذاب برای راحتی بیمار </a:t>
            </a:r>
            <a:br>
              <a:rPr lang="fa-IR" sz="2000" dirty="0">
                <a:solidFill>
                  <a:schemeClr val="tx1"/>
                </a:solidFill>
                <a:cs typeface="B Nazanin"/>
              </a:rPr>
            </a:br>
            <a:r>
              <a:rPr lang="fa-IR" sz="2000" dirty="0">
                <a:solidFill>
                  <a:schemeClr val="tx1"/>
                </a:solidFill>
                <a:cs typeface="B Nazanin"/>
              </a:rPr>
              <a:t> </a:t>
            </a:r>
            <a:r>
              <a:rPr lang="fa-IR" sz="2000" dirty="0" smtClean="0">
                <a:solidFill>
                  <a:schemeClr val="tx1"/>
                </a:solidFill>
                <a:cs typeface="B Nazanin"/>
              </a:rPr>
              <a:t>-تمیز </a:t>
            </a:r>
            <a:r>
              <a:rPr lang="fa-IR" sz="2000" dirty="0">
                <a:solidFill>
                  <a:schemeClr val="tx1"/>
                </a:solidFill>
                <a:cs typeface="B Nazanin"/>
              </a:rPr>
              <a:t>کردن فوری پوست در وجود ترشح و تماس با پوست </a:t>
            </a:r>
            <a:br>
              <a:rPr lang="fa-IR" sz="2000" dirty="0">
                <a:solidFill>
                  <a:schemeClr val="tx1"/>
                </a:solidFill>
                <a:cs typeface="B Nazanin"/>
              </a:rPr>
            </a:br>
            <a:r>
              <a:rPr lang="en-US" sz="2000" dirty="0">
                <a:solidFill>
                  <a:schemeClr val="tx1"/>
                </a:solidFill>
                <a:cs typeface="B Nazanin"/>
              </a:rPr>
              <a:t> </a:t>
            </a:r>
            <a:r>
              <a:rPr lang="fa-IR" sz="2000" dirty="0" smtClean="0">
                <a:solidFill>
                  <a:schemeClr val="tx1"/>
                </a:solidFill>
                <a:cs typeface="B Nazanin"/>
              </a:rPr>
              <a:t>-آموزش </a:t>
            </a:r>
            <a:r>
              <a:rPr lang="fa-IR" sz="2000" dirty="0">
                <a:solidFill>
                  <a:schemeClr val="tx1"/>
                </a:solidFill>
                <a:cs typeface="B Nazanin"/>
              </a:rPr>
              <a:t>مراقبت در منزل به </a:t>
            </a:r>
            <a:r>
              <a:rPr lang="fa-IR" sz="2000" dirty="0" smtClean="0">
                <a:solidFill>
                  <a:schemeClr val="tx1"/>
                </a:solidFill>
                <a:cs typeface="B Nazanin"/>
              </a:rPr>
              <a:t>بیمار</a:t>
            </a:r>
            <a:endParaRPr lang="fa-IR" sz="2000" dirty="0">
              <a:solidFill>
                <a:schemeClr val="tx1"/>
              </a:solidFill>
              <a:cs typeface="B Nazanin"/>
            </a:endParaRPr>
          </a:p>
          <a:p>
            <a:pPr algn="r" rtl="1"/>
            <a:endParaRPr lang="en-US" sz="2000" dirty="0">
              <a:solidFill>
                <a:schemeClr val="tx1"/>
              </a:solidFill>
              <a:cs typeface="B Nazanin"/>
            </a:endParaRPr>
          </a:p>
        </p:txBody>
      </p:sp>
    </p:spTree>
    <p:extLst>
      <p:ext uri="{BB962C8B-B14F-4D97-AF65-F5344CB8AC3E}">
        <p14:creationId xmlns:p14="http://schemas.microsoft.com/office/powerpoint/2010/main" val="63946010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0943" y="398207"/>
            <a:ext cx="8136740" cy="5781368"/>
          </a:xfrm>
        </p:spPr>
      </p:pic>
    </p:spTree>
    <p:extLst>
      <p:ext uri="{BB962C8B-B14F-4D97-AF65-F5344CB8AC3E}">
        <p14:creationId xmlns:p14="http://schemas.microsoft.com/office/powerpoint/2010/main" val="22293168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pPr algn="r" rtl="1" eaLnBrk="1" hangingPunct="1"/>
            <a:r>
              <a:rPr lang="fa-IR" dirty="0" smtClean="0">
                <a:solidFill>
                  <a:schemeClr val="tx1"/>
                </a:solidFill>
                <a:cs typeface="B Nazanin" pitchFamily="2" charset="-78"/>
              </a:rPr>
              <a:t>بیماری های مربوط به معده</a:t>
            </a:r>
            <a:endParaRPr lang="en-US" dirty="0" smtClean="0">
              <a:solidFill>
                <a:schemeClr val="tx1"/>
              </a:solidFill>
              <a:cs typeface="B Nazanin" pitchFamily="2" charset="-78"/>
            </a:endParaRPr>
          </a:p>
        </p:txBody>
      </p:sp>
      <p:sp>
        <p:nvSpPr>
          <p:cNvPr id="5" name="Content Placeholder 2"/>
          <p:cNvSpPr>
            <a:spLocks noGrp="1"/>
          </p:cNvSpPr>
          <p:nvPr>
            <p:ph idx="1"/>
          </p:nvPr>
        </p:nvSpPr>
        <p:spPr/>
        <p:txBody>
          <a:bodyPr>
            <a:normAutofit/>
          </a:bodyPr>
          <a:lstStyle/>
          <a:p>
            <a:pPr algn="r" rtl="1" eaLnBrk="1" hangingPunct="1"/>
            <a:r>
              <a:rPr lang="fa-IR" sz="4400" dirty="0" smtClean="0">
                <a:solidFill>
                  <a:schemeClr val="tx1"/>
                </a:solidFill>
                <a:cs typeface="B Nazanin" pitchFamily="2" charset="-78"/>
              </a:rPr>
              <a:t>اولسر پپتیک</a:t>
            </a:r>
          </a:p>
          <a:p>
            <a:pPr algn="r" rtl="1" eaLnBrk="1" hangingPunct="1"/>
            <a:r>
              <a:rPr lang="fa-IR" sz="4400" dirty="0" smtClean="0">
                <a:solidFill>
                  <a:schemeClr val="tx1"/>
                </a:solidFill>
                <a:cs typeface="B Nazanin" pitchFamily="2" charset="-78"/>
              </a:rPr>
              <a:t>سوءهاضمه</a:t>
            </a:r>
          </a:p>
          <a:p>
            <a:pPr algn="r" rtl="1" eaLnBrk="1" hangingPunct="1"/>
            <a:r>
              <a:rPr lang="fa-IR" sz="4400" dirty="0" smtClean="0">
                <a:solidFill>
                  <a:schemeClr val="tx1"/>
                </a:solidFill>
                <a:cs typeface="B Nazanin" pitchFamily="2" charset="-78"/>
              </a:rPr>
              <a:t>سرطان معده</a:t>
            </a:r>
          </a:p>
          <a:p>
            <a:pPr algn="r" rtl="1" eaLnBrk="1" hangingPunct="1"/>
            <a:endParaRPr lang="en-US" sz="4400" dirty="0" smtClean="0">
              <a:solidFill>
                <a:schemeClr val="tx1"/>
              </a:solidFill>
              <a:cs typeface="B Nazanin" pitchFamily="2" charset="-78"/>
            </a:endParaRPr>
          </a:p>
        </p:txBody>
      </p:sp>
    </p:spTree>
    <p:extLst>
      <p:ext uri="{BB962C8B-B14F-4D97-AF65-F5344CB8AC3E}">
        <p14:creationId xmlns:p14="http://schemas.microsoft.com/office/powerpoint/2010/main" val="28067312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pPr algn="r" rtl="1" eaLnBrk="1" hangingPunct="1"/>
            <a:r>
              <a:rPr lang="fa-IR" dirty="0" smtClean="0">
                <a:solidFill>
                  <a:schemeClr val="tx1"/>
                </a:solidFill>
                <a:cs typeface="B Nazanin" pitchFamily="2" charset="-78"/>
              </a:rPr>
              <a:t>بیماری های مربوط به روده</a:t>
            </a:r>
            <a:endParaRPr lang="en-US" dirty="0" smtClean="0">
              <a:solidFill>
                <a:schemeClr val="tx1"/>
              </a:solidFill>
              <a:cs typeface="B Nazanin" pitchFamily="2" charset="-78"/>
            </a:endParaRPr>
          </a:p>
        </p:txBody>
      </p:sp>
      <p:sp>
        <p:nvSpPr>
          <p:cNvPr id="5" name="Content Placeholder 2"/>
          <p:cNvSpPr>
            <a:spLocks noGrp="1"/>
          </p:cNvSpPr>
          <p:nvPr>
            <p:ph idx="1"/>
          </p:nvPr>
        </p:nvSpPr>
        <p:spPr>
          <a:xfrm>
            <a:off x="677334" y="1506829"/>
            <a:ext cx="8596668" cy="4534534"/>
          </a:xfrm>
        </p:spPr>
        <p:txBody>
          <a:bodyPr>
            <a:normAutofit fontScale="92500" lnSpcReduction="10000"/>
          </a:bodyPr>
          <a:lstStyle/>
          <a:p>
            <a:pPr algn="r" rtl="1" eaLnBrk="1" hangingPunct="1">
              <a:defRPr/>
            </a:pPr>
            <a:r>
              <a:rPr lang="fa-IR" b="1" dirty="0" smtClean="0">
                <a:solidFill>
                  <a:schemeClr val="tx1"/>
                </a:solidFill>
                <a:cs typeface="B Nazanin" pitchFamily="2" charset="-78"/>
              </a:rPr>
              <a:t>یبوست</a:t>
            </a:r>
          </a:p>
          <a:p>
            <a:pPr algn="r" rtl="1" eaLnBrk="1" hangingPunct="1">
              <a:defRPr/>
            </a:pPr>
            <a:r>
              <a:rPr lang="fa-IR" b="1" dirty="0" smtClean="0">
                <a:solidFill>
                  <a:schemeClr val="tx1"/>
                </a:solidFill>
                <a:cs typeface="B Nazanin" pitchFamily="2" charset="-78"/>
              </a:rPr>
              <a:t>اسهال</a:t>
            </a:r>
          </a:p>
          <a:p>
            <a:pPr algn="r" rtl="1" eaLnBrk="1" hangingPunct="1">
              <a:defRPr/>
            </a:pPr>
            <a:r>
              <a:rPr lang="fa-IR" b="1" dirty="0" smtClean="0">
                <a:solidFill>
                  <a:schemeClr val="tx1"/>
                </a:solidFill>
                <a:cs typeface="B Nazanin" pitchFamily="2" charset="-78"/>
              </a:rPr>
              <a:t>سلیاک</a:t>
            </a:r>
          </a:p>
          <a:p>
            <a:pPr algn="r" rtl="1" eaLnBrk="1" hangingPunct="1">
              <a:defRPr/>
            </a:pPr>
            <a:r>
              <a:rPr lang="fa-IR" b="1" dirty="0" smtClean="0">
                <a:solidFill>
                  <a:schemeClr val="tx1"/>
                </a:solidFill>
                <a:cs typeface="B Nazanin" pitchFamily="2" charset="-78"/>
              </a:rPr>
              <a:t>گازهای شکمی و نفخ</a:t>
            </a:r>
          </a:p>
          <a:p>
            <a:pPr algn="r" rtl="1" eaLnBrk="1" hangingPunct="1">
              <a:defRPr/>
            </a:pPr>
            <a:r>
              <a:rPr lang="fa-IR" b="1" dirty="0" smtClean="0">
                <a:solidFill>
                  <a:schemeClr val="tx1"/>
                </a:solidFill>
                <a:cs typeface="B Nazanin" pitchFamily="2" charset="-78"/>
              </a:rPr>
              <a:t>عدم تحمل لاکتوز</a:t>
            </a:r>
          </a:p>
          <a:p>
            <a:pPr algn="r" rtl="1" eaLnBrk="1" hangingPunct="1">
              <a:defRPr/>
            </a:pPr>
            <a:r>
              <a:rPr lang="fa-IR" b="1" dirty="0" smtClean="0">
                <a:solidFill>
                  <a:schemeClr val="tx1"/>
                </a:solidFill>
                <a:cs typeface="B Nazanin" pitchFamily="2" charset="-78"/>
              </a:rPr>
              <a:t>دیورتیکولی</a:t>
            </a:r>
          </a:p>
          <a:p>
            <a:pPr algn="r" rtl="1" eaLnBrk="1" hangingPunct="1">
              <a:defRPr/>
            </a:pPr>
            <a:r>
              <a:rPr lang="fa-IR" b="1" dirty="0" smtClean="0">
                <a:solidFill>
                  <a:schemeClr val="tx1"/>
                </a:solidFill>
                <a:cs typeface="B Nazanin" pitchFamily="2" charset="-78"/>
              </a:rPr>
              <a:t>هموروئید</a:t>
            </a:r>
          </a:p>
          <a:p>
            <a:pPr algn="r" rtl="1" eaLnBrk="1" hangingPunct="1">
              <a:defRPr/>
            </a:pPr>
            <a:r>
              <a:rPr lang="fa-IR" b="1" dirty="0" smtClean="0">
                <a:solidFill>
                  <a:schemeClr val="tx1"/>
                </a:solidFill>
                <a:cs typeface="B Nazanin" pitchFamily="2" charset="-78"/>
              </a:rPr>
              <a:t>سندروم روده تحریک پذیر</a:t>
            </a:r>
          </a:p>
          <a:p>
            <a:pPr algn="r" rtl="1" eaLnBrk="1" hangingPunct="1">
              <a:defRPr/>
            </a:pPr>
            <a:r>
              <a:rPr lang="fa-IR" b="1" dirty="0" smtClean="0">
                <a:solidFill>
                  <a:schemeClr val="tx1"/>
                </a:solidFill>
                <a:cs typeface="B Nazanin" pitchFamily="2" charset="-78"/>
              </a:rPr>
              <a:t>بیماری های التهابی روده</a:t>
            </a:r>
          </a:p>
          <a:p>
            <a:pPr algn="r" rtl="1" eaLnBrk="1" hangingPunct="1">
              <a:defRPr/>
            </a:pPr>
            <a:r>
              <a:rPr lang="fa-IR" b="1" dirty="0" smtClean="0">
                <a:solidFill>
                  <a:schemeClr val="tx1"/>
                </a:solidFill>
                <a:cs typeface="B Nazanin" pitchFamily="2" charset="-78"/>
              </a:rPr>
              <a:t>سندروم روده کوتاه</a:t>
            </a:r>
          </a:p>
          <a:p>
            <a:pPr algn="r" rtl="1" eaLnBrk="1" hangingPunct="1">
              <a:defRPr/>
            </a:pPr>
            <a:r>
              <a:rPr lang="fa-IR" b="1" dirty="0" smtClean="0">
                <a:solidFill>
                  <a:schemeClr val="tx1"/>
                </a:solidFill>
                <a:cs typeface="B Nazanin" pitchFamily="2" charset="-78"/>
              </a:rPr>
              <a:t>سرطان روده</a:t>
            </a:r>
          </a:p>
          <a:p>
            <a:pPr algn="r" rtl="1" eaLnBrk="1" hangingPunct="1">
              <a:defRPr/>
            </a:pPr>
            <a:r>
              <a:rPr lang="fa-IR" b="1" dirty="0" smtClean="0">
                <a:solidFill>
                  <a:schemeClr val="tx1"/>
                </a:solidFill>
                <a:cs typeface="B Nazanin" pitchFamily="2" charset="-78"/>
              </a:rPr>
              <a:t>انواع استومی</a:t>
            </a:r>
            <a:endParaRPr lang="en-US" b="1" dirty="0" smtClean="0">
              <a:solidFill>
                <a:schemeClr val="tx1"/>
              </a:solidFill>
              <a:cs typeface="B Nazanin" pitchFamily="2" charset="-78"/>
            </a:endParaRPr>
          </a:p>
        </p:txBody>
      </p:sp>
    </p:spTree>
    <p:extLst>
      <p:ext uri="{BB962C8B-B14F-4D97-AF65-F5344CB8AC3E}">
        <p14:creationId xmlns:p14="http://schemas.microsoft.com/office/powerpoint/2010/main" val="24985584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418734"/>
            <a:ext cx="8596668" cy="2005781"/>
          </a:xfrm>
        </p:spPr>
        <p:txBody>
          <a:bodyPr>
            <a:normAutofit/>
          </a:bodyPr>
          <a:lstStyle/>
          <a:p>
            <a:r>
              <a:rPr lang="fa-IR" sz="4800" dirty="0" smtClean="0">
                <a:solidFill>
                  <a:schemeClr val="tx1"/>
                </a:solidFill>
                <a:cs typeface="B Nazanin"/>
              </a:rPr>
              <a:t>بیماری های مربوط به مری                 </a:t>
            </a:r>
            <a:endParaRPr lang="en-US" sz="4800" dirty="0">
              <a:solidFill>
                <a:schemeClr val="tx1"/>
              </a:solidFill>
              <a:cs typeface="B Nazanin"/>
            </a:endParaRPr>
          </a:p>
        </p:txBody>
      </p:sp>
    </p:spTree>
    <p:extLst>
      <p:ext uri="{BB962C8B-B14F-4D97-AF65-F5344CB8AC3E}">
        <p14:creationId xmlns:p14="http://schemas.microsoft.com/office/powerpoint/2010/main" val="2780824004"/>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279</TotalTime>
  <Words>5759</Words>
  <Application>Microsoft Office PowerPoint</Application>
  <PresentationFormat>Widescreen</PresentationFormat>
  <Paragraphs>488</Paragraphs>
  <Slides>63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63</vt:i4>
      </vt:variant>
    </vt:vector>
  </HeadingPairs>
  <TitlesOfParts>
    <vt:vector size="71" baseType="lpstr">
      <vt:lpstr>Arial</vt:lpstr>
      <vt:lpstr>B Nazanin</vt:lpstr>
      <vt:lpstr>Calibri</vt:lpstr>
      <vt:lpstr>Tahoma</vt:lpstr>
      <vt:lpstr>Trebuchet MS</vt:lpstr>
      <vt:lpstr>Wingdings</vt:lpstr>
      <vt:lpstr>Wingdings 3</vt:lpstr>
      <vt:lpstr>Facet</vt:lpstr>
      <vt:lpstr>PowerPoint Presentation</vt:lpstr>
      <vt:lpstr>بیماری های دستگاه گوارش</vt:lpstr>
      <vt:lpstr>اهداف</vt:lpstr>
      <vt:lpstr>مقدمه</vt:lpstr>
      <vt:lpstr>PowerPoint Presentation</vt:lpstr>
      <vt:lpstr>بیماری های مربوط به مری</vt:lpstr>
      <vt:lpstr>بیماری های مربوط به معده</vt:lpstr>
      <vt:lpstr>بیماری های مربوط به روده</vt:lpstr>
      <vt:lpstr>بیماری های مربوط به مری                 </vt:lpstr>
      <vt:lpstr>بیماری های مربوط به مری</vt:lpstr>
      <vt:lpstr>دیسفاژی</vt:lpstr>
      <vt:lpstr>PowerPoint Presentation</vt:lpstr>
      <vt:lpstr>PowerPoint Presentation</vt:lpstr>
      <vt:lpstr>PowerPoint Presentation</vt:lpstr>
      <vt:lpstr>رفلاکس    Gastro_Esophageal Reflux     </vt:lpstr>
      <vt:lpstr>PowerPoint Presentation</vt:lpstr>
      <vt:lpstr>PowerPoint Presentation</vt:lpstr>
      <vt:lpstr>ازوفاژیت</vt:lpstr>
      <vt:lpstr>تعریف</vt:lpstr>
      <vt:lpstr>PowerPoint Presentation</vt:lpstr>
      <vt:lpstr>اهداف تغذیه ای</vt:lpstr>
      <vt:lpstr>آشالازی(Achalasia)</vt:lpstr>
      <vt:lpstr>درمان</vt:lpstr>
      <vt:lpstr>PowerPoint Presentation</vt:lpstr>
      <vt:lpstr>                              بیماری های مربوط به معده         </vt:lpstr>
      <vt:lpstr>معده(Stomach)</vt:lpstr>
      <vt:lpstr>PowerPoint Presentation</vt:lpstr>
      <vt:lpstr>PowerPoint Presentation</vt:lpstr>
      <vt:lpstr>PowerPoint Presentation</vt:lpstr>
      <vt:lpstr>PowerPoint Presentation</vt:lpstr>
      <vt:lpstr>سوءهاضمه     Dyspepsia  </vt:lpstr>
      <vt:lpstr>PowerPoint Presentation</vt:lpstr>
      <vt:lpstr>سرطان معده(Gastric Carcinoma)</vt:lpstr>
      <vt:lpstr>PowerPoint Presentation</vt:lpstr>
      <vt:lpstr>جراحی معده</vt:lpstr>
      <vt:lpstr>PowerPoint Presentation</vt:lpstr>
      <vt:lpstr>سندروم دامپینگ</vt:lpstr>
      <vt:lpstr>علائم</vt:lpstr>
      <vt:lpstr>Late Dumping Syndrome</vt:lpstr>
      <vt:lpstr>مراحل سندروم دامپینگ</vt:lpstr>
      <vt:lpstr>مراقبت های تغذیه ای</vt:lpstr>
      <vt:lpstr>PowerPoint Presentation</vt:lpstr>
      <vt:lpstr>بیماری های مربوط به روده</vt:lpstr>
      <vt:lpstr>سندروم روده تحریک پذیر</vt:lpstr>
      <vt:lpstr>PowerPoint Presentation</vt:lpstr>
      <vt:lpstr>PowerPoint Presentation</vt:lpstr>
      <vt:lpstr>علت بیماری</vt:lpstr>
      <vt:lpstr>علائم اصلی IBS</vt:lpstr>
      <vt:lpstr>PowerPoint Presentation</vt:lpstr>
      <vt:lpstr>PowerPoint Presentation</vt:lpstr>
      <vt:lpstr>بیماری های التهابی روده IBD </vt:lpstr>
      <vt:lpstr>اپیدمیولوژی</vt:lpstr>
      <vt:lpstr>پاتولوژی</vt:lpstr>
      <vt:lpstr>PowerPoint Presentation</vt:lpstr>
      <vt:lpstr>PowerPoint Presentation</vt:lpstr>
      <vt:lpstr>PowerPoint Presentation</vt:lpstr>
      <vt:lpstr>PowerPoint Presentation</vt:lpstr>
      <vt:lpstr>PowerPoint Presentation</vt:lpstr>
      <vt:lpstr>تغذیه درمانی(MNT)</vt:lpstr>
      <vt:lpstr>توصیه های تغذیه ای</vt:lpstr>
      <vt:lpstr>PowerPoint Presentation</vt:lpstr>
      <vt:lpstr>مداخلات پرستاری در اختلالات دستگاه گوارش</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بیماری های دستگاه گوارش</dc:title>
  <dc:creator>sarir</dc:creator>
  <cp:lastModifiedBy>sarir</cp:lastModifiedBy>
  <cp:revision>76</cp:revision>
  <dcterms:created xsi:type="dcterms:W3CDTF">2018-10-21T02:00:13Z</dcterms:created>
  <dcterms:modified xsi:type="dcterms:W3CDTF">2018-11-07T01:29:47Z</dcterms:modified>
</cp:coreProperties>
</file>