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361" r:id="rId2"/>
    <p:sldId id="262" r:id="rId3"/>
    <p:sldId id="258" r:id="rId4"/>
    <p:sldId id="263" r:id="rId5"/>
    <p:sldId id="264" r:id="rId6"/>
    <p:sldId id="301" r:id="rId7"/>
    <p:sldId id="302" r:id="rId8"/>
    <p:sldId id="356" r:id="rId9"/>
    <p:sldId id="265" r:id="rId10"/>
    <p:sldId id="303" r:id="rId11"/>
    <p:sldId id="304" r:id="rId12"/>
    <p:sldId id="357" r:id="rId13"/>
    <p:sldId id="277" r:id="rId14"/>
    <p:sldId id="278" r:id="rId15"/>
    <p:sldId id="280" r:id="rId16"/>
    <p:sldId id="282" r:id="rId17"/>
    <p:sldId id="283" r:id="rId18"/>
    <p:sldId id="285" r:id="rId19"/>
    <p:sldId id="305" r:id="rId20"/>
    <p:sldId id="363" r:id="rId21"/>
    <p:sldId id="364" r:id="rId22"/>
    <p:sldId id="368" r:id="rId23"/>
    <p:sldId id="367" r:id="rId24"/>
    <p:sldId id="295" r:id="rId25"/>
    <p:sldId id="365" r:id="rId26"/>
    <p:sldId id="310" r:id="rId27"/>
    <p:sldId id="311" r:id="rId28"/>
    <p:sldId id="354" r:id="rId29"/>
    <p:sldId id="314" r:id="rId30"/>
    <p:sldId id="315" r:id="rId31"/>
    <p:sldId id="316" r:id="rId32"/>
    <p:sldId id="317" r:id="rId33"/>
    <p:sldId id="318" r:id="rId34"/>
    <p:sldId id="319" r:id="rId35"/>
    <p:sldId id="320" r:id="rId36"/>
    <p:sldId id="321" r:id="rId37"/>
    <p:sldId id="369" r:id="rId38"/>
    <p:sldId id="323" r:id="rId39"/>
    <p:sldId id="333" r:id="rId40"/>
    <p:sldId id="336" r:id="rId41"/>
    <p:sldId id="335" r:id="rId42"/>
    <p:sldId id="324" r:id="rId43"/>
    <p:sldId id="339" r:id="rId44"/>
    <p:sldId id="343" r:id="rId45"/>
    <p:sldId id="344" r:id="rId46"/>
    <p:sldId id="327" r:id="rId47"/>
    <p:sldId id="355" r:id="rId48"/>
    <p:sldId id="328" r:id="rId49"/>
    <p:sldId id="330" r:id="rId50"/>
    <p:sldId id="331" r:id="rId51"/>
    <p:sldId id="370" r:id="rId52"/>
    <p:sldId id="371" r:id="rId53"/>
    <p:sldId id="351" r:id="rId54"/>
    <p:sldId id="349" r:id="rId55"/>
    <p:sldId id="35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1" d="100"/>
          <a:sy n="51" d="100"/>
        </p:scale>
        <p:origin x="9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264612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0190-3E28-48C5-83ED-8D460C9B5D27}"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67451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117603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138698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24532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68620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167898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80738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62061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195274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0190-3E28-48C5-83ED-8D460C9B5D27}"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171014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00190-3E28-48C5-83ED-8D460C9B5D27}"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72392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F00190-3E28-48C5-83ED-8D460C9B5D27}" type="datetimeFigureOut">
              <a:rPr lang="en-US" smtClean="0"/>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12512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00190-3E28-48C5-83ED-8D460C9B5D27}" type="datetimeFigureOut">
              <a:rPr lang="en-US" smtClean="0"/>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147904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00190-3E28-48C5-83ED-8D460C9B5D27}" type="datetimeFigureOut">
              <a:rPr lang="en-US" smtClean="0"/>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6806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0190-3E28-48C5-83ED-8D460C9B5D27}"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04455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0190-3E28-48C5-83ED-8D460C9B5D27}"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3613-940B-4911-9BD3-0E24FBD70D4D}" type="slidenum">
              <a:rPr lang="en-US" smtClean="0"/>
              <a:t>‹#›</a:t>
            </a:fld>
            <a:endParaRPr lang="en-US"/>
          </a:p>
        </p:txBody>
      </p:sp>
    </p:spTree>
    <p:extLst>
      <p:ext uri="{BB962C8B-B14F-4D97-AF65-F5344CB8AC3E}">
        <p14:creationId xmlns:p14="http://schemas.microsoft.com/office/powerpoint/2010/main" val="34282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F00190-3E28-48C5-83ED-8D460C9B5D27}" type="datetimeFigureOut">
              <a:rPr lang="en-US" smtClean="0"/>
              <a:t>11/24/2017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233613-940B-4911-9BD3-0E24FBD70D4D}" type="slidenum">
              <a:rPr lang="en-US" smtClean="0"/>
              <a:t>‹#›</a:t>
            </a:fld>
            <a:endParaRPr lang="en-US"/>
          </a:p>
        </p:txBody>
      </p:sp>
    </p:spTree>
    <p:extLst>
      <p:ext uri="{BB962C8B-B14F-4D97-AF65-F5344CB8AC3E}">
        <p14:creationId xmlns:p14="http://schemas.microsoft.com/office/powerpoint/2010/main" val="14536809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parastar.info/index.php/nursing-ethic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parastar.info/index.php/nursing-home/nursing-process"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8850" y="0"/>
            <a:ext cx="9963150" cy="6858000"/>
          </a:xfrm>
          <a:prstGeom prst="rect">
            <a:avLst/>
          </a:prstGeom>
        </p:spPr>
      </p:pic>
    </p:spTree>
    <p:extLst>
      <p:ext uri="{BB962C8B-B14F-4D97-AF65-F5344CB8AC3E}">
        <p14:creationId xmlns:p14="http://schemas.microsoft.com/office/powerpoint/2010/main" val="356054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354564"/>
            <a:ext cx="8891451" cy="5225533"/>
          </a:xfrm>
          <a:prstGeom prst="rect">
            <a:avLst/>
          </a:prstGeom>
        </p:spPr>
        <p:txBody>
          <a:bodyPr wrap="square">
            <a:spAutoFit/>
          </a:bodyPr>
          <a:lstStyle/>
          <a:p>
            <a:pPr algn="r" rtl="1">
              <a:lnSpc>
                <a:spcPct val="150000"/>
              </a:lnSpc>
              <a:spcAft>
                <a:spcPts val="800"/>
              </a:spcAft>
            </a:pPr>
            <a:r>
              <a:rPr lang="ar-SA" sz="2000" b="1" dirty="0">
                <a:solidFill>
                  <a:srgbClr val="800080"/>
                </a:solidFill>
                <a:latin typeface="Calibri" panose="020F0502020204030204" pitchFamily="34" charset="0"/>
                <a:ea typeface="Times New Roman" panose="02020603050405020304" pitchFamily="18" charset="0"/>
              </a:rPr>
              <a:t>روش های جمع آوری داده های بیمار</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000" dirty="0">
                <a:ea typeface="Times New Roman" panose="02020603050405020304" pitchFamily="18" charset="0"/>
              </a:rPr>
              <a:t>روش های متعددی برای جمع آوری داده های بیمار استفاده می شود. مصاحبه</a:t>
            </a:r>
            <a:r>
              <a:rPr lang="en-US" sz="2000" dirty="0" smtClean="0">
                <a:effectLst/>
                <a:latin typeface="Arial" panose="020B0604020202020204" pitchFamily="34" charset="0"/>
                <a:ea typeface="Times New Roman" panose="02020603050405020304" pitchFamily="18" charset="0"/>
              </a:rPr>
              <a:t> (</a:t>
            </a:r>
            <a:r>
              <a:rPr lang="en-US" sz="2000" dirty="0" smtClean="0">
                <a:solidFill>
                  <a:srgbClr val="00CCFF"/>
                </a:solidFill>
                <a:effectLst/>
                <a:latin typeface="Arial" panose="020B0604020202020204" pitchFamily="34" charset="0"/>
                <a:ea typeface="Times New Roman" panose="02020603050405020304" pitchFamily="18" charset="0"/>
              </a:rPr>
              <a:t>interview</a:t>
            </a:r>
            <a:r>
              <a:rPr lang="en-US" sz="2000" dirty="0" smtClean="0">
                <a:effectLst/>
                <a:latin typeface="Arial" panose="020B0604020202020204" pitchFamily="34" charset="0"/>
                <a:ea typeface="Times New Roman" panose="02020603050405020304" pitchFamily="18" charset="0"/>
              </a:rPr>
              <a:t>) </a:t>
            </a:r>
            <a:r>
              <a:rPr lang="ar-SA" sz="2000" dirty="0" smtClean="0">
                <a:effectLst/>
                <a:latin typeface="Arial" panose="020B0604020202020204" pitchFamily="34" charset="0"/>
                <a:ea typeface="Times New Roman" panose="02020603050405020304" pitchFamily="18" charset="0"/>
              </a:rPr>
              <a:t>با بیمار شیوه اولیه و اصلی جمع آوری داده های عینی و ذهنی است.</a:t>
            </a:r>
            <a:r>
              <a:rPr lang="ar-SA" sz="2000" b="1" dirty="0">
                <a:solidFill>
                  <a:srgbClr val="000000"/>
                </a:solidFill>
                <a:ea typeface="Times New Roman" panose="02020603050405020304" pitchFamily="18" charset="0"/>
                <a:cs typeface="Times New Roman" panose="02020603050405020304" pitchFamily="18" charset="0"/>
              </a:rPr>
              <a:t> معمولا مصاحبه پیش از بررسی فیزیکی انجام می شود</a:t>
            </a:r>
            <a:r>
              <a:rPr lang="ar-SA" sz="2000" b="1" dirty="0" smtClean="0">
                <a:solidFill>
                  <a:srgbClr val="000000"/>
                </a:solidFill>
                <a:ea typeface="Times New Roman" panose="02020603050405020304" pitchFamily="18" charset="0"/>
                <a:cs typeface="Times New Roman" panose="02020603050405020304" pitchFamily="18" charset="0"/>
              </a:rPr>
              <a:t>.</a:t>
            </a:r>
            <a:r>
              <a:rPr lang="ar-SA" sz="2000" dirty="0">
                <a:solidFill>
                  <a:srgbClr val="000000"/>
                </a:solidFill>
                <a:latin typeface="Times New Roman" panose="02020603050405020304" pitchFamily="18" charset="0"/>
                <a:ea typeface="Times New Roman" panose="02020603050405020304" pitchFamily="18" charset="0"/>
              </a:rPr>
              <a:t> </a:t>
            </a:r>
            <a:r>
              <a:rPr lang="ar-SA" sz="2000" dirty="0" smtClean="0">
                <a:solidFill>
                  <a:srgbClr val="000000"/>
                </a:solidFill>
                <a:latin typeface="Times New Roman" panose="02020603050405020304" pitchFamily="18" charset="0"/>
                <a:ea typeface="Times New Roman" panose="02020603050405020304" pitchFamily="18" charset="0"/>
              </a:rPr>
              <a:t>مصاحبه </a:t>
            </a:r>
            <a:r>
              <a:rPr lang="ar-SA" sz="2000" dirty="0">
                <a:solidFill>
                  <a:srgbClr val="000000"/>
                </a:solidFill>
                <a:latin typeface="Times New Roman" panose="02020603050405020304" pitchFamily="18" charset="0"/>
                <a:ea typeface="Times New Roman" panose="02020603050405020304" pitchFamily="18" charset="0"/>
              </a:rPr>
              <a:t>نوعی گفتگو بین دو فرد ناآشناست که در بدو ورود بیمار به بیمارستان بین پرستار با بیمار که پیش از آن با یکدیگر آشنایی نداشته اند،انجام می </a:t>
            </a:r>
            <a:r>
              <a:rPr lang="ar-SA" sz="2000" dirty="0" smtClean="0">
                <a:solidFill>
                  <a:srgbClr val="000000"/>
                </a:solidFill>
                <a:latin typeface="Times New Roman" panose="02020603050405020304" pitchFamily="18" charset="0"/>
                <a:ea typeface="Times New Roman" panose="02020603050405020304" pitchFamily="18" charset="0"/>
              </a:rPr>
              <a:t>گیرد. </a:t>
            </a:r>
            <a:r>
              <a:rPr lang="ar-SA" sz="2000" dirty="0" smtClean="0">
                <a:effectLst/>
                <a:latin typeface="Arial" panose="020B0604020202020204" pitchFamily="34" charset="0"/>
                <a:ea typeface="Times New Roman" panose="02020603050405020304" pitchFamily="18" charset="0"/>
              </a:rPr>
              <a:t>مصاحبه عمدتا به صورت چهره به چهره انجام می شود و مستلزم آن است که پرستار مهارت های انجام مصاحبه، مشاهده و گوش کردن را داشته باشد (شکل 1). </a:t>
            </a:r>
            <a:endParaRPr lang="fa-IR" sz="2000" dirty="0" smtClean="0">
              <a:effectLst/>
              <a:latin typeface="Arial" panose="020B0604020202020204" pitchFamily="34" charset="0"/>
              <a:ea typeface="Times New Roman" panose="02020603050405020304" pitchFamily="18" charset="0"/>
            </a:endParaRPr>
          </a:p>
          <a:p>
            <a:pPr algn="r">
              <a:lnSpc>
                <a:spcPct val="150000"/>
              </a:lnSpc>
            </a:pPr>
            <a:r>
              <a:rPr lang="ar-SA" sz="2000" dirty="0" smtClean="0">
                <a:effectLst/>
                <a:latin typeface="Arial" panose="020B0604020202020204" pitchFamily="34" charset="0"/>
                <a:ea typeface="Times New Roman" panose="02020603050405020304" pitchFamily="18" charset="0"/>
              </a:rPr>
              <a:t>عوامل بسیاری روی کیفیت مصاحبه با بیمار تاثیر دارند از جمله محیط فیزیکی که در آن تعامل رخ می دهد.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pPr>
            <a:endParaRPr lang="en-US" sz="2000" dirty="0"/>
          </a:p>
        </p:txBody>
      </p:sp>
      <p:pic>
        <p:nvPicPr>
          <p:cNvPr id="6" name="Picture 5" descr="مرحله یک فرآیند پرستاری چیست؟"/>
          <p:cNvPicPr/>
          <p:nvPr/>
        </p:nvPicPr>
        <p:blipFill>
          <a:blip r:embed="rId2">
            <a:extLst>
              <a:ext uri="{28A0092B-C50C-407E-A947-70E740481C1C}">
                <a14:useLocalDpi xmlns:a14="http://schemas.microsoft.com/office/drawing/2010/main" val="0"/>
              </a:ext>
            </a:extLst>
          </a:blip>
          <a:srcRect/>
          <a:stretch>
            <a:fillRect/>
          </a:stretch>
        </p:blipFill>
        <p:spPr bwMode="auto">
          <a:xfrm>
            <a:off x="419100" y="2350204"/>
            <a:ext cx="2857500" cy="3473126"/>
          </a:xfrm>
          <a:prstGeom prst="rect">
            <a:avLst/>
          </a:prstGeom>
          <a:noFill/>
          <a:ln>
            <a:noFill/>
          </a:ln>
        </p:spPr>
      </p:pic>
    </p:spTree>
    <p:extLst>
      <p:ext uri="{BB962C8B-B14F-4D97-AF65-F5344CB8AC3E}">
        <p14:creationId xmlns:p14="http://schemas.microsoft.com/office/powerpoint/2010/main" val="4010439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760" y="712273"/>
            <a:ext cx="11274239" cy="5570756"/>
          </a:xfrm>
          <a:prstGeom prst="rect">
            <a:avLst/>
          </a:prstGeom>
        </p:spPr>
        <p:txBody>
          <a:bodyPr wrap="square">
            <a:spAutoFit/>
          </a:bodyPr>
          <a:lstStyle/>
          <a:p>
            <a:pPr lvl="1" algn="r" rtl="1">
              <a:lnSpc>
                <a:spcPct val="200000"/>
              </a:lnSpc>
              <a:spcAft>
                <a:spcPts val="800"/>
              </a:spcAft>
            </a:pPr>
            <a:r>
              <a:rPr lang="ar-SA" sz="2400" dirty="0" smtClean="0">
                <a:latin typeface="Arial" panose="020B0604020202020204" pitchFamily="34" charset="0"/>
                <a:ea typeface="Times New Roman" panose="02020603050405020304" pitchFamily="18" charset="0"/>
              </a:rPr>
              <a:t>اگر </a:t>
            </a:r>
            <a:r>
              <a:rPr lang="ar-SA" sz="2400" dirty="0">
                <a:latin typeface="Arial" panose="020B0604020202020204" pitchFamily="34" charset="0"/>
                <a:ea typeface="Times New Roman" panose="02020603050405020304" pitchFamily="18" charset="0"/>
              </a:rPr>
              <a:t>بیمار در اتاق خصوصی و خلوت نباشد، تبادل باز اطلاعات ممکن است </a:t>
            </a:r>
            <a:endParaRPr lang="en-US" sz="2400" dirty="0" smtClean="0">
              <a:latin typeface="Arial" panose="020B0604020202020204" pitchFamily="34" charset="0"/>
              <a:ea typeface="Times New Roman" panose="02020603050405020304" pitchFamily="18" charset="0"/>
            </a:endParaRPr>
          </a:p>
          <a:p>
            <a:pPr lvl="1" algn="r" rtl="1">
              <a:lnSpc>
                <a:spcPct val="200000"/>
              </a:lnSpc>
              <a:spcAft>
                <a:spcPts val="800"/>
              </a:spcAft>
            </a:pPr>
            <a:r>
              <a:rPr lang="ar-SA" sz="2400" dirty="0" smtClean="0">
                <a:latin typeface="Arial" panose="020B0604020202020204" pitchFamily="34" charset="0"/>
                <a:ea typeface="Times New Roman" panose="02020603050405020304" pitchFamily="18" charset="0"/>
              </a:rPr>
              <a:t>به </a:t>
            </a:r>
            <a:r>
              <a:rPr lang="ar-SA" sz="2400" dirty="0">
                <a:latin typeface="Arial" panose="020B0604020202020204" pitchFamily="34" charset="0"/>
                <a:ea typeface="Times New Roman" panose="02020603050405020304" pitchFamily="18" charset="0"/>
              </a:rPr>
              <a:t>سادگی صورت نگیرد. گاهی اوقات وجود اعضای خانواده می تواند </a:t>
            </a:r>
            <a:endParaRPr lang="en-US" sz="2400" dirty="0" smtClean="0">
              <a:latin typeface="Arial" panose="020B0604020202020204" pitchFamily="34" charset="0"/>
              <a:ea typeface="Times New Roman" panose="02020603050405020304" pitchFamily="18" charset="0"/>
            </a:endParaRPr>
          </a:p>
          <a:p>
            <a:pPr lvl="1" algn="r" rtl="1">
              <a:lnSpc>
                <a:spcPct val="200000"/>
              </a:lnSpc>
              <a:spcAft>
                <a:spcPts val="800"/>
              </a:spcAft>
            </a:pPr>
            <a:r>
              <a:rPr lang="ar-SA" sz="2400" dirty="0" smtClean="0">
                <a:latin typeface="Arial" panose="020B0604020202020204" pitchFamily="34" charset="0"/>
                <a:ea typeface="Times New Roman" panose="02020603050405020304" pitchFamily="18" charset="0"/>
              </a:rPr>
              <a:t>مانعی </a:t>
            </a:r>
            <a:r>
              <a:rPr lang="ar-SA" sz="2400" dirty="0">
                <a:latin typeface="Arial" panose="020B0604020202020204" pitchFamily="34" charset="0"/>
                <a:ea typeface="Times New Roman" panose="02020603050405020304" pitchFamily="18" charset="0"/>
              </a:rPr>
              <a:t>باشد برای جریان اطلاعات از بیمار بخصوص زمانی که با مسائل حساس یا خصوصی سروکار داریم. بطور مشابه، اگر مصاحبه در مکانی سرد، پر سر و صدا، </a:t>
            </a:r>
            <a:endParaRPr lang="en-US" sz="2400" dirty="0" smtClean="0">
              <a:latin typeface="Arial" panose="020B0604020202020204" pitchFamily="34" charset="0"/>
              <a:ea typeface="Times New Roman" panose="02020603050405020304" pitchFamily="18" charset="0"/>
            </a:endParaRPr>
          </a:p>
          <a:p>
            <a:pPr lvl="1" algn="r" rtl="1">
              <a:lnSpc>
                <a:spcPct val="200000"/>
              </a:lnSpc>
              <a:spcAft>
                <a:spcPts val="800"/>
              </a:spcAft>
            </a:pPr>
            <a:r>
              <a:rPr lang="ar-SA" sz="2400" dirty="0" smtClean="0">
                <a:latin typeface="Arial" panose="020B0604020202020204" pitchFamily="34" charset="0"/>
                <a:ea typeface="Times New Roman" panose="02020603050405020304" pitchFamily="18" charset="0"/>
              </a:rPr>
              <a:t>عمومی </a:t>
            </a:r>
            <a:r>
              <a:rPr lang="ar-SA" sz="2400" dirty="0">
                <a:latin typeface="Arial" panose="020B0604020202020204" pitchFamily="34" charset="0"/>
                <a:ea typeface="Times New Roman" panose="02020603050405020304" pitchFamily="18" charset="0"/>
              </a:rPr>
              <a:t>انجام شود، نوع داده ای که جمع اوری می شود تحت تاثیر محیط قرار می </a:t>
            </a:r>
            <a:r>
              <a:rPr lang="ar-SA" sz="2400" dirty="0" smtClean="0">
                <a:latin typeface="Arial" panose="020B0604020202020204" pitchFamily="34" charset="0"/>
                <a:ea typeface="Times New Roman" panose="02020603050405020304" pitchFamily="18" charset="0"/>
              </a:rPr>
              <a:t>گیرد</a:t>
            </a:r>
            <a:r>
              <a:rPr lang="en-US" sz="2400" dirty="0" smtClean="0">
                <a:latin typeface="Arial" panose="020B0604020202020204" pitchFamily="34" charset="0"/>
                <a:ea typeface="Times New Roman" panose="02020603050405020304" pitchFamily="18" charset="0"/>
              </a:rPr>
              <a:t>.</a:t>
            </a:r>
            <a:r>
              <a:rPr lang="fa-IR" sz="2400" dirty="0" smtClean="0">
                <a:latin typeface="Arial" panose="020B0604020202020204" pitchFamily="34" charset="0"/>
                <a:ea typeface="Times New Roman" panose="02020603050405020304" pitchFamily="18" charset="0"/>
              </a:rPr>
              <a:t> </a:t>
            </a:r>
            <a:r>
              <a:rPr lang="ar-SA"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در صورت بستری بودن بیمار،کشیدن پرده یا پاراوان به</a:t>
            </a:r>
            <a:r>
              <a:rPr lang="ar-S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SA"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دور تخت،تا حدودی چنین شرایطی را فراهم می کند.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829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1203" y="1617009"/>
            <a:ext cx="8166847" cy="3724096"/>
          </a:xfrm>
          <a:prstGeom prst="rect">
            <a:avLst/>
          </a:prstGeom>
        </p:spPr>
        <p:txBody>
          <a:bodyPr wrap="square">
            <a:spAutoFit/>
          </a:bodyPr>
          <a:lstStyle/>
          <a:p>
            <a:pPr algn="r" rtl="1">
              <a:lnSpc>
                <a:spcPct val="200000"/>
              </a:lnSpc>
              <a:spcAft>
                <a:spcPts val="800"/>
              </a:spcAft>
            </a:pPr>
            <a:r>
              <a:rPr lang="ar-SA" sz="2000" dirty="0">
                <a:latin typeface="Calibri" panose="020F0502020204030204" pitchFamily="34" charset="0"/>
                <a:ea typeface="Times New Roman" panose="02020603050405020304" pitchFamily="18" charset="0"/>
              </a:rPr>
              <a:t>برای مثال، زمانی که با بیماری مصاحبه می کنیم که تنگی نفس </a:t>
            </a:r>
            <a:r>
              <a:rPr lang="ar-SA" sz="2000" dirty="0" smtClean="0">
                <a:latin typeface="Calibri" panose="020F0502020204030204" pitchFamily="34" charset="0"/>
                <a:ea typeface="Times New Roman" panose="02020603050405020304" pitchFamily="18" charset="0"/>
              </a:rPr>
              <a:t>دارد</a:t>
            </a:r>
            <a:endParaRPr lang="en-US" sz="2000" dirty="0" smtClean="0">
              <a:latin typeface="Calibri" panose="020F0502020204030204" pitchFamily="34" charset="0"/>
              <a:ea typeface="Times New Roman" panose="02020603050405020304" pitchFamily="18" charset="0"/>
            </a:endParaRPr>
          </a:p>
          <a:p>
            <a:pPr algn="r" rtl="1">
              <a:lnSpc>
                <a:spcPct val="200000"/>
              </a:lnSpc>
              <a:spcAft>
                <a:spcPts val="800"/>
              </a:spcAft>
            </a:pPr>
            <a:endParaRPr lang="en-US"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200000"/>
              </a:lnSpc>
              <a:spcAft>
                <a:spcPts val="800"/>
              </a:spcAft>
            </a:pPr>
            <a:r>
              <a:rPr lang="ar-SA" sz="2400" b="1" dirty="0" smtClean="0">
                <a:solidFill>
                  <a:srgbClr val="000000"/>
                </a:solidFill>
                <a:ea typeface="Times New Roman" panose="02020603050405020304" pitchFamily="18" charset="0"/>
                <a:cs typeface="Times New Roman" panose="02020603050405020304" pitchFamily="18" charset="0"/>
              </a:rPr>
              <a:t>منابع </a:t>
            </a:r>
            <a:r>
              <a:rPr lang="ar-SA" sz="2400" b="1" dirty="0">
                <a:solidFill>
                  <a:srgbClr val="000000"/>
                </a:solidFill>
                <a:ea typeface="Times New Roman" panose="02020603050405020304" pitchFamily="18" charset="0"/>
                <a:cs typeface="Times New Roman" panose="02020603050405020304" pitchFamily="18" charset="0"/>
              </a:rPr>
              <a:t>کسب اطلاعات در این مرحله،باید شامل مددجو،خانواده،اطرافیان نزدیک،تیم بهداشتی-درمانی و پرونده ی سوابق بهداشتی</a:t>
            </a:r>
            <a:r>
              <a:rPr lang="ar-SA" sz="2400" dirty="0">
                <a:solidFill>
                  <a:srgbClr val="000000"/>
                </a:solidFill>
                <a:ea typeface="Times New Roman" panose="02020603050405020304" pitchFamily="18" charset="0"/>
                <a:cs typeface="Times New Roman" panose="02020603050405020304" pitchFamily="18" charset="0"/>
              </a:rPr>
              <a:t> </a:t>
            </a:r>
            <a:r>
              <a:rPr lang="ar-SA" sz="2400" b="1" dirty="0">
                <a:solidFill>
                  <a:srgbClr val="000000"/>
                </a:solidFill>
                <a:ea typeface="Times New Roman" panose="02020603050405020304" pitchFamily="18" charset="0"/>
                <a:cs typeface="Times New Roman" panose="02020603050405020304" pitchFamily="18" charset="0"/>
              </a:rPr>
              <a:t>مددجو باشد</a:t>
            </a:r>
            <a:endParaRPr lang="fa-IR" sz="2400" b="1" dirty="0">
              <a:solidFill>
                <a:srgbClr val="000000"/>
              </a:solidFill>
              <a:ea typeface="Times New Roman" panose="02020603050405020304" pitchFamily="18" charset="0"/>
              <a:cs typeface="Times New Roman" panose="02020603050405020304" pitchFamily="18" charset="0"/>
            </a:endParaRPr>
          </a:p>
          <a:p>
            <a:pPr algn="r" rtl="1">
              <a:lnSpc>
                <a:spcPct val="200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972050" y="416680"/>
            <a:ext cx="6096000" cy="1200329"/>
          </a:xfrm>
          <a:prstGeom prst="rect">
            <a:avLst/>
          </a:prstGeom>
        </p:spPr>
        <p:txBody>
          <a:bodyPr>
            <a:spAutoFit/>
          </a:bodyPr>
          <a:lstStyle/>
          <a:p>
            <a:pPr algn="r" rtl="1">
              <a:lnSpc>
                <a:spcPct val="200000"/>
              </a:lnSpc>
              <a:spcAft>
                <a:spcPts val="800"/>
              </a:spcAft>
            </a:pPr>
            <a:r>
              <a:rPr lang="ar-SA" dirty="0">
                <a:latin typeface="Calibri" panose="020F0502020204030204" pitchFamily="34" charset="0"/>
                <a:ea typeface="Times New Roman" panose="02020603050405020304" pitchFamily="18" charset="0"/>
              </a:rPr>
              <a:t>عوامل داخ</a:t>
            </a:r>
            <a:r>
              <a:rPr lang="fa-IR" dirty="0">
                <a:latin typeface="Calibri" panose="020F0502020204030204" pitchFamily="34" charset="0"/>
                <a:ea typeface="Times New Roman" panose="02020603050405020304" pitchFamily="18" charset="0"/>
              </a:rPr>
              <a:t>ل</a:t>
            </a:r>
            <a:r>
              <a:rPr lang="ar-SA" dirty="0">
                <a:latin typeface="Calibri" panose="020F0502020204030204" pitchFamily="34" charset="0"/>
                <a:ea typeface="Times New Roman" panose="02020603050405020304" pitchFamily="18" charset="0"/>
              </a:rPr>
              <a:t>ی</a:t>
            </a:r>
            <a:r>
              <a:rPr lang="ar-SA" dirty="0">
                <a:latin typeface="Arial" panose="020B0604020202020204" pitchFamily="34" charset="0"/>
                <a:ea typeface="Times New Roman" panose="02020603050405020304" pitchFamily="18" charset="0"/>
              </a:rPr>
              <a:t> </a:t>
            </a:r>
            <a:r>
              <a:rPr lang="ar-SA" dirty="0">
                <a:latin typeface="Calibri" panose="020F0502020204030204" pitchFamily="34" charset="0"/>
                <a:ea typeface="Times New Roman" panose="02020603050405020304" pitchFamily="18" charset="0"/>
              </a:rPr>
              <a:t>مرتبط با شرایط بیمار می تواند روی مقدار و نوع داده بدست آمده تاثیر بگذارد.</a:t>
            </a:r>
            <a:endParaRPr lang="fa-IR"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04665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735" y="469832"/>
            <a:ext cx="10782300" cy="3664080"/>
          </a:xfrm>
          <a:prstGeom prst="rect">
            <a:avLst/>
          </a:prstGeom>
        </p:spPr>
        <p:txBody>
          <a:bodyPr wrap="square">
            <a:spAutoFit/>
          </a:bodyPr>
          <a:lstStyle/>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در حین انجام مصاحبه،پرستار باید به منظور جمع آوری تاریخچه ی بیماری و اطلاعات لازم،از</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روش ها یا شگرد های زیر در بر قراری موثر تر ارتباط استفاده کند:</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-سکوت:</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در هنگام صحبت مددجو به او اجازه می دهد تا حین سازمان دهی به افکارش،تمام اطلاعات را ارائه دهد.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با توجه گوش دادن:</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به صحبت های مددجو </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با توجه</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گوش داده و با </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اشارات سر و صورت</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این توجه را به نحوی به مددجو نشان دهد.این کار توجه و علاقه ی پرستار را می رساند و به جمع آوری اطلاعات صحیح کمک می کند.</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963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0872" y="366468"/>
            <a:ext cx="9772650" cy="5449953"/>
          </a:xfrm>
          <a:prstGeom prst="rect">
            <a:avLst/>
          </a:prstGeom>
        </p:spPr>
        <p:txBody>
          <a:bodyPr wrap="square">
            <a:spAutoFit/>
          </a:bodyPr>
          <a:lstStyle/>
          <a:p>
            <a:pPr algn="r" rtl="1">
              <a:lnSpc>
                <a:spcPct val="107000"/>
              </a:lnSpc>
              <a:spcAft>
                <a:spcPts val="800"/>
              </a:spcAft>
            </a:pPr>
            <a:r>
              <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پرسش های جهت دار:</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این پرسش ها به منظور هدایت مصاحبه بر روی جنبه های خاص بهداشتی یا دستگاه های بدن برای جلوگیری از سردرگمی  در گفتگو و انحراف از هدف اصلی مطرح می گردد.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روشن سازی:</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درخواست از مددجو برای بیان روشن اطلاعات مبهم تا اطمینان پرستار از صحت اطلاعات دریافت شده می باشد.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a:t>
            </a:r>
            <a:r>
              <a:rPr lang="ar-SA"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ar-SA"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ارائه </a:t>
            </a:r>
            <a:r>
              <a:rPr lang="ar-SA"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ی اطلاعات(</a:t>
            </a:r>
            <a:r>
              <a:rPr lang="en-US" sz="2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Offering information</a:t>
            </a:r>
            <a:r>
              <a:rPr lang="ar-SA"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ar-S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ارائه ی اطلاعات به بیمار،وی را برای آموزش بهداشت در صورت نیاز آماده می کند.مثلا در مورد بیماران نارسایی کلیه در خصوص انجمن حمایت از بیماران کلیوی و آموزش های مراقبت از خود به بیمار اطلاعاتی داده شود.</a:t>
            </a:r>
            <a:endParaRPr lang="fa-IR"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694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3450" y="1188750"/>
            <a:ext cx="9772650" cy="4772076"/>
          </a:xfrm>
          <a:prstGeom prst="rect">
            <a:avLst/>
          </a:prstGeom>
        </p:spPr>
        <p:txBody>
          <a:bodyPr wrap="square">
            <a:spAutoFit/>
          </a:bodyPr>
          <a:lstStyle/>
          <a:p>
            <a:pPr algn="r" rtl="1">
              <a:lnSpc>
                <a:spcPct val="107000"/>
              </a:lnSpc>
              <a:spcAft>
                <a:spcPts val="800"/>
              </a:spcAft>
            </a:pP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در مرحله ی آخر،پرستار باید ضمن بیان تقدیر و تشکر از همکاری مددجو،کیفیت تماس های بعدی رانیز مشخص کند.</a:t>
            </a:r>
            <a:endParaRPr lang="fa-IR"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در این مرحله،پرستار باید به بیمار فرصت دهد تا سوالاتی که ممکن است برایش پیش آمده باشد بپرسد،یا امکان مطرح کردن موضوعات دیگری که مورد توجه بیمار بوده،ولی در مورد آنها بحث نشده است،فراهم کند.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پرستار علاوه بر موارد فوق در مصاحبه،به نکات دیگری هم در مصاحبه باید توجه کافی داشته باشد،که عبارتند از:</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r>
              <a:rPr lang="ar-SA" sz="2400" b="1" dirty="0" smtClean="0">
                <a:solidFill>
                  <a:srgbClr val="000000"/>
                </a:solidFill>
                <a:effectLst/>
                <a:ea typeface="Times New Roman" panose="02020603050405020304" pitchFamily="18" charset="0"/>
                <a:cs typeface="Times New Roman" panose="02020603050405020304" pitchFamily="18" charset="0"/>
              </a:rPr>
              <a:t>1-نکات مهم در طی مصاحبه را یادداشت کند.</a:t>
            </a:r>
            <a:r>
              <a:rPr lang="ar-SA" sz="2400" dirty="0" smtClean="0">
                <a:solidFill>
                  <a:srgbClr val="000000"/>
                </a:solidFill>
                <a:effectLst/>
                <a:ea typeface="Times New Roman" panose="02020603050405020304" pitchFamily="18" charset="0"/>
                <a:cs typeface="Times New Roman" panose="02020603050405020304" pitchFamily="18" charset="0"/>
              </a:rPr>
              <a:t>یافته ها و اطلاعات ،دفعات و مدت بستری شدن و درمان های مختلف مددجو را نیز یادداشت کند.</a:t>
            </a:r>
            <a:r>
              <a:rPr lang="ar-SA" sz="2400" b="1" dirty="0" smtClean="0">
                <a:solidFill>
                  <a:srgbClr val="000000"/>
                </a:solidFill>
                <a:effectLst/>
                <a:ea typeface="Times New Roman" panose="02020603050405020304" pitchFamily="18" charset="0"/>
                <a:cs typeface="Times New Roman" panose="02020603050405020304" pitchFamily="18" charset="0"/>
              </a:rPr>
              <a:t>به حافظه ی خود اعتماد نکند،جهت نوشتن جملات پایانی مصاحبه،عجله نداشته باشد</a:t>
            </a:r>
            <a:endParaRPr lang="en-US" sz="2400" dirty="0"/>
          </a:p>
        </p:txBody>
      </p:sp>
    </p:spTree>
    <p:extLst>
      <p:ext uri="{BB962C8B-B14F-4D97-AF65-F5344CB8AC3E}">
        <p14:creationId xmlns:p14="http://schemas.microsoft.com/office/powerpoint/2010/main" val="3215646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850" y="228600"/>
            <a:ext cx="9848850" cy="5054782"/>
          </a:xfrm>
          <a:prstGeom prst="rect">
            <a:avLst/>
          </a:prstGeom>
        </p:spPr>
        <p:txBody>
          <a:bodyPr wrap="square">
            <a:spAutoFit/>
          </a:bodyPr>
          <a:lstStyle/>
          <a:p>
            <a:pPr algn="r" rtl="1">
              <a:lnSpc>
                <a:spcPct val="107000"/>
              </a:lnSpc>
              <a:spcAft>
                <a:spcPts val="800"/>
              </a:spcAft>
            </a:pPr>
            <a:r>
              <a:rPr lang="fa-IR"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ar-SA"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ar-S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پیش از شروع مصاحبه،هدف از طرح بعضی سوالات در مورد وی و خانواده اش که برای تدارک برنامه ی مراقبتی لازم است و نه چیز دیگر را برای بیمار توضیح دهد.</a:t>
            </a:r>
            <a:endParaRPr lang="fa-IR"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لغات و کلمات مناسب برای توضیحات بیشتر،استفاده شود،مثلا به وسیله ی درد شبیه چاقو(درد تیز) می توان شدت و ناگهانی بودن درد را معنی کرد.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از اصطلاحات قابل فهم برای بیمار،استفاده کنید.در صورت عدم اطمینان به فهم بیمار از او در خصوص معنی اصطلاح </a:t>
            </a:r>
            <a:r>
              <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بپرسید.</a:t>
            </a:r>
          </a:p>
          <a:p>
            <a:pPr algn="r" rtl="1">
              <a:lnSpc>
                <a:spcPct val="107000"/>
              </a:lnSpc>
              <a:spcAft>
                <a:spcPts val="800"/>
              </a:spcAft>
            </a:pP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r>
              <a:rPr lang="fa-IR"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-از اولین شکایات بیمار، سوال را آغاز کنید. تا او هدف و ضرورت و مصلحت مصاحبه را درک کند.هم چنین مصاحبه با سوالات حساس و خصوصی،شروع نشود.</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6772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550" y="745120"/>
            <a:ext cx="10020300" cy="4264437"/>
          </a:xfrm>
          <a:prstGeom prst="rect">
            <a:avLst/>
          </a:prstGeom>
        </p:spPr>
        <p:txBody>
          <a:bodyPr wrap="square">
            <a:spAutoFit/>
          </a:bodyPr>
          <a:lstStyle/>
          <a:p>
            <a:pPr algn="r" rtl="1">
              <a:lnSpc>
                <a:spcPct val="107000"/>
              </a:lnSpc>
              <a:spcAft>
                <a:spcPts val="800"/>
              </a:spcAft>
            </a:pPr>
            <a:r>
              <a:rPr lang="fa-I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a:t>
            </a:r>
            <a:r>
              <a:rPr lang="ar-SA"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اجازه </a:t>
            </a:r>
            <a:r>
              <a:rPr lang="ar-S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دهید تا بیمار جمله اش را تمام کند،حتی اگر گنگ و مبهم صحبت بکند.سپس از سوال مستقیم استفاده شود.پیوسته موضوعات بی ربط را طرح نکنید.از تکرار سوالات غیر ضروری پرهیز کنید.در صورتی که سوال تکراری ضروری است باید طرح آن به گونه ای دیگر باشد</a:t>
            </a:r>
            <a:r>
              <a:rPr lang="ar-SA"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fa-IR"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بیمار را با اسم صدا بزنید و عادت و جنبه های رسمی را فراموش نکنید.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واضح،شمرده و آهسته صحبت کنید.</a:t>
            </a:r>
            <a:endParaRPr lang="fa-IR"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878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586" y="0"/>
            <a:ext cx="10668000" cy="5837495"/>
          </a:xfrm>
          <a:prstGeom prst="rect">
            <a:avLst/>
          </a:prstGeom>
        </p:spPr>
        <p:txBody>
          <a:bodyPr wrap="square">
            <a:spAutoFit/>
          </a:bodyPr>
          <a:lstStyle/>
          <a:p>
            <a:pPr algn="r" rtl="1">
              <a:lnSpc>
                <a:spcPct val="150000"/>
              </a:lnSpc>
              <a:spcAft>
                <a:spcPts val="800"/>
              </a:spcAft>
            </a:pPr>
            <a:r>
              <a:rPr lang="ar-SA" sz="2400" b="1" dirty="0">
                <a:solidFill>
                  <a:srgbClr val="800080"/>
                </a:solidFill>
                <a:latin typeface="Calibri" panose="020F0502020204030204" pitchFamily="34" charset="0"/>
                <a:ea typeface="Times New Roman" panose="02020603050405020304" pitchFamily="18" charset="0"/>
              </a:rPr>
              <a:t>حفظ اسرار بیمار</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400" dirty="0">
                <a:latin typeface="Calibri" panose="020F0502020204030204" pitchFamily="34" charset="0"/>
                <a:ea typeface="Times New Roman" panose="02020603050405020304" pitchFamily="18" charset="0"/>
              </a:rPr>
              <a:t>بایستی در رابطه با نوع استفاده از داده های بیمار محتاط عمل کرد. قبلا دیده شده است که بیمار فقط در صورتی به پرستار اطمینان کرده و اطلاعاتش را در اختیار وی قرار می دهد که وی را قابل اعتماد ببیند. بیماران لازم است بدانند که پرستاران قابل اعتماد هستند و اطلاعات بیمار را تنها با سایر اعضای تیم درمانی وی به اشتراک می گذارند. پرستاران بایستی به حق حریم و محرمانه ماندن اطلاعات بیمار احترام بگذارند </a:t>
            </a:r>
            <a:r>
              <a:rPr lang="fa-IR" sz="2400" dirty="0" smtClean="0">
                <a:solidFill>
                  <a:srgbClr val="0070C0"/>
                </a:solidFill>
                <a:latin typeface="Calibri" panose="020F0502020204030204" pitchFamily="34" charset="0"/>
                <a:ea typeface="Times New Roman" panose="02020603050405020304" pitchFamily="18" charset="0"/>
              </a:rPr>
              <a:t>آ</a:t>
            </a:r>
            <a:r>
              <a:rPr lang="ar-SA" sz="2400" dirty="0" smtClean="0">
                <a:solidFill>
                  <a:srgbClr val="0000FF"/>
                </a:solidFill>
                <a:latin typeface="Calibri" panose="020F0502020204030204" pitchFamily="34" charset="0"/>
                <a:ea typeface="Times New Roman" panose="02020603050405020304" pitchFamily="18" charset="0"/>
                <a:hlinkClick r:id="rId2" tooltip="آیین رفتار حرفه ای پرستاران انجمن پرستاری آمریکا"/>
              </a:rPr>
              <a:t>یین </a:t>
            </a:r>
            <a:r>
              <a:rPr lang="ar-SA" sz="2400" dirty="0">
                <a:solidFill>
                  <a:srgbClr val="0000FF"/>
                </a:solidFill>
                <a:latin typeface="Calibri" panose="020F0502020204030204" pitchFamily="34" charset="0"/>
                <a:ea typeface="Times New Roman" panose="02020603050405020304" pitchFamily="18" charset="0"/>
                <a:hlinkClick r:id="rId2" tooltip="آیین رفتار حرفه ای پرستاران انجمن پرستاری آمریکا"/>
              </a:rPr>
              <a:t>نامه اخلاق پرستاری و آیین رفتار حرفه ای پرستاران را بخوانید</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 </a:t>
            </a:r>
            <a:r>
              <a:rPr lang="ar-SA" sz="2400" dirty="0">
                <a:latin typeface="Calibri" panose="020F0502020204030204" pitchFamily="34" charset="0"/>
                <a:ea typeface="Times New Roman" panose="02020603050405020304" pitchFamily="18" charset="0"/>
              </a:rPr>
              <a:t>افشای اطلاعات بیمار نه تنها یک مسئله اخلاق حرفه ای است بلکه یک مسئله قانونی و حقوقی است</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a:t>
            </a:r>
            <a:r>
              <a:rPr lang="fa-IR" sz="2400" dirty="0" smtClean="0">
                <a:effectLst/>
                <a:latin typeface="Arial" panose="020B0604020202020204" pitchFamily="34" charset="0"/>
                <a:ea typeface="Times New Roman" panose="02020603050405020304" pitchFamily="18" charset="0"/>
                <a:cs typeface="Arial" panose="020B0604020202020204" pitchFamily="34" charset="0"/>
              </a:rPr>
              <a:t>)</a:t>
            </a:r>
          </a:p>
          <a:p>
            <a:pPr algn="r" rtl="1">
              <a:lnSpc>
                <a:spcPct val="150000"/>
              </a:lnSpc>
              <a:spcAft>
                <a:spcPts val="80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7505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4781"/>
            <a:ext cx="12192000" cy="5447645"/>
          </a:xfrm>
          <a:prstGeom prst="rect">
            <a:avLst/>
          </a:prstGeom>
        </p:spPr>
        <p:txBody>
          <a:bodyPr wrap="square">
            <a:spAutoFit/>
          </a:bodyPr>
          <a:lstStyle/>
          <a:p>
            <a:pPr algn="r" rtl="1">
              <a:lnSpc>
                <a:spcPct val="150000"/>
              </a:lnSpc>
            </a:pPr>
            <a:r>
              <a:rPr lang="fa-IR" sz="2000" b="1" dirty="0" smtClean="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روش </a:t>
            </a:r>
            <a:r>
              <a:rPr lang="ar-SA" sz="2000" b="1" dirty="0">
                <a:latin typeface="Calibri" panose="020F0502020204030204" pitchFamily="34" charset="0"/>
                <a:ea typeface="Times New Roman" panose="02020603050405020304" pitchFamily="18" charset="0"/>
              </a:rPr>
              <a:t>دوم جمع آوری داده ها معاینه فیزیکی</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CCFF"/>
                </a:solidFill>
                <a:latin typeface="Arial" panose="020B0604020202020204" pitchFamily="34" charset="0"/>
                <a:ea typeface="Times New Roman" panose="02020603050405020304" pitchFamily="18" charset="0"/>
                <a:cs typeface="Arial" panose="020B0604020202020204" pitchFamily="34" charset="0"/>
              </a:rPr>
              <a:t>physical examination</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ar-SA" sz="2000" b="1" dirty="0">
                <a:latin typeface="Calibri" panose="020F0502020204030204" pitchFamily="34" charset="0"/>
                <a:ea typeface="Times New Roman" panose="02020603050405020304" pitchFamily="18" charset="0"/>
              </a:rPr>
              <a:t>است. </a:t>
            </a:r>
            <a:endParaRPr lang="fa-IR" sz="2000" b="1" dirty="0" smtClean="0">
              <a:latin typeface="Calibri" panose="020F0502020204030204" pitchFamily="34" charset="0"/>
              <a:ea typeface="Times New Roman" panose="02020603050405020304" pitchFamily="18" charset="0"/>
            </a:endParaRPr>
          </a:p>
          <a:p>
            <a:pPr algn="r" rtl="1">
              <a:lnSpc>
                <a:spcPct val="150000"/>
              </a:lnSpc>
            </a:pPr>
            <a:endParaRPr lang="fa-IR" sz="2000" b="1" dirty="0" smtClean="0">
              <a:latin typeface="Calibri" panose="020F0502020204030204" pitchFamily="34" charset="0"/>
              <a:ea typeface="Times New Roman" panose="02020603050405020304" pitchFamily="18" charset="0"/>
            </a:endParaRPr>
          </a:p>
          <a:p>
            <a:pPr algn="r" rtl="1">
              <a:lnSpc>
                <a:spcPct val="150000"/>
              </a:lnSpc>
            </a:pPr>
            <a:r>
              <a:rPr lang="fa-IR" sz="2000" b="1" dirty="0" smtClean="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پرستار </a:t>
            </a:r>
            <a:r>
              <a:rPr lang="ar-SA" sz="2000" b="1" dirty="0">
                <a:latin typeface="Calibri" panose="020F0502020204030204" pitchFamily="34" charset="0"/>
                <a:ea typeface="Times New Roman" panose="02020603050405020304" pitchFamily="18" charset="0"/>
              </a:rPr>
              <a:t>از تکنیک های معاینه فیزیکی شامل مشاهده</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CCFF"/>
                </a:solidFill>
                <a:latin typeface="Arial" panose="020B0604020202020204" pitchFamily="34" charset="0"/>
                <a:ea typeface="Times New Roman" panose="02020603050405020304" pitchFamily="18" charset="0"/>
                <a:cs typeface="Arial" panose="020B0604020202020204" pitchFamily="34" charset="0"/>
              </a:rPr>
              <a:t>inspection</a:t>
            </a:r>
            <a:r>
              <a:rPr lang="en-US" sz="2000" b="1" dirty="0">
                <a:latin typeface="Arial" panose="020B0604020202020204" pitchFamily="34" charset="0"/>
                <a:ea typeface="Times New Roman" panose="02020603050405020304" pitchFamily="18" charset="0"/>
                <a:cs typeface="Arial" panose="020B0604020202020204" pitchFamily="34" charset="0"/>
              </a:rPr>
              <a:t>)</a:t>
            </a:r>
            <a:r>
              <a:rPr lang="ar-SA" sz="2000" b="1" dirty="0">
                <a:latin typeface="Calibri" panose="020F0502020204030204" pitchFamily="34" charset="0"/>
                <a:ea typeface="Times New Roman" panose="02020603050405020304" pitchFamily="18" charset="0"/>
              </a:rPr>
              <a:t>، سمع</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CCFF"/>
                </a:solidFill>
                <a:latin typeface="Arial" panose="020B0604020202020204" pitchFamily="34" charset="0"/>
                <a:ea typeface="Times New Roman" panose="02020603050405020304" pitchFamily="18" charset="0"/>
                <a:cs typeface="Arial" panose="020B0604020202020204" pitchFamily="34" charset="0"/>
              </a:rPr>
              <a:t>auscultation</a:t>
            </a:r>
            <a:r>
              <a:rPr lang="en-US" sz="2000" b="1" dirty="0">
                <a:latin typeface="Arial" panose="020B0604020202020204" pitchFamily="34" charset="0"/>
                <a:ea typeface="Times New Roman" panose="02020603050405020304" pitchFamily="18" charset="0"/>
                <a:cs typeface="Arial" panose="020B0604020202020204" pitchFamily="34" charset="0"/>
              </a:rPr>
              <a:t>)</a:t>
            </a:r>
            <a:r>
              <a:rPr lang="ar-SA" sz="2000" b="1" dirty="0">
                <a:latin typeface="Calibri" panose="020F0502020204030204" pitchFamily="34" charset="0"/>
                <a:ea typeface="Times New Roman" panose="02020603050405020304" pitchFamily="18" charset="0"/>
              </a:rPr>
              <a:t>، </a:t>
            </a:r>
            <a:endParaRPr lang="fa-IR" sz="2000" b="1" dirty="0" smtClean="0">
              <a:latin typeface="Calibri" panose="020F0502020204030204" pitchFamily="34" charset="0"/>
              <a:ea typeface="Times New Roman" panose="02020603050405020304" pitchFamily="18" charset="0"/>
            </a:endParaRPr>
          </a:p>
          <a:p>
            <a:pPr algn="r" rtl="1">
              <a:lnSpc>
                <a:spcPct val="150000"/>
              </a:lnSpc>
            </a:pPr>
            <a:r>
              <a:rPr lang="fa-IR" sz="2000" b="1" dirty="0" smtClean="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دق</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a:t>
            </a:r>
            <a:r>
              <a:rPr lang="en-US" sz="2000" b="1" dirty="0">
                <a:solidFill>
                  <a:srgbClr val="00CCFF"/>
                </a:solidFill>
                <a:latin typeface="Arial" panose="020B0604020202020204" pitchFamily="34" charset="0"/>
                <a:ea typeface="Times New Roman" panose="02020603050405020304" pitchFamily="18" charset="0"/>
                <a:cs typeface="Arial" panose="020B0604020202020204" pitchFamily="34" charset="0"/>
              </a:rPr>
              <a:t>percussion</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ar-SA" sz="2000" b="1" dirty="0">
                <a:latin typeface="Calibri" panose="020F0502020204030204" pitchFamily="34" charset="0"/>
                <a:ea typeface="Times New Roman" panose="02020603050405020304" pitchFamily="18" charset="0"/>
              </a:rPr>
              <a:t>و لمس</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CCFF"/>
                </a:solidFill>
                <a:latin typeface="Arial" panose="020B0604020202020204" pitchFamily="34" charset="0"/>
                <a:ea typeface="Times New Roman" panose="02020603050405020304" pitchFamily="18" charset="0"/>
                <a:cs typeface="Arial" panose="020B0604020202020204" pitchFamily="34" charset="0"/>
              </a:rPr>
              <a:t>palpation</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fa-IR" sz="2000" b="1" dirty="0" smtClean="0">
                <a:latin typeface="Arial" panose="020B0604020202020204" pitchFamily="34" charset="0"/>
                <a:ea typeface="Times New Roman" panose="02020603050405020304" pitchFamily="18" charset="0"/>
                <a:cs typeface="Arial" panose="020B0604020202020204" pitchFamily="34" charset="0"/>
              </a:rPr>
              <a:t>و</a:t>
            </a:r>
            <a:r>
              <a:rPr lang="fa-IR" sz="2400" b="1" dirty="0" smtClean="0">
                <a:latin typeface="Arial" panose="020B0604020202020204" pitchFamily="34" charset="0"/>
                <a:ea typeface="Times New Roman" panose="02020603050405020304" pitchFamily="18" charset="0"/>
                <a:cs typeface="Arial" panose="020B0604020202020204" pitchFamily="34" charset="0"/>
              </a:rPr>
              <a:t>بوییدن </a:t>
            </a:r>
            <a:r>
              <a:rPr lang="ar-SA" sz="2000" b="1" dirty="0" smtClean="0">
                <a:latin typeface="Calibri" panose="020F0502020204030204" pitchFamily="34" charset="0"/>
                <a:ea typeface="Times New Roman" panose="02020603050405020304" pitchFamily="18" charset="0"/>
              </a:rPr>
              <a:t>برای </a:t>
            </a:r>
            <a:r>
              <a:rPr lang="ar-SA" sz="2000" b="1" dirty="0">
                <a:latin typeface="Calibri" panose="020F0502020204030204" pitchFamily="34" charset="0"/>
                <a:ea typeface="Times New Roman" panose="02020603050405020304" pitchFamily="18" charset="0"/>
              </a:rPr>
              <a:t>جمع آوری داده های بیمار استفاده می کند. </a:t>
            </a:r>
            <a:endParaRPr lang="fa-IR" sz="2000" b="1" dirty="0" smtClean="0">
              <a:latin typeface="Calibri" panose="020F0502020204030204" pitchFamily="34" charset="0"/>
              <a:ea typeface="Times New Roman" panose="02020603050405020304" pitchFamily="18" charset="0"/>
            </a:endParaRPr>
          </a:p>
          <a:p>
            <a:pPr algn="r" rtl="1">
              <a:lnSpc>
                <a:spcPct val="150000"/>
              </a:lnSpc>
            </a:pPr>
            <a:endParaRPr lang="fa-IR" sz="2000" b="1" dirty="0" smtClean="0">
              <a:latin typeface="Calibri" panose="020F0502020204030204" pitchFamily="34" charset="0"/>
              <a:ea typeface="Times New Roman" panose="02020603050405020304" pitchFamily="18" charset="0"/>
            </a:endParaRPr>
          </a:p>
          <a:p>
            <a:pPr algn="r" rtl="1">
              <a:lnSpc>
                <a:spcPct val="150000"/>
              </a:lnSpc>
            </a:pPr>
            <a:r>
              <a:rPr lang="fa-IR" sz="2000" b="1" dirty="0" smtClean="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روش سوم جمع آوری داده از طریق مشاوره</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smtClean="0">
                <a:solidFill>
                  <a:srgbClr val="00CCFF"/>
                </a:solidFill>
                <a:latin typeface="Arial" panose="020B0604020202020204" pitchFamily="34" charset="0"/>
                <a:ea typeface="Times New Roman" panose="02020603050405020304" pitchFamily="18" charset="0"/>
                <a:cs typeface="Arial" panose="020B0604020202020204" pitchFamily="34" charset="0"/>
              </a:rPr>
              <a:t>consultation</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ar-SA" sz="2000" b="1" dirty="0" smtClean="0">
                <a:latin typeface="Calibri" panose="020F0502020204030204" pitchFamily="34" charset="0"/>
                <a:ea typeface="Times New Roman" panose="02020603050405020304" pitchFamily="18" charset="0"/>
              </a:rPr>
              <a:t>است. مشاوره بحث در مورد </a:t>
            </a:r>
            <a:endParaRPr lang="fa-IR" sz="2000" b="1" dirty="0" smtClean="0">
              <a:latin typeface="Calibri" panose="020F0502020204030204" pitchFamily="34" charset="0"/>
              <a:ea typeface="Times New Roman" panose="02020603050405020304" pitchFamily="18" charset="0"/>
            </a:endParaRPr>
          </a:p>
          <a:p>
            <a:pPr algn="r" rtl="1">
              <a:lnSpc>
                <a:spcPct val="150000"/>
              </a:lnSpc>
            </a:pPr>
            <a:r>
              <a:rPr lang="fa-IR" sz="2000" b="1" dirty="0">
                <a:latin typeface="Calibri" panose="020F0502020204030204" pitchFamily="34" charset="0"/>
                <a:ea typeface="Times New Roman" panose="02020603050405020304" pitchFamily="18" charset="0"/>
              </a:rPr>
              <a:t> </a:t>
            </a:r>
            <a:r>
              <a:rPr lang="fa-IR" sz="2000" b="1" dirty="0" smtClean="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نیازهای بیمار با سایر کارکنان مراقبت بهداشتی و کسانی است که مستقیما در امر مراقبت </a:t>
            </a:r>
            <a:r>
              <a:rPr lang="fa-IR" sz="2000" b="1" dirty="0" smtClean="0">
                <a:latin typeface="Calibri" panose="020F0502020204030204" pitchFamily="34" charset="0"/>
                <a:ea typeface="Times New Roman" panose="02020603050405020304" pitchFamily="18" charset="0"/>
              </a:rPr>
              <a:t> </a:t>
            </a:r>
          </a:p>
          <a:p>
            <a:pPr algn="r" rtl="1">
              <a:lnSpc>
                <a:spcPct val="150000"/>
              </a:lnSpc>
            </a:pPr>
            <a:r>
              <a:rPr lang="fa-IR" sz="2000" b="1" dirty="0">
                <a:latin typeface="Calibri" panose="020F0502020204030204" pitchFamily="34" charset="0"/>
                <a:ea typeface="Times New Roman" panose="02020603050405020304" pitchFamily="18" charset="0"/>
              </a:rPr>
              <a:t> </a:t>
            </a:r>
            <a:r>
              <a:rPr lang="fa-IR" sz="2000" b="1" dirty="0" smtClean="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از بیمار درگیر هستند. پرستار همچنین با خانواده بیمار مشاوره می کند تا اطلاعات زمینه ای و</a:t>
            </a:r>
            <a:r>
              <a:rPr lang="fa-IR" sz="2000" b="1" dirty="0" smtClean="0">
                <a:latin typeface="Calibri" panose="020F0502020204030204" pitchFamily="34" charset="0"/>
                <a:ea typeface="Times New Roman" panose="02020603050405020304" pitchFamily="18" charset="0"/>
              </a:rPr>
              <a:t> </a:t>
            </a:r>
          </a:p>
          <a:p>
            <a:pPr algn="r" rtl="1">
              <a:lnSpc>
                <a:spcPct val="150000"/>
              </a:lnSpc>
            </a:pPr>
            <a:r>
              <a:rPr lang="fa-IR" sz="2000" b="1" dirty="0">
                <a:latin typeface="Calibri" panose="020F0502020204030204" pitchFamily="34" charset="0"/>
                <a:ea typeface="Times New Roman" panose="02020603050405020304" pitchFamily="18" charset="0"/>
              </a:rPr>
              <a:t> </a:t>
            </a:r>
            <a:r>
              <a:rPr lang="ar-SA" sz="2000" b="1" dirty="0" smtClean="0">
                <a:latin typeface="Calibri" panose="020F0502020204030204" pitchFamily="34" charset="0"/>
                <a:ea typeface="Times New Roman" panose="02020603050405020304" pitchFamily="18" charset="0"/>
              </a:rPr>
              <a:t> درک و برداشت آنها از نیازهای بیمار را کسب کند</a:t>
            </a:r>
            <a:endParaRPr lang="fa-IR" sz="2000" b="1" dirty="0" smtClean="0">
              <a:latin typeface="Arial" panose="020B0604020202020204" pitchFamily="34" charset="0"/>
              <a:ea typeface="Times New Roman" panose="02020603050405020304" pitchFamily="18" charset="0"/>
              <a:cs typeface="Arial" panose="020B0604020202020204" pitchFamily="34" charset="0"/>
            </a:endParaRPr>
          </a:p>
          <a:p>
            <a:pPr algn="r" rtl="1">
              <a:lnSpc>
                <a:spcPct val="150000"/>
              </a:lnSpc>
            </a:pPr>
            <a:r>
              <a:rPr lang="fa-IR" sz="2000" dirty="0" smtClean="0">
                <a:ea typeface="Times New Roman" panose="02020603050405020304" pitchFamily="18" charset="0"/>
              </a:rPr>
              <a:t>  </a:t>
            </a:r>
            <a:r>
              <a:rPr lang="ar-SA" sz="2000" dirty="0" smtClean="0">
                <a:ea typeface="Times New Roman" panose="02020603050405020304" pitchFamily="18" charset="0"/>
              </a:rPr>
              <a:t>ممكن </a:t>
            </a:r>
            <a:r>
              <a:rPr lang="ar-SA" sz="2400" dirty="0">
                <a:ea typeface="Times New Roman" panose="02020603050405020304" pitchFamily="18" charset="0"/>
              </a:rPr>
              <a:t>است مددجو از مشكلات جسمي خود بي اطلاع باشد، بنابر اين معاينه كامل </a:t>
            </a:r>
            <a:endParaRPr lang="fa-IR" sz="2400" dirty="0" smtClean="0">
              <a:ea typeface="Times New Roman" panose="02020603050405020304" pitchFamily="18" charset="0"/>
            </a:endParaRPr>
          </a:p>
          <a:p>
            <a:pPr algn="r" rtl="1">
              <a:lnSpc>
                <a:spcPct val="150000"/>
              </a:lnSpc>
            </a:pPr>
            <a:r>
              <a:rPr lang="fa-IR" sz="2400" dirty="0">
                <a:ea typeface="Times New Roman" panose="02020603050405020304" pitchFamily="18" charset="0"/>
              </a:rPr>
              <a:t> </a:t>
            </a:r>
            <a:r>
              <a:rPr lang="fa-IR" sz="2400" dirty="0" smtClean="0">
                <a:ea typeface="Times New Roman" panose="02020603050405020304" pitchFamily="18" charset="0"/>
              </a:rPr>
              <a:t> </a:t>
            </a:r>
            <a:r>
              <a:rPr lang="ar-SA" sz="2400" dirty="0" smtClean="0">
                <a:ea typeface="Times New Roman" panose="02020603050405020304" pitchFamily="18" charset="0"/>
              </a:rPr>
              <a:t>ضروري </a:t>
            </a:r>
            <a:r>
              <a:rPr lang="fa-IR" sz="2400" dirty="0" smtClean="0">
                <a:ea typeface="Times New Roman" panose="02020603050405020304" pitchFamily="18" charset="0"/>
              </a:rPr>
              <a:t>ا</a:t>
            </a:r>
            <a:r>
              <a:rPr lang="ar-SA" sz="2400" dirty="0" smtClean="0">
                <a:ea typeface="Times New Roman" panose="02020603050405020304" pitchFamily="18" charset="0"/>
              </a:rPr>
              <a:t>ست </a:t>
            </a:r>
            <a:r>
              <a:rPr lang="ar-SA" sz="2400" dirty="0">
                <a:ea typeface="Times New Roman" panose="02020603050405020304" pitchFamily="18" charset="0"/>
              </a:rPr>
              <a:t>حتي اگر تاريخچه كامل باشد.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162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350" y="0"/>
            <a:ext cx="10915650" cy="7509748"/>
          </a:xfrm>
          <a:prstGeom prst="rect">
            <a:avLst/>
          </a:prstGeom>
        </p:spPr>
        <p:txBody>
          <a:bodyPr wrap="square">
            <a:spAutoFit/>
          </a:bodyPr>
          <a:lstStyle/>
          <a:p>
            <a:pPr lvl="1" algn="ctr"/>
            <a:r>
              <a:rPr lang="en-US" sz="3200" dirty="0" smtClean="0">
                <a:solidFill>
                  <a:prstClr val="black"/>
                </a:solidFill>
                <a:latin typeface="Calibri Light" panose="020F0302020204030204"/>
              </a:rPr>
              <a:t>   </a:t>
            </a:r>
            <a:r>
              <a:rPr lang="fa-IR" sz="2800" dirty="0" smtClean="0">
                <a:solidFill>
                  <a:prstClr val="black"/>
                </a:solidFill>
                <a:latin typeface="Calibri Light" panose="020F0302020204030204"/>
              </a:rPr>
              <a:t>مقدمه:</a:t>
            </a:r>
            <a:endParaRPr lang="en-US" sz="2800" dirty="0" smtClean="0">
              <a:solidFill>
                <a:prstClr val="black"/>
              </a:solidFill>
              <a:latin typeface="Calibri Light" panose="020F0302020204030204"/>
              <a:ea typeface="+mj-ea"/>
            </a:endParaRPr>
          </a:p>
          <a:p>
            <a:pPr lvl="1" algn="ctr"/>
            <a:r>
              <a:rPr lang="fa-IR" sz="2800" dirty="0" smtClean="0">
                <a:solidFill>
                  <a:prstClr val="black"/>
                </a:solidFill>
                <a:latin typeface="Calibri Light" panose="020F0302020204030204"/>
                <a:ea typeface="+mj-ea"/>
              </a:rPr>
              <a:t>ارزيابي اوليه از بيمار فرآيندي پويا و مداوم است كه مي تواند در</a:t>
            </a:r>
            <a:endParaRPr lang="en-US" sz="2800" dirty="0" smtClean="0">
              <a:solidFill>
                <a:prstClr val="black"/>
              </a:solidFill>
              <a:latin typeface="Calibri Light" panose="020F0302020204030204"/>
              <a:ea typeface="+mj-ea"/>
            </a:endParaRPr>
          </a:p>
          <a:p>
            <a:pPr lvl="1" algn="ctr"/>
            <a:r>
              <a:rPr lang="fa-IR" sz="2800" dirty="0" smtClean="0">
                <a:solidFill>
                  <a:prstClr val="black"/>
                </a:solidFill>
                <a:latin typeface="Calibri Light" panose="020F0302020204030204"/>
                <a:ea typeface="+mj-ea"/>
              </a:rPr>
              <a:t> تصميم گيري در مورد شرايط بيمار </a:t>
            </a:r>
            <a:r>
              <a:rPr lang="fa-IR" sz="2800" dirty="0" smtClean="0">
                <a:solidFill>
                  <a:prstClr val="black"/>
                </a:solidFill>
                <a:latin typeface="Calibri Light" panose="020F0302020204030204"/>
              </a:rPr>
              <a:t>، بررسي نيازهاي درماني</a:t>
            </a:r>
            <a:endParaRPr lang="en-US" sz="2800" dirty="0" smtClean="0">
              <a:solidFill>
                <a:prstClr val="black"/>
              </a:solidFill>
              <a:latin typeface="Calibri Light" panose="020F0302020204030204"/>
            </a:endParaRPr>
          </a:p>
          <a:p>
            <a:pPr lvl="1" algn="ctr"/>
            <a:r>
              <a:rPr lang="fa-IR" sz="2800" dirty="0" smtClean="0">
                <a:solidFill>
                  <a:prstClr val="black"/>
                </a:solidFill>
                <a:latin typeface="Calibri Light" panose="020F0302020204030204"/>
              </a:rPr>
              <a:t> </a:t>
            </a:r>
            <a:r>
              <a:rPr lang="fa-IR" sz="2800" dirty="0" smtClean="0">
                <a:solidFill>
                  <a:prstClr val="black"/>
                </a:solidFill>
                <a:latin typeface="Calibri Light" panose="020F0302020204030204"/>
                <a:ea typeface="+mj-ea"/>
              </a:rPr>
              <a:t>اورژانسي، درمان الكتيو و برنامه ريزي مراقبتي موثر واقع شود. </a:t>
            </a:r>
            <a:endParaRPr lang="en-US" sz="2800" dirty="0" smtClean="0">
              <a:solidFill>
                <a:prstClr val="black"/>
              </a:solidFill>
              <a:latin typeface="Calibri Light" panose="020F0302020204030204"/>
              <a:ea typeface="+mj-ea"/>
            </a:endParaRPr>
          </a:p>
          <a:p>
            <a:pPr lvl="1" algn="ctr"/>
            <a:r>
              <a:rPr lang="fa-IR" sz="2800" dirty="0" smtClean="0">
                <a:solidFill>
                  <a:prstClr val="black"/>
                </a:solidFill>
                <a:latin typeface="Calibri Light" panose="020F0302020204030204"/>
                <a:ea typeface="+mj-ea"/>
              </a:rPr>
              <a:t>ارزيابي اوليه از بيمار اطلاعات زير را براي ارائه دهندگان مراقبت </a:t>
            </a:r>
            <a:endParaRPr lang="en-US" sz="2800" dirty="0" smtClean="0">
              <a:solidFill>
                <a:prstClr val="black"/>
              </a:solidFill>
              <a:latin typeface="Calibri Light" panose="020F0302020204030204"/>
              <a:ea typeface="+mj-ea"/>
            </a:endParaRPr>
          </a:p>
          <a:p>
            <a:pPr lvl="1" algn="ctr"/>
            <a:r>
              <a:rPr lang="en-US" sz="2800" dirty="0" smtClean="0">
                <a:solidFill>
                  <a:prstClr val="black"/>
                </a:solidFill>
                <a:latin typeface="Calibri Light" panose="020F0302020204030204"/>
                <a:ea typeface="+mj-ea"/>
              </a:rPr>
              <a:t> </a:t>
            </a:r>
            <a:r>
              <a:rPr lang="fa-IR" sz="2800" dirty="0" smtClean="0">
                <a:solidFill>
                  <a:prstClr val="black"/>
                </a:solidFill>
                <a:latin typeface="Calibri Light" panose="020F0302020204030204"/>
                <a:ea typeface="+mj-ea"/>
              </a:rPr>
              <a:t>فراهم مي كند:</a:t>
            </a:r>
          </a:p>
          <a:p>
            <a:pPr lvl="1" algn="r"/>
            <a:r>
              <a:rPr lang="fa-IR" sz="2800" dirty="0" smtClean="0">
                <a:solidFill>
                  <a:prstClr val="black"/>
                </a:solidFill>
                <a:latin typeface="Calibri Light" panose="020F0302020204030204"/>
                <a:ea typeface="+mj-ea"/>
              </a:rPr>
              <a:t> </a:t>
            </a:r>
            <a:endParaRPr lang="en-US" sz="2800" dirty="0" smtClean="0">
              <a:solidFill>
                <a:prstClr val="black"/>
              </a:solidFill>
              <a:latin typeface="Calibri Light" panose="020F0302020204030204"/>
              <a:ea typeface="+mj-ea"/>
            </a:endParaRPr>
          </a:p>
          <a:p>
            <a:pPr marL="914400" lvl="1" indent="-457200" algn="r" rtl="1">
              <a:buFont typeface="Wingdings" panose="05000000000000000000" pitchFamily="2" charset="2"/>
              <a:buChar char="v"/>
            </a:pPr>
            <a:r>
              <a:rPr lang="fa-IR" sz="2800" dirty="0" smtClean="0">
                <a:solidFill>
                  <a:prstClr val="black"/>
                </a:solidFill>
                <a:latin typeface="Calibri Light" panose="020F0302020204030204"/>
                <a:ea typeface="+mj-ea"/>
              </a:rPr>
              <a:t>درك </a:t>
            </a:r>
            <a:r>
              <a:rPr lang="fa-IR" sz="2800" dirty="0">
                <a:solidFill>
                  <a:prstClr val="black"/>
                </a:solidFill>
                <a:latin typeface="Calibri Light" panose="020F0302020204030204"/>
                <a:ea typeface="+mj-ea"/>
              </a:rPr>
              <a:t>مراقبت  مورد نياز كه بيمار براي آن به بيمارستان مراجعه</a:t>
            </a:r>
            <a:r>
              <a:rPr lang="fa-IR" sz="2800" dirty="0">
                <a:solidFill>
                  <a:prstClr val="black"/>
                </a:solidFill>
                <a:latin typeface="Calibri Light" panose="020F0302020204030204"/>
              </a:rPr>
              <a:t> كرده است.</a:t>
            </a:r>
            <a:r>
              <a:rPr lang="fa-IR" sz="2800" dirty="0">
                <a:solidFill>
                  <a:prstClr val="black"/>
                </a:solidFill>
                <a:latin typeface="Calibri Light" panose="020F0302020204030204"/>
                <a:ea typeface="+mj-ea"/>
              </a:rPr>
              <a:t> </a:t>
            </a:r>
            <a:endParaRPr lang="en-US" sz="2800" dirty="0" smtClean="0">
              <a:solidFill>
                <a:prstClr val="black"/>
              </a:solidFill>
              <a:latin typeface="Calibri Light" panose="020F0302020204030204"/>
              <a:ea typeface="+mj-ea"/>
            </a:endParaRPr>
          </a:p>
          <a:p>
            <a:pPr marL="914400" lvl="1" indent="-457200" algn="r" rtl="1">
              <a:buFont typeface="Wingdings" panose="05000000000000000000" pitchFamily="2" charset="2"/>
              <a:buChar char="v"/>
            </a:pPr>
            <a:endParaRPr lang="fa-IR" sz="2800" dirty="0">
              <a:solidFill>
                <a:prstClr val="black"/>
              </a:solidFill>
              <a:latin typeface="Calibri Light" panose="020F0302020204030204"/>
              <a:ea typeface="+mj-ea"/>
            </a:endParaRPr>
          </a:p>
          <a:p>
            <a:pPr marL="914400" lvl="1" indent="-457200" algn="r" rtl="1">
              <a:buFont typeface="Wingdings" panose="05000000000000000000" pitchFamily="2" charset="2"/>
              <a:buChar char="v"/>
            </a:pPr>
            <a:r>
              <a:rPr lang="fa-IR" sz="2800" dirty="0">
                <a:solidFill>
                  <a:prstClr val="black"/>
                </a:solidFill>
                <a:latin typeface="Calibri Light" panose="020F0302020204030204"/>
                <a:ea typeface="+mj-ea"/>
              </a:rPr>
              <a:t>انتخاب بهترين </a:t>
            </a:r>
            <a:r>
              <a:rPr lang="fa-IR" sz="2800" dirty="0" smtClean="0">
                <a:solidFill>
                  <a:prstClr val="black"/>
                </a:solidFill>
                <a:latin typeface="Calibri Light" panose="020F0302020204030204"/>
                <a:ea typeface="+mj-ea"/>
              </a:rPr>
              <a:t>مراقبت</a:t>
            </a:r>
            <a:endParaRPr lang="en-US" sz="2800" dirty="0" smtClean="0">
              <a:solidFill>
                <a:prstClr val="black"/>
              </a:solidFill>
              <a:latin typeface="Calibri Light" panose="020F0302020204030204"/>
              <a:ea typeface="+mj-ea"/>
            </a:endParaRPr>
          </a:p>
          <a:p>
            <a:pPr marL="914400" lvl="1" indent="-457200" algn="r" rtl="1">
              <a:buFont typeface="Wingdings" panose="05000000000000000000" pitchFamily="2" charset="2"/>
              <a:buChar char="v"/>
            </a:pPr>
            <a:endParaRPr lang="en-US" sz="2800" dirty="0">
              <a:solidFill>
                <a:prstClr val="black"/>
              </a:solidFill>
              <a:latin typeface="Calibri Light" panose="020F0302020204030204"/>
              <a:ea typeface="+mj-ea"/>
            </a:endParaRPr>
          </a:p>
          <a:p>
            <a:pPr marL="914400" lvl="1" indent="-457200" algn="r" rtl="1">
              <a:buFont typeface="Wingdings" panose="05000000000000000000" pitchFamily="2" charset="2"/>
              <a:buChar char="v"/>
            </a:pPr>
            <a:r>
              <a:rPr lang="fa-IR" sz="2800" dirty="0">
                <a:solidFill>
                  <a:prstClr val="black"/>
                </a:solidFill>
                <a:latin typeface="Calibri Light" panose="020F0302020204030204"/>
                <a:ea typeface="+mj-ea"/>
              </a:rPr>
              <a:t>تشخيص درست و بررسي پاسخ بيمار به مراقبت هاي ارائه شده </a:t>
            </a:r>
            <a:endParaRPr lang="en-US" sz="2800" dirty="0"/>
          </a:p>
          <a:p>
            <a:pPr lvl="1" algn="r"/>
            <a:endParaRPr lang="en-US" sz="3200" dirty="0">
              <a:solidFill>
                <a:prstClr val="black"/>
              </a:solidFill>
              <a:latin typeface="Calibri Light" panose="020F0302020204030204"/>
              <a:ea typeface="+mj-ea"/>
            </a:endParaRPr>
          </a:p>
          <a:p>
            <a:pPr lvl="1" algn="r"/>
            <a:endParaRPr lang="en-US" sz="3200" dirty="0">
              <a:solidFill>
                <a:prstClr val="black"/>
              </a:solidFill>
              <a:latin typeface="Calibri Light" panose="020F0302020204030204"/>
              <a:ea typeface="+mj-ea"/>
            </a:endParaRPr>
          </a:p>
          <a:p>
            <a:pPr marL="548640" lvl="1" algn="r"/>
            <a:r>
              <a:rPr lang="fa-IR" sz="3200" dirty="0">
                <a:solidFill>
                  <a:prstClr val="black"/>
                </a:solidFill>
                <a:latin typeface="Calibri Light" panose="020F0302020204030204"/>
                <a:ea typeface="+mj-ea"/>
              </a:rPr>
              <a:t/>
            </a:r>
            <a:br>
              <a:rPr lang="fa-IR" sz="3200" dirty="0">
                <a:solidFill>
                  <a:prstClr val="black"/>
                </a:solidFill>
                <a:latin typeface="Calibri Light" panose="020F0302020204030204"/>
                <a:ea typeface="+mj-ea"/>
              </a:rPr>
            </a:br>
            <a:endParaRPr lang="en-US" dirty="0"/>
          </a:p>
        </p:txBody>
      </p:sp>
    </p:spTree>
    <p:extLst>
      <p:ext uri="{BB962C8B-B14F-4D97-AF65-F5344CB8AC3E}">
        <p14:creationId xmlns:p14="http://schemas.microsoft.com/office/powerpoint/2010/main" val="288465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636364"/>
            <a:ext cx="6096000" cy="5882829"/>
          </a:xfrm>
          <a:prstGeom prst="rect">
            <a:avLst/>
          </a:prstGeom>
        </p:spPr>
        <p:txBody>
          <a:bodyPr>
            <a:spAutoFit/>
          </a:bodyPr>
          <a:lstStyle/>
          <a:p>
            <a:pPr algn="r" rtl="1">
              <a:lnSpc>
                <a:spcPct val="150000"/>
              </a:lnSpc>
              <a:spcAft>
                <a:spcPts val="800"/>
              </a:spcAft>
            </a:pPr>
            <a:r>
              <a:rPr lang="ar-SA" sz="2400" b="1" dirty="0">
                <a:solidFill>
                  <a:srgbClr val="6633FF"/>
                </a:solidFill>
                <a:latin typeface="Verdana" panose="020B0604030504040204" pitchFamily="34" charset="0"/>
                <a:ea typeface="Times New Roman" panose="02020603050405020304" pitchFamily="18" charset="0"/>
                <a:cs typeface="Times New Roman" panose="02020603050405020304" pitchFamily="18" charset="0"/>
              </a:rPr>
              <a:t>مشاهده</a:t>
            </a:r>
            <a:r>
              <a:rPr lang="ar-SA" sz="2400" b="1" dirty="0">
                <a:latin typeface="Verdana" panose="020B060403050404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400" b="1" dirty="0">
                <a:latin typeface="Georgia" panose="02040502050405020303" pitchFamily="18" charset="0"/>
                <a:ea typeface="Times New Roman" panose="02020603050405020304" pitchFamily="18" charset="0"/>
                <a:cs typeface="Times New Roman" panose="02020603050405020304" pitchFamily="18" charset="0"/>
              </a:rPr>
              <a:t>ساده ترين و پر استفاده ترين روش است </a:t>
            </a:r>
            <a:r>
              <a:rPr lang="en-US" sz="2400" b="1" dirty="0" smtClean="0">
                <a:latin typeface="Georgia" panose="02040502050405020303" pitchFamily="18" charset="0"/>
                <a:ea typeface="Times New Roman" panose="02020603050405020304" pitchFamily="18" charset="0"/>
                <a:cs typeface="Times New Roman" panose="02020603050405020304" pitchFamily="18" charset="0"/>
              </a:rPr>
              <a:t>,</a:t>
            </a:r>
            <a:r>
              <a:rPr lang="ar-SA" sz="2400" b="1" dirty="0" smtClean="0">
                <a:latin typeface="Georgia" panose="02040502050405020303" pitchFamily="18" charset="0"/>
                <a:ea typeface="Times New Roman" panose="02020603050405020304" pitchFamily="18" charset="0"/>
                <a:cs typeface="Times New Roman" panose="02020603050405020304" pitchFamily="18" charset="0"/>
              </a:rPr>
              <a:t>معاينه </a:t>
            </a:r>
            <a:r>
              <a:rPr lang="ar-SA" sz="2400" b="1" dirty="0">
                <a:latin typeface="Georgia" panose="02040502050405020303" pitchFamily="18" charset="0"/>
                <a:ea typeface="Times New Roman" panose="02020603050405020304" pitchFamily="18" charset="0"/>
                <a:cs typeface="Times New Roman" panose="02020603050405020304" pitchFamily="18" charset="0"/>
              </a:rPr>
              <a:t>كننده بايد هر قسمت از بدن را به طور كامل ومنظم در معاينه نگاه كند.روشنايي خوب و قابل رويت بودن براي نگاه كردن دقيق و صحيح ضروري است. هر قسمت از بدن را از نظر اندازه ،شكل،وضعيت،تقارن با ناحيه مقابل آن و از نظر وجود هر نوع مسائل غيرطبيعي بايد نگاه كرد</a:t>
            </a:r>
            <a:r>
              <a:rPr lang="en-US" sz="2400" b="1" dirty="0">
                <a:latin typeface="Georgia" panose="02040502050405020303"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400" b="1" dirty="0">
                <a:latin typeface="Georgia" panose="02040502050405020303" pitchFamily="18" charset="0"/>
                <a:ea typeface="Times New Roman" panose="02020603050405020304" pitchFamily="18" charset="0"/>
                <a:cs typeface="Times New Roman" panose="02020603050405020304" pitchFamily="18" charset="0"/>
              </a:rPr>
              <a:t>اگرچه نگاه كردن مهارتي بصري است اما بايد همراه با بويايي نيز </a:t>
            </a:r>
            <a:r>
              <a:rPr lang="ar-SA" sz="2400" b="1" dirty="0" smtClean="0">
                <a:latin typeface="Georgia" panose="02040502050405020303" pitchFamily="18" charset="0"/>
                <a:ea typeface="Times New Roman" panose="02020603050405020304" pitchFamily="18" charset="0"/>
                <a:cs typeface="Times New Roman" panose="02020603050405020304" pitchFamily="18" charset="0"/>
              </a:rPr>
              <a:t>باشد</a:t>
            </a:r>
            <a:r>
              <a:rPr lang="en-US" sz="2400" b="1" dirty="0" smtClean="0">
                <a:latin typeface="Georgia" panose="02040502050405020303"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316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863869"/>
            <a:ext cx="6096000" cy="4565994"/>
          </a:xfrm>
          <a:prstGeom prst="rect">
            <a:avLst/>
          </a:prstGeom>
        </p:spPr>
        <p:txBody>
          <a:bodyPr>
            <a:spAutoFit/>
          </a:bodyPr>
          <a:lstStyle/>
          <a:p>
            <a:pPr algn="r" rtl="1">
              <a:lnSpc>
                <a:spcPct val="150000"/>
              </a:lnSpc>
              <a:spcAft>
                <a:spcPts val="800"/>
              </a:spcAft>
            </a:pPr>
            <a:r>
              <a:rPr lang="ar-SA" sz="2400" b="1" dirty="0">
                <a:solidFill>
                  <a:srgbClr val="6633FF"/>
                </a:solidFill>
                <a:latin typeface="Verdana" panose="020B0604030504040204" pitchFamily="34" charset="0"/>
                <a:ea typeface="Times New Roman" panose="02020603050405020304" pitchFamily="18" charset="0"/>
                <a:cs typeface="Times New Roman" panose="02020603050405020304" pitchFamily="18" charset="0"/>
              </a:rPr>
              <a:t>لمس</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400" b="1" dirty="0">
                <a:latin typeface="Verdana" panose="020B0604030504040204" pitchFamily="34" charset="0"/>
                <a:ea typeface="Times New Roman" panose="02020603050405020304" pitchFamily="18" charset="0"/>
                <a:cs typeface="Times New Roman" panose="02020603050405020304" pitchFamily="18" charset="0"/>
              </a:rPr>
              <a:t>لمس براي معاينه قسمت هاي قابل بررسي بدن بكار ميرود.از قسمت هاي مختلف دست براي تعيين خصوصياتي نظير:قوام،شكل،حرارت و حركات استفاده مي شود.مددجو را در وضعيت راحت و آرام براي جلوگيري از كشيدگي و انقباض عضلات (كه ممكن است يافته هاي لمس را از صحت منحرف كند)قرار دهيد.قبلا ناخنها را كوتاه و دستها را گرم كنيد</a:t>
            </a:r>
            <a:r>
              <a:rPr lang="en-US" sz="2400" b="1" dirty="0">
                <a:latin typeface="Verdana" panose="020B060403050404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5414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4900" y="707251"/>
            <a:ext cx="6096000" cy="1823833"/>
          </a:xfrm>
          <a:prstGeom prst="rect">
            <a:avLst/>
          </a:prstGeom>
        </p:spPr>
        <p:txBody>
          <a:bodyPr>
            <a:spAutoFit/>
          </a:bodyPr>
          <a:lstStyle/>
          <a:p>
            <a:pPr algn="r" rtl="1">
              <a:lnSpc>
                <a:spcPct val="107000"/>
              </a:lnSpc>
              <a:spcAft>
                <a:spcPts val="800"/>
              </a:spcAft>
            </a:pPr>
            <a:r>
              <a:rPr lang="ar-SA" sz="2000" b="1" dirty="0">
                <a:solidFill>
                  <a:srgbClr val="6633FF"/>
                </a:solidFill>
                <a:latin typeface="Verdana" panose="020B0604030504040204" pitchFamily="34" charset="0"/>
                <a:ea typeface="Times New Roman" panose="02020603050405020304" pitchFamily="18" charset="0"/>
                <a:cs typeface="Times New Roman" panose="02020603050405020304" pitchFamily="18" charset="0"/>
              </a:rPr>
              <a:t>گوش كردن</a:t>
            </a:r>
            <a:r>
              <a:rPr lang="ar-SA" sz="2000" b="1" dirty="0">
                <a:latin typeface="Verdana" panose="020B060403050404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latin typeface="Verdana" panose="020B0604030504040204" pitchFamily="34" charset="0"/>
                <a:ea typeface="Times New Roman" panose="02020603050405020304" pitchFamily="18" charset="0"/>
                <a:cs typeface="Times New Roman" panose="02020603050405020304" pitchFamily="18" charset="0"/>
              </a:rPr>
              <a:t>از آنجا كه صداهاي غيرطبيعي مي تواند فقط در مقايسه با كيفيت طبيعي صداها شناخته شود پرستار بايد گوش كردن انواع صداهايي كه معمولا در قسمت هاي مختلف بدن شنيده مي شود تجربه نمايد.از اين روش بايد همراه با مهارت هاي ديگر نظير:نگاه،لمس و دق استفاده كرد</a:t>
            </a:r>
            <a:r>
              <a:rPr lang="en-US" sz="2000" b="1" dirty="0">
                <a:latin typeface="Verdana" panose="020B060403050404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267200" y="2874150"/>
            <a:ext cx="6743700" cy="2376035"/>
          </a:xfrm>
          <a:prstGeom prst="rect">
            <a:avLst/>
          </a:prstGeom>
        </p:spPr>
        <p:txBody>
          <a:bodyPr wrap="square">
            <a:spAutoFit/>
          </a:bodyPr>
          <a:lstStyle/>
          <a:p>
            <a:pPr marL="342900" marR="0" lvl="0" indent="-342900" algn="r" rtl="1">
              <a:lnSpc>
                <a:spcPct val="107000"/>
              </a:lnSpc>
              <a:spcBef>
                <a:spcPts val="0"/>
              </a:spcBef>
              <a:spcAft>
                <a:spcPts val="800"/>
              </a:spcAft>
              <a:buFont typeface="+mj-lt"/>
              <a:buAutoNum type="arabicPeriod"/>
              <a:tabLst>
                <a:tab pos="1028700" algn="l"/>
              </a:tabLst>
            </a:pPr>
            <a:r>
              <a:rPr lang="ar-SA" sz="2000" b="1" dirty="0">
                <a:latin typeface="Verdana" panose="020B0604030504040204" pitchFamily="34" charset="0"/>
                <a:ea typeface="Times New Roman" panose="02020603050405020304" pitchFamily="18" charset="0"/>
                <a:cs typeface="Times New Roman" panose="02020603050405020304" pitchFamily="18" charset="0"/>
              </a:rPr>
              <a:t>تن صدا :اندازه گيري فركانس صدا هاي زير و بم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1028700" algn="l"/>
              </a:tabLst>
            </a:pPr>
            <a:r>
              <a:rPr lang="ar-SA" sz="2000" b="1" dirty="0">
                <a:latin typeface="Verdana" panose="020B0604030504040204" pitchFamily="34" charset="0"/>
                <a:ea typeface="Times New Roman" panose="02020603050405020304" pitchFamily="18" charset="0"/>
                <a:cs typeface="Times New Roman" panose="02020603050405020304" pitchFamily="18" charset="0"/>
              </a:rPr>
              <a:t>بلندي :ارتفاع امواج صوتي و آهسته و بلند بودن آن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1028700" algn="l"/>
              </a:tabLst>
            </a:pPr>
            <a:r>
              <a:rPr lang="ar-SA" sz="2000" b="1" dirty="0">
                <a:latin typeface="Verdana" panose="020B0604030504040204" pitchFamily="34" charset="0"/>
                <a:ea typeface="Times New Roman" panose="02020603050405020304" pitchFamily="18" charset="0"/>
                <a:cs typeface="Times New Roman" panose="02020603050405020304" pitchFamily="18" charset="0"/>
              </a:rPr>
              <a:t>كيفيت :ويژگي است كه صداهايي را با فركانس و بلندي يكسان از هم متمايز مي كند و با اصطلاحاتي نظير:غل غل ،خش خش وغيره...بيان مي شود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1028700" algn="l"/>
              </a:tabLst>
            </a:pPr>
            <a:r>
              <a:rPr lang="ar-SA" sz="2000" b="1" dirty="0">
                <a:latin typeface="Verdana" panose="020B0604030504040204" pitchFamily="34" charset="0"/>
                <a:ea typeface="Times New Roman" panose="02020603050405020304" pitchFamily="18" charset="0"/>
                <a:cs typeface="Times New Roman" panose="02020603050405020304" pitchFamily="18" charset="0"/>
              </a:rPr>
              <a:t>طول مدت صدا :مدتي كه صوت يا صدا ادامه مي يابد و بصورت كوتاه، متوسط يا طولاني بيان مي شود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9485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650" y="1522660"/>
            <a:ext cx="7086600" cy="4249690"/>
          </a:xfrm>
          <a:prstGeom prst="rect">
            <a:avLst/>
          </a:prstGeom>
        </p:spPr>
        <p:txBody>
          <a:bodyPr wrap="square">
            <a:spAutoFit/>
          </a:bodyPr>
          <a:lstStyle/>
          <a:p>
            <a:pPr algn="r" rtl="1">
              <a:lnSpc>
                <a:spcPct val="150000"/>
              </a:lnSpc>
            </a:pPr>
            <a:r>
              <a:rPr lang="ar-SA" sz="2000" b="1" dirty="0" smtClean="0">
                <a:solidFill>
                  <a:srgbClr val="6600FF"/>
                </a:solidFill>
                <a:latin typeface="Verdana" panose="020B0604030504040204" pitchFamily="34" charset="0"/>
                <a:ea typeface="Times New Roman" panose="02020603050405020304" pitchFamily="18" charset="0"/>
                <a:cs typeface="Times New Roman" panose="02020603050405020304" pitchFamily="18" charset="0"/>
              </a:rPr>
              <a:t>دق</a:t>
            </a:r>
            <a:endParaRPr lang="fa-IR" sz="2000" b="1" dirty="0" smtClean="0">
              <a:solidFill>
                <a:srgbClr val="6600FF"/>
              </a:solidFill>
              <a:latin typeface="Verdana" panose="020B0604030504040204" pitchFamily="34" charset="0"/>
              <a:ea typeface="Times New Roman" panose="02020603050405020304" pitchFamily="18" charset="0"/>
              <a:cs typeface="Times New Roman" panose="02020603050405020304" pitchFamily="18" charset="0"/>
            </a:endParaRPr>
          </a:p>
          <a:p>
            <a:pPr algn="r" rtl="1">
              <a:lnSpc>
                <a:spcPct val="150000"/>
              </a:lnSpc>
            </a:pPr>
            <a:r>
              <a:rPr lang="ar-SA" sz="1600" b="1" dirty="0" smtClean="0">
                <a:latin typeface="Arial" panose="020B0604020202020204" pitchFamily="34" charset="0"/>
                <a:ea typeface="Times New Roman" panose="02020603050405020304" pitchFamily="18" charset="0"/>
              </a:rPr>
              <a:t> </a:t>
            </a:r>
            <a:r>
              <a:rPr lang="ar-SA" sz="1600" b="1" dirty="0">
                <a:latin typeface="Arial" panose="020B0604020202020204" pitchFamily="34" charset="0"/>
                <a:ea typeface="Times New Roman" panose="02020603050405020304" pitchFamily="18" charset="0"/>
              </a:rPr>
              <a:t>دق عبارت است از ضربه زدن با نوك انگشتان به بدن براي توليد ارتعاشي كه به بافت هاي بدن منتقل مي شود </a:t>
            </a:r>
            <a:r>
              <a:rPr lang="en-US" sz="1600" b="1" dirty="0" smtClean="0">
                <a:latin typeface="Arial" panose="020B0604020202020204" pitchFamily="34" charset="0"/>
                <a:ea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endParaRPr lang="en-US" sz="1600" b="1" dirty="0">
              <a:latin typeface="Arial" panose="020B0604020202020204" pitchFamily="34" charset="0"/>
              <a:ea typeface="Times New Roman" panose="02020603050405020304" pitchFamily="18" charset="0"/>
            </a:endParaRPr>
          </a:p>
          <a:p>
            <a:pPr algn="r" rtl="1">
              <a:lnSpc>
                <a:spcPct val="107000"/>
              </a:lnSpc>
              <a:spcAft>
                <a:spcPts val="800"/>
              </a:spcAft>
            </a:pPr>
            <a:r>
              <a:rPr lang="ar-SA" b="1" dirty="0" smtClean="0">
                <a:latin typeface="Verdana" panose="020B0604030504040204" pitchFamily="34" charset="0"/>
                <a:ea typeface="Times New Roman" panose="02020603050405020304" pitchFamily="18" charset="0"/>
                <a:cs typeface="Times New Roman" panose="02020603050405020304" pitchFamily="18" charset="0"/>
              </a:rPr>
              <a:t>براي </a:t>
            </a:r>
            <a:r>
              <a:rPr lang="ar-SA" b="1" dirty="0">
                <a:latin typeface="Verdana" panose="020B0604030504040204" pitchFamily="34" charset="0"/>
                <a:ea typeface="Times New Roman" panose="02020603050405020304" pitchFamily="18" charset="0"/>
                <a:cs typeface="Times New Roman" panose="02020603050405020304" pitchFamily="18" charset="0"/>
              </a:rPr>
              <a:t>تعيين كردن محل،اندازه و دانسيته و </a:t>
            </a:r>
            <a:r>
              <a:rPr lang="ar-SA" b="1" dirty="0" smtClean="0">
                <a:latin typeface="Verdana" panose="020B0604030504040204" pitchFamily="34" charset="0"/>
                <a:ea typeface="Times New Roman" panose="02020603050405020304" pitchFamily="18" charset="0"/>
                <a:cs typeface="Times New Roman" panose="02020603050405020304" pitchFamily="18" charset="0"/>
              </a:rPr>
              <a:t>تاييد </a:t>
            </a:r>
            <a:r>
              <a:rPr lang="ar-SA" b="1" dirty="0">
                <a:latin typeface="Verdana" panose="020B0604030504040204" pitchFamily="34" charset="0"/>
                <a:ea typeface="Times New Roman" panose="02020603050405020304" pitchFamily="18" charset="0"/>
                <a:cs typeface="Times New Roman" panose="02020603050405020304" pitchFamily="18" charset="0"/>
              </a:rPr>
              <a:t>وضعيت غيرطبيعي اعضايي كه به وسيله لمس و گوش كردن مشخص شده استفاده مي </a:t>
            </a:r>
            <a:r>
              <a:rPr lang="ar-SA" b="1" dirty="0" smtClean="0">
                <a:latin typeface="Verdana" panose="020B0604030504040204" pitchFamily="34" charset="0"/>
                <a:ea typeface="Times New Roman" panose="02020603050405020304" pitchFamily="18" charset="0"/>
                <a:cs typeface="Times New Roman" panose="02020603050405020304" pitchFamily="18" charset="0"/>
              </a:rPr>
              <a:t>شود</a:t>
            </a:r>
            <a:r>
              <a:rPr lang="en-US" b="1" dirty="0" smtClean="0">
                <a:latin typeface="Verdana" panose="020B0604030504040204" pitchFamily="34"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b="1" dirty="0">
                <a:latin typeface="Verdana" panose="020B0604030504040204" pitchFamily="34" charset="0"/>
                <a:ea typeface="Times New Roman" panose="02020603050405020304" pitchFamily="18" charset="0"/>
                <a:cs typeface="Times New Roman" panose="02020603050405020304" pitchFamily="18" charset="0"/>
              </a:rPr>
              <a:t>روش مستقيم:مستقيما به سطح بدن يا به ناحيه خاص با يك يا دو انگشت ضربه زده مي شود</a:t>
            </a:r>
            <a:r>
              <a:rPr lang="en-US" b="1" dirty="0">
                <a:latin typeface="Verdana" panose="020B0604030504040204" pitchFamily="34" charset="0"/>
                <a:ea typeface="Times New Roman" panose="02020603050405020304" pitchFamily="18" charset="0"/>
                <a:cs typeface="Times New Roman" panose="02020603050405020304" pitchFamily="18" charset="0"/>
              </a:rPr>
              <a:t>. </a:t>
            </a:r>
            <a:endParaRPr lang="fa-IR" b="1" dirty="0" smtClean="0">
              <a:latin typeface="Verdana" panose="020B060403050404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tabLst>
                <a:tab pos="457200" algn="l"/>
              </a:tabLst>
            </a:pP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mj-lt"/>
              <a:buAutoNum type="arabicPeriod"/>
            </a:pPr>
            <a:r>
              <a:rPr lang="ar-SA" b="1" dirty="0">
                <a:latin typeface="Verdana" panose="020B0604030504040204" pitchFamily="34" charset="0"/>
                <a:ea typeface="Times New Roman" panose="02020603050405020304" pitchFamily="18" charset="0"/>
                <a:cs typeface="Times New Roman" panose="02020603050405020304" pitchFamily="18" charset="0"/>
              </a:rPr>
              <a:t>روش غير مستقيم:انگشت وسطي دست غيرغالب را روي ناحيه اي از بدن كه بايد دق شود قرار داده و با نوك انگشت وسطي دست غالب به مفصل انتهايي انگشتي كه روي ناحيه قرار داده ضربه زده مي شود</a:t>
            </a:r>
            <a:r>
              <a:rPr lang="en-US" b="1" dirty="0">
                <a:latin typeface="Verdana" panose="020B060403050404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12011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4295" y="1013936"/>
            <a:ext cx="8390964" cy="3416320"/>
          </a:xfrm>
          <a:prstGeom prst="rect">
            <a:avLst/>
          </a:prstGeom>
        </p:spPr>
        <p:txBody>
          <a:bodyPr wrap="square">
            <a:spAutoFit/>
          </a:bodyPr>
          <a:lstStyle/>
          <a:p>
            <a:pPr algn="r" rtl="1">
              <a:lnSpc>
                <a:spcPct val="150000"/>
              </a:lnSpc>
            </a:pPr>
            <a:r>
              <a:rPr lang="ar-SA" b="1" dirty="0">
                <a:ea typeface="Times New Roman" panose="02020603050405020304" pitchFamily="18" charset="0"/>
              </a:rPr>
              <a:t>صداهاي ناشي از دق پنج نوع </a:t>
            </a:r>
            <a:r>
              <a:rPr lang="ar-SA" b="1" dirty="0" smtClean="0">
                <a:ea typeface="Times New Roman" panose="02020603050405020304" pitchFamily="18" charset="0"/>
              </a:rPr>
              <a:t>هستند</a:t>
            </a:r>
            <a:r>
              <a:rPr lang="fa-IR" b="1" dirty="0" smtClean="0">
                <a:ea typeface="Times New Roman" panose="02020603050405020304" pitchFamily="18" charset="0"/>
              </a:rPr>
              <a:t>:</a:t>
            </a:r>
          </a:p>
          <a:p>
            <a:pPr algn="r" rtl="1">
              <a:lnSpc>
                <a:spcPct val="150000"/>
              </a:lnSpc>
            </a:pPr>
            <a:r>
              <a:rPr lang="en-US" b="1" dirty="0" smtClean="0">
                <a:effectLst/>
                <a:latin typeface="Arial" panose="020B0604020202020204" pitchFamily="34" charset="0"/>
                <a:ea typeface="Times New Roman" panose="02020603050405020304" pitchFamily="18" charset="0"/>
              </a:rPr>
              <a:t/>
            </a:r>
            <a:br>
              <a:rPr lang="en-US" b="1" dirty="0" smtClean="0">
                <a:effectLst/>
                <a:latin typeface="Arial" panose="020B0604020202020204" pitchFamily="34" charset="0"/>
                <a:ea typeface="Times New Roman" panose="02020603050405020304" pitchFamily="18" charset="0"/>
              </a:rPr>
            </a:br>
            <a:r>
              <a:rPr lang="ar-SA" b="1" dirty="0" smtClean="0">
                <a:effectLst/>
                <a:latin typeface="Arial" panose="020B0604020202020204" pitchFamily="34" charset="0"/>
                <a:ea typeface="Times New Roman" panose="02020603050405020304" pitchFamily="18" charset="0"/>
              </a:rPr>
              <a:t>تمپان، رزونانس، هايپر رزونانس، دال و صاف. </a:t>
            </a:r>
            <a:endParaRPr lang="fa-IR" b="1" dirty="0" smtClean="0">
              <a:effectLst/>
              <a:latin typeface="Arial" panose="020B0604020202020204" pitchFamily="34" charset="0"/>
              <a:ea typeface="Times New Roman" panose="02020603050405020304" pitchFamily="18" charset="0"/>
            </a:endParaRPr>
          </a:p>
          <a:p>
            <a:pPr algn="r" rtl="1">
              <a:lnSpc>
                <a:spcPct val="150000"/>
              </a:lnSpc>
            </a:pPr>
            <a:endParaRPr lang="fa-IR" b="1" dirty="0" smtClean="0">
              <a:effectLst/>
              <a:latin typeface="Arial" panose="020B0604020202020204" pitchFamily="34" charset="0"/>
              <a:ea typeface="Times New Roman" panose="02020603050405020304" pitchFamily="18" charset="0"/>
            </a:endParaRPr>
          </a:p>
          <a:p>
            <a:pPr algn="r" rtl="1">
              <a:lnSpc>
                <a:spcPct val="150000"/>
              </a:lnSpc>
            </a:pPr>
            <a:r>
              <a:rPr lang="ar-SA" b="1" dirty="0" smtClean="0">
                <a:effectLst/>
                <a:latin typeface="Arial" panose="020B0604020202020204" pitchFamily="34" charset="0"/>
                <a:ea typeface="Times New Roman" panose="02020603050405020304" pitchFamily="18" charset="0"/>
              </a:rPr>
              <a:t>هر كدام از اين صداها مربوط به نوع بافت زيرين </a:t>
            </a:r>
            <a:endParaRPr lang="fa-IR" b="1" dirty="0" smtClean="0">
              <a:effectLst/>
              <a:latin typeface="Arial" panose="020B0604020202020204" pitchFamily="34" charset="0"/>
              <a:ea typeface="Times New Roman" panose="02020603050405020304" pitchFamily="18" charset="0"/>
            </a:endParaRPr>
          </a:p>
          <a:p>
            <a:pPr algn="r" rtl="1">
              <a:lnSpc>
                <a:spcPct val="150000"/>
              </a:lnSpc>
            </a:pPr>
            <a:r>
              <a:rPr lang="ar-SA" b="1" dirty="0" smtClean="0">
                <a:effectLst/>
                <a:latin typeface="Arial" panose="020B0604020202020204" pitchFamily="34" charset="0"/>
                <a:ea typeface="Times New Roman" panose="02020603050405020304" pitchFamily="18" charset="0"/>
              </a:rPr>
              <a:t>مي باشند و بايد در مورد شدت، فركانس، مدت زمان</a:t>
            </a:r>
            <a:endParaRPr lang="fa-IR" b="1" dirty="0" smtClean="0">
              <a:effectLst/>
              <a:latin typeface="Arial" panose="020B0604020202020204" pitchFamily="34" charset="0"/>
              <a:ea typeface="Times New Roman" panose="02020603050405020304" pitchFamily="18" charset="0"/>
            </a:endParaRPr>
          </a:p>
          <a:p>
            <a:pPr algn="r" rtl="1">
              <a:lnSpc>
                <a:spcPct val="150000"/>
              </a:lnSpc>
            </a:pPr>
            <a:r>
              <a:rPr lang="ar-SA" b="1" dirty="0" smtClean="0">
                <a:effectLst/>
                <a:latin typeface="Arial" panose="020B0604020202020204" pitchFamily="34" charset="0"/>
                <a:ea typeface="Times New Roman" panose="02020603050405020304" pitchFamily="18" charset="0"/>
              </a:rPr>
              <a:t> و كيفيت صدا بحث و قضاوت كرد</a:t>
            </a:r>
            <a:r>
              <a:rPr lang="en-US" b="1" dirty="0" smtClean="0">
                <a:effectLst/>
                <a:latin typeface="Arial" panose="020B0604020202020204" pitchFamily="34" charset="0"/>
                <a:ea typeface="Times New Roman" panose="02020603050405020304" pitchFamily="18" charset="0"/>
              </a:rPr>
              <a:t>. </a:t>
            </a:r>
            <a:br>
              <a:rPr lang="en-US" b="1" dirty="0" smtClean="0">
                <a:effectLst/>
                <a:latin typeface="Arial" panose="020B0604020202020204" pitchFamily="34" charset="0"/>
                <a:ea typeface="Times New Roman" panose="02020603050405020304" pitchFamily="18" charset="0"/>
              </a:rPr>
            </a:br>
            <a:endParaRPr lang="en-US" b="1" dirty="0"/>
          </a:p>
        </p:txBody>
      </p:sp>
    </p:spTree>
    <p:extLst>
      <p:ext uri="{BB962C8B-B14F-4D97-AF65-F5344CB8AC3E}">
        <p14:creationId xmlns:p14="http://schemas.microsoft.com/office/powerpoint/2010/main" val="234233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1555391"/>
              </p:ext>
            </p:extLst>
          </p:nvPr>
        </p:nvGraphicFramePr>
        <p:xfrm>
          <a:off x="2666999" y="1314448"/>
          <a:ext cx="8286750" cy="4610103"/>
        </p:xfrm>
        <a:graphic>
          <a:graphicData uri="http://schemas.openxmlformats.org/drawingml/2006/table">
            <a:tbl>
              <a:tblPr firstRow="1" firstCol="1" bandRow="1">
                <a:tableStyleId>{5C22544A-7EE6-4342-B048-85BDC9FD1C3A}</a:tableStyleId>
              </a:tblPr>
              <a:tblGrid>
                <a:gridCol w="1381125"/>
                <a:gridCol w="1381125"/>
                <a:gridCol w="1381125"/>
                <a:gridCol w="1381125"/>
                <a:gridCol w="1381125"/>
                <a:gridCol w="1381125"/>
              </a:tblGrid>
              <a:tr h="1035104">
                <a:tc>
                  <a:txBody>
                    <a:bodyPr/>
                    <a:lstStyle/>
                    <a:p>
                      <a:pPr marL="0" marR="0" algn="r" rtl="1">
                        <a:lnSpc>
                          <a:spcPct val="107000"/>
                        </a:lnSpc>
                        <a:spcBef>
                          <a:spcPts val="0"/>
                        </a:spcBef>
                        <a:spcAft>
                          <a:spcPts val="0"/>
                        </a:spcAft>
                      </a:pPr>
                      <a:r>
                        <a:rPr lang="ar-SA" sz="1000" dirty="0">
                          <a:effectLst/>
                        </a:rPr>
                        <a:t>صداي دق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شدت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dirty="0">
                          <a:effectLst/>
                        </a:rPr>
                        <a:t>تن صدا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طول مدت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چگونگی صدا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محلي كه معاينه كننده صداها را مي شنود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r>
              <a:tr h="394895">
                <a:tc>
                  <a:txBody>
                    <a:bodyPr/>
                    <a:lstStyle/>
                    <a:p>
                      <a:pPr marL="0" marR="0" algn="r" rtl="1">
                        <a:lnSpc>
                          <a:spcPct val="107000"/>
                        </a:lnSpc>
                        <a:spcBef>
                          <a:spcPts val="0"/>
                        </a:spcBef>
                        <a:spcAft>
                          <a:spcPts val="0"/>
                        </a:spcAft>
                      </a:pPr>
                      <a:r>
                        <a:rPr lang="ar-SA" sz="1000">
                          <a:effectLst/>
                        </a:rPr>
                        <a:t>خميري </a:t>
                      </a:r>
                      <a:r>
                        <a:rPr lang="en-US" sz="1000">
                          <a:effectLst/>
                        </a:rPr>
                        <a:t>flatness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آهسته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زير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كوتاه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يكنواخت و يكسان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عضله ،استخوان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r>
              <a:tr h="715000">
                <a:tc>
                  <a:txBody>
                    <a:bodyPr/>
                    <a:lstStyle/>
                    <a:p>
                      <a:pPr marL="0" marR="0" algn="r" rtl="1">
                        <a:lnSpc>
                          <a:spcPct val="107000"/>
                        </a:lnSpc>
                        <a:spcBef>
                          <a:spcPts val="0"/>
                        </a:spcBef>
                        <a:spcAft>
                          <a:spcPts val="0"/>
                        </a:spcAft>
                      </a:pPr>
                      <a:r>
                        <a:rPr lang="ar-SA" sz="1000">
                          <a:effectLst/>
                        </a:rPr>
                        <a:t>ماتيته </a:t>
                      </a:r>
                      <a:r>
                        <a:rPr lang="en-US" sz="1000">
                          <a:effectLst/>
                        </a:rPr>
                        <a:t>dullnes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آهسته تا متوسط</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زیر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متوسط</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شبیه به صدای خفه شده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کبد و کلیه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r>
              <a:tr h="715000">
                <a:tc>
                  <a:txBody>
                    <a:bodyPr/>
                    <a:lstStyle/>
                    <a:p>
                      <a:pPr marL="0" marR="0" algn="r" rtl="1">
                        <a:lnSpc>
                          <a:spcPct val="107000"/>
                        </a:lnSpc>
                        <a:spcBef>
                          <a:spcPts val="0"/>
                        </a:spcBef>
                        <a:spcAft>
                          <a:spcPts val="0"/>
                        </a:spcAft>
                      </a:pPr>
                      <a:r>
                        <a:rPr lang="ar-SA" sz="1000">
                          <a:effectLst/>
                        </a:rPr>
                        <a:t>رزونانس </a:t>
                      </a:r>
                      <a:r>
                        <a:rPr lang="en-US" sz="1000">
                          <a:effectLst/>
                        </a:rPr>
                        <a:t>resonance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متوسط تا بلند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بم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طولانی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تو خالی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صدای طبیعی ریه ها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r>
              <a:tr h="1035104">
                <a:tc>
                  <a:txBody>
                    <a:bodyPr/>
                    <a:lstStyle/>
                    <a:p>
                      <a:pPr marL="0" marR="0" algn="r" rtl="1">
                        <a:lnSpc>
                          <a:spcPct val="107000"/>
                        </a:lnSpc>
                        <a:spcBef>
                          <a:spcPts val="0"/>
                        </a:spcBef>
                        <a:spcAft>
                          <a:spcPts val="0"/>
                        </a:spcAft>
                      </a:pPr>
                      <a:r>
                        <a:rPr lang="ar-SA" sz="1000">
                          <a:effectLst/>
                        </a:rPr>
                        <a:t>تمپان </a:t>
                      </a:r>
                      <a:r>
                        <a:rPr lang="en-US" sz="1000">
                          <a:effectLst/>
                        </a:rPr>
                        <a:t>tempanic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بلند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زیر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متوسط</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شبیه صدای طبل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جایی که هوا محسور شده مثل معده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r>
              <a:tr h="715000">
                <a:tc>
                  <a:txBody>
                    <a:bodyPr/>
                    <a:lstStyle/>
                    <a:p>
                      <a:pPr marL="0" marR="0" algn="r" rtl="1">
                        <a:lnSpc>
                          <a:spcPct val="107000"/>
                        </a:lnSpc>
                        <a:spcBef>
                          <a:spcPts val="0"/>
                        </a:spcBef>
                        <a:spcAft>
                          <a:spcPts val="0"/>
                        </a:spcAft>
                      </a:pPr>
                      <a:r>
                        <a:rPr lang="ar-SA" sz="1000">
                          <a:effectLst/>
                        </a:rPr>
                        <a:t>هیپررزونانس </a:t>
                      </a:r>
                      <a:r>
                        <a:rPr lang="en-US" sz="1000">
                          <a:effectLst/>
                        </a:rPr>
                        <a:t>hyperresonance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en-US" sz="1000">
                          <a:effectLst/>
                        </a:rPr>
                        <a:t> </a:t>
                      </a:r>
                      <a:r>
                        <a:rPr lang="ar-SA" sz="1000">
                          <a:effectLst/>
                        </a:rPr>
                        <a:t>خیلی بلند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خیلی بم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طولانی تر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a:effectLst/>
                        </a:rPr>
                        <a:t>غرشی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c>
                  <a:txBody>
                    <a:bodyPr/>
                    <a:lstStyle/>
                    <a:p>
                      <a:pPr marL="0" marR="0" algn="r" rtl="1">
                        <a:lnSpc>
                          <a:spcPct val="107000"/>
                        </a:lnSpc>
                        <a:spcBef>
                          <a:spcPts val="0"/>
                        </a:spcBef>
                        <a:spcAft>
                          <a:spcPts val="0"/>
                        </a:spcAft>
                      </a:pPr>
                      <a:r>
                        <a:rPr lang="ar-SA" sz="1000" dirty="0">
                          <a:effectLst/>
                        </a:rPr>
                        <a:t>ریه امفیزمی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tc>
              </a:tr>
            </a:tbl>
          </a:graphicData>
        </a:graphic>
      </p:graphicFrame>
    </p:spTree>
    <p:extLst>
      <p:ext uri="{BB962C8B-B14F-4D97-AF65-F5344CB8AC3E}">
        <p14:creationId xmlns:p14="http://schemas.microsoft.com/office/powerpoint/2010/main" val="3474808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11963400" cy="6955750"/>
          </a:xfrm>
          <a:prstGeom prst="rect">
            <a:avLst/>
          </a:prstGeom>
        </p:spPr>
        <p:txBody>
          <a:bodyPr wrap="square">
            <a:spAutoFit/>
          </a:bodyPr>
          <a:lstStyle/>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در معاینه ی فیزیکی ریه ترتیب به همان منوال مشاهده،لمس ، سمع و دق </a:t>
            </a:r>
            <a:r>
              <a:rPr lang="ar-SA" dirty="0" smtClean="0">
                <a:latin typeface="Calibri" panose="020F0502020204030204" pitchFamily="34" charset="0"/>
                <a:ea typeface="Times New Roman" panose="02020603050405020304" pitchFamily="18" charset="0"/>
                <a:cs typeface="Times New Roman" panose="02020603050405020304" pitchFamily="18" charset="0"/>
              </a:rPr>
              <a:t>اول </a:t>
            </a:r>
            <a:r>
              <a:rPr lang="ar-SA" dirty="0">
                <a:latin typeface="Calibri" panose="020F0502020204030204" pitchFamily="34" charset="0"/>
                <a:ea typeface="Times New Roman" panose="02020603050405020304" pitchFamily="18" charset="0"/>
                <a:cs typeface="Times New Roman" panose="02020603050405020304" pitchFamily="18" charset="0"/>
              </a:rPr>
              <a:t>از همه اینکه در معاینه ی فیزیکی تنفس ما به </a:t>
            </a:r>
            <a:r>
              <a:rPr lang="en-US" dirty="0" smtClean="0">
                <a:latin typeface="Times New Roman" panose="02020603050405020304" pitchFamily="18" charset="0"/>
                <a:ea typeface="Times New Roman" panose="02020603050405020304" pitchFamily="18" charset="0"/>
                <a:cs typeface="Arial" panose="020B0604020202020204" pitchFamily="34" charset="0"/>
              </a:rPr>
              <a:t>rate</a:t>
            </a:r>
          </a:p>
          <a:p>
            <a:pPr algn="r" rtl="1">
              <a:lnSpc>
                <a:spcPct val="150000"/>
              </a:lnSpc>
              <a:spcAft>
                <a:spcPts val="800"/>
              </a:spcAft>
            </a:pPr>
            <a:r>
              <a:rPr lang="ar-SA" dirty="0" smtClean="0">
                <a:latin typeface="Times New Roman" panose="02020603050405020304" pitchFamily="18" charset="0"/>
                <a:ea typeface="Times New Roman" panose="02020603050405020304" pitchFamily="18" charset="0"/>
              </a:rPr>
              <a:t>(</a:t>
            </a:r>
            <a:r>
              <a:rPr lang="ar-SA" dirty="0">
                <a:latin typeface="Times New Roman" panose="02020603050405020304" pitchFamily="18" charset="0"/>
                <a:ea typeface="Times New Roman" panose="02020603050405020304" pitchFamily="18" charset="0"/>
              </a:rPr>
              <a:t>تعداد) و ریتم </a:t>
            </a:r>
            <a:r>
              <a:rPr lang="ar-SA" dirty="0" smtClean="0">
                <a:latin typeface="Times New Roman" panose="02020603050405020304" pitchFamily="18" charset="0"/>
                <a:ea typeface="Times New Roman" panose="02020603050405020304" pitchFamily="18" charset="0"/>
              </a:rPr>
              <a:t>دقت </a:t>
            </a:r>
            <a:r>
              <a:rPr lang="ar-SA" dirty="0">
                <a:latin typeface="Times New Roman" panose="02020603050405020304" pitchFamily="18" charset="0"/>
                <a:ea typeface="Times New Roman" panose="02020603050405020304" pitchFamily="18" charset="0"/>
              </a:rPr>
              <a:t>میکنیم.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2800" dirty="0">
                <a:latin typeface="Calibri" panose="020F0502020204030204" pitchFamily="34" charset="0"/>
                <a:ea typeface="Times New Roman" panose="02020603050405020304" pitchFamily="18" charset="0"/>
                <a:cs typeface="Courier New" panose="02070309020205020404" pitchFamily="49" charset="0"/>
              </a:rPr>
              <a:t>۱-</a:t>
            </a:r>
            <a:r>
              <a:rPr lang="ar-SA" sz="2800" dirty="0">
                <a:latin typeface="Calibri" panose="020F0502020204030204" pitchFamily="34" charset="0"/>
                <a:ea typeface="Times New Roman" panose="02020603050405020304" pitchFamily="18" charset="0"/>
                <a:cs typeface="Courier New" panose="02070309020205020404" pitchFamily="49" charset="0"/>
              </a:rPr>
              <a:t>مشاهده: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در </a:t>
            </a:r>
            <a:r>
              <a:rPr lang="ar-SA" dirty="0" smtClean="0">
                <a:latin typeface="Calibri" panose="020F0502020204030204" pitchFamily="34" charset="0"/>
                <a:ea typeface="Times New Roman" panose="02020603050405020304" pitchFamily="18" charset="0"/>
                <a:cs typeface="Times New Roman" panose="02020603050405020304" pitchFamily="18" charset="0"/>
              </a:rPr>
              <a:t>ب</a:t>
            </a:r>
            <a:r>
              <a:rPr lang="fa-IR" dirty="0" smtClean="0">
                <a:latin typeface="Calibri" panose="020F0502020204030204" pitchFamily="34" charset="0"/>
                <a:ea typeface="Times New Roman" panose="02020603050405020304" pitchFamily="18" charset="0"/>
                <a:cs typeface="Times New Roman" panose="02020603050405020304" pitchFamily="18" charset="0"/>
              </a:rPr>
              <a:t>چه</a:t>
            </a:r>
            <a:r>
              <a:rPr lang="ar-SA" dirty="0" smtClean="0">
                <a:latin typeface="Calibri" panose="020F0502020204030204" pitchFamily="34" charset="0"/>
                <a:ea typeface="Times New Roman" panose="02020603050405020304" pitchFamily="18" charset="0"/>
                <a:cs typeface="Times New Roman" panose="02020603050405020304" pitchFamily="18" charset="0"/>
              </a:rPr>
              <a:t> </a:t>
            </a:r>
            <a:r>
              <a:rPr lang="ar-SA" dirty="0">
                <a:latin typeface="Calibri" panose="020F0502020204030204" pitchFamily="34" charset="0"/>
                <a:ea typeface="Times New Roman" panose="02020603050405020304" pitchFamily="18" charset="0"/>
                <a:cs typeface="Times New Roman" panose="02020603050405020304" pitchFamily="18" charset="0"/>
              </a:rPr>
              <a:t>ها برای مشاهده ی حرکات تنفس باید یا به شکم یا به قفسه ی سینه نگاه کرد نه هر دو ولی غالبه در بچه های دو سال به بالا این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دو </a:t>
            </a:r>
            <a:r>
              <a:rPr lang="ar-SA" dirty="0">
                <a:latin typeface="Calibri" panose="020F0502020204030204" pitchFamily="34" charset="0"/>
                <a:ea typeface="Times New Roman" panose="02020603050405020304" pitchFamily="18" charset="0"/>
                <a:cs typeface="Times New Roman" panose="02020603050405020304" pitchFamily="18" charset="0"/>
              </a:rPr>
              <a:t>باید هماهنگ شوند. در دوران شیرخوارگی به دلیل انعطاف پذیری  قفسه ی سینه گاهی قفسه سینه به داخل کشیده شده و شکم برآمده میشود که به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این </a:t>
            </a:r>
            <a:r>
              <a:rPr lang="ar-SA" dirty="0">
                <a:latin typeface="Calibri" panose="020F0502020204030204" pitchFamily="34" charset="0"/>
                <a:ea typeface="Times New Roman" panose="02020603050405020304" pitchFamily="18" charset="0"/>
                <a:cs typeface="Times New Roman" panose="02020603050405020304" pitchFamily="18" charset="0"/>
              </a:rPr>
              <a:t>تنفس ، تنفس الاکلنگی میگن.البته در موارد فلج دیافراگم هم یک چنین تنفسی ممکنه مشاهده بشه. در نوزادان به طور طبیعی ممکنه 5 تا 15 </a:t>
            </a:r>
            <a:r>
              <a:rPr lang="ar-SA" dirty="0" smtClean="0">
                <a:latin typeface="Calibri" panose="020F0502020204030204" pitchFamily="34" charset="0"/>
                <a:ea typeface="Times New Roman" panose="02020603050405020304" pitchFamily="18" charset="0"/>
                <a:cs typeface="Times New Roman" panose="02020603050405020304" pitchFamily="18" charset="0"/>
              </a:rPr>
              <a:t>ثانیه</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 </a:t>
            </a:r>
            <a:r>
              <a:rPr lang="ar-SA" dirty="0">
                <a:latin typeface="Calibri" panose="020F0502020204030204" pitchFamily="34" charset="0"/>
                <a:ea typeface="Times New Roman" panose="02020603050405020304" pitchFamily="18" charset="0"/>
                <a:cs typeface="Times New Roman" panose="02020603050405020304" pitchFamily="18" charset="0"/>
              </a:rPr>
              <a:t>توقف تنفس(آپنه)  مشاهده کنیم که اگر این زمان بیشتر طول کشید غیر طبیعی </a:t>
            </a:r>
            <a:r>
              <a:rPr lang="ar-SA" dirty="0" smtClean="0">
                <a:latin typeface="Calibri" panose="020F0502020204030204" pitchFamily="34" charset="0"/>
                <a:ea typeface="Times New Roman" panose="02020603050405020304" pitchFamily="18" charset="0"/>
                <a:cs typeface="Times New Roman" panose="02020603050405020304" pitchFamily="18" charset="0"/>
              </a:rPr>
              <a:t>است.</a:t>
            </a:r>
            <a:r>
              <a:rPr lang="ar-SA" dirty="0" smtClean="0">
                <a:latin typeface="Times New Roman" panose="02020603050405020304" pitchFamily="18" charset="0"/>
                <a:ea typeface="Times New Roman" panose="02020603050405020304" pitchFamily="18" charset="0"/>
              </a:rPr>
              <a:t>.ریتم عادی </a:t>
            </a:r>
            <a:r>
              <a:rPr lang="ar-SA" dirty="0">
                <a:latin typeface="Times New Roman" panose="02020603050405020304" pitchFamily="18" charset="0"/>
                <a:ea typeface="Times New Roman" panose="02020603050405020304" pitchFamily="18" charset="0"/>
              </a:rPr>
              <a:t>تنفس سینوسی است</a:t>
            </a:r>
            <a:r>
              <a:rPr lang="ar-SA" dirty="0" smtClean="0">
                <a:latin typeface="Times New Roman" panose="02020603050405020304" pitchFamily="18" charset="0"/>
                <a:ea typeface="Times New Roman" panose="02020603050405020304" pitchFamily="18" charset="0"/>
              </a:rPr>
              <a:t>.</a:t>
            </a:r>
            <a:endParaRPr lang="fa-IR" dirty="0" smtClean="0">
              <a:latin typeface="Times New Roman" panose="02020603050405020304" pitchFamily="18" charset="0"/>
              <a:ea typeface="Times New Roman" panose="02020603050405020304" pitchFamily="18" charset="0"/>
            </a:endParaRPr>
          </a:p>
          <a:p>
            <a:pPr algn="r" rtl="1">
              <a:lnSpc>
                <a:spcPct val="150000"/>
              </a:lnSpc>
              <a:spcAft>
                <a:spcPts val="800"/>
              </a:spcAft>
            </a:pPr>
            <a:r>
              <a:rPr lang="ar-SA" dirty="0" smtClean="0">
                <a:latin typeface="Times New Roman" panose="02020603050405020304" pitchFamily="18" charset="0"/>
                <a:ea typeface="Times New Roman" panose="02020603050405020304" pitchFamily="18" charset="0"/>
              </a:rPr>
              <a:t>اشکال </a:t>
            </a:r>
            <a:r>
              <a:rPr lang="ar-SA" dirty="0">
                <a:latin typeface="Times New Roman" panose="02020603050405020304" pitchFamily="18" charset="0"/>
                <a:ea typeface="Times New Roman" panose="02020603050405020304" pitchFamily="18" charset="0"/>
              </a:rPr>
              <a:t>و انواع تنفسها غیر طبیعی عبارتند از:</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1-      تنفس شین استوک  :(</a:t>
            </a:r>
            <a:r>
              <a:rPr lang="en-US" dirty="0" err="1">
                <a:latin typeface="Times New Roman" panose="02020603050405020304" pitchFamily="18" charset="0"/>
                <a:ea typeface="Times New Roman" panose="02020603050405020304" pitchFamily="18" charset="0"/>
                <a:cs typeface="Arial" panose="020B0604020202020204" pitchFamily="34" charset="0"/>
              </a:rPr>
              <a:t>cheyne</a:t>
            </a:r>
            <a:r>
              <a:rPr lang="en-US" dirty="0">
                <a:latin typeface="Times New Roman" panose="02020603050405020304" pitchFamily="18" charset="0"/>
                <a:ea typeface="Times New Roman" panose="02020603050405020304" pitchFamily="18" charset="0"/>
                <a:cs typeface="Arial" panose="020B0604020202020204" pitchFamily="34" charset="0"/>
              </a:rPr>
              <a:t>-stoke</a:t>
            </a:r>
            <a:r>
              <a:rPr lang="ar-SA" dirty="0">
                <a:latin typeface="Calibri" panose="020F0502020204030204" pitchFamily="34" charset="0"/>
                <a:ea typeface="Times New Roman" panose="02020603050405020304" pitchFamily="18" charset="0"/>
                <a:cs typeface="Times New Roman" panose="02020603050405020304" pitchFamily="18" charset="0"/>
              </a:rPr>
              <a:t>)در این نوع تنفس ابتدا آرام آرام بیمار شروع به تنفس میکنه سپس تنفس بیشتر </a:t>
            </a:r>
            <a:r>
              <a:rPr lang="ar-SA" dirty="0" smtClean="0">
                <a:latin typeface="Calibri" panose="020F0502020204030204" pitchFamily="34" charset="0"/>
                <a:ea typeface="Times New Roman" panose="02020603050405020304" pitchFamily="18" charset="0"/>
                <a:cs typeface="Times New Roman" panose="02020603050405020304" pitchFamily="18" charset="0"/>
              </a:rPr>
              <a:t>م</a:t>
            </a:r>
            <a:r>
              <a:rPr lang="fa-IR" dirty="0" smtClean="0">
                <a:latin typeface="Calibri" panose="020F0502020204030204" pitchFamily="34" charset="0"/>
                <a:ea typeface="Times New Roman" panose="02020603050405020304" pitchFamily="18" charset="0"/>
                <a:cs typeface="Times New Roman" panose="02020603050405020304" pitchFamily="18" charset="0"/>
              </a:rPr>
              <a:t>ی</a:t>
            </a:r>
            <a:r>
              <a:rPr lang="ar-SA" dirty="0" smtClean="0">
                <a:latin typeface="Calibri" panose="020F0502020204030204" pitchFamily="34" charset="0"/>
                <a:ea typeface="Times New Roman" panose="02020603050405020304" pitchFamily="18" charset="0"/>
                <a:cs typeface="Times New Roman" panose="02020603050405020304" pitchFamily="18" charset="0"/>
              </a:rPr>
              <a:t>شود </a:t>
            </a:r>
            <a:r>
              <a:rPr lang="ar-SA" dirty="0">
                <a:latin typeface="Calibri" panose="020F0502020204030204" pitchFamily="34" charset="0"/>
                <a:ea typeface="Times New Roman" panose="02020603050405020304" pitchFamily="18" charset="0"/>
                <a:cs typeface="Times New Roman" panose="02020603050405020304" pitchFamily="18" charset="0"/>
              </a:rPr>
              <a:t>و دوباره کم شده </a:t>
            </a:r>
            <a:r>
              <a:rPr lang="ar-SA" dirty="0" smtClean="0">
                <a:latin typeface="Calibri" panose="020F0502020204030204" pitchFamily="34" charset="0"/>
                <a:ea typeface="Times New Roman" panose="02020603050405020304" pitchFamily="18" charset="0"/>
                <a:cs typeface="Times New Roman" panose="02020603050405020304" pitchFamily="18" charset="0"/>
              </a:rPr>
              <a:t>و</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 </a:t>
            </a:r>
            <a:r>
              <a:rPr lang="ar-SA" dirty="0">
                <a:latin typeface="Calibri" panose="020F0502020204030204" pitchFamily="34" charset="0"/>
                <a:ea typeface="Times New Roman" panose="02020603050405020304" pitchFamily="18" charset="0"/>
                <a:cs typeface="Times New Roman" panose="02020603050405020304" pitchFamily="18" charset="0"/>
              </a:rPr>
              <a:t>نهایتا به آپنه میرسد و دوباره این روند تکرار میشه.از علل آن:نارسایی احتقانی قلب ، مشکل مغزی و ... است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2-      آپنه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3-      </a:t>
            </a:r>
            <a:r>
              <a:rPr lang="en-US" dirty="0" err="1">
                <a:latin typeface="Times New Roman" panose="02020603050405020304" pitchFamily="18" charset="0"/>
                <a:ea typeface="Times New Roman" panose="02020603050405020304" pitchFamily="18" charset="0"/>
                <a:cs typeface="Arial" panose="020B0604020202020204" pitchFamily="34" charset="0"/>
              </a:rPr>
              <a:t>Biot</a:t>
            </a:r>
            <a:r>
              <a:rPr lang="ar-SA" dirty="0">
                <a:latin typeface="Calibri" panose="020F0502020204030204" pitchFamily="34" charset="0"/>
                <a:ea typeface="Times New Roman" panose="02020603050405020304" pitchFamily="18" charset="0"/>
                <a:cs typeface="Times New Roman" panose="02020603050405020304" pitchFamily="18" charset="0"/>
              </a:rPr>
              <a:t>: نا منظم بودن تنفس توام با آپنه ی طولانی</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4-      </a:t>
            </a:r>
            <a:r>
              <a:rPr lang="en-US" dirty="0" err="1">
                <a:latin typeface="Times New Roman" panose="02020603050405020304" pitchFamily="18" charset="0"/>
                <a:ea typeface="Times New Roman" panose="02020603050405020304" pitchFamily="18" charset="0"/>
                <a:cs typeface="Arial" panose="020B0604020202020204" pitchFamily="34" charset="0"/>
              </a:rPr>
              <a:t>Kussmaul</a:t>
            </a:r>
            <a:r>
              <a:rPr lang="ar-SA" dirty="0">
                <a:latin typeface="Calibri" panose="020F0502020204030204" pitchFamily="34" charset="0"/>
                <a:ea typeface="Times New Roman" panose="02020603050405020304" pitchFamily="18" charset="0"/>
                <a:cs typeface="Times New Roman" panose="02020603050405020304" pitchFamily="18" charset="0"/>
              </a:rPr>
              <a:t>: تنفس سریع و </a:t>
            </a:r>
            <a:r>
              <a:rPr lang="ar-SA" dirty="0" smtClean="0">
                <a:latin typeface="Calibri" panose="020F0502020204030204" pitchFamily="34" charset="0"/>
                <a:ea typeface="Times New Roman" panose="02020603050405020304" pitchFamily="18" charset="0"/>
                <a:cs typeface="Times New Roman" panose="02020603050405020304" pitchFamily="18" charset="0"/>
              </a:rPr>
              <a:t>عمیق</a:t>
            </a:r>
            <a:r>
              <a:rPr lang="en-US"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53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750" y="304800"/>
            <a:ext cx="9372600" cy="6109365"/>
          </a:xfrm>
          <a:prstGeom prst="rect">
            <a:avLst/>
          </a:prstGeom>
        </p:spPr>
        <p:txBody>
          <a:bodyPr wrap="square">
            <a:spAutoFit/>
          </a:bodyPr>
          <a:lstStyle/>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انواع دیگر تنفس ، تاکی پنه ، برادی پنه ، هایپر پنه و ... است.تفاوت هایپر پنه و تاکی پنه در آن است که عمق تنفس در این دو متفاوت میباشد.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در مشاهده باید به کیفوز (افزایش انحنای ستون فقرات) و </a:t>
            </a:r>
            <a:r>
              <a:rPr lang="en-US" dirty="0">
                <a:latin typeface="Times New Roman" panose="02020603050405020304" pitchFamily="18" charset="0"/>
                <a:ea typeface="Times New Roman" panose="02020603050405020304" pitchFamily="18" charset="0"/>
                <a:cs typeface="Arial" panose="020B0604020202020204" pitchFamily="34" charset="0"/>
              </a:rPr>
              <a:t>gibbous</a:t>
            </a:r>
            <a:r>
              <a:rPr lang="ar-SA" dirty="0">
                <a:latin typeface="Calibri" panose="020F0502020204030204" pitchFamily="34" charset="0"/>
                <a:ea typeface="Times New Roman" panose="02020603050405020304" pitchFamily="18" charset="0"/>
                <a:cs typeface="Times New Roman" panose="02020603050405020304" pitchFamily="18" charset="0"/>
              </a:rPr>
              <a:t>(کیفوز خیلی شدید) و اسکلیوز (انحراف ستون مهره ها) دقت کنیم چون ممکنه باعث دفرمیتی هایی در ریه شود</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در </a:t>
            </a:r>
            <a:r>
              <a:rPr lang="ar-SA" dirty="0">
                <a:latin typeface="Calibri" panose="020F0502020204030204" pitchFamily="34" charset="0"/>
                <a:ea typeface="Times New Roman" panose="02020603050405020304" pitchFamily="18" charset="0"/>
                <a:cs typeface="Times New Roman" panose="02020603050405020304" pitchFamily="18" charset="0"/>
              </a:rPr>
              <a:t>مشاهده از موارد مهم دیگه وجود دفرمیتی ویا اسکار(جای جراحی) است که باید مورد توجه باشه</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شکل </a:t>
            </a:r>
            <a:r>
              <a:rPr lang="ar-SA" dirty="0">
                <a:latin typeface="Calibri" panose="020F0502020204030204" pitchFamily="34" charset="0"/>
                <a:ea typeface="Times New Roman" panose="02020603050405020304" pitchFamily="18" charset="0"/>
                <a:cs typeface="Times New Roman" panose="02020603050405020304" pitchFamily="18" charset="0"/>
              </a:rPr>
              <a:t>قفسه سینه مهمه مثلا </a:t>
            </a:r>
            <a:r>
              <a:rPr lang="en-US" dirty="0">
                <a:latin typeface="Times New Roman" panose="02020603050405020304" pitchFamily="18" charset="0"/>
                <a:ea typeface="Times New Roman" panose="02020603050405020304" pitchFamily="18" charset="0"/>
                <a:cs typeface="Arial" panose="020B0604020202020204" pitchFamily="34" charset="0"/>
              </a:rPr>
              <a:t>barrel chest</a:t>
            </a:r>
            <a:r>
              <a:rPr lang="ar-SA" dirty="0">
                <a:latin typeface="Calibri" panose="020F0502020204030204" pitchFamily="34" charset="0"/>
                <a:ea typeface="Times New Roman" panose="02020603050405020304" pitchFamily="18" charset="0"/>
                <a:cs typeface="Times New Roman" panose="02020603050405020304" pitchFamily="18" charset="0"/>
              </a:rPr>
              <a:t> (بشکه ای) که به علت بیماری </a:t>
            </a:r>
            <a:r>
              <a:rPr lang="en-US" dirty="0">
                <a:latin typeface="Times New Roman" panose="02020603050405020304" pitchFamily="18" charset="0"/>
                <a:ea typeface="Times New Roman" panose="02020603050405020304" pitchFamily="18" charset="0"/>
                <a:cs typeface="Arial" panose="020B0604020202020204" pitchFamily="34" charset="0"/>
              </a:rPr>
              <a:t>COPD(chronic obstructive pulmonary disease</a:t>
            </a:r>
            <a:r>
              <a:rPr lang="ar-SA" dirty="0">
                <a:latin typeface="Calibri" panose="020F0502020204030204" pitchFamily="34" charset="0"/>
                <a:ea typeface="Times New Roman" panose="02020603050405020304" pitchFamily="18" charset="0"/>
                <a:cs typeface="Times New Roman" panose="02020603050405020304" pitchFamily="18" charset="0"/>
              </a:rPr>
              <a:t>) و یا کهولت سن ایجاد میشه یا </a:t>
            </a:r>
            <a:r>
              <a:rPr lang="en-US" dirty="0">
                <a:latin typeface="Times New Roman" panose="02020603050405020304" pitchFamily="18" charset="0"/>
                <a:ea typeface="Times New Roman" panose="02020603050405020304" pitchFamily="18" charset="0"/>
                <a:cs typeface="Arial" panose="020B0604020202020204" pitchFamily="34" charset="0"/>
              </a:rPr>
              <a:t>funnel chest=pectus excavatum</a:t>
            </a:r>
            <a:r>
              <a:rPr lang="ar-SA" dirty="0">
                <a:latin typeface="Calibri" panose="020F0502020204030204" pitchFamily="34" charset="0"/>
                <a:ea typeface="Times New Roman" panose="02020603050405020304" pitchFamily="18" charset="0"/>
                <a:cs typeface="Times New Roman" panose="02020603050405020304" pitchFamily="18" charset="0"/>
              </a:rPr>
              <a:t>(فرورفتگی جناغ) و یا</a:t>
            </a:r>
            <a:r>
              <a:rPr lang="en-US" dirty="0">
                <a:latin typeface="Times New Roman" panose="02020603050405020304" pitchFamily="18" charset="0"/>
                <a:ea typeface="Times New Roman" panose="02020603050405020304" pitchFamily="18" charset="0"/>
                <a:cs typeface="Arial" panose="020B0604020202020204" pitchFamily="34" charset="0"/>
              </a:rPr>
              <a:t>pigeon chest=pectus </a:t>
            </a:r>
            <a:r>
              <a:rPr lang="en-US" dirty="0" err="1">
                <a:latin typeface="Times New Roman" panose="02020603050405020304" pitchFamily="18" charset="0"/>
                <a:ea typeface="Times New Roman" panose="02020603050405020304" pitchFamily="18" charset="0"/>
                <a:cs typeface="Arial" panose="020B0604020202020204" pitchFamily="34" charset="0"/>
              </a:rPr>
              <a:t>carinatum</a:t>
            </a:r>
            <a:r>
              <a:rPr lang="ar-SA" dirty="0">
                <a:latin typeface="Calibri" panose="020F0502020204030204" pitchFamily="34" charset="0"/>
                <a:ea typeface="Times New Roman" panose="02020603050405020304" pitchFamily="18" charset="0"/>
                <a:cs typeface="Times New Roman" panose="02020603050405020304" pitchFamily="18" charset="0"/>
              </a:rPr>
              <a:t> (سینه کبوتری) که جناغ برآمده است. و یا</a:t>
            </a:r>
            <a:r>
              <a:rPr lang="en-US" dirty="0">
                <a:latin typeface="Times New Roman" panose="02020603050405020304" pitchFamily="18" charset="0"/>
                <a:ea typeface="Times New Roman" panose="02020603050405020304" pitchFamily="18" charset="0"/>
                <a:cs typeface="Arial" panose="020B0604020202020204" pitchFamily="34" charset="0"/>
              </a:rPr>
              <a:t>flail chest</a:t>
            </a:r>
            <a:r>
              <a:rPr lang="ar-SA" dirty="0">
                <a:latin typeface="Calibri" panose="020F0502020204030204" pitchFamily="34" charset="0"/>
                <a:ea typeface="Times New Roman" panose="02020603050405020304" pitchFamily="18" charset="0"/>
                <a:cs typeface="Times New Roman" panose="02020603050405020304" pitchFamily="18" charset="0"/>
              </a:rPr>
              <a:t>(قفسه سینه لرزان) که به علت شکستگی قسمتی از قفسه سینه ممکنه به طور متناقض در دم یکی از دیواره های قفسه ی سینه به داخل حرکت کنه</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علاوه </a:t>
            </a:r>
            <a:r>
              <a:rPr lang="ar-SA" dirty="0">
                <a:latin typeface="Calibri" panose="020F0502020204030204" pitchFamily="34" charset="0"/>
                <a:ea typeface="Times New Roman" panose="02020603050405020304" pitchFamily="18" charset="0"/>
                <a:cs typeface="Times New Roman" panose="02020603050405020304" pitchFamily="18" charset="0"/>
              </a:rPr>
              <a:t>بر اینها باید قرینه بودن تنفس هم بررسی شود</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در </a:t>
            </a:r>
            <a:r>
              <a:rPr lang="ar-SA" dirty="0">
                <a:latin typeface="Calibri" panose="020F0502020204030204" pitchFamily="34" charset="0"/>
                <a:ea typeface="Times New Roman" panose="02020603050405020304" pitchFamily="18" charset="0"/>
                <a:cs typeface="Times New Roman" panose="02020603050405020304" pitchFamily="18" charset="0"/>
              </a:rPr>
              <a:t>مشاهده ما باید چماقی شدن انگشتان بیمار رو ارزیابی </a:t>
            </a:r>
            <a:r>
              <a:rPr lang="ar-SA" dirty="0" smtClean="0">
                <a:latin typeface="Calibri" panose="020F0502020204030204" pitchFamily="34" charset="0"/>
                <a:ea typeface="Times New Roman" panose="02020603050405020304" pitchFamily="18" charset="0"/>
                <a:cs typeface="Times New Roman" panose="02020603050405020304" pitchFamily="18" charset="0"/>
              </a:rPr>
              <a:t>کنیم. </a:t>
            </a:r>
            <a:r>
              <a:rPr lang="en-US" dirty="0" smtClean="0">
                <a:latin typeface="Times New Roman" panose="02020603050405020304" pitchFamily="18" charset="0"/>
                <a:ea typeface="Times New Roman" panose="02020603050405020304" pitchFamily="18" charset="0"/>
                <a:cs typeface="Arial" panose="020B0604020202020204" pitchFamily="34" charset="0"/>
              </a:rPr>
              <a:t>clubbing</a:t>
            </a:r>
            <a:r>
              <a:rPr lang="ar-SA" dirty="0" smtClean="0">
                <a:latin typeface="Calibri" panose="020F0502020204030204" pitchFamily="34" charset="0"/>
                <a:ea typeface="Times New Roman" panose="02020603050405020304" pitchFamily="18" charset="0"/>
                <a:cs typeface="Times New Roman" panose="02020603050405020304" pitchFamily="18" charset="0"/>
              </a:rPr>
              <a:t> </a:t>
            </a:r>
            <a:r>
              <a:rPr lang="ar-SA" dirty="0">
                <a:latin typeface="Calibri" panose="020F0502020204030204" pitchFamily="34" charset="0"/>
                <a:ea typeface="Times New Roman" panose="02020603050405020304" pitchFamily="18" charset="0"/>
                <a:cs typeface="Times New Roman" panose="02020603050405020304" pitchFamily="18" charset="0"/>
              </a:rPr>
              <a:t>در </a:t>
            </a:r>
            <a:r>
              <a:rPr lang="ar-SA" dirty="0" smtClean="0">
                <a:latin typeface="Calibri" panose="020F0502020204030204" pitchFamily="34" charset="0"/>
                <a:ea typeface="Times New Roman" panose="02020603050405020304" pitchFamily="18" charset="0"/>
                <a:cs typeface="Times New Roman" panose="02020603050405020304" pitchFamily="18" charset="0"/>
              </a:rPr>
              <a:t>ا</a:t>
            </a:r>
            <a:r>
              <a:rPr lang="fa-IR" dirty="0" smtClean="0">
                <a:latin typeface="Calibri" panose="020F0502020204030204" pitchFamily="34" charset="0"/>
                <a:ea typeface="Times New Roman" panose="02020603050405020304" pitchFamily="18" charset="0"/>
                <a:cs typeface="Times New Roman" panose="02020603050405020304" pitchFamily="18" charset="0"/>
              </a:rPr>
              <a:t>ن</a:t>
            </a:r>
            <a:r>
              <a:rPr lang="ar-SA" dirty="0" smtClean="0">
                <a:latin typeface="Calibri" panose="020F0502020204030204" pitchFamily="34" charset="0"/>
                <a:ea typeface="Times New Roman" panose="02020603050405020304" pitchFamily="18" charset="0"/>
                <a:cs typeface="Times New Roman" panose="02020603050405020304" pitchFamily="18" charset="0"/>
              </a:rPr>
              <a:t>گشتان </a:t>
            </a:r>
            <a:r>
              <a:rPr lang="ar-SA" dirty="0">
                <a:latin typeface="Calibri" panose="020F0502020204030204" pitchFamily="34" charset="0"/>
                <a:ea typeface="Times New Roman" panose="02020603050405020304" pitchFamily="18" charset="0"/>
                <a:cs typeface="Times New Roman" panose="02020603050405020304" pitchFamily="18" charset="0"/>
              </a:rPr>
              <a:t>پا نیز میتواند باشد</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در </a:t>
            </a:r>
            <a:r>
              <a:rPr lang="ar-SA" dirty="0">
                <a:latin typeface="Calibri" panose="020F0502020204030204" pitchFamily="34" charset="0"/>
                <a:ea typeface="Times New Roman" panose="02020603050405020304" pitchFamily="18" charset="0"/>
                <a:cs typeface="Times New Roman" panose="02020603050405020304" pitchFamily="18" charset="0"/>
              </a:rPr>
              <a:t>مشاهده ما وجود یا عدم وجود علائم دیسپنه(احساس کردن </a:t>
            </a:r>
            <a:r>
              <a:rPr lang="ar-SA" dirty="0" smtClean="0">
                <a:latin typeface="Calibri" panose="020F0502020204030204" pitchFamily="34" charset="0"/>
                <a:ea typeface="Times New Roman" panose="02020603050405020304" pitchFamily="18" charset="0"/>
                <a:cs typeface="Times New Roman" panose="02020603050405020304" pitchFamily="18" charset="0"/>
              </a:rPr>
              <a:t>تنفس) </a:t>
            </a:r>
            <a:r>
              <a:rPr lang="ar-SA" dirty="0">
                <a:latin typeface="Calibri" panose="020F0502020204030204" pitchFamily="34" charset="0"/>
                <a:ea typeface="Times New Roman" panose="02020603050405020304" pitchFamily="18" charset="0"/>
                <a:cs typeface="Times New Roman" panose="02020603050405020304" pitchFamily="18" charset="0"/>
              </a:rPr>
              <a:t>را بررسی میکنیم</a:t>
            </a:r>
            <a:r>
              <a:rPr lang="ar-SA" dirty="0" smtClean="0">
                <a:latin typeface="Calibri" panose="020F0502020204030204" pitchFamily="34" charset="0"/>
                <a:ea typeface="Times New Roman" panose="02020603050405020304" pitchFamily="18" charset="0"/>
                <a:cs typeface="Times New Roman" panose="02020603050405020304" pitchFamily="18" charset="0"/>
              </a:rPr>
              <a:t>:) </a:t>
            </a:r>
            <a:r>
              <a:rPr lang="ar-SA" dirty="0">
                <a:latin typeface="Calibri" panose="020F0502020204030204" pitchFamily="34" charset="0"/>
                <a:ea typeface="Times New Roman" panose="02020603050405020304" pitchFamily="18" charset="0"/>
                <a:cs typeface="Times New Roman" panose="02020603050405020304" pitchFamily="18" charset="0"/>
              </a:rPr>
              <a:t>؛ سیانوز مرکزی(در مخاطات و لبها و زبان) ویا محیطی(در انگشتان) ؛ </a:t>
            </a:r>
            <a:r>
              <a:rPr lang="en-US" dirty="0">
                <a:latin typeface="Times New Roman" panose="02020603050405020304" pitchFamily="18" charset="0"/>
                <a:ea typeface="Times New Roman" panose="02020603050405020304" pitchFamily="18" charset="0"/>
                <a:cs typeface="Arial" panose="020B0604020202020204" pitchFamily="34" charset="0"/>
              </a:rPr>
              <a:t>nasal flaring</a:t>
            </a:r>
            <a:r>
              <a:rPr lang="ar-SA" dirty="0">
                <a:latin typeface="Calibri" panose="020F0502020204030204" pitchFamily="34" charset="0"/>
                <a:ea typeface="Times New Roman" panose="02020603050405020304" pitchFamily="18" charset="0"/>
                <a:cs typeface="Times New Roman" panose="02020603050405020304" pitchFamily="18" charset="0"/>
              </a:rPr>
              <a:t> ؛ کمک گرفتن از عضلات فرعی جهت تنفس مثل استرنوکلیدومستوئئد </a:t>
            </a:r>
            <a:endParaRPr lang="en-US" dirty="0"/>
          </a:p>
        </p:txBody>
      </p:sp>
    </p:spTree>
    <p:extLst>
      <p:ext uri="{BB962C8B-B14F-4D97-AF65-F5344CB8AC3E}">
        <p14:creationId xmlns:p14="http://schemas.microsoft.com/office/powerpoint/2010/main" val="182172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340818"/>
            <a:ext cx="11353800" cy="545855"/>
          </a:xfrm>
          <a:prstGeom prst="rect">
            <a:avLst/>
          </a:prstGeom>
        </p:spPr>
        <p:txBody>
          <a:bodyPr wrap="square">
            <a:spAutoFit/>
          </a:bodyPr>
          <a:lstStyle/>
          <a:p>
            <a:pPr algn="r" rtl="1">
              <a:lnSpc>
                <a:spcPct val="107000"/>
              </a:lnSpc>
              <a:spcAft>
                <a:spcPts val="800"/>
              </a:spcAft>
            </a:pPr>
            <a:r>
              <a:rPr lang="fa-IR" sz="2800" dirty="0" smtClean="0">
                <a:latin typeface="Calibri" panose="020F0502020204030204" pitchFamily="34" charset="0"/>
                <a:ea typeface="Times New Roman" panose="02020603050405020304" pitchFamily="18" charset="0"/>
                <a:cs typeface="Courier New" panose="02070309020205020404" pitchFamily="49" charset="0"/>
              </a:rPr>
              <a:t>2-</a:t>
            </a:r>
            <a:r>
              <a:rPr lang="ar-SA" sz="2800" dirty="0">
                <a:latin typeface="Calibri" panose="020F0502020204030204" pitchFamily="34" charset="0"/>
                <a:ea typeface="Times New Roman" panose="02020603050405020304" pitchFamily="18" charset="0"/>
                <a:cs typeface="Courier New" panose="02070309020205020404" pitchFamily="49" charset="0"/>
              </a:rPr>
              <a:t>سمع</a:t>
            </a:r>
            <a:r>
              <a:rPr lang="ar-SA" sz="2800" dirty="0" smtClean="0">
                <a:latin typeface="Calibri" panose="020F0502020204030204" pitchFamily="34" charset="0"/>
                <a:ea typeface="Times New Roman" panose="02020603050405020304" pitchFamily="18" charset="0"/>
                <a:cs typeface="Courier New" panose="02070309020205020404" pitchFamily="49" charset="0"/>
              </a:rPr>
              <a:t>:</a:t>
            </a:r>
          </a:p>
        </p:txBody>
      </p:sp>
      <p:pic>
        <p:nvPicPr>
          <p:cNvPr id="3" name="Picture 2"/>
          <p:cNvPicPr>
            <a:picLocks noChangeAspect="1"/>
          </p:cNvPicPr>
          <p:nvPr/>
        </p:nvPicPr>
        <p:blipFill>
          <a:blip r:embed="rId2"/>
          <a:stretch>
            <a:fillRect/>
          </a:stretch>
        </p:blipFill>
        <p:spPr>
          <a:xfrm>
            <a:off x="5885426" y="994051"/>
            <a:ext cx="5944624" cy="767842"/>
          </a:xfrm>
          <a:prstGeom prst="rect">
            <a:avLst/>
          </a:prstGeom>
        </p:spPr>
      </p:pic>
      <p:sp>
        <p:nvSpPr>
          <p:cNvPr id="7" name="Rectangle 6"/>
          <p:cNvSpPr/>
          <p:nvPr/>
        </p:nvSpPr>
        <p:spPr>
          <a:xfrm>
            <a:off x="3467100" y="2006862"/>
            <a:ext cx="8362950" cy="4070473"/>
          </a:xfrm>
          <a:prstGeom prst="rect">
            <a:avLst/>
          </a:prstGeom>
        </p:spPr>
        <p:txBody>
          <a:bodyPr wrap="square">
            <a:spAutoFit/>
          </a:bodyPr>
          <a:lstStyle/>
          <a:p>
            <a:pPr algn="r" rtl="1">
              <a:lnSpc>
                <a:spcPct val="107000"/>
              </a:lnSpc>
              <a:spcAft>
                <a:spcPts val="800"/>
              </a:spcAft>
            </a:pPr>
            <a:r>
              <a:rPr lang="fa-IR" dirty="0" smtClean="0">
                <a:latin typeface="Calibri" panose="020F0502020204030204" pitchFamily="34" charset="0"/>
                <a:ea typeface="Times New Roman" panose="02020603050405020304" pitchFamily="18" charset="0"/>
                <a:cs typeface="Times New Roman" panose="02020603050405020304" pitchFamily="18" charset="0"/>
              </a:rPr>
              <a:t>ا</a:t>
            </a:r>
            <a:r>
              <a:rPr lang="ar-SA" dirty="0" smtClean="0">
                <a:latin typeface="Calibri" panose="020F0502020204030204" pitchFamily="34" charset="0"/>
                <a:ea typeface="Times New Roman" panose="02020603050405020304" pitchFamily="18" charset="0"/>
                <a:cs typeface="Times New Roman" panose="02020603050405020304" pitchFamily="18" charset="0"/>
              </a:rPr>
              <a:t>ما </a:t>
            </a:r>
            <a:r>
              <a:rPr lang="ar-SA" dirty="0">
                <a:latin typeface="Calibri" panose="020F0502020204030204" pitchFamily="34" charset="0"/>
                <a:ea typeface="Times New Roman" panose="02020603050405020304" pitchFamily="18" charset="0"/>
                <a:cs typeface="Times New Roman" panose="02020603050405020304" pitchFamily="18" charset="0"/>
              </a:rPr>
              <a:t>صداهای </a:t>
            </a:r>
            <a:r>
              <a:rPr lang="en-US" dirty="0">
                <a:latin typeface="Times New Roman" panose="02020603050405020304" pitchFamily="18" charset="0"/>
                <a:ea typeface="Times New Roman" panose="02020603050405020304" pitchFamily="18" charset="0"/>
                <a:cs typeface="Arial" panose="020B0604020202020204" pitchFamily="34" charset="0"/>
              </a:rPr>
              <a:t>abnormal</a:t>
            </a:r>
            <a:r>
              <a:rPr lang="ar-SA" dirty="0">
                <a:latin typeface="Times New Roman" panose="02020603050405020304" pitchFamily="18" charset="0"/>
                <a:ea typeface="Times New Roman" panose="02020603050405020304" pitchFamily="18" charset="0"/>
              </a:rPr>
              <a:t> ریه: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1-      صداهای </a:t>
            </a:r>
            <a:r>
              <a:rPr lang="en-US" dirty="0">
                <a:latin typeface="Times New Roman" panose="02020603050405020304" pitchFamily="18" charset="0"/>
                <a:ea typeface="Times New Roman" panose="02020603050405020304" pitchFamily="18" charset="0"/>
                <a:cs typeface="Arial" panose="020B0604020202020204" pitchFamily="34" charset="0"/>
              </a:rPr>
              <a:t>continuous</a:t>
            </a:r>
            <a:r>
              <a:rPr lang="ar-SA" dirty="0">
                <a:latin typeface="Times New Roman" panose="02020603050405020304" pitchFamily="18" charset="0"/>
                <a:ea typeface="Times New Roman" panose="02020603050405020304" pitchFamily="18" charset="0"/>
              </a:rPr>
              <a:t> </a:t>
            </a:r>
            <a:r>
              <a:rPr lang="fa-IR" dirty="0" smtClean="0">
                <a:latin typeface="Times New Roman" panose="02020603050405020304" pitchFamily="18" charset="0"/>
                <a:ea typeface="Times New Roman" panose="02020603050405020304" pitchFamily="18" charset="0"/>
              </a:rPr>
              <a:t>مداوم و پیوسته </a:t>
            </a:r>
            <a:r>
              <a:rPr lang="ar-SA" dirty="0" smtClean="0">
                <a:latin typeface="Times New Roman" panose="02020603050405020304" pitchFamily="18" charset="0"/>
                <a:ea typeface="Times New Roman" panose="02020603050405020304" pitchFamily="18" charset="0"/>
              </a:rPr>
              <a:t>مثل:رونکای </a:t>
            </a:r>
            <a:r>
              <a:rPr lang="ar-SA" dirty="0">
                <a:latin typeface="Times New Roman" panose="02020603050405020304" pitchFamily="18" charset="0"/>
                <a:ea typeface="Times New Roman" panose="02020603050405020304" pitchFamily="18" charset="0"/>
              </a:rPr>
              <a:t>و ویزینگ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2-      صداهای </a:t>
            </a:r>
            <a:r>
              <a:rPr lang="en-US" dirty="0">
                <a:latin typeface="Times New Roman" panose="02020603050405020304" pitchFamily="18" charset="0"/>
                <a:ea typeface="Times New Roman" panose="02020603050405020304" pitchFamily="18" charset="0"/>
                <a:cs typeface="Arial" panose="020B0604020202020204" pitchFamily="34" charset="0"/>
              </a:rPr>
              <a:t>discontinuous</a:t>
            </a:r>
            <a:r>
              <a:rPr lang="ar-SA" dirty="0">
                <a:latin typeface="Times New Roman" panose="02020603050405020304" pitchFamily="18" charset="0"/>
                <a:ea typeface="Times New Roman" panose="02020603050405020304" pitchFamily="18" charset="0"/>
              </a:rPr>
              <a:t> </a:t>
            </a:r>
            <a:r>
              <a:rPr lang="fa-IR" dirty="0" smtClean="0">
                <a:latin typeface="Times New Roman" panose="02020603050405020304" pitchFamily="18" charset="0"/>
                <a:ea typeface="Times New Roman" panose="02020603050405020304" pitchFamily="18" charset="0"/>
              </a:rPr>
              <a:t>منقطع </a:t>
            </a:r>
            <a:r>
              <a:rPr lang="ar-SA" dirty="0" smtClean="0">
                <a:latin typeface="Times New Roman" panose="02020603050405020304" pitchFamily="18" charset="0"/>
                <a:ea typeface="Times New Roman" panose="02020603050405020304" pitchFamily="18" charset="0"/>
              </a:rPr>
              <a:t>مثل </a:t>
            </a:r>
            <a:r>
              <a:rPr lang="ar-SA" dirty="0">
                <a:latin typeface="Times New Roman" panose="02020603050405020304" pitchFamily="18" charset="0"/>
                <a:ea typeface="Times New Roman" panose="02020603050405020304" pitchFamily="18" charset="0"/>
              </a:rPr>
              <a:t>کراکل(لفظ فرانسه ی آن= رال)</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ویزینگ: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صدایی مداوم و موزیکال </a:t>
            </a:r>
            <a:r>
              <a:rPr lang="ar-SA" dirty="0" smtClean="0">
                <a:latin typeface="Times New Roman" panose="02020603050405020304" pitchFamily="18" charset="0"/>
                <a:ea typeface="Times New Roman" panose="02020603050405020304" pitchFamily="18" charset="0"/>
              </a:rPr>
              <a:t>است </a:t>
            </a:r>
            <a:r>
              <a:rPr lang="ar-SA" dirty="0">
                <a:latin typeface="Times New Roman" panose="02020603050405020304" pitchFamily="18" charset="0"/>
                <a:ea typeface="Times New Roman" panose="02020603050405020304" pitchFamily="18" charset="0"/>
              </a:rPr>
              <a:t>که در راههای هوایی کوچک در بازدم شنیده میشود.این صدا را در موارد تنگی راههای هوایی مثل آسم میتوانیم بشنویم.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نکته:شنیدن این صدا با گوشی=ویزینگ    و شنیدن این صدا بدون گوشی=ویز</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رونکای:</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صدایی مداوم و موزیکال </a:t>
            </a:r>
            <a:r>
              <a:rPr lang="ar-SA" dirty="0" smtClean="0">
                <a:latin typeface="Times New Roman" panose="02020603050405020304" pitchFamily="18" charset="0"/>
                <a:ea typeface="Times New Roman" panose="02020603050405020304" pitchFamily="18" charset="0"/>
              </a:rPr>
              <a:t>است </a:t>
            </a:r>
            <a:r>
              <a:rPr lang="ar-SA" dirty="0">
                <a:latin typeface="Times New Roman" panose="02020603050405020304" pitchFamily="18" charset="0"/>
                <a:ea typeface="Times New Roman" panose="02020603050405020304" pitchFamily="18" charset="0"/>
              </a:rPr>
              <a:t>که در مجاری بزرگ شنیده میشود. همان ویزینگ بم است.گاهی اوقات ممکن است که رونکای در اثر تجمع ترشح ایجاد شده و با سرفه برطرف گردد.</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5470008" y="1615944"/>
            <a:ext cx="6644768" cy="369332"/>
          </a:xfrm>
          <a:prstGeom prst="rect">
            <a:avLst/>
          </a:prstGeom>
        </p:spPr>
        <p:txBody>
          <a:bodyPr wrap="none">
            <a:spAutoFit/>
          </a:bodyPr>
          <a:lstStyle/>
          <a:p>
            <a:r>
              <a:rPr lang="ar-SA" dirty="0">
                <a:ea typeface="Times New Roman" panose="02020603050405020304" pitchFamily="18" charset="0"/>
                <a:cs typeface="Times New Roman" panose="02020603050405020304" pitchFamily="18" charset="0"/>
              </a:rPr>
              <a:t>انواع صداهای نرمال ریه: </a:t>
            </a:r>
            <a:r>
              <a:rPr lang="ar-SA" dirty="0"/>
              <a:t>صدای </a:t>
            </a:r>
            <a:r>
              <a:rPr lang="ar-SA" dirty="0" smtClean="0"/>
              <a:t>تراکئال</a:t>
            </a:r>
            <a:r>
              <a:rPr lang="ar-SA" dirty="0"/>
              <a:t> </a:t>
            </a:r>
            <a:r>
              <a:rPr lang="fa-IR" dirty="0" smtClean="0"/>
              <a:t>–</a:t>
            </a:r>
            <a:r>
              <a:rPr lang="ar-SA" dirty="0" smtClean="0"/>
              <a:t>برونکیال</a:t>
            </a:r>
            <a:r>
              <a:rPr lang="fa-IR" dirty="0" smtClean="0"/>
              <a:t>- وزیکولار وبرونکووزیکولار </a:t>
            </a:r>
            <a:endParaRPr lang="en-US" dirty="0"/>
          </a:p>
        </p:txBody>
      </p:sp>
    </p:spTree>
    <p:extLst>
      <p:ext uri="{BB962C8B-B14F-4D97-AF65-F5344CB8AC3E}">
        <p14:creationId xmlns:p14="http://schemas.microsoft.com/office/powerpoint/2010/main" val="97513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53378"/>
            <a:ext cx="6096000" cy="5654881"/>
          </a:xfrm>
          <a:prstGeom prst="rect">
            <a:avLst/>
          </a:prstGeom>
        </p:spPr>
        <p:txBody>
          <a:bodyPr>
            <a:spAutoFit/>
          </a:bodyPr>
          <a:lstStyle/>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کراکل یا رال:</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در هنگام دم </a:t>
            </a:r>
            <a:r>
              <a:rPr lang="ar-SA" dirty="0" smtClean="0">
                <a:latin typeface="Calibri" panose="020F0502020204030204" pitchFamily="34" charset="0"/>
                <a:ea typeface="Times New Roman" panose="02020603050405020304" pitchFamily="18" charset="0"/>
                <a:cs typeface="Times New Roman" panose="02020603050405020304" pitchFamily="18" charset="0"/>
              </a:rPr>
              <a:t>همانند </a:t>
            </a:r>
            <a:r>
              <a:rPr lang="ar-SA" dirty="0">
                <a:latin typeface="Calibri" panose="020F0502020204030204" pitchFamily="34" charset="0"/>
                <a:ea typeface="Times New Roman" panose="02020603050405020304" pitchFamily="18" charset="0"/>
                <a:cs typeface="Times New Roman" panose="02020603050405020304" pitchFamily="18" charset="0"/>
              </a:rPr>
              <a:t>صدای گذاشتن پا روی برف میماند. این صدا به علت تجمع ترشحات زیاد شنیده </a:t>
            </a:r>
            <a:r>
              <a:rPr lang="ar-SA" dirty="0" smtClean="0">
                <a:latin typeface="Calibri" panose="020F0502020204030204" pitchFamily="34" charset="0"/>
                <a:ea typeface="Times New Roman" panose="02020603050405020304" pitchFamily="18" charset="0"/>
                <a:cs typeface="Times New Roman" panose="02020603050405020304" pitchFamily="18" charset="0"/>
              </a:rPr>
              <a:t>میشود</a:t>
            </a:r>
            <a:r>
              <a:rPr lang="fa-IR" dirty="0" smtClean="0">
                <a:latin typeface="Calibri" panose="020F0502020204030204" pitchFamily="34" charset="0"/>
                <a:ea typeface="Times New Roman" panose="02020603050405020304" pitchFamily="18" charset="0"/>
                <a:cs typeface="Times New Roman" panose="02020603050405020304" pitchFamily="18" charset="0"/>
              </a:rPr>
              <a:t>.</a:t>
            </a:r>
          </a:p>
          <a:p>
            <a:pPr algn="r" rtl="1">
              <a:lnSpc>
                <a:spcPct val="107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.2 </a:t>
            </a:r>
            <a:r>
              <a:rPr lang="ar-SA" dirty="0">
                <a:latin typeface="Calibri" panose="020F0502020204030204" pitchFamily="34" charset="0"/>
                <a:ea typeface="Times New Roman" panose="02020603050405020304" pitchFamily="18" charset="0"/>
                <a:cs typeface="Times New Roman" panose="02020603050405020304" pitchFamily="18" charset="0"/>
              </a:rPr>
              <a:t>نوع دارد: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1-</a:t>
            </a:r>
            <a:r>
              <a:rPr lang="en-US" dirty="0">
                <a:latin typeface="Times New Roman" panose="02020603050405020304" pitchFamily="18" charset="0"/>
                <a:ea typeface="Times New Roman" panose="02020603050405020304" pitchFamily="18" charset="0"/>
                <a:cs typeface="Arial" panose="020B0604020202020204" pitchFamily="34" charset="0"/>
              </a:rPr>
              <a:t>fine crackle</a:t>
            </a:r>
            <a:r>
              <a:rPr lang="ar-SA" dirty="0">
                <a:latin typeface="Calibri" panose="020F0502020204030204" pitchFamily="34" charset="0"/>
                <a:ea typeface="Times New Roman" panose="02020603050405020304" pitchFamily="18" charset="0"/>
                <a:cs typeface="Times New Roman" panose="02020603050405020304" pitchFamily="18" charset="0"/>
              </a:rPr>
              <a:t>: برف از نوع تازه است! در سیستیک فایبروزیز شنیده میشود.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Arial" panose="020B0604020202020204" pitchFamily="34" charset="0"/>
              </a:rPr>
              <a:t>coarse crackle</a:t>
            </a:r>
            <a:r>
              <a:rPr lang="ar-SA" dirty="0">
                <a:latin typeface="Calibri" panose="020F0502020204030204" pitchFamily="34" charset="0"/>
                <a:ea typeface="Times New Roman" panose="02020603050405020304" pitchFamily="18" charset="0"/>
                <a:cs typeface="Times New Roman" panose="02020603050405020304" pitchFamily="18" charset="0"/>
              </a:rPr>
              <a:t>: مثل اینکه پا روی برف یخ زده و مونده گذاشته شود. در صورت وجود ترشحات زیاد.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صدای غیر طبیعی دیگر استرایدور است. این صدا هنگام عبور هوا از مجاری بزرگ اکسترا توراسیک مثل نای که تنگ شده باشند ایجاد میشود و مانند صدای سرفه های خشک صدادار همچون پارس سگ میماند. مثل موقعی که میگن طرف خروسک گرفته.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گرانتینگ: بازدم صداداری است که به دلیل بسته بودن اپی گلوت ایجاد میشود و در نوزادان مثل ناله کردن میمونه.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Times New Roman" panose="02020603050405020304" pitchFamily="18" charset="0"/>
                <a:ea typeface="Times New Roman" panose="02020603050405020304" pitchFamily="18" charset="0"/>
                <a:cs typeface="Arial" panose="020B0604020202020204" pitchFamily="34" charset="0"/>
              </a:rPr>
              <a:t>Pleural friction rub</a:t>
            </a:r>
            <a:r>
              <a:rPr lang="ar-SA" dirty="0">
                <a:latin typeface="Calibri" panose="020F0502020204030204" pitchFamily="34" charset="0"/>
                <a:ea typeface="Times New Roman" panose="02020603050405020304" pitchFamily="18" charset="0"/>
                <a:cs typeface="Times New Roman" panose="02020603050405020304" pitchFamily="18" charset="0"/>
              </a:rPr>
              <a:t> از صداهای غیر طبیعی است که در بازدم واضح تر از دم است.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98213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785" y="410136"/>
            <a:ext cx="10706100" cy="6740307"/>
          </a:xfrm>
          <a:prstGeom prst="rect">
            <a:avLst/>
          </a:prstGeom>
        </p:spPr>
        <p:txBody>
          <a:bodyPr wrap="square">
            <a:spAutoFit/>
          </a:bodyPr>
          <a:lstStyle/>
          <a:p>
            <a:pPr algn="r" rtl="1">
              <a:lnSpc>
                <a:spcPct val="150000"/>
              </a:lnSpc>
            </a:pPr>
            <a:r>
              <a:rPr lang="fa-IR" sz="2400" dirty="0" smtClean="0"/>
              <a:t> براي شروع درمان صحيح و سريع تا حد امكان بايستي ارزيابي در</a:t>
            </a:r>
            <a:endParaRPr lang="en-US" sz="2400" dirty="0" smtClean="0"/>
          </a:p>
          <a:p>
            <a:pPr algn="r" rtl="1">
              <a:lnSpc>
                <a:spcPct val="150000"/>
              </a:lnSpc>
            </a:pPr>
            <a:r>
              <a:rPr lang="fa-IR" sz="2400" dirty="0" smtClean="0"/>
              <a:t> </a:t>
            </a:r>
            <a:r>
              <a:rPr lang="fa-IR" sz="2400" b="1" dirty="0" smtClean="0">
                <a:effectLst>
                  <a:outerShdw blurRad="38100" dist="38100" dir="2700000" algn="tl">
                    <a:srgbClr val="000000">
                      <a:alpha val="43137"/>
                    </a:srgbClr>
                  </a:outerShdw>
                </a:effectLst>
              </a:rPr>
              <a:t>اولين فرصت </a:t>
            </a:r>
            <a:r>
              <a:rPr lang="fa-IR" sz="2400" dirty="0"/>
              <a:t>ممكن انجام شود. </a:t>
            </a:r>
          </a:p>
          <a:p>
            <a:pPr algn="r" rtl="1">
              <a:lnSpc>
                <a:spcPct val="150000"/>
              </a:lnSpc>
            </a:pPr>
            <a:endParaRPr lang="fa-IR" sz="2400" b="1" dirty="0" smtClean="0">
              <a:effectLst>
                <a:outerShdw blurRad="38100" dist="38100" dir="2700000" algn="tl">
                  <a:srgbClr val="000000">
                    <a:alpha val="43137"/>
                  </a:srgbClr>
                </a:outerShdw>
              </a:effectLst>
            </a:endParaRPr>
          </a:p>
          <a:p>
            <a:pPr algn="r" rtl="1">
              <a:lnSpc>
                <a:spcPct val="150000"/>
              </a:lnSpc>
            </a:pPr>
            <a:r>
              <a:rPr lang="fa-IR" sz="2400" dirty="0" smtClean="0"/>
              <a:t>ﻓﺮم </a:t>
            </a:r>
            <a:r>
              <a:rPr lang="fa-IR" sz="2400" dirty="0"/>
              <a:t>ﻫﺎي ارزﯾﺎﺑﯽ اوﻟﯿﻪ ﺑﯿﻤﺎر ﮐﻪ در ﭘﺮوﻧﺪه ﺑﯿﻤﺎران ﻣﻮﺟﻮد اﺳﺖ ﺑﺎﯾﺪ ﺣﺪاﮐﺜﺮ ﺗﺎ </a:t>
            </a:r>
            <a:r>
              <a:rPr lang="fa-IR" sz="2400" b="1" dirty="0" smtClean="0">
                <a:solidFill>
                  <a:srgbClr val="0070C0"/>
                </a:solidFill>
              </a:rPr>
              <a:t>24</a:t>
            </a:r>
          </a:p>
          <a:p>
            <a:pPr algn="r" rtl="1">
              <a:lnSpc>
                <a:spcPct val="150000"/>
              </a:lnSpc>
            </a:pPr>
            <a:r>
              <a:rPr lang="fa-IR" sz="2400" dirty="0" smtClean="0"/>
              <a:t>ساعت پس </a:t>
            </a:r>
            <a:r>
              <a:rPr lang="fa-IR" sz="2400" dirty="0"/>
              <a:t>از پذيرش </a:t>
            </a:r>
            <a:r>
              <a:rPr lang="fa-IR" sz="2400" dirty="0" smtClean="0"/>
              <a:t>بيماردر بخش های </a:t>
            </a:r>
            <a:r>
              <a:rPr lang="fa-IR" sz="2400" dirty="0"/>
              <a:t>بستري و زودتر بر حسب شرايط بيمار يا </a:t>
            </a:r>
            <a:r>
              <a:rPr lang="fa-IR" sz="2400" dirty="0" smtClean="0"/>
              <a:t>بايستي براساس </a:t>
            </a:r>
            <a:r>
              <a:rPr lang="fa-IR" sz="2400" dirty="0"/>
              <a:t>خط مشي بيمارستان انجام </a:t>
            </a:r>
            <a:r>
              <a:rPr lang="fa-IR" sz="2400" dirty="0" smtClean="0"/>
              <a:t>شودو </a:t>
            </a:r>
            <a:r>
              <a:rPr lang="fa-IR" sz="2400" dirty="0"/>
              <a:t>در </a:t>
            </a:r>
            <a:r>
              <a:rPr lang="fa-IR" sz="2400" dirty="0" smtClean="0"/>
              <a:t>اورژاﻧﺲ حداکثر</a:t>
            </a:r>
            <a:r>
              <a:rPr lang="fa-IR" sz="2400" b="1" dirty="0" smtClean="0">
                <a:solidFill>
                  <a:srgbClr val="0070C0"/>
                </a:solidFill>
              </a:rPr>
              <a:t>6</a:t>
            </a:r>
            <a:r>
              <a:rPr lang="fa-IR" sz="2400" dirty="0" smtClean="0"/>
              <a:t> ﺳﺎﻋﺖ </a:t>
            </a:r>
          </a:p>
          <a:p>
            <a:pPr algn="r" rtl="1">
              <a:lnSpc>
                <a:spcPct val="150000"/>
              </a:lnSpc>
            </a:pPr>
            <a:r>
              <a:rPr lang="fa-IR" sz="2400" dirty="0" smtClean="0"/>
              <a:t>پس از بستری </a:t>
            </a:r>
            <a:r>
              <a:rPr lang="fa-IR" sz="2400" dirty="0"/>
              <a:t>ﺗﮑﻤﯿﻞ </a:t>
            </a:r>
            <a:r>
              <a:rPr lang="fa-IR" sz="2400" dirty="0" smtClean="0"/>
              <a:t>ﮔﺮدد.</a:t>
            </a:r>
          </a:p>
          <a:p>
            <a:pPr algn="r" rtl="1">
              <a:lnSpc>
                <a:spcPct val="150000"/>
              </a:lnSpc>
            </a:pPr>
            <a:r>
              <a:rPr lang="fa-IR" sz="2400" dirty="0" smtClean="0"/>
              <a:t>شايان ذكر است زمان دقيق بستگي به عواملي مانند نوع مراقبت ارائه شده به بيمار، پيچيدگي آن، طول مدت مراقبت و پويايي شرايط بيمار دارد. بر اين اساس بيمارستان ممكن است چارچوب زماني مختلفي براي ارزيابي بخش هاي </a:t>
            </a:r>
            <a:r>
              <a:rPr lang="fa-IR" sz="2400" dirty="0"/>
              <a:t>مختلف </a:t>
            </a:r>
            <a:endParaRPr lang="en-US" sz="2400" dirty="0" smtClean="0"/>
          </a:p>
          <a:p>
            <a:pPr algn="r" rtl="1">
              <a:lnSpc>
                <a:spcPct val="150000"/>
              </a:lnSpc>
            </a:pPr>
            <a:r>
              <a:rPr lang="fa-IR" sz="2400" dirty="0" smtClean="0"/>
              <a:t>با </a:t>
            </a:r>
            <a:r>
              <a:rPr lang="fa-IR" sz="2400" dirty="0"/>
              <a:t>رعايت حداكثر زمان </a:t>
            </a:r>
            <a:r>
              <a:rPr lang="fa-IR" sz="2400" dirty="0" smtClean="0"/>
              <a:t>24 ساعت ارائه دهد .</a:t>
            </a:r>
          </a:p>
          <a:p>
            <a:pPr algn="r" rtl="1">
              <a:lnSpc>
                <a:spcPct val="150000"/>
              </a:lnSpc>
            </a:pPr>
            <a:endParaRPr lang="fa-IR" sz="2400" dirty="0" smtClean="0"/>
          </a:p>
        </p:txBody>
      </p:sp>
    </p:spTree>
    <p:extLst>
      <p:ext uri="{BB962C8B-B14F-4D97-AF65-F5344CB8AC3E}">
        <p14:creationId xmlns:p14="http://schemas.microsoft.com/office/powerpoint/2010/main" val="342001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0700" y="1311688"/>
            <a:ext cx="9658350" cy="2662267"/>
          </a:xfrm>
          <a:prstGeom prst="rect">
            <a:avLst/>
          </a:prstGeom>
        </p:spPr>
        <p:txBody>
          <a:bodyPr wrap="square">
            <a:spAutoFit/>
          </a:bodyPr>
          <a:lstStyle/>
          <a:p>
            <a:pPr algn="r" rtl="1">
              <a:lnSpc>
                <a:spcPct val="150000"/>
              </a:lnSpc>
              <a:spcAft>
                <a:spcPts val="800"/>
              </a:spcAft>
            </a:pPr>
            <a:r>
              <a:rPr lang="fa-IR" sz="2800" dirty="0">
                <a:latin typeface="Calibri" panose="020F0502020204030204" pitchFamily="34" charset="0"/>
                <a:ea typeface="Times New Roman" panose="02020603050405020304" pitchFamily="18" charset="0"/>
                <a:cs typeface="Courier New" panose="02070309020205020404" pitchFamily="49" charset="0"/>
              </a:rPr>
              <a:t>-</a:t>
            </a:r>
            <a:r>
              <a:rPr lang="ar-SA" sz="2800" dirty="0">
                <a:latin typeface="Calibri" panose="020F0502020204030204" pitchFamily="34" charset="0"/>
                <a:ea typeface="Times New Roman" panose="02020603050405020304" pitchFamily="18" charset="0"/>
                <a:cs typeface="Courier New" panose="02070309020205020404" pitchFamily="49" charset="0"/>
              </a:rPr>
              <a:t>لمس:</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در لمس مجددا قرینگی حرکات را باگذاشتن کف دست بررسی میکنیم</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یکی از کارهایی که در لمس انجام میشه اینه که 2 تا انگشت شست رو میذاریم اطراف نای تا محلش رو لمس کنیم و ببینیم که آیا انحرافی داره یا نه؟(بررسی </a:t>
            </a:r>
            <a:r>
              <a:rPr lang="en-US" dirty="0">
                <a:latin typeface="Times New Roman" panose="02020603050405020304" pitchFamily="18" charset="0"/>
                <a:ea typeface="Times New Roman" panose="02020603050405020304" pitchFamily="18" charset="0"/>
                <a:cs typeface="Arial" panose="020B0604020202020204" pitchFamily="34" charset="0"/>
              </a:rPr>
              <a:t>tracheal deviation</a:t>
            </a:r>
            <a:r>
              <a:rPr lang="ar-SA" dirty="0">
                <a:latin typeface="Times New Roman" panose="02020603050405020304" pitchFamily="18" charset="0"/>
                <a:ea typeface="Times New Roman" panose="02020603050405020304" pitchFamily="18" charset="0"/>
              </a:rPr>
              <a:t>) همیطور با لمس نای باید میزان کشیدگی نای بررسی شود</a:t>
            </a:r>
            <a:r>
              <a:rPr lang="ar-SA" dirty="0" smtClean="0">
                <a:latin typeface="Times New Roman" panose="02020603050405020304" pitchFamily="18" charset="0"/>
                <a:ea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012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150" y="647822"/>
            <a:ext cx="8648700" cy="3595856"/>
          </a:xfrm>
          <a:prstGeom prst="rect">
            <a:avLst/>
          </a:prstGeom>
        </p:spPr>
        <p:txBody>
          <a:bodyPr wrap="square">
            <a:spAutoFit/>
          </a:bodyPr>
          <a:lstStyle/>
          <a:p>
            <a:pPr algn="r" rtl="1">
              <a:lnSpc>
                <a:spcPct val="150000"/>
              </a:lnSpc>
              <a:spcAft>
                <a:spcPts val="800"/>
              </a:spcAft>
            </a:pPr>
            <a:r>
              <a:rPr lang="fa-IR" sz="2800" dirty="0">
                <a:latin typeface="Calibri" panose="020F0502020204030204" pitchFamily="34" charset="0"/>
                <a:ea typeface="Times New Roman" panose="02020603050405020304" pitchFamily="18" charset="0"/>
                <a:cs typeface="Courier New" panose="02070309020205020404" pitchFamily="49" charset="0"/>
              </a:rPr>
              <a:t>-</a:t>
            </a:r>
            <a:r>
              <a:rPr lang="ar-SA" sz="2800" dirty="0">
                <a:latin typeface="Calibri" panose="020F0502020204030204" pitchFamily="34" charset="0"/>
                <a:ea typeface="Times New Roman" panose="02020603050405020304" pitchFamily="18" charset="0"/>
                <a:cs typeface="Courier New" panose="02070309020205020404" pitchFamily="49" charset="0"/>
              </a:rPr>
              <a:t>دق:</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smtClean="0">
                <a:latin typeface="Calibri" panose="020F0502020204030204" pitchFamily="34" charset="0"/>
                <a:ea typeface="Times New Roman" panose="02020603050405020304" pitchFamily="18" charset="0"/>
                <a:cs typeface="Times New Roman" panose="02020603050405020304" pitchFamily="18" charset="0"/>
              </a:rPr>
              <a:t>در </a:t>
            </a:r>
            <a:r>
              <a:rPr lang="ar-SA" dirty="0">
                <a:latin typeface="Calibri" panose="020F0502020204030204" pitchFamily="34" charset="0"/>
                <a:ea typeface="Times New Roman" panose="02020603050405020304" pitchFamily="18" charset="0"/>
                <a:cs typeface="Times New Roman" panose="02020603050405020304" pitchFamily="18" charset="0"/>
              </a:rPr>
              <a:t>دق  بین دنده ها باید </a:t>
            </a:r>
            <a:r>
              <a:rPr lang="en-US" dirty="0">
                <a:latin typeface="Times New Roman" panose="02020603050405020304" pitchFamily="18" charset="0"/>
                <a:ea typeface="Times New Roman" panose="02020603050405020304" pitchFamily="18" charset="0"/>
                <a:cs typeface="Arial" panose="020B0604020202020204" pitchFamily="34" charset="0"/>
              </a:rPr>
              <a:t>resonance</a:t>
            </a:r>
            <a:r>
              <a:rPr lang="ar-SA" dirty="0">
                <a:latin typeface="Times New Roman" panose="02020603050405020304" pitchFamily="18" charset="0"/>
                <a:ea typeface="Times New Roman" panose="02020603050405020304" pitchFamily="18" charset="0"/>
              </a:rPr>
              <a:t>  بشنویم اگر هایپر رزونانس بود ممکن است به علت پنووتوراکس باشد.گاهی به طور غیر طبیعی ممکن است </a:t>
            </a:r>
            <a:r>
              <a:rPr lang="en-US" dirty="0">
                <a:latin typeface="Times New Roman" panose="02020603050405020304" pitchFamily="18" charset="0"/>
                <a:ea typeface="Times New Roman" panose="02020603050405020304" pitchFamily="18" charset="0"/>
                <a:cs typeface="Arial" panose="020B0604020202020204" pitchFamily="34" charset="0"/>
              </a:rPr>
              <a:t>dullness</a:t>
            </a:r>
            <a:r>
              <a:rPr lang="ar-SA" dirty="0">
                <a:latin typeface="Times New Roman" panose="02020603050405020304" pitchFamily="18" charset="0"/>
                <a:ea typeface="Times New Roman" panose="02020603050405020304" pitchFamily="18" charset="0"/>
              </a:rPr>
              <a:t> حس کنیم.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روی دنده ها هم میتوانیم جهت بررسی سلامتشان دق کنیم</a:t>
            </a:r>
            <a:r>
              <a:rPr lang="ar-SA" dirty="0" smtClean="0">
                <a:latin typeface="Calibri" panose="020F0502020204030204" pitchFamily="34" charset="0"/>
                <a:ea typeface="Times New Roman" panose="02020603050405020304" pitchFamily="18" charset="0"/>
                <a:cs typeface="Times New Roman" panose="02020603050405020304" pitchFamily="18" charset="0"/>
              </a:rPr>
              <a:t>.</a:t>
            </a:r>
            <a:endParaRPr lang="fa-IR" dirty="0" smtClean="0">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حتما روی </a:t>
            </a:r>
            <a:r>
              <a:rPr lang="ar-SA" dirty="0" smtClean="0">
                <a:latin typeface="Times New Roman" panose="02020603050405020304" pitchFamily="18" charset="0"/>
                <a:ea typeface="Times New Roman" panose="02020603050405020304" pitchFamily="18" charset="0"/>
              </a:rPr>
              <a:t>مهره </a:t>
            </a:r>
            <a:r>
              <a:rPr lang="ar-SA" dirty="0">
                <a:latin typeface="Times New Roman" panose="02020603050405020304" pitchFamily="18" charset="0"/>
                <a:ea typeface="Times New Roman" panose="02020603050405020304" pitchFamily="18" charset="0"/>
              </a:rPr>
              <a:t>ها دق انجام شود چون در صورت وجود عفونت اینها ممکن است حساس  و </a:t>
            </a:r>
            <a:r>
              <a:rPr lang="en-US" dirty="0">
                <a:latin typeface="Times New Roman" panose="02020603050405020304" pitchFamily="18" charset="0"/>
                <a:ea typeface="Times New Roman" panose="02020603050405020304" pitchFamily="18" charset="0"/>
                <a:cs typeface="Arial" panose="020B0604020202020204" pitchFamily="34" charset="0"/>
              </a:rPr>
              <a:t>tender</a:t>
            </a:r>
            <a:r>
              <a:rPr lang="ar-SA" dirty="0">
                <a:latin typeface="Times New Roman" panose="02020603050405020304" pitchFamily="18" charset="0"/>
                <a:ea typeface="Times New Roman" panose="02020603050405020304" pitchFamily="18" charset="0"/>
              </a:rPr>
              <a:t> شوند.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636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550" y="0"/>
            <a:ext cx="8553450" cy="5401479"/>
          </a:xfrm>
          <a:prstGeom prst="rect">
            <a:avLst/>
          </a:prstGeom>
        </p:spPr>
        <p:txBody>
          <a:bodyPr wrap="square">
            <a:spAutoFit/>
          </a:bodyPr>
          <a:lstStyle/>
          <a:p>
            <a:pPr algn="r">
              <a:lnSpc>
                <a:spcPct val="150000"/>
              </a:lnSpc>
              <a:spcAft>
                <a:spcPts val="800"/>
              </a:spcAft>
            </a:pPr>
            <a:r>
              <a:rPr lang="fa-IR" sz="2800" dirty="0">
                <a:latin typeface="Calibri" panose="020F0502020204030204" pitchFamily="34" charset="0"/>
                <a:ea typeface="Times New Roman" panose="02020603050405020304" pitchFamily="18" charset="0"/>
                <a:cs typeface="Courier New" panose="02070309020205020404" pitchFamily="49" charset="0"/>
              </a:rPr>
              <a:t>-</a:t>
            </a:r>
            <a:r>
              <a:rPr lang="ar-SA" dirty="0">
                <a:latin typeface="Calibri" panose="020F0502020204030204" pitchFamily="34" charset="0"/>
                <a:ea typeface="Times New Roman" panose="02020603050405020304" pitchFamily="18" charset="0"/>
                <a:cs typeface="Times New Roman" panose="02020603050405020304" pitchFamily="18" charset="0"/>
              </a:rPr>
              <a:t>در نهایت چیزی که مهمه </a:t>
            </a:r>
            <a:r>
              <a:rPr lang="ar-SA" sz="2800" dirty="0" smtClean="0">
                <a:latin typeface="Calibri" panose="020F0502020204030204" pitchFamily="34" charset="0"/>
                <a:ea typeface="Times New Roman" panose="02020603050405020304" pitchFamily="18" charset="0"/>
                <a:cs typeface="Courier New" panose="02070309020205020404" pitchFamily="49" charset="0"/>
              </a:rPr>
              <a:t>بو </a:t>
            </a:r>
            <a:r>
              <a:rPr lang="ar-SA" sz="2800" dirty="0">
                <a:latin typeface="Calibri" panose="020F0502020204030204" pitchFamily="34" charset="0"/>
                <a:ea typeface="Times New Roman" panose="02020603050405020304" pitchFamily="18" charset="0"/>
                <a:cs typeface="Courier New" panose="02070309020205020404" pitchFamily="49" charset="0"/>
              </a:rPr>
              <a:t>کردن</a:t>
            </a:r>
            <a:r>
              <a:rPr lang="ar-SA" dirty="0">
                <a:latin typeface="Calibri" panose="020F0502020204030204" pitchFamily="34" charset="0"/>
                <a:ea typeface="Times New Roman" panose="02020603050405020304" pitchFamily="18" charset="0"/>
                <a:cs typeface="Times New Roman" panose="02020603050405020304" pitchFamily="18" charset="0"/>
              </a:rPr>
              <a:t> بیمار و فضای اتاقشه: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با اغمای دیابتی: بوی میوه ی مخصوص</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تیفوئیدی: بوی نان تازه پخته شده.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تب زرد: بوی قصابی</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بیمارمسلول: بوی آبجوی کهنه و مانده یا بوی دارچین</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با عفونت بینی و سینوس: بوی گند!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با جسم خارجی در بینی: ترشحات بسیار بد بو و متعفن</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اورمیک: بوی آمونیاک یا ماهی</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با نارسایی کبدی: بوی ماهی کهنه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         بیمار با انسداد روده:بوی تنفسی </a:t>
            </a:r>
            <a:r>
              <a:rPr lang="ar-SA" dirty="0" smtClean="0">
                <a:latin typeface="Calibri" panose="020F0502020204030204" pitchFamily="34" charset="0"/>
                <a:ea typeface="Times New Roman" panose="02020603050405020304" pitchFamily="18" charset="0"/>
                <a:cs typeface="Times New Roman" panose="02020603050405020304" pitchFamily="18" charset="0"/>
              </a:rPr>
              <a:t>مدفوعی</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369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0" y="497521"/>
            <a:ext cx="7543800" cy="1200329"/>
          </a:xfrm>
          <a:prstGeom prst="rect">
            <a:avLst/>
          </a:prstGeom>
        </p:spPr>
        <p:txBody>
          <a:bodyPr wrap="square">
            <a:spAutoFit/>
          </a:bodyPr>
          <a:lstStyle/>
          <a:p>
            <a:pPr algn="r"/>
            <a:r>
              <a:rPr lang="ar-SA" sz="2400" b="1" dirty="0">
                <a:solidFill>
                  <a:srgbClr val="000000"/>
                </a:solidFill>
                <a:ea typeface="Times New Roman" panose="02020603050405020304" pitchFamily="18" charset="0"/>
                <a:cs typeface="Times New Roman" panose="02020603050405020304" pitchFamily="18" charset="0"/>
              </a:rPr>
              <a:t>قلب:</a:t>
            </a:r>
            <a:r>
              <a:rPr lang="ar-SA" sz="2400" dirty="0">
                <a:solidFill>
                  <a:srgbClr val="000000"/>
                </a:solidFill>
                <a:ea typeface="Times New Roman" panose="02020603050405020304" pitchFamily="18" charset="0"/>
                <a:cs typeface="Times New Roman" panose="02020603050405020304" pitchFamily="18" charset="0"/>
              </a:rPr>
              <a:t>ناراحتی قلبی،فشار خون بالا،تب روماتیسمی،علائم قلبی چون ناراحتی یا درد قفسه ی سینه،تپش قلب،تنگی نفس،ارتوپنه،تنگی نفس حمله ای شبانه،ادم (خیز)،الکتروکاردیوگرافی در گذشته یا دیگر آزمایش های قلبی</a:t>
            </a:r>
            <a:endParaRPr lang="en-US" sz="2400" dirty="0"/>
          </a:p>
        </p:txBody>
      </p:sp>
      <p:sp>
        <p:nvSpPr>
          <p:cNvPr id="5" name="Rectangle 4"/>
          <p:cNvSpPr/>
          <p:nvPr/>
        </p:nvSpPr>
        <p:spPr>
          <a:xfrm>
            <a:off x="4438650" y="2458135"/>
            <a:ext cx="6819900" cy="646331"/>
          </a:xfrm>
          <a:prstGeom prst="rect">
            <a:avLst/>
          </a:prstGeom>
        </p:spPr>
        <p:txBody>
          <a:bodyPr wrap="square">
            <a:spAutoFit/>
          </a:bodyPr>
          <a:lstStyle/>
          <a:p>
            <a:pPr algn="r" rtl="1"/>
            <a:r>
              <a:rPr lang="en-US" dirty="0" smtClean="0"/>
              <a:t>-CP –</a:t>
            </a:r>
            <a:r>
              <a:rPr lang="fa-IR" dirty="0" smtClean="0"/>
              <a:t>تپش قلب –دیس ریتمی –تنگی نفس -سنکوپ –خستگی زودرس -ادم -سیانوز</a:t>
            </a:r>
            <a:r>
              <a:rPr lang="en-US" dirty="0" smtClean="0"/>
              <a:t> (</a:t>
            </a:r>
            <a:r>
              <a:rPr lang="fa-IR" dirty="0" smtClean="0"/>
              <a:t>علامت</a:t>
            </a:r>
            <a:r>
              <a:rPr lang="en-US" dirty="0" smtClean="0"/>
              <a:t>)Levin</a:t>
            </a:r>
            <a:endParaRPr lang="en-US" dirty="0"/>
          </a:p>
        </p:txBody>
      </p:sp>
      <p:sp>
        <p:nvSpPr>
          <p:cNvPr id="6" name="Rectangle 5"/>
          <p:cNvSpPr/>
          <p:nvPr/>
        </p:nvSpPr>
        <p:spPr>
          <a:xfrm>
            <a:off x="2590800" y="3502626"/>
            <a:ext cx="8667750" cy="2862322"/>
          </a:xfrm>
          <a:prstGeom prst="rect">
            <a:avLst/>
          </a:prstGeom>
        </p:spPr>
        <p:txBody>
          <a:bodyPr wrap="square">
            <a:spAutoFit/>
          </a:bodyPr>
          <a:lstStyle/>
          <a:p>
            <a:pPr algn="r" rtl="1">
              <a:lnSpc>
                <a:spcPct val="200000"/>
              </a:lnSpc>
            </a:pPr>
            <a:r>
              <a:rPr lang="fa-IR" dirty="0"/>
              <a:t>-1مشاهده وضع ظاهری:سطح هوشیاری؛ بررسی </a:t>
            </a:r>
            <a:r>
              <a:rPr lang="fa-IR" dirty="0" smtClean="0"/>
              <a:t>میزان </a:t>
            </a:r>
            <a:r>
              <a:rPr lang="fa-IR" dirty="0"/>
              <a:t>اضطراب، ترس و خشم؛ رنگ پریدگی و </a:t>
            </a:r>
            <a:r>
              <a:rPr lang="fa-IR" dirty="0" smtClean="0"/>
              <a:t>سیانوز</a:t>
            </a:r>
          </a:p>
          <a:p>
            <a:pPr algn="r">
              <a:lnSpc>
                <a:spcPct val="200000"/>
              </a:lnSpc>
            </a:pPr>
            <a:r>
              <a:rPr lang="en-US" dirty="0" smtClean="0"/>
              <a:t>PR</a:t>
            </a:r>
            <a:r>
              <a:rPr lang="fa-IR" dirty="0" smtClean="0"/>
              <a:t> و </a:t>
            </a:r>
            <a:r>
              <a:rPr lang="en-US" dirty="0"/>
              <a:t>BP </a:t>
            </a:r>
            <a:r>
              <a:rPr lang="en-US" dirty="0" smtClean="0"/>
              <a:t>-</a:t>
            </a:r>
            <a:r>
              <a:rPr lang="fa-IR" dirty="0" smtClean="0"/>
              <a:t>2-کنترل</a:t>
            </a:r>
          </a:p>
          <a:p>
            <a:pPr algn="r" rtl="1">
              <a:lnSpc>
                <a:spcPct val="200000"/>
              </a:lnSpc>
            </a:pPr>
            <a:r>
              <a:rPr lang="fa-IR" dirty="0" smtClean="0"/>
              <a:t>3 -مشاهده سروگردن</a:t>
            </a:r>
          </a:p>
          <a:p>
            <a:pPr algn="r" rtl="1">
              <a:lnSpc>
                <a:spcPct val="200000"/>
              </a:lnSpc>
            </a:pPr>
            <a:r>
              <a:rPr lang="fa-IR" dirty="0" smtClean="0"/>
              <a:t>رنگ لبها،لاله گوش وسیانوزصورت –بررسی اتساع ورید ژوگولر –سنجش فشار ورید ژوگولر</a:t>
            </a:r>
            <a:endParaRPr lang="en-US" dirty="0"/>
          </a:p>
        </p:txBody>
      </p:sp>
      <p:sp>
        <p:nvSpPr>
          <p:cNvPr id="7" name="Rectangle 6"/>
          <p:cNvSpPr/>
          <p:nvPr/>
        </p:nvSpPr>
        <p:spPr>
          <a:xfrm>
            <a:off x="9274598" y="3211213"/>
            <a:ext cx="1564852" cy="369332"/>
          </a:xfrm>
          <a:prstGeom prst="rect">
            <a:avLst/>
          </a:prstGeom>
        </p:spPr>
        <p:txBody>
          <a:bodyPr wrap="none">
            <a:spAutoFit/>
          </a:bodyPr>
          <a:lstStyle/>
          <a:p>
            <a:r>
              <a:rPr lang="fa-IR" dirty="0"/>
              <a:t>معاینه فیزیکی </a:t>
            </a:r>
            <a:r>
              <a:rPr lang="fa-IR" dirty="0" smtClean="0"/>
              <a:t>قلب</a:t>
            </a:r>
            <a:endParaRPr lang="en-US" dirty="0"/>
          </a:p>
        </p:txBody>
      </p:sp>
      <p:sp>
        <p:nvSpPr>
          <p:cNvPr id="8" name="Rectangle 7"/>
          <p:cNvSpPr/>
          <p:nvPr/>
        </p:nvSpPr>
        <p:spPr>
          <a:xfrm>
            <a:off x="8624080" y="1797390"/>
            <a:ext cx="2731838" cy="369332"/>
          </a:xfrm>
          <a:prstGeom prst="rect">
            <a:avLst/>
          </a:prstGeom>
        </p:spPr>
        <p:txBody>
          <a:bodyPr wrap="none">
            <a:spAutoFit/>
          </a:bodyPr>
          <a:lstStyle/>
          <a:p>
            <a:r>
              <a:rPr lang="fa-IR" dirty="0" smtClean="0"/>
              <a:t>بررسی </a:t>
            </a:r>
            <a:r>
              <a:rPr lang="fa-IR" dirty="0" smtClean="0"/>
              <a:t>نشانه های </a:t>
            </a:r>
            <a:r>
              <a:rPr lang="fa-IR" dirty="0"/>
              <a:t>مهم : </a:t>
            </a:r>
            <a:endParaRPr lang="en-US" dirty="0"/>
          </a:p>
        </p:txBody>
      </p:sp>
    </p:spTree>
    <p:extLst>
      <p:ext uri="{BB962C8B-B14F-4D97-AF65-F5344CB8AC3E}">
        <p14:creationId xmlns:p14="http://schemas.microsoft.com/office/powerpoint/2010/main" val="293883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8700" y="667435"/>
            <a:ext cx="6515100" cy="923330"/>
          </a:xfrm>
          <a:prstGeom prst="rect">
            <a:avLst/>
          </a:prstGeom>
        </p:spPr>
        <p:txBody>
          <a:bodyPr wrap="square">
            <a:spAutoFit/>
          </a:bodyPr>
          <a:lstStyle/>
          <a:p>
            <a:pPr algn="r" rtl="1">
              <a:lnSpc>
                <a:spcPct val="150000"/>
              </a:lnSpc>
            </a:pPr>
            <a:r>
              <a:rPr lang="fa-IR" dirty="0"/>
              <a:t> </a:t>
            </a:r>
            <a:r>
              <a:rPr lang="fa-IR" dirty="0" smtClean="0"/>
              <a:t>4-مشاهده </a:t>
            </a:r>
            <a:r>
              <a:rPr lang="fa-IR" dirty="0"/>
              <a:t>پریکوردیوم از نظر برجستگی، لرزش </a:t>
            </a:r>
            <a:r>
              <a:rPr lang="fa-IR" dirty="0" smtClean="0"/>
              <a:t>حرکات</a:t>
            </a:r>
            <a:r>
              <a:rPr lang="en-US" dirty="0" smtClean="0"/>
              <a:t> </a:t>
            </a:r>
            <a:r>
              <a:rPr lang="fa-IR" dirty="0" smtClean="0"/>
              <a:t>غیرعادی</a:t>
            </a:r>
            <a:r>
              <a:rPr lang="en-US" dirty="0" smtClean="0"/>
              <a:t> </a:t>
            </a:r>
            <a:r>
              <a:rPr lang="fa-IR" dirty="0" smtClean="0"/>
              <a:t>ونبضهای</a:t>
            </a:r>
            <a:r>
              <a:rPr lang="en-US" dirty="0" smtClean="0"/>
              <a:t> </a:t>
            </a:r>
            <a:r>
              <a:rPr lang="fa-IR" dirty="0" smtClean="0"/>
              <a:t>قابل</a:t>
            </a:r>
            <a:r>
              <a:rPr lang="en-US" dirty="0" smtClean="0"/>
              <a:t> </a:t>
            </a:r>
            <a:r>
              <a:rPr lang="fa-IR" dirty="0" smtClean="0"/>
              <a:t>رویت</a:t>
            </a:r>
            <a:r>
              <a:rPr lang="fa-IR" dirty="0"/>
              <a:t>. (</a:t>
            </a:r>
            <a:r>
              <a:rPr lang="fa-IR" dirty="0" smtClean="0"/>
              <a:t>طبیعی:نبض</a:t>
            </a:r>
            <a:r>
              <a:rPr lang="en-US" dirty="0" smtClean="0"/>
              <a:t> </a:t>
            </a:r>
            <a:r>
              <a:rPr lang="fa-IR" dirty="0" smtClean="0"/>
              <a:t>اپیکال</a:t>
            </a:r>
            <a:r>
              <a:rPr lang="en-US" dirty="0" smtClean="0"/>
              <a:t> </a:t>
            </a:r>
            <a:r>
              <a:rPr lang="fa-IR" dirty="0" smtClean="0"/>
              <a:t>درناحیه</a:t>
            </a:r>
            <a:r>
              <a:rPr lang="en-US" dirty="0" smtClean="0"/>
              <a:t> </a:t>
            </a:r>
            <a:r>
              <a:rPr lang="fa-IR" dirty="0" smtClean="0"/>
              <a:t>میترال)</a:t>
            </a:r>
            <a:endParaRPr lang="en-US" dirty="0"/>
          </a:p>
        </p:txBody>
      </p:sp>
      <p:sp>
        <p:nvSpPr>
          <p:cNvPr id="5" name="Rectangle 4"/>
          <p:cNvSpPr/>
          <p:nvPr/>
        </p:nvSpPr>
        <p:spPr>
          <a:xfrm>
            <a:off x="4000501" y="2406134"/>
            <a:ext cx="7414370" cy="646331"/>
          </a:xfrm>
          <a:prstGeom prst="rect">
            <a:avLst/>
          </a:prstGeom>
        </p:spPr>
        <p:txBody>
          <a:bodyPr wrap="square">
            <a:spAutoFit/>
          </a:bodyPr>
          <a:lstStyle/>
          <a:p>
            <a:pPr algn="r" rtl="1"/>
            <a:r>
              <a:rPr lang="fa-IR" dirty="0" smtClean="0"/>
              <a:t>5-لمس</a:t>
            </a:r>
            <a:r>
              <a:rPr lang="en-US" dirty="0" smtClean="0"/>
              <a:t> </a:t>
            </a:r>
            <a:endParaRPr lang="fa-IR" dirty="0" smtClean="0"/>
          </a:p>
          <a:p>
            <a:pPr algn="r" rtl="1"/>
            <a:r>
              <a:rPr lang="fa-IR" dirty="0" smtClean="0"/>
              <a:t>کانونهای</a:t>
            </a:r>
            <a:r>
              <a:rPr lang="en-US" dirty="0" smtClean="0"/>
              <a:t> </a:t>
            </a:r>
            <a:r>
              <a:rPr lang="fa-IR" dirty="0" smtClean="0"/>
              <a:t>قلبی</a:t>
            </a:r>
            <a:r>
              <a:rPr lang="en-US" dirty="0" smtClean="0"/>
              <a:t> </a:t>
            </a:r>
            <a:r>
              <a:rPr lang="fa-IR" dirty="0" smtClean="0"/>
              <a:t>وفضاهای</a:t>
            </a:r>
            <a:r>
              <a:rPr lang="en-US" dirty="0" smtClean="0"/>
              <a:t> </a:t>
            </a:r>
            <a:r>
              <a:rPr lang="fa-IR" dirty="0" smtClean="0"/>
              <a:t>بین</a:t>
            </a:r>
            <a:r>
              <a:rPr lang="en-US" dirty="0" smtClean="0"/>
              <a:t> </a:t>
            </a:r>
            <a:r>
              <a:rPr lang="fa-IR" dirty="0" smtClean="0"/>
              <a:t>دنده</a:t>
            </a:r>
            <a:r>
              <a:rPr lang="en-US" dirty="0" smtClean="0"/>
              <a:t> </a:t>
            </a:r>
            <a:r>
              <a:rPr lang="fa-IR" dirty="0" smtClean="0"/>
              <a:t>ای</a:t>
            </a:r>
            <a:r>
              <a:rPr lang="en-US" dirty="0" smtClean="0"/>
              <a:t> </a:t>
            </a:r>
            <a:r>
              <a:rPr lang="fa-IR" dirty="0" smtClean="0"/>
              <a:t>از نظرهرگونه</a:t>
            </a:r>
            <a:r>
              <a:rPr lang="en-US" dirty="0" smtClean="0"/>
              <a:t> </a:t>
            </a:r>
            <a:r>
              <a:rPr lang="fa-IR" dirty="0" smtClean="0"/>
              <a:t>نبض</a:t>
            </a:r>
            <a:r>
              <a:rPr lang="en-US" dirty="0" smtClean="0"/>
              <a:t> </a:t>
            </a:r>
            <a:r>
              <a:rPr lang="fa-IR" dirty="0" smtClean="0"/>
              <a:t>وتریل </a:t>
            </a:r>
            <a:endParaRPr lang="en-US" dirty="0"/>
          </a:p>
        </p:txBody>
      </p:sp>
      <p:sp>
        <p:nvSpPr>
          <p:cNvPr id="6" name="Rectangle 5"/>
          <p:cNvSpPr/>
          <p:nvPr/>
        </p:nvSpPr>
        <p:spPr>
          <a:xfrm>
            <a:off x="3471816" y="3429000"/>
            <a:ext cx="8284768" cy="369332"/>
          </a:xfrm>
          <a:prstGeom prst="rect">
            <a:avLst/>
          </a:prstGeom>
        </p:spPr>
        <p:txBody>
          <a:bodyPr wrap="none">
            <a:spAutoFit/>
          </a:bodyPr>
          <a:lstStyle/>
          <a:p>
            <a:pPr lvl="1" algn="r" rtl="1"/>
            <a:r>
              <a:rPr lang="fa-IR" dirty="0" smtClean="0"/>
              <a:t>طبیعی:نبض </a:t>
            </a:r>
            <a:r>
              <a:rPr lang="fa-IR" dirty="0"/>
              <a:t>اپیکال در </a:t>
            </a:r>
            <a:r>
              <a:rPr lang="en-US" dirty="0" smtClean="0"/>
              <a:t>PMI </a:t>
            </a:r>
            <a:r>
              <a:rPr lang="fa-IR" dirty="0" smtClean="0"/>
              <a:t>ا</a:t>
            </a:r>
            <a:r>
              <a:rPr lang="en-US" dirty="0"/>
              <a:t>(Point of Maximal impulse</a:t>
            </a:r>
            <a:r>
              <a:rPr lang="en-US" dirty="0" smtClean="0"/>
              <a:t>) </a:t>
            </a:r>
            <a:r>
              <a:rPr lang="fa-IR" dirty="0" smtClean="0"/>
              <a:t> </a:t>
            </a:r>
            <a:r>
              <a:rPr lang="fa-IR" dirty="0"/>
              <a:t>نبض آئورت شکمی </a:t>
            </a:r>
            <a:r>
              <a:rPr lang="fa-IR" dirty="0" smtClean="0"/>
              <a:t>درناحیه اپیگاستر</a:t>
            </a:r>
            <a:endParaRPr lang="en-US" dirty="0"/>
          </a:p>
        </p:txBody>
      </p:sp>
      <p:sp>
        <p:nvSpPr>
          <p:cNvPr id="8" name="Rectangle 7"/>
          <p:cNvSpPr/>
          <p:nvPr/>
        </p:nvSpPr>
        <p:spPr>
          <a:xfrm>
            <a:off x="8305800" y="4199751"/>
            <a:ext cx="2316660" cy="369332"/>
          </a:xfrm>
          <a:prstGeom prst="rect">
            <a:avLst/>
          </a:prstGeom>
        </p:spPr>
        <p:txBody>
          <a:bodyPr wrap="none">
            <a:spAutoFit/>
          </a:bodyPr>
          <a:lstStyle/>
          <a:p>
            <a:r>
              <a:rPr lang="fa-IR" dirty="0" smtClean="0"/>
              <a:t>6-سمع قلب درکانونهای قلبی</a:t>
            </a:r>
            <a:endParaRPr lang="en-US" dirty="0"/>
          </a:p>
        </p:txBody>
      </p:sp>
      <p:sp>
        <p:nvSpPr>
          <p:cNvPr id="9" name="Rectangle 8"/>
          <p:cNvSpPr/>
          <p:nvPr/>
        </p:nvSpPr>
        <p:spPr>
          <a:xfrm>
            <a:off x="8380336" y="4945618"/>
            <a:ext cx="2265364" cy="1477328"/>
          </a:xfrm>
          <a:prstGeom prst="rect">
            <a:avLst/>
          </a:prstGeom>
        </p:spPr>
        <p:txBody>
          <a:bodyPr wrap="none">
            <a:spAutoFit/>
          </a:bodyPr>
          <a:lstStyle/>
          <a:p>
            <a:r>
              <a:rPr lang="fa-IR" dirty="0" smtClean="0"/>
              <a:t>الف)صداهای طبیعی قلب </a:t>
            </a:r>
          </a:p>
          <a:p>
            <a:endParaRPr lang="fa-IR" dirty="0" smtClean="0"/>
          </a:p>
          <a:p>
            <a:r>
              <a:rPr lang="fa-IR" dirty="0" smtClean="0"/>
              <a:t> ب)صداهای اضافی قلب</a:t>
            </a:r>
          </a:p>
          <a:p>
            <a:endParaRPr lang="fa-IR" dirty="0" smtClean="0"/>
          </a:p>
          <a:p>
            <a:r>
              <a:rPr lang="fa-IR" dirty="0" smtClean="0"/>
              <a:t> ج)سوفل هایامرمرهای قلبی</a:t>
            </a:r>
            <a:endParaRPr lang="en-US" dirty="0"/>
          </a:p>
        </p:txBody>
      </p:sp>
    </p:spTree>
    <p:extLst>
      <p:ext uri="{BB962C8B-B14F-4D97-AF65-F5344CB8AC3E}">
        <p14:creationId xmlns:p14="http://schemas.microsoft.com/office/powerpoint/2010/main" val="2449887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5717" y="1810435"/>
            <a:ext cx="6096000" cy="4524315"/>
          </a:xfrm>
          <a:prstGeom prst="rect">
            <a:avLst/>
          </a:prstGeom>
        </p:spPr>
        <p:txBody>
          <a:bodyPr>
            <a:spAutoFit/>
          </a:bodyPr>
          <a:lstStyle/>
          <a:p>
            <a:pPr algn="r">
              <a:lnSpc>
                <a:spcPct val="200000"/>
              </a:lnSpc>
            </a:pPr>
            <a:r>
              <a:rPr lang="fa-IR" sz="2400" dirty="0" smtClean="0"/>
              <a:t>1.ناحیه آئورتی</a:t>
            </a:r>
          </a:p>
          <a:p>
            <a:pPr algn="r">
              <a:lnSpc>
                <a:spcPct val="200000"/>
              </a:lnSpc>
            </a:pPr>
            <a:r>
              <a:rPr lang="fa-IR" sz="2400" dirty="0" smtClean="0"/>
              <a:t>2.ناحیه پولمونر</a:t>
            </a:r>
            <a:endParaRPr lang="en-US" sz="2400" dirty="0" smtClean="0"/>
          </a:p>
          <a:p>
            <a:pPr algn="r">
              <a:lnSpc>
                <a:spcPct val="200000"/>
              </a:lnSpc>
            </a:pPr>
            <a:r>
              <a:rPr lang="fa-IR" sz="2400" dirty="0" smtClean="0"/>
              <a:t>3.ناحیه تریکوسپید</a:t>
            </a:r>
            <a:endParaRPr lang="en-US" sz="2400" dirty="0" smtClean="0"/>
          </a:p>
          <a:p>
            <a:pPr algn="r">
              <a:lnSpc>
                <a:spcPct val="200000"/>
              </a:lnSpc>
            </a:pPr>
            <a:r>
              <a:rPr lang="fa-IR" sz="2400" dirty="0" smtClean="0"/>
              <a:t>4.ناحیه میترال یااپیکال</a:t>
            </a:r>
            <a:endParaRPr lang="en-US" sz="2400" dirty="0" smtClean="0"/>
          </a:p>
          <a:p>
            <a:pPr algn="r">
              <a:lnSpc>
                <a:spcPct val="200000"/>
              </a:lnSpc>
            </a:pPr>
            <a:r>
              <a:rPr lang="fa-IR" sz="2400" dirty="0" smtClean="0"/>
              <a:t>5.ناحیه ا سترنوکلاویکولار</a:t>
            </a:r>
            <a:endParaRPr lang="en-US" sz="2400" dirty="0" smtClean="0"/>
          </a:p>
          <a:p>
            <a:pPr algn="r">
              <a:lnSpc>
                <a:spcPct val="200000"/>
              </a:lnSpc>
            </a:pPr>
            <a:r>
              <a:rPr lang="fa-IR" sz="2400" dirty="0" smtClean="0"/>
              <a:t>6.نقطه ارب</a:t>
            </a:r>
            <a:endParaRPr lang="en-US" sz="2400" dirty="0"/>
          </a:p>
        </p:txBody>
      </p:sp>
      <p:sp>
        <p:nvSpPr>
          <p:cNvPr id="3" name="Rectangle 2"/>
          <p:cNvSpPr/>
          <p:nvPr/>
        </p:nvSpPr>
        <p:spPr>
          <a:xfrm>
            <a:off x="8739683" y="729734"/>
            <a:ext cx="1981633" cy="523220"/>
          </a:xfrm>
          <a:prstGeom prst="rect">
            <a:avLst/>
          </a:prstGeom>
        </p:spPr>
        <p:txBody>
          <a:bodyPr wrap="none">
            <a:spAutoFit/>
          </a:bodyPr>
          <a:lstStyle/>
          <a:p>
            <a:r>
              <a:rPr lang="fa-IR" sz="2800" dirty="0"/>
              <a:t>کانون های قلبی</a:t>
            </a:r>
            <a:endParaRPr lang="en-US" sz="2800" dirty="0"/>
          </a:p>
        </p:txBody>
      </p:sp>
    </p:spTree>
    <p:extLst>
      <p:ext uri="{BB962C8B-B14F-4D97-AF65-F5344CB8AC3E}">
        <p14:creationId xmlns:p14="http://schemas.microsoft.com/office/powerpoint/2010/main" val="2609191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1650" y="-35611"/>
            <a:ext cx="6096000" cy="4708981"/>
          </a:xfrm>
          <a:prstGeom prst="rect">
            <a:avLst/>
          </a:prstGeom>
        </p:spPr>
        <p:txBody>
          <a:bodyPr>
            <a:spAutoFit/>
          </a:bodyPr>
          <a:lstStyle/>
          <a:p>
            <a:pPr algn="r" rtl="1">
              <a:lnSpc>
                <a:spcPct val="150000"/>
              </a:lnSpc>
            </a:pPr>
            <a:r>
              <a:rPr lang="fa-IR" sz="2400" dirty="0" smtClean="0"/>
              <a:t>صداهای طبیعی قلب</a:t>
            </a:r>
          </a:p>
          <a:p>
            <a:pPr algn="r" rtl="1">
              <a:lnSpc>
                <a:spcPct val="150000"/>
              </a:lnSpc>
            </a:pPr>
            <a:r>
              <a:rPr lang="fa-IR" sz="2800" b="1" dirty="0" smtClean="0">
                <a:solidFill>
                  <a:srgbClr val="FF0000"/>
                </a:solidFill>
              </a:rPr>
              <a:t>صدای </a:t>
            </a:r>
            <a:r>
              <a:rPr lang="en-US" sz="2800" b="1" dirty="0" smtClean="0">
                <a:solidFill>
                  <a:srgbClr val="FF0000"/>
                </a:solidFill>
              </a:rPr>
              <a:t>S1</a:t>
            </a:r>
            <a:r>
              <a:rPr lang="fa-IR" sz="2800" b="1" dirty="0" smtClean="0">
                <a:solidFill>
                  <a:srgbClr val="FF0000"/>
                </a:solidFill>
              </a:rPr>
              <a:t>: </a:t>
            </a:r>
          </a:p>
          <a:p>
            <a:pPr algn="r">
              <a:lnSpc>
                <a:spcPct val="150000"/>
              </a:lnSpc>
            </a:pPr>
            <a:r>
              <a:rPr lang="fa-IR" sz="2400" dirty="0" smtClean="0">
                <a:solidFill>
                  <a:srgbClr val="FFC000"/>
                </a:solidFill>
              </a:rPr>
              <a:t>)</a:t>
            </a:r>
            <a:r>
              <a:rPr lang="en-US" sz="2400" i="1"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Lub</a:t>
            </a:r>
            <a:r>
              <a:rPr lang="fa-IR" sz="2400" dirty="0" smtClean="0">
                <a:latin typeface="Arial" panose="020B0604020202020204" pitchFamily="34" charset="0"/>
                <a:cs typeface="Arial" panose="020B0604020202020204" pitchFamily="34" charset="0"/>
              </a:rPr>
              <a:t>-</a:t>
            </a:r>
            <a:r>
              <a:rPr lang="fa-IR" sz="2400" dirty="0" smtClean="0"/>
              <a:t>ناشی ازبسته شدن دریچه میترال</a:t>
            </a:r>
            <a:r>
              <a:rPr lang="fa-IR" sz="2400" u="sng" dirty="0" smtClean="0">
                <a:solidFill>
                  <a:srgbClr val="FFC000"/>
                </a:solidFill>
              </a:rPr>
              <a:t>(</a:t>
            </a:r>
            <a:r>
              <a:rPr lang="fa-IR" sz="2400" dirty="0" smtClean="0"/>
              <a:t> </a:t>
            </a:r>
          </a:p>
          <a:p>
            <a:pPr algn="r" rtl="1">
              <a:lnSpc>
                <a:spcPct val="150000"/>
              </a:lnSpc>
            </a:pPr>
            <a:r>
              <a:rPr lang="fa-IR" sz="2400" dirty="0" smtClean="0"/>
              <a:t>–دراپکس قلب بهترشنیده میشود.</a:t>
            </a:r>
            <a:endParaRPr lang="en-US" sz="2400" dirty="0" smtClean="0"/>
          </a:p>
          <a:p>
            <a:pPr algn="r" rtl="1">
              <a:lnSpc>
                <a:spcPct val="150000"/>
              </a:lnSpc>
            </a:pPr>
            <a:endParaRPr lang="en-US" sz="2400" dirty="0" smtClean="0"/>
          </a:p>
          <a:p>
            <a:pPr algn="r" rtl="1">
              <a:lnSpc>
                <a:spcPct val="150000"/>
              </a:lnSpc>
            </a:pPr>
            <a:r>
              <a:rPr lang="fa-IR" sz="2800" b="1" dirty="0" smtClean="0">
                <a:solidFill>
                  <a:srgbClr val="FF0000"/>
                </a:solidFill>
              </a:rPr>
              <a:t>صدای </a:t>
            </a:r>
            <a:r>
              <a:rPr lang="en-US" sz="2800" b="1" dirty="0" smtClean="0">
                <a:solidFill>
                  <a:srgbClr val="FF0000"/>
                </a:solidFill>
              </a:rPr>
              <a:t>S2</a:t>
            </a:r>
            <a:r>
              <a:rPr lang="fa-IR" sz="2800" b="1" dirty="0" smtClean="0">
                <a:solidFill>
                  <a:srgbClr val="FF0000"/>
                </a:solidFill>
              </a:rPr>
              <a:t> :</a:t>
            </a:r>
            <a:endParaRPr lang="en-US" sz="2800" b="1" dirty="0" smtClean="0">
              <a:solidFill>
                <a:srgbClr val="FF0000"/>
              </a:solidFill>
            </a:endParaRPr>
          </a:p>
          <a:p>
            <a:pPr algn="r">
              <a:lnSpc>
                <a:spcPct val="150000"/>
              </a:lnSpc>
            </a:pPr>
            <a:r>
              <a:rPr lang="fa-IR" sz="2400" i="1" dirty="0" smtClean="0">
                <a:solidFill>
                  <a:srgbClr val="FFC000"/>
                </a:solidFill>
                <a:effectLst>
                  <a:outerShdw blurRad="38100" dist="38100" dir="2700000" algn="tl">
                    <a:srgbClr val="000000">
                      <a:alpha val="43137"/>
                    </a:srgbClr>
                  </a:outerShdw>
                </a:effectLst>
              </a:rPr>
              <a:t>)</a:t>
            </a:r>
            <a:r>
              <a:rPr lang="en-US" sz="2400" i="1" dirty="0" smtClean="0">
                <a:solidFill>
                  <a:srgbClr val="FFC000"/>
                </a:solidFill>
                <a:effectLst>
                  <a:outerShdw blurRad="38100" dist="38100" dir="2700000" algn="tl">
                    <a:srgbClr val="000000">
                      <a:alpha val="43137"/>
                    </a:srgbClr>
                  </a:outerShdw>
                </a:effectLst>
              </a:rPr>
              <a:t>Dub</a:t>
            </a:r>
            <a:r>
              <a:rPr lang="fa-IR" sz="2400" dirty="0" smtClean="0"/>
              <a:t>ناشی ا زبسته شدن دریچه آئورت</a:t>
            </a:r>
            <a:r>
              <a:rPr lang="fa-IR" sz="2400" dirty="0" smtClean="0">
                <a:solidFill>
                  <a:srgbClr val="FFC000"/>
                </a:solidFill>
              </a:rPr>
              <a:t>(</a:t>
            </a:r>
            <a:r>
              <a:rPr lang="fa-IR" sz="2400" dirty="0" smtClean="0"/>
              <a:t> </a:t>
            </a:r>
            <a:endParaRPr lang="en-US" sz="2400" dirty="0" smtClean="0"/>
          </a:p>
          <a:p>
            <a:pPr algn="r" rtl="1">
              <a:lnSpc>
                <a:spcPct val="150000"/>
              </a:lnSpc>
            </a:pPr>
            <a:r>
              <a:rPr lang="fa-IR" sz="2400" dirty="0" smtClean="0"/>
              <a:t>–درناحیه آئورتی بهترشنیده میشود.   </a:t>
            </a:r>
            <a:endParaRPr lang="en-US" sz="2400" dirty="0" smtClean="0"/>
          </a:p>
        </p:txBody>
      </p:sp>
    </p:spTree>
    <p:extLst>
      <p:ext uri="{BB962C8B-B14F-4D97-AF65-F5344CB8AC3E}">
        <p14:creationId xmlns:p14="http://schemas.microsoft.com/office/powerpoint/2010/main" val="4233920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2844" y="863084"/>
            <a:ext cx="2773516" cy="461665"/>
          </a:xfrm>
          <a:prstGeom prst="rect">
            <a:avLst/>
          </a:prstGeom>
        </p:spPr>
        <p:txBody>
          <a:bodyPr wrap="none">
            <a:spAutoFit/>
          </a:bodyPr>
          <a:lstStyle/>
          <a:p>
            <a:r>
              <a:rPr lang="fa-IR" sz="2400" dirty="0"/>
              <a:t>صداهای اضافی قلب</a:t>
            </a:r>
            <a:endParaRPr lang="en-US" sz="2400" dirty="0"/>
          </a:p>
        </p:txBody>
      </p:sp>
      <p:sp>
        <p:nvSpPr>
          <p:cNvPr id="3" name="Rectangle 2"/>
          <p:cNvSpPr/>
          <p:nvPr/>
        </p:nvSpPr>
        <p:spPr>
          <a:xfrm>
            <a:off x="3599005" y="2127766"/>
            <a:ext cx="6096000" cy="4524315"/>
          </a:xfrm>
          <a:prstGeom prst="rect">
            <a:avLst/>
          </a:prstGeom>
        </p:spPr>
        <p:txBody>
          <a:bodyPr>
            <a:spAutoFit/>
          </a:bodyPr>
          <a:lstStyle/>
          <a:p>
            <a:pPr algn="r" rtl="1">
              <a:lnSpc>
                <a:spcPct val="200000"/>
              </a:lnSpc>
            </a:pPr>
            <a:r>
              <a:rPr lang="en-US" sz="2400" dirty="0"/>
              <a:t>:</a:t>
            </a:r>
            <a:r>
              <a:rPr lang="en-US" sz="2400" b="1" dirty="0"/>
              <a:t>S3</a:t>
            </a:r>
            <a:r>
              <a:rPr lang="fa-IR" sz="2400" dirty="0"/>
              <a:t>دقیقاًبعداز</a:t>
            </a:r>
            <a:r>
              <a:rPr lang="en-US" sz="2400" b="1" dirty="0"/>
              <a:t>S2</a:t>
            </a:r>
            <a:r>
              <a:rPr lang="fa-IR" sz="2400" dirty="0"/>
              <a:t>ودرانتهای دیاستول بطنی</a:t>
            </a:r>
            <a:endParaRPr lang="en-US" sz="2400" dirty="0"/>
          </a:p>
          <a:p>
            <a:pPr algn="r" rtl="1">
              <a:lnSpc>
                <a:spcPct val="200000"/>
              </a:lnSpc>
            </a:pPr>
            <a:r>
              <a:rPr lang="en-US" sz="2400" b="1" dirty="0"/>
              <a:t>S4</a:t>
            </a:r>
            <a:r>
              <a:rPr lang="fa-IR" sz="2400" dirty="0"/>
              <a:t>:دقیقاً قبل از</a:t>
            </a:r>
            <a:r>
              <a:rPr lang="en-US" sz="2400" b="1" dirty="0"/>
              <a:t>S1</a:t>
            </a:r>
            <a:r>
              <a:rPr lang="fa-IR" sz="2400" dirty="0"/>
              <a:t> ودرابتدای سیستول بطنی</a:t>
            </a:r>
            <a:endParaRPr lang="en-US" sz="2400" dirty="0"/>
          </a:p>
          <a:p>
            <a:pPr algn="r" rtl="1">
              <a:lnSpc>
                <a:spcPct val="200000"/>
              </a:lnSpc>
            </a:pPr>
            <a:r>
              <a:rPr lang="en-US" sz="2400" dirty="0"/>
              <a:t>s4</a:t>
            </a:r>
            <a:r>
              <a:rPr lang="fa-IR" sz="2400" dirty="0"/>
              <a:t>و </a:t>
            </a:r>
            <a:r>
              <a:rPr lang="en-US" sz="2400" dirty="0"/>
              <a:t>S3</a:t>
            </a:r>
            <a:r>
              <a:rPr lang="fa-IR" sz="2400" dirty="0"/>
              <a:t>در ناحیه اپیکال و در پوزیشن لترال چپ با</a:t>
            </a:r>
            <a:r>
              <a:rPr lang="en-US" sz="2400" dirty="0"/>
              <a:t> </a:t>
            </a:r>
            <a:r>
              <a:rPr lang="fa-IR" sz="2400" dirty="0"/>
              <a:t>بل گوشی بهترسمع میشوند.</a:t>
            </a:r>
            <a:endParaRPr lang="en-US" sz="2400" dirty="0"/>
          </a:p>
          <a:p>
            <a:pPr algn="r" rtl="1">
              <a:lnSpc>
                <a:spcPct val="200000"/>
              </a:lnSpc>
            </a:pPr>
            <a:endParaRPr lang="fa-IR" sz="2400" dirty="0"/>
          </a:p>
          <a:p>
            <a:pPr algn="r" rtl="1">
              <a:lnSpc>
                <a:spcPct val="200000"/>
              </a:lnSpc>
            </a:pPr>
            <a:endParaRPr lang="fa-IR" sz="2400" dirty="0"/>
          </a:p>
        </p:txBody>
      </p:sp>
    </p:spTree>
    <p:extLst>
      <p:ext uri="{BB962C8B-B14F-4D97-AF65-F5344CB8AC3E}">
        <p14:creationId xmlns:p14="http://schemas.microsoft.com/office/powerpoint/2010/main" val="4180613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6450" y="0"/>
            <a:ext cx="9734550" cy="6740307"/>
          </a:xfrm>
          <a:prstGeom prst="rect">
            <a:avLst/>
          </a:prstGeom>
        </p:spPr>
        <p:txBody>
          <a:bodyPr wrap="square">
            <a:spAutoFit/>
          </a:bodyPr>
          <a:lstStyle/>
          <a:p>
            <a:pPr lvl="1" algn="r" rtl="1">
              <a:lnSpc>
                <a:spcPct val="200000"/>
              </a:lnSpc>
            </a:pPr>
            <a:endParaRPr lang="fa-IR" dirty="0"/>
          </a:p>
          <a:p>
            <a:pPr lvl="1" algn="r" rtl="1">
              <a:lnSpc>
                <a:spcPct val="200000"/>
              </a:lnSpc>
            </a:pPr>
            <a:r>
              <a:rPr lang="fa-IR" dirty="0" smtClean="0"/>
              <a:t>سوفل </a:t>
            </a:r>
            <a:r>
              <a:rPr lang="fa-IR" dirty="0"/>
              <a:t>ها </a:t>
            </a:r>
            <a:r>
              <a:rPr lang="fa-IR" dirty="0" smtClean="0"/>
              <a:t>:</a:t>
            </a:r>
          </a:p>
          <a:p>
            <a:pPr lvl="1" algn="r" rtl="1">
              <a:lnSpc>
                <a:spcPct val="200000"/>
              </a:lnSpc>
            </a:pPr>
            <a:endParaRPr lang="en-US" dirty="0" smtClean="0"/>
          </a:p>
          <a:p>
            <a:pPr marL="742950" lvl="1" indent="-285750" algn="r" rtl="1">
              <a:lnSpc>
                <a:spcPct val="200000"/>
              </a:lnSpc>
              <a:buFont typeface="Arial" panose="020B0604020202020204" pitchFamily="34" charset="0"/>
              <a:buChar char="•"/>
            </a:pPr>
            <a:r>
              <a:rPr lang="fa-IR" dirty="0" smtClean="0"/>
              <a:t> صداهای</a:t>
            </a:r>
            <a:r>
              <a:rPr lang="en-US" dirty="0" smtClean="0"/>
              <a:t> </a:t>
            </a:r>
            <a:r>
              <a:rPr lang="fa-IR" dirty="0" smtClean="0"/>
              <a:t>وزشی</a:t>
            </a:r>
            <a:r>
              <a:rPr lang="en-US" dirty="0" smtClean="0"/>
              <a:t> </a:t>
            </a:r>
            <a:r>
              <a:rPr lang="fa-IR" dirty="0" smtClean="0"/>
              <a:t>ناشی</a:t>
            </a:r>
            <a:r>
              <a:rPr lang="en-US" dirty="0" smtClean="0"/>
              <a:t> </a:t>
            </a:r>
            <a:r>
              <a:rPr lang="fa-IR" dirty="0" smtClean="0"/>
              <a:t>از :</a:t>
            </a:r>
            <a:endParaRPr lang="en-US" dirty="0" smtClean="0"/>
          </a:p>
          <a:p>
            <a:pPr lvl="1" algn="r" rtl="1">
              <a:lnSpc>
                <a:spcPct val="200000"/>
              </a:lnSpc>
            </a:pPr>
            <a:r>
              <a:rPr lang="fa-IR" dirty="0" smtClean="0"/>
              <a:t>-افزایش</a:t>
            </a:r>
            <a:r>
              <a:rPr lang="en-US" dirty="0" smtClean="0"/>
              <a:t> </a:t>
            </a:r>
            <a:r>
              <a:rPr lang="fa-IR" dirty="0" smtClean="0"/>
              <a:t>جریان</a:t>
            </a:r>
            <a:r>
              <a:rPr lang="en-US" dirty="0" smtClean="0"/>
              <a:t> </a:t>
            </a:r>
            <a:r>
              <a:rPr lang="fa-IR" dirty="0" smtClean="0"/>
              <a:t>خون ازطریق</a:t>
            </a:r>
            <a:r>
              <a:rPr lang="en-US" dirty="0" smtClean="0"/>
              <a:t> </a:t>
            </a:r>
            <a:r>
              <a:rPr lang="fa-IR" dirty="0" smtClean="0"/>
              <a:t>دریچه</a:t>
            </a:r>
            <a:r>
              <a:rPr lang="en-US" dirty="0" smtClean="0"/>
              <a:t> </a:t>
            </a:r>
            <a:r>
              <a:rPr lang="fa-IR" dirty="0" smtClean="0"/>
              <a:t>نرمال؛یا </a:t>
            </a:r>
          </a:p>
          <a:p>
            <a:pPr lvl="1" algn="r" rtl="1">
              <a:lnSpc>
                <a:spcPct val="200000"/>
              </a:lnSpc>
            </a:pPr>
            <a:r>
              <a:rPr lang="fa-IR" dirty="0" smtClean="0"/>
              <a:t>–حرکت</a:t>
            </a:r>
            <a:r>
              <a:rPr lang="en-US" dirty="0" smtClean="0"/>
              <a:t> </a:t>
            </a:r>
            <a:r>
              <a:rPr lang="fa-IR" dirty="0" smtClean="0"/>
              <a:t>خون</a:t>
            </a:r>
            <a:r>
              <a:rPr lang="en-US" dirty="0" smtClean="0"/>
              <a:t> </a:t>
            </a:r>
            <a:r>
              <a:rPr lang="fa-IR" dirty="0" smtClean="0"/>
              <a:t>به</a:t>
            </a:r>
            <a:r>
              <a:rPr lang="en-US" dirty="0" smtClean="0"/>
              <a:t> </a:t>
            </a:r>
            <a:r>
              <a:rPr lang="fa-IR" dirty="0" smtClean="0"/>
              <a:t>جلوازدریچه</a:t>
            </a:r>
            <a:r>
              <a:rPr lang="en-US" dirty="0" smtClean="0"/>
              <a:t> </a:t>
            </a:r>
            <a:r>
              <a:rPr lang="fa-IR" dirty="0" smtClean="0"/>
              <a:t>تنگ</a:t>
            </a:r>
            <a:r>
              <a:rPr lang="en-US" dirty="0" smtClean="0"/>
              <a:t> </a:t>
            </a:r>
            <a:r>
              <a:rPr lang="fa-IR" dirty="0" smtClean="0"/>
              <a:t>یاعروق</a:t>
            </a:r>
            <a:r>
              <a:rPr lang="en-US" dirty="0" smtClean="0"/>
              <a:t> </a:t>
            </a:r>
            <a:r>
              <a:rPr lang="fa-IR" dirty="0" smtClean="0"/>
              <a:t>وحفرات</a:t>
            </a:r>
            <a:r>
              <a:rPr lang="en-US" dirty="0" smtClean="0"/>
              <a:t> </a:t>
            </a:r>
            <a:r>
              <a:rPr lang="fa-IR" dirty="0" smtClean="0"/>
              <a:t>گشاد</a:t>
            </a:r>
            <a:r>
              <a:rPr lang="fa-IR" dirty="0"/>
              <a:t>؛ یا </a:t>
            </a:r>
            <a:endParaRPr lang="fa-IR" dirty="0" smtClean="0"/>
          </a:p>
          <a:p>
            <a:pPr lvl="1" algn="r" rtl="1">
              <a:lnSpc>
                <a:spcPct val="200000"/>
              </a:lnSpc>
            </a:pPr>
            <a:r>
              <a:rPr lang="fa-IR" dirty="0" smtClean="0"/>
              <a:t>–جریان</a:t>
            </a:r>
            <a:r>
              <a:rPr lang="en-US" dirty="0" smtClean="0"/>
              <a:t> </a:t>
            </a:r>
            <a:r>
              <a:rPr lang="fa-IR" dirty="0" smtClean="0"/>
              <a:t>برگشت</a:t>
            </a:r>
            <a:r>
              <a:rPr lang="en-US" dirty="0" smtClean="0"/>
              <a:t> </a:t>
            </a:r>
            <a:r>
              <a:rPr lang="fa-IR" dirty="0" smtClean="0"/>
              <a:t>به</a:t>
            </a:r>
            <a:r>
              <a:rPr lang="en-US" dirty="0" smtClean="0"/>
              <a:t> </a:t>
            </a:r>
            <a:r>
              <a:rPr lang="fa-IR" dirty="0" smtClean="0"/>
              <a:t>عقب</a:t>
            </a:r>
            <a:r>
              <a:rPr lang="en-US" dirty="0" smtClean="0"/>
              <a:t> </a:t>
            </a:r>
            <a:r>
              <a:rPr lang="fa-IR" dirty="0" smtClean="0"/>
              <a:t>خون</a:t>
            </a:r>
            <a:r>
              <a:rPr lang="en-US" dirty="0" smtClean="0"/>
              <a:t> </a:t>
            </a:r>
            <a:r>
              <a:rPr lang="fa-IR" dirty="0" smtClean="0"/>
              <a:t>ازطریق</a:t>
            </a:r>
            <a:r>
              <a:rPr lang="en-US" dirty="0" smtClean="0"/>
              <a:t> </a:t>
            </a:r>
            <a:r>
              <a:rPr lang="fa-IR" dirty="0" smtClean="0"/>
              <a:t>دریچه</a:t>
            </a:r>
            <a:r>
              <a:rPr lang="en-US" dirty="0" smtClean="0"/>
              <a:t> </a:t>
            </a:r>
            <a:r>
              <a:rPr lang="fa-IR" dirty="0" smtClean="0"/>
              <a:t>بانقص</a:t>
            </a:r>
            <a:r>
              <a:rPr lang="en-US" dirty="0" smtClean="0"/>
              <a:t> </a:t>
            </a:r>
            <a:r>
              <a:rPr lang="fa-IR" dirty="0" smtClean="0"/>
              <a:t>دربسته </a:t>
            </a:r>
            <a:r>
              <a:rPr lang="fa-IR" dirty="0"/>
              <a:t>شدن</a:t>
            </a:r>
            <a:r>
              <a:rPr lang="fa-IR" dirty="0" smtClean="0"/>
              <a:t>.</a:t>
            </a:r>
          </a:p>
          <a:p>
            <a:pPr marL="742950" lvl="1" indent="-285750" algn="r" rtl="1">
              <a:lnSpc>
                <a:spcPct val="200000"/>
              </a:lnSpc>
              <a:buFont typeface="Arial" panose="020B0604020202020204" pitchFamily="34" charset="0"/>
              <a:buChar char="•"/>
            </a:pPr>
            <a:r>
              <a:rPr lang="fa-IR" dirty="0"/>
              <a:t>توجه</a:t>
            </a:r>
            <a:r>
              <a:rPr lang="en-US" dirty="0"/>
              <a:t> </a:t>
            </a:r>
            <a:r>
              <a:rPr lang="fa-IR" dirty="0"/>
              <a:t>به</a:t>
            </a:r>
            <a:r>
              <a:rPr lang="en-US" dirty="0"/>
              <a:t> </a:t>
            </a:r>
            <a:r>
              <a:rPr lang="fa-IR" dirty="0"/>
              <a:t>مشخصات</a:t>
            </a:r>
            <a:r>
              <a:rPr lang="en-US" dirty="0"/>
              <a:t> </a:t>
            </a:r>
            <a:r>
              <a:rPr lang="fa-IR" dirty="0"/>
              <a:t>سوفل</a:t>
            </a:r>
            <a:r>
              <a:rPr lang="en-US" dirty="0"/>
              <a:t> </a:t>
            </a:r>
            <a:r>
              <a:rPr lang="fa-IR" dirty="0"/>
              <a:t>شامل </a:t>
            </a:r>
            <a:r>
              <a:rPr lang="en-US" dirty="0"/>
              <a:t> </a:t>
            </a:r>
            <a:r>
              <a:rPr lang="fa-IR" dirty="0"/>
              <a:t>:</a:t>
            </a:r>
            <a:endParaRPr lang="en-US" dirty="0"/>
          </a:p>
          <a:p>
            <a:pPr marL="742950" lvl="1" indent="-285750" algn="r" rtl="1">
              <a:lnSpc>
                <a:spcPct val="200000"/>
              </a:lnSpc>
              <a:buFont typeface="Wingdings" panose="05000000000000000000" pitchFamily="2" charset="2"/>
              <a:buChar char="Ø"/>
            </a:pPr>
            <a:r>
              <a:rPr lang="fa-IR" dirty="0"/>
              <a:t>-زمان</a:t>
            </a:r>
            <a:r>
              <a:rPr lang="en-US" dirty="0"/>
              <a:t> </a:t>
            </a:r>
            <a:r>
              <a:rPr lang="fa-IR" dirty="0"/>
              <a:t>سوفل(محل</a:t>
            </a:r>
            <a:r>
              <a:rPr lang="en-US" dirty="0"/>
              <a:t> </a:t>
            </a:r>
            <a:r>
              <a:rPr lang="fa-IR" dirty="0"/>
              <a:t>آن درسیکل</a:t>
            </a:r>
            <a:r>
              <a:rPr lang="en-US" dirty="0"/>
              <a:t> </a:t>
            </a:r>
            <a:r>
              <a:rPr lang="fa-IR" dirty="0"/>
              <a:t>قلبی) </a:t>
            </a:r>
          </a:p>
          <a:p>
            <a:pPr marL="742950" lvl="1" indent="-285750" algn="r" rtl="1">
              <a:lnSpc>
                <a:spcPct val="200000"/>
              </a:lnSpc>
              <a:buFont typeface="Wingdings" panose="05000000000000000000" pitchFamily="2" charset="2"/>
              <a:buChar char="Ø"/>
            </a:pPr>
            <a:r>
              <a:rPr lang="fa-IR" dirty="0"/>
              <a:t>–محل</a:t>
            </a:r>
            <a:r>
              <a:rPr lang="en-US" dirty="0"/>
              <a:t> </a:t>
            </a:r>
            <a:r>
              <a:rPr lang="fa-IR" dirty="0"/>
              <a:t>آن</a:t>
            </a:r>
            <a:r>
              <a:rPr lang="en-US" dirty="0"/>
              <a:t> </a:t>
            </a:r>
            <a:r>
              <a:rPr lang="fa-IR" dirty="0"/>
              <a:t>درضربان</a:t>
            </a:r>
            <a:r>
              <a:rPr lang="en-US" dirty="0"/>
              <a:t> </a:t>
            </a:r>
            <a:r>
              <a:rPr lang="fa-IR" dirty="0"/>
              <a:t>قلب </a:t>
            </a:r>
          </a:p>
          <a:p>
            <a:pPr marL="742950" lvl="1" indent="-285750" algn="r" rtl="1">
              <a:lnSpc>
                <a:spcPct val="200000"/>
              </a:lnSpc>
              <a:buFont typeface="Wingdings" panose="05000000000000000000" pitchFamily="2" charset="2"/>
              <a:buChar char="Ø"/>
            </a:pPr>
            <a:r>
              <a:rPr lang="fa-IR" dirty="0"/>
              <a:t>-انتشار،بلندی</a:t>
            </a:r>
            <a:r>
              <a:rPr lang="en-US" dirty="0"/>
              <a:t> </a:t>
            </a:r>
            <a:r>
              <a:rPr lang="fa-IR" dirty="0"/>
              <a:t>وکیفیت</a:t>
            </a:r>
            <a:r>
              <a:rPr lang="en-US" dirty="0"/>
              <a:t> </a:t>
            </a:r>
            <a:r>
              <a:rPr lang="fa-IR" dirty="0"/>
              <a:t>آن</a:t>
            </a:r>
            <a:endParaRPr lang="en-US" dirty="0"/>
          </a:p>
          <a:p>
            <a:pPr lvl="1" algn="r" rtl="1">
              <a:lnSpc>
                <a:spcPct val="200000"/>
              </a:lnSpc>
            </a:pPr>
            <a:endParaRPr lang="fa-IR" dirty="0"/>
          </a:p>
        </p:txBody>
      </p:sp>
    </p:spTree>
    <p:extLst>
      <p:ext uri="{BB962C8B-B14F-4D97-AF65-F5344CB8AC3E}">
        <p14:creationId xmlns:p14="http://schemas.microsoft.com/office/powerpoint/2010/main" val="58774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0650" y="422345"/>
            <a:ext cx="6096000" cy="5632311"/>
          </a:xfrm>
          <a:prstGeom prst="rect">
            <a:avLst/>
          </a:prstGeom>
        </p:spPr>
        <p:txBody>
          <a:bodyPr>
            <a:spAutoFit/>
          </a:bodyPr>
          <a:lstStyle/>
          <a:p>
            <a:pPr algn="r" rtl="1"/>
            <a:r>
              <a:rPr lang="fa-IR" dirty="0"/>
              <a:t>1- </a:t>
            </a:r>
            <a:r>
              <a:rPr lang="fa-IR" dirty="0" smtClean="0"/>
              <a:t>پرستار </a:t>
            </a:r>
            <a:r>
              <a:rPr lang="fa-IR" dirty="0"/>
              <a:t>باید </a:t>
            </a:r>
            <a:r>
              <a:rPr lang="fa-IR" dirty="0" smtClean="0"/>
              <a:t>تعداد </a:t>
            </a:r>
            <a:r>
              <a:rPr lang="fa-IR" dirty="0"/>
              <a:t>وریتم نبضهای شریانی را مورد بررسی قرار دهد .</a:t>
            </a:r>
          </a:p>
          <a:p>
            <a:pPr algn="r" rtl="1"/>
            <a:endParaRPr lang="fa-IR" dirty="0"/>
          </a:p>
          <a:p>
            <a:pPr algn="r" rtl="1"/>
            <a:r>
              <a:rPr lang="fa-IR" dirty="0"/>
              <a:t> </a:t>
            </a:r>
          </a:p>
          <a:p>
            <a:pPr algn="r" rtl="1"/>
            <a:endParaRPr lang="fa-IR" dirty="0"/>
          </a:p>
          <a:p>
            <a:pPr algn="r" rtl="1"/>
            <a:r>
              <a:rPr lang="en-US" dirty="0"/>
              <a:t>Pulse Classification in Adults (At Rest)</a:t>
            </a:r>
          </a:p>
          <a:p>
            <a:pPr algn="r"/>
            <a:endParaRPr lang="en-US" dirty="0"/>
          </a:p>
          <a:p>
            <a:pPr algn="r"/>
            <a:r>
              <a:rPr lang="en-US" dirty="0"/>
              <a:t>60 to 100 bpm</a:t>
            </a:r>
          </a:p>
          <a:p>
            <a:pPr algn="r"/>
            <a:r>
              <a:rPr lang="en-US" dirty="0" smtClean="0"/>
              <a:t>Normal</a:t>
            </a:r>
            <a:endParaRPr lang="en-US" dirty="0"/>
          </a:p>
          <a:p>
            <a:pPr algn="r"/>
            <a:r>
              <a:rPr lang="en-US" dirty="0"/>
              <a:t>	</a:t>
            </a:r>
          </a:p>
          <a:p>
            <a:pPr algn="r"/>
            <a:endParaRPr lang="en-US" dirty="0"/>
          </a:p>
          <a:p>
            <a:pPr algn="r"/>
            <a:r>
              <a:rPr lang="en-US" dirty="0"/>
              <a:t>Bradycardia</a:t>
            </a:r>
          </a:p>
          <a:p>
            <a:pPr algn="r"/>
            <a:r>
              <a:rPr lang="en-US" dirty="0"/>
              <a:t>less than 60 bpm</a:t>
            </a:r>
          </a:p>
          <a:p>
            <a:pPr algn="r"/>
            <a:r>
              <a:rPr lang="en-US" dirty="0"/>
              <a:t>	</a:t>
            </a:r>
          </a:p>
          <a:p>
            <a:pPr algn="r"/>
            <a:endParaRPr lang="en-US" dirty="0"/>
          </a:p>
          <a:p>
            <a:pPr algn="r"/>
            <a:r>
              <a:rPr lang="en-US" dirty="0"/>
              <a:t>Tachycardia</a:t>
            </a:r>
          </a:p>
          <a:p>
            <a:pPr algn="r"/>
            <a:r>
              <a:rPr lang="en-US" dirty="0" smtClean="0"/>
              <a:t>More than 100 bpm</a:t>
            </a:r>
            <a:endParaRPr lang="en-US" dirty="0"/>
          </a:p>
          <a:p>
            <a:pPr algn="r" rtl="1"/>
            <a:r>
              <a:rPr lang="en-US" dirty="0"/>
              <a:t>	</a:t>
            </a:r>
          </a:p>
          <a:p>
            <a:pPr algn="r" rtl="1"/>
            <a:r>
              <a:rPr lang="en-US" dirty="0"/>
              <a:t>	</a:t>
            </a:r>
          </a:p>
          <a:p>
            <a:pPr algn="r" rtl="1"/>
            <a:endParaRPr lang="en-US" dirty="0"/>
          </a:p>
        </p:txBody>
      </p:sp>
      <p:sp>
        <p:nvSpPr>
          <p:cNvPr id="3" name="Rectangle 2"/>
          <p:cNvSpPr/>
          <p:nvPr/>
        </p:nvSpPr>
        <p:spPr>
          <a:xfrm>
            <a:off x="3048000" y="2690336"/>
            <a:ext cx="6096000" cy="1477328"/>
          </a:xfrm>
          <a:prstGeom prst="rect">
            <a:avLst/>
          </a:prstGeom>
        </p:spPr>
        <p:txBody>
          <a:bodyPr>
            <a:spAutoFit/>
          </a:bodyPr>
          <a:lstStyle/>
          <a:p>
            <a:pPr algn="r"/>
            <a:r>
              <a:rPr lang="en-US" dirty="0"/>
              <a:t>Regular</a:t>
            </a:r>
          </a:p>
          <a:p>
            <a:pPr algn="r"/>
            <a:r>
              <a:rPr lang="en-US" dirty="0"/>
              <a:t>	</a:t>
            </a:r>
          </a:p>
          <a:p>
            <a:pPr algn="r"/>
            <a:endParaRPr lang="en-US" dirty="0"/>
          </a:p>
          <a:p>
            <a:pPr algn="r"/>
            <a:r>
              <a:rPr lang="en-US" dirty="0"/>
              <a:t>Regularly Irregular</a:t>
            </a:r>
          </a:p>
          <a:p>
            <a:pPr algn="r"/>
            <a:r>
              <a:rPr lang="en-US" dirty="0"/>
              <a:t>	</a:t>
            </a:r>
          </a:p>
        </p:txBody>
      </p:sp>
    </p:spTree>
    <p:extLst>
      <p:ext uri="{BB962C8B-B14F-4D97-AF65-F5344CB8AC3E}">
        <p14:creationId xmlns:p14="http://schemas.microsoft.com/office/powerpoint/2010/main" val="3308539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تفکر نقادانه در پرستاری"/>
          <p:cNvPicPr/>
          <p:nvPr/>
        </p:nvPicPr>
        <p:blipFill>
          <a:blip r:embed="rId2">
            <a:extLst>
              <a:ext uri="{28A0092B-C50C-407E-A947-70E740481C1C}">
                <a14:useLocalDpi xmlns:a14="http://schemas.microsoft.com/office/drawing/2010/main" val="0"/>
              </a:ext>
            </a:extLst>
          </a:blip>
          <a:srcRect/>
          <a:stretch>
            <a:fillRect/>
          </a:stretch>
        </p:blipFill>
        <p:spPr bwMode="auto">
          <a:xfrm>
            <a:off x="5237583" y="1963607"/>
            <a:ext cx="2967135" cy="1762125"/>
          </a:xfrm>
          <a:prstGeom prst="rect">
            <a:avLst/>
          </a:prstGeom>
          <a:noFill/>
          <a:ln>
            <a:noFill/>
          </a:ln>
        </p:spPr>
      </p:pic>
      <p:sp>
        <p:nvSpPr>
          <p:cNvPr id="3" name="Rectangle 2"/>
          <p:cNvSpPr/>
          <p:nvPr/>
        </p:nvSpPr>
        <p:spPr>
          <a:xfrm>
            <a:off x="3103984" y="786975"/>
            <a:ext cx="6083559" cy="388696"/>
          </a:xfrm>
          <a:prstGeom prst="rect">
            <a:avLst/>
          </a:prstGeom>
        </p:spPr>
        <p:txBody>
          <a:bodyPr wrap="square">
            <a:spAutoFit/>
          </a:bodyPr>
          <a:lstStyle/>
          <a:p>
            <a:pPr algn="r" rtl="1">
              <a:lnSpc>
                <a:spcPct val="107000"/>
              </a:lnSpc>
              <a:spcAft>
                <a:spcPts val="800"/>
              </a:spcAft>
            </a:pPr>
            <a:r>
              <a:rPr lang="ar-SA" b="1" kern="1800" dirty="0">
                <a:solidFill>
                  <a:srgbClr val="FF6600"/>
                </a:solidFill>
                <a:latin typeface="Calibri" panose="020F0502020204030204" pitchFamily="34" charset="0"/>
                <a:ea typeface="Times New Roman" panose="02020603050405020304" pitchFamily="18" charset="0"/>
              </a:rPr>
              <a:t>فاز یک فرآیند پرستاری: بررسی و شناخت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056484" y="4841366"/>
            <a:ext cx="6096000" cy="665695"/>
          </a:xfrm>
          <a:prstGeom prst="rect">
            <a:avLst/>
          </a:prstGeom>
        </p:spPr>
        <p:txBody>
          <a:bodyPr>
            <a:spAutoFit/>
          </a:bodyPr>
          <a:lstStyle/>
          <a:p>
            <a:pPr algn="ctr">
              <a:lnSpc>
                <a:spcPct val="107000"/>
              </a:lnSpc>
            </a:pPr>
            <a:r>
              <a:rPr lang="en-US"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r>
              <a:rPr lang="ar-SA" b="1" dirty="0" smtClean="0">
                <a:solidFill>
                  <a:srgbClr val="000000"/>
                </a:solidFill>
                <a:effectLst/>
                <a:ea typeface="Times New Roman" panose="02020603050405020304" pitchFamily="18" charset="0"/>
                <a:cs typeface="Times New Roman" panose="02020603050405020304" pitchFamily="18" charset="0"/>
              </a:rPr>
              <a:t>بررسی مرحله ی اول و مهم ترین گام در فرآیند پرستاری</a:t>
            </a:r>
            <a:endParaRPr lang="en-US" dirty="0"/>
          </a:p>
        </p:txBody>
      </p:sp>
    </p:spTree>
    <p:extLst>
      <p:ext uri="{BB962C8B-B14F-4D97-AF65-F5344CB8AC3E}">
        <p14:creationId xmlns:p14="http://schemas.microsoft.com/office/powerpoint/2010/main" val="248820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20"/>
            <a:ext cx="11734800" cy="6822380"/>
          </a:xfrm>
          <a:prstGeom prst="rect">
            <a:avLst/>
          </a:prstGeom>
        </p:spPr>
        <p:txBody>
          <a:bodyPr wrap="square">
            <a:spAutoFit/>
          </a:bodyPr>
          <a:lstStyle/>
          <a:p>
            <a:pPr algn="r">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Blood </a:t>
            </a:r>
            <a:r>
              <a:rPr lang="en-US" dirty="0">
                <a:latin typeface="Calibri" panose="020F0502020204030204" pitchFamily="34" charset="0"/>
                <a:ea typeface="Calibri" panose="020F0502020204030204" pitchFamily="34" charset="0"/>
                <a:cs typeface="Arial" panose="020B0604020202020204" pitchFamily="34" charset="0"/>
              </a:rPr>
              <a:t>Pressure Classification in Adults</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Category</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Systolic</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Diastolic</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Normal</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&lt;130</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&lt;85</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62994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78534"/>
            <a:ext cx="6096000" cy="7968848"/>
          </a:xfrm>
          <a:prstGeom prst="rect">
            <a:avLst/>
          </a:prstGeom>
        </p:spPr>
        <p:txBody>
          <a:bodyPr>
            <a:spAutoFit/>
          </a:bodyPr>
          <a:lstStyle/>
          <a:p>
            <a:pPr algn="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Severe </a:t>
            </a:r>
            <a:r>
              <a:rPr lang="en-US" dirty="0">
                <a:latin typeface="Calibri" panose="020F0502020204030204" pitchFamily="34" charset="0"/>
                <a:ea typeface="Calibri" panose="020F0502020204030204" pitchFamily="34" charset="0"/>
                <a:cs typeface="Arial" panose="020B0604020202020204" pitchFamily="34" charset="0"/>
              </a:rPr>
              <a:t>Hypertension</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180-209</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110-119</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Crisis Hypertension</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&gt;210</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&gt;120</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381250" y="438150"/>
            <a:ext cx="14573250" cy="7201972"/>
          </a:xfrm>
          <a:prstGeom prst="rect">
            <a:avLst/>
          </a:prstGeom>
        </p:spPr>
        <p:txBody>
          <a:bodyPr wrap="square">
            <a:spAutoFit/>
          </a:bodyPr>
          <a:lstStyle/>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High </a:t>
            </a:r>
            <a:r>
              <a:rPr lang="en-US" dirty="0" smtClean="0">
                <a:latin typeface="Calibri" panose="020F0502020204030204" pitchFamily="34" charset="0"/>
                <a:ea typeface="Calibri" panose="020F0502020204030204" pitchFamily="34" charset="0"/>
                <a:cs typeface="Arial" panose="020B0604020202020204" pitchFamily="34" charset="0"/>
              </a:rPr>
              <a:t>Normal</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130-139</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85-89</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Mild </a:t>
            </a:r>
            <a:r>
              <a:rPr lang="en-US" dirty="0" smtClean="0">
                <a:latin typeface="Calibri" panose="020F0502020204030204" pitchFamily="34" charset="0"/>
                <a:ea typeface="Calibri" panose="020F0502020204030204" pitchFamily="34" charset="0"/>
                <a:cs typeface="Arial" panose="020B0604020202020204" pitchFamily="34" charset="0"/>
              </a:rPr>
              <a:t>Hypertension</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140-159</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90-99</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fa-IR"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314700" y="438150"/>
            <a:ext cx="6096000" cy="2306016"/>
          </a:xfrm>
          <a:prstGeom prst="rect">
            <a:avLst/>
          </a:prstGeom>
        </p:spPr>
        <p:txBody>
          <a:bodyPr>
            <a:spAutoFit/>
          </a:bodyPr>
          <a:lstStyle/>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Moderate Hypertension</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160-179</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100-109</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33350" y="-1185233"/>
            <a:ext cx="6096000" cy="6771982"/>
          </a:xfrm>
          <a:prstGeom prst="rect">
            <a:avLst/>
          </a:prstGeom>
        </p:spPr>
        <p:txBody>
          <a:bodyPr>
            <a:spAutoFit/>
          </a:bodyPr>
          <a:lstStyle/>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Severe Hypertension</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180-209</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110-119</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Crisis Hypertension</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&gt;210</a:t>
            </a:r>
          </a:p>
        </p:txBody>
      </p:sp>
    </p:spTree>
    <p:extLst>
      <p:ext uri="{BB962C8B-B14F-4D97-AF65-F5344CB8AC3E}">
        <p14:creationId xmlns:p14="http://schemas.microsoft.com/office/powerpoint/2010/main" val="339844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6202" y="523220"/>
            <a:ext cx="13801074" cy="6186309"/>
          </a:xfrm>
          <a:prstGeom prst="rect">
            <a:avLst/>
          </a:prstGeom>
        </p:spPr>
        <p:txBody>
          <a:bodyPr wrap="square">
            <a:spAutoFit/>
          </a:bodyPr>
          <a:lstStyle/>
          <a:p>
            <a:pPr lvl="1" algn="r" rtl="1">
              <a:lnSpc>
                <a:spcPct val="150000"/>
              </a:lnSpc>
            </a:pPr>
            <a:r>
              <a:rPr lang="fa-IR" sz="2400" dirty="0" smtClean="0">
                <a:solidFill>
                  <a:srgbClr val="FF0000"/>
                </a:solidFill>
              </a:rPr>
              <a:t>الف)شرایین</a:t>
            </a:r>
            <a:r>
              <a:rPr lang="en-US" sz="2400" dirty="0" smtClean="0">
                <a:solidFill>
                  <a:srgbClr val="FF0000"/>
                </a:solidFill>
              </a:rPr>
              <a:t> </a:t>
            </a:r>
            <a:r>
              <a:rPr lang="fa-IR" sz="2400" dirty="0" smtClean="0">
                <a:solidFill>
                  <a:srgbClr val="FF0000"/>
                </a:solidFill>
              </a:rPr>
              <a:t>کاروتید:</a:t>
            </a:r>
          </a:p>
          <a:p>
            <a:pPr algn="r" rtl="1">
              <a:lnSpc>
                <a:spcPct val="150000"/>
              </a:lnSpc>
            </a:pPr>
            <a:r>
              <a:rPr lang="fa-IR" sz="2400" dirty="0" smtClean="0"/>
              <a:t> </a:t>
            </a:r>
            <a:r>
              <a:rPr lang="fa-IR" sz="2400" dirty="0"/>
              <a:t>-</a:t>
            </a:r>
            <a:r>
              <a:rPr lang="fa-IR" sz="2400" dirty="0" smtClean="0"/>
              <a:t>مشاهده</a:t>
            </a:r>
            <a:r>
              <a:rPr lang="en-US" sz="2400" dirty="0" smtClean="0"/>
              <a:t> </a:t>
            </a:r>
            <a:r>
              <a:rPr lang="fa-IR" sz="2400" dirty="0" smtClean="0"/>
              <a:t>نبض</a:t>
            </a:r>
            <a:r>
              <a:rPr lang="en-US" sz="2400" dirty="0" smtClean="0"/>
              <a:t> </a:t>
            </a:r>
            <a:r>
              <a:rPr lang="fa-IR" sz="2400" dirty="0" smtClean="0"/>
              <a:t>شریان</a:t>
            </a:r>
            <a:r>
              <a:rPr lang="en-US" sz="2400" dirty="0" smtClean="0"/>
              <a:t> </a:t>
            </a:r>
            <a:r>
              <a:rPr lang="fa-IR" sz="2400" dirty="0" smtClean="0"/>
              <a:t>درحالت</a:t>
            </a:r>
            <a:r>
              <a:rPr lang="en-US" sz="2400" dirty="0" smtClean="0"/>
              <a:t> </a:t>
            </a:r>
            <a:r>
              <a:rPr lang="fa-IR" sz="2400" dirty="0" smtClean="0"/>
              <a:t>نیمه</a:t>
            </a:r>
            <a:r>
              <a:rPr lang="en-US" sz="2400" dirty="0" smtClean="0"/>
              <a:t> </a:t>
            </a:r>
            <a:r>
              <a:rPr lang="fa-IR" sz="2400" dirty="0" smtClean="0"/>
              <a:t>نشسته </a:t>
            </a:r>
          </a:p>
          <a:p>
            <a:pPr algn="r" rtl="1">
              <a:lnSpc>
                <a:spcPct val="150000"/>
              </a:lnSpc>
            </a:pPr>
            <a:r>
              <a:rPr lang="fa-IR" sz="2400" dirty="0" smtClean="0"/>
              <a:t>–لمس</a:t>
            </a:r>
            <a:r>
              <a:rPr lang="en-US" sz="2400" dirty="0" smtClean="0"/>
              <a:t> </a:t>
            </a:r>
            <a:r>
              <a:rPr lang="fa-IR" sz="2400" dirty="0" smtClean="0"/>
              <a:t>دوطرفه</a:t>
            </a:r>
            <a:r>
              <a:rPr lang="en-US" sz="2400" dirty="0" smtClean="0"/>
              <a:t> </a:t>
            </a:r>
            <a:r>
              <a:rPr lang="fa-IR" sz="2400" dirty="0" smtClean="0"/>
              <a:t>شریان</a:t>
            </a:r>
            <a:r>
              <a:rPr lang="en-US" sz="2400" dirty="0" smtClean="0"/>
              <a:t> </a:t>
            </a:r>
            <a:r>
              <a:rPr lang="fa-IR" sz="2400" dirty="0" smtClean="0"/>
              <a:t>ازنظرتعداد،ریتم</a:t>
            </a:r>
            <a:r>
              <a:rPr lang="en-US" sz="2400" dirty="0" smtClean="0"/>
              <a:t> </a:t>
            </a:r>
            <a:r>
              <a:rPr lang="fa-IR" sz="2400" dirty="0" smtClean="0"/>
              <a:t>وقدرت</a:t>
            </a:r>
            <a:r>
              <a:rPr lang="en-US" sz="2400" dirty="0" smtClean="0"/>
              <a:t> </a:t>
            </a:r>
            <a:r>
              <a:rPr lang="fa-IR" sz="2400" dirty="0" smtClean="0"/>
              <a:t>نبض </a:t>
            </a:r>
          </a:p>
          <a:p>
            <a:pPr algn="r" rtl="1">
              <a:lnSpc>
                <a:spcPct val="150000"/>
              </a:lnSpc>
            </a:pPr>
            <a:r>
              <a:rPr lang="fa-IR" sz="2400" dirty="0" smtClean="0"/>
              <a:t>–سمع</a:t>
            </a:r>
            <a:r>
              <a:rPr lang="en-US" sz="2400" dirty="0" smtClean="0"/>
              <a:t> </a:t>
            </a:r>
            <a:r>
              <a:rPr lang="fa-IR" sz="2400" dirty="0" smtClean="0"/>
              <a:t>برویی</a:t>
            </a:r>
            <a:r>
              <a:rPr lang="en-US" sz="2400" dirty="0" smtClean="0"/>
              <a:t> </a:t>
            </a:r>
            <a:r>
              <a:rPr lang="fa-IR" sz="2400" dirty="0" smtClean="0"/>
              <a:t>ولمس</a:t>
            </a:r>
            <a:r>
              <a:rPr lang="en-US" sz="2400" dirty="0" smtClean="0"/>
              <a:t> </a:t>
            </a:r>
            <a:r>
              <a:rPr lang="fa-IR" sz="2400" dirty="0" smtClean="0"/>
              <a:t>تریل</a:t>
            </a:r>
            <a:r>
              <a:rPr lang="en-US" sz="2400" dirty="0" smtClean="0"/>
              <a:t> </a:t>
            </a:r>
            <a:r>
              <a:rPr lang="fa-IR" sz="2400" dirty="0" smtClean="0"/>
              <a:t>روی</a:t>
            </a:r>
            <a:r>
              <a:rPr lang="en-US" sz="2400" dirty="0" smtClean="0"/>
              <a:t> </a:t>
            </a:r>
            <a:r>
              <a:rPr lang="fa-IR" sz="2400" dirty="0" smtClean="0"/>
              <a:t>شریان</a:t>
            </a:r>
          </a:p>
          <a:p>
            <a:pPr algn="r" rtl="1">
              <a:lnSpc>
                <a:spcPct val="150000"/>
              </a:lnSpc>
            </a:pPr>
            <a:r>
              <a:rPr lang="fa-IR" sz="2400" dirty="0" smtClean="0"/>
              <a:t> </a:t>
            </a:r>
            <a:r>
              <a:rPr lang="fa-IR" sz="2400" dirty="0" smtClean="0">
                <a:solidFill>
                  <a:srgbClr val="FF0000"/>
                </a:solidFill>
              </a:rPr>
              <a:t>ب)وریدهای ژوگولار :</a:t>
            </a:r>
            <a:endParaRPr lang="en-US" sz="2400" dirty="0" smtClean="0">
              <a:solidFill>
                <a:srgbClr val="FF0000"/>
              </a:solidFill>
            </a:endParaRPr>
          </a:p>
          <a:p>
            <a:pPr algn="r" rtl="1">
              <a:lnSpc>
                <a:spcPct val="150000"/>
              </a:lnSpc>
            </a:pPr>
            <a:r>
              <a:rPr lang="fa-IR" sz="2400" dirty="0" smtClean="0"/>
              <a:t>مشاهده وریدها جهت اندازه گیری</a:t>
            </a:r>
            <a:r>
              <a:rPr lang="en-US" sz="2400" dirty="0" smtClean="0"/>
              <a:t>JVP</a:t>
            </a:r>
            <a:r>
              <a:rPr lang="fa-IR" sz="2400" dirty="0" smtClean="0"/>
              <a:t>و</a:t>
            </a:r>
            <a:r>
              <a:rPr lang="en-US" sz="2400" dirty="0" smtClean="0"/>
              <a:t>CVP</a:t>
            </a:r>
            <a:endParaRPr lang="fa-IR" sz="2400" dirty="0" smtClean="0"/>
          </a:p>
          <a:p>
            <a:pPr lvl="1" algn="r">
              <a:lnSpc>
                <a:spcPct val="150000"/>
              </a:lnSpc>
            </a:pPr>
            <a:r>
              <a:rPr lang="fa-IR" sz="2400" dirty="0" smtClean="0">
                <a:solidFill>
                  <a:srgbClr val="FF0000"/>
                </a:solidFill>
              </a:rPr>
              <a:t>ج)شرایین محیطی: </a:t>
            </a:r>
          </a:p>
          <a:p>
            <a:pPr algn="r" rtl="1">
              <a:lnSpc>
                <a:spcPct val="150000"/>
              </a:lnSpc>
            </a:pPr>
            <a:r>
              <a:rPr lang="fa-IR" sz="2400" dirty="0" smtClean="0"/>
              <a:t>-کنترل نبضهاازنظرتعداد،قدرت وقرینه بودن دوطرفه –انجام تست آلن</a:t>
            </a:r>
          </a:p>
          <a:p>
            <a:pPr algn="r" rtl="1">
              <a:lnSpc>
                <a:spcPct val="150000"/>
              </a:lnSpc>
            </a:pPr>
            <a:r>
              <a:rPr lang="fa-IR" sz="2400" dirty="0" smtClean="0"/>
              <a:t> </a:t>
            </a:r>
            <a:r>
              <a:rPr lang="fa-IR" sz="2400" dirty="0" smtClean="0">
                <a:solidFill>
                  <a:srgbClr val="FF0000"/>
                </a:solidFill>
              </a:rPr>
              <a:t>د)وریدهای محیطی</a:t>
            </a:r>
            <a:endParaRPr lang="en-US" sz="2400" dirty="0" smtClean="0">
              <a:solidFill>
                <a:srgbClr val="FF0000"/>
              </a:solidFill>
            </a:endParaRPr>
          </a:p>
          <a:p>
            <a:pPr algn="r" rtl="1">
              <a:lnSpc>
                <a:spcPct val="150000"/>
              </a:lnSpc>
            </a:pPr>
            <a:r>
              <a:rPr lang="fa-IR" sz="2400" dirty="0" smtClean="0">
                <a:solidFill>
                  <a:srgbClr val="FF0000"/>
                </a:solidFill>
              </a:rPr>
              <a:t> </a:t>
            </a:r>
            <a:r>
              <a:rPr lang="fa-IR" sz="2400" dirty="0" smtClean="0"/>
              <a:t>–مشاهده ولمس ازنظرواریس،ادم محیطی وفلبیت </a:t>
            </a:r>
            <a:endParaRPr lang="en-US" sz="2400" dirty="0" smtClean="0"/>
          </a:p>
          <a:p>
            <a:pPr algn="r" rtl="1">
              <a:lnSpc>
                <a:spcPct val="150000"/>
              </a:lnSpc>
            </a:pPr>
            <a:r>
              <a:rPr lang="fa-IR" sz="2400" dirty="0" smtClean="0"/>
              <a:t>–انجام آزمایش بورگر</a:t>
            </a:r>
            <a:endParaRPr lang="en-US" sz="2400" dirty="0"/>
          </a:p>
        </p:txBody>
      </p:sp>
      <p:sp>
        <p:nvSpPr>
          <p:cNvPr id="3" name="Rectangle 2"/>
          <p:cNvSpPr/>
          <p:nvPr/>
        </p:nvSpPr>
        <p:spPr>
          <a:xfrm>
            <a:off x="7287276" y="0"/>
            <a:ext cx="3228324" cy="523220"/>
          </a:xfrm>
          <a:prstGeom prst="rect">
            <a:avLst/>
          </a:prstGeom>
        </p:spPr>
        <p:txBody>
          <a:bodyPr wrap="square">
            <a:spAutoFit/>
          </a:bodyPr>
          <a:lstStyle/>
          <a:p>
            <a:r>
              <a:rPr lang="fa-IR" sz="2800" dirty="0"/>
              <a:t>معاینه فیزیکی </a:t>
            </a:r>
            <a:r>
              <a:rPr lang="fa-IR" sz="2800" dirty="0" smtClean="0"/>
              <a:t>عروق</a:t>
            </a:r>
            <a:endParaRPr lang="en-US" sz="2800" dirty="0"/>
          </a:p>
        </p:txBody>
      </p:sp>
    </p:spTree>
    <p:extLst>
      <p:ext uri="{BB962C8B-B14F-4D97-AF65-F5344CB8AC3E}">
        <p14:creationId xmlns:p14="http://schemas.microsoft.com/office/powerpoint/2010/main" val="25012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57201"/>
            <a:ext cx="8267700" cy="2668423"/>
          </a:xfrm>
          <a:prstGeom prst="rect">
            <a:avLst/>
          </a:prstGeom>
        </p:spPr>
        <p:txBody>
          <a:bodyPr wrap="square">
            <a:spAutoFit/>
          </a:bodyPr>
          <a:lstStyle/>
          <a:p>
            <a:pPr algn="r" rtl="1">
              <a:lnSpc>
                <a:spcPct val="107000"/>
              </a:lnSpc>
              <a:spcAft>
                <a:spcPts val="800"/>
              </a:spcAft>
            </a:pPr>
            <a:r>
              <a:rPr lang="ar-SA" dirty="0">
                <a:latin typeface="Calibri" panose="020F0502020204030204" pitchFamily="34" charset="0"/>
                <a:ea typeface="Calibri" panose="020F0502020204030204" pitchFamily="34" charset="0"/>
              </a:rPr>
              <a:t>تست آلن روشی برای ارزیابی خونرسانی شریانهای کف دست قبل از گرفتن نمونه خون شریانی یا همون</a:t>
            </a:r>
            <a:r>
              <a:rPr lang="en-US" dirty="0">
                <a:latin typeface="Calibri" panose="020F0502020204030204" pitchFamily="34" charset="0"/>
                <a:ea typeface="Calibri" panose="020F0502020204030204" pitchFamily="34" charset="0"/>
                <a:cs typeface="Arial" panose="020B0604020202020204" pitchFamily="34" charset="0"/>
              </a:rPr>
              <a:t> ABG </a:t>
            </a:r>
            <a:r>
              <a:rPr lang="ar-SA" dirty="0">
                <a:latin typeface="Calibri" panose="020F0502020204030204" pitchFamily="34" charset="0"/>
                <a:ea typeface="Calibri" panose="020F0502020204030204" pitchFamily="34" charset="0"/>
              </a:rPr>
              <a:t>می باشد</a:t>
            </a:r>
            <a:r>
              <a:rPr lang="en-US" dirty="0" smtClean="0">
                <a:latin typeface="Calibri" panose="020F0502020204030204" pitchFamily="34" charset="0"/>
                <a:ea typeface="Calibri" panose="020F0502020204030204" pitchFamily="34" charset="0"/>
                <a:cs typeface="Arial" panose="020B0604020202020204" pitchFamily="34" charset="0"/>
              </a:rPr>
              <a:t>.</a:t>
            </a:r>
            <a:endParaRPr lang="fa-IR"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ar-SA" dirty="0">
                <a:latin typeface="Calibri" panose="020F0502020204030204" pitchFamily="34" charset="0"/>
                <a:ea typeface="Calibri" panose="020F0502020204030204" pitchFamily="34" charset="0"/>
              </a:rPr>
              <a:t>برای انجام این کار ابتدا دست بیمار را به سمت بالا برده و از او بخواهید تا مشت خود را محکم ببندد تا خون کف دست تخلیه شود</a:t>
            </a:r>
            <a:r>
              <a:rPr lang="ar-SA" dirty="0" smtClean="0">
                <a:latin typeface="Calibri" panose="020F0502020204030204" pitchFamily="34" charset="0"/>
                <a:ea typeface="Calibri" panose="020F0502020204030204" pitchFamily="34" charset="0"/>
              </a:rPr>
              <a:t>.</a:t>
            </a:r>
            <a:endParaRPr lang="fa-IR" dirty="0" smtClean="0">
              <a:latin typeface="Calibri" panose="020F0502020204030204" pitchFamily="34" charset="0"/>
              <a:ea typeface="Calibri" panose="020F0502020204030204" pitchFamily="34" charset="0"/>
            </a:endParaRPr>
          </a:p>
          <a:p>
            <a:pPr algn="r" rtl="1">
              <a:lnSpc>
                <a:spcPct val="107000"/>
              </a:lnSpc>
              <a:spcAft>
                <a:spcPts val="800"/>
              </a:spcAft>
            </a:pPr>
            <a:r>
              <a:rPr lang="ar-SA" dirty="0" smtClean="0">
                <a:latin typeface="Calibri" panose="020F0502020204030204" pitchFamily="34" charset="0"/>
                <a:ea typeface="Calibri" panose="020F0502020204030204" pitchFamily="34" charset="0"/>
              </a:rPr>
              <a:t>اکنون </a:t>
            </a:r>
            <a:r>
              <a:rPr lang="ar-SA" dirty="0">
                <a:latin typeface="Calibri" panose="020F0502020204030204" pitchFamily="34" charset="0"/>
                <a:ea typeface="Calibri" panose="020F0502020204030204" pitchFamily="34" charset="0"/>
              </a:rPr>
              <a:t>دو شریان رادیال و اولنار را همزمان با دو انگشت خود فشرده و سپس بخواهید تا دست خود را باز کند حالا فشار را از روی یکی از شریانها بردارید در صورت سالم بودن شریان سریعا کف دست قرمز شده و به رنگ طبیعی بر می گردد</a:t>
            </a:r>
            <a:r>
              <a:rPr lang="en-US" dirty="0">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650714" y="3125624"/>
            <a:ext cx="5553075" cy="3429000"/>
          </a:xfrm>
          <a:prstGeom prst="rect">
            <a:avLst/>
          </a:prstGeom>
        </p:spPr>
      </p:pic>
    </p:spTree>
    <p:extLst>
      <p:ext uri="{BB962C8B-B14F-4D97-AF65-F5344CB8AC3E}">
        <p14:creationId xmlns:p14="http://schemas.microsoft.com/office/powerpoint/2010/main" val="201792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45079"/>
            <a:ext cx="6096000" cy="6167842"/>
          </a:xfrm>
          <a:prstGeom prst="rect">
            <a:avLst/>
          </a:prstGeom>
        </p:spPr>
        <p:txBody>
          <a:bodyPr>
            <a:spAutoFit/>
          </a:bodyPr>
          <a:lstStyle/>
          <a:p>
            <a:pPr algn="r" rtl="1">
              <a:lnSpc>
                <a:spcPct val="107000"/>
              </a:lnSpc>
              <a:spcAft>
                <a:spcPts val="800"/>
              </a:spcAft>
            </a:pPr>
            <a:r>
              <a:rPr lang="en-US" b="1" dirty="0" smtClean="0">
                <a:solidFill>
                  <a:srgbClr val="009900"/>
                </a:solidFill>
                <a:latin typeface="Times New Roman" panose="02020603050405020304" pitchFamily="18" charset="0"/>
                <a:ea typeface="Times New Roman" panose="02020603050405020304" pitchFamily="18" charset="0"/>
                <a:cs typeface="Arial" panose="020B0604020202020204" pitchFamily="34" charset="0"/>
              </a:rPr>
              <a:t>edema</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تجمع مایع در فضای بین بافتی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Times New Roman" panose="02020603050405020304" pitchFamily="18" charset="0"/>
                <a:cs typeface="Times New Roman" panose="02020603050405020304" pitchFamily="18" charset="0"/>
              </a:rPr>
              <a:t>انواع ادم از لحاظ موضعی یا عمومی بودن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ادم موضعی یا لوکالیزه : در یک اندام وجود دارد مثل </a:t>
            </a:r>
            <a:r>
              <a:rPr lang="en-US" dirty="0">
                <a:latin typeface="Times New Roman" panose="02020603050405020304" pitchFamily="18" charset="0"/>
                <a:ea typeface="Times New Roman" panose="02020603050405020304" pitchFamily="18" charset="0"/>
                <a:cs typeface="Arial" panose="020B0604020202020204" pitchFamily="34" charset="0"/>
              </a:rPr>
              <a:t>DVT</a:t>
            </a:r>
            <a:r>
              <a:rPr lang="ar-SA" dirty="0">
                <a:latin typeface="Calibri" panose="020F0502020204030204" pitchFamily="34" charset="0"/>
                <a:ea typeface="Times New Roman" panose="02020603050405020304" pitchFamily="18" charset="0"/>
                <a:cs typeface="Times New Roman" panose="02020603050405020304" pitchFamily="18" charset="0"/>
              </a:rPr>
              <a:t> ، کهیر ، انسداد لنفاتیکی</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ادم عمومی با ژنرالیزه : در تمام بدن وجود داشته و در نارسایی قلبی ، سندرم نفروتیک ، سیروز کبدی دیده می شود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Times New Roman" panose="02020603050405020304" pitchFamily="18" charset="0"/>
                <a:cs typeface="Times New Roman" panose="02020603050405020304" pitchFamily="18" charset="0"/>
              </a:rPr>
              <a:t>انواع ادم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7-5 لیتر مایع در فضای بینابینی : ادم با بالا نگه داشتن اندام برطرف می شود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12-7 لیتر مایع در فضای بینابینی: ادم </a:t>
            </a:r>
            <a:r>
              <a:rPr lang="en-US" dirty="0">
                <a:latin typeface="Times New Roman" panose="02020603050405020304" pitchFamily="18" charset="0"/>
                <a:ea typeface="Times New Roman" panose="02020603050405020304" pitchFamily="18" charset="0"/>
                <a:cs typeface="Arial" panose="020B0604020202020204" pitchFamily="34" charset="0"/>
              </a:rPr>
              <a:t>Pitting</a:t>
            </a:r>
            <a:r>
              <a:rPr lang="ar-SA" dirty="0">
                <a:latin typeface="Calibri" panose="020F0502020204030204" pitchFamily="34" charset="0"/>
                <a:ea typeface="Times New Roman" panose="02020603050405020304" pitchFamily="18" charset="0"/>
                <a:cs typeface="Times New Roman" panose="02020603050405020304" pitchFamily="18" charset="0"/>
              </a:rPr>
              <a:t> ( گوده گذار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بیش از 12 لیتر مایع در فضای بینابینی: ادم </a:t>
            </a:r>
            <a:r>
              <a:rPr lang="en-US" dirty="0">
                <a:latin typeface="Times New Roman" panose="02020603050405020304" pitchFamily="18" charset="0"/>
                <a:ea typeface="Times New Roman" panose="02020603050405020304" pitchFamily="18" charset="0"/>
                <a:cs typeface="Arial" panose="020B0604020202020204" pitchFamily="34" charset="0"/>
              </a:rPr>
              <a:t>Non Pitting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Times New Roman" panose="02020603050405020304" pitchFamily="18" charset="0"/>
                <a:cs typeface="Times New Roman" panose="02020603050405020304" pitchFamily="18" charset="0"/>
              </a:rPr>
              <a:t>درجه بندی ادم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0 : فاقد ادم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1 : ادم مختصر : ادم در پایان روز در پاها – ادم چشم در صبح ها</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2 : ادم منتشر بدون تجمع در حفرات طبیعی بدن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Times New Roman" panose="02020603050405020304" pitchFamily="18" charset="0"/>
              </a:rPr>
              <a:t>3 : ادم منتشر با تجمع در حفرات طبیعی </a:t>
            </a:r>
            <a:r>
              <a:rPr lang="ar-SA" dirty="0" smtClean="0">
                <a:latin typeface="Calibri" panose="020F0502020204030204" pitchFamily="34" charset="0"/>
                <a:ea typeface="Times New Roman" panose="02020603050405020304" pitchFamily="18" charset="0"/>
                <a:cs typeface="Times New Roman" panose="02020603050405020304" pitchFamily="18" charset="0"/>
              </a:rPr>
              <a:t>بدن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6436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50" y="1032986"/>
            <a:ext cx="10534650" cy="3416320"/>
          </a:xfrm>
          <a:prstGeom prst="rect">
            <a:avLst/>
          </a:prstGeom>
        </p:spPr>
        <p:txBody>
          <a:bodyPr wrap="square">
            <a:spAutoFit/>
          </a:bodyPr>
          <a:lstStyle/>
          <a:p>
            <a:pPr algn="r" rtl="1">
              <a:lnSpc>
                <a:spcPct val="150000"/>
              </a:lnSpc>
            </a:pPr>
            <a:r>
              <a:rPr lang="ar-SA" b="1" dirty="0" smtClean="0">
                <a:solidFill>
                  <a:srgbClr val="000000"/>
                </a:solidFill>
                <a:ea typeface="Times New Roman" panose="02020603050405020304" pitchFamily="18" charset="0"/>
                <a:cs typeface="Times New Roman" panose="02020603050405020304" pitchFamily="18" charset="0"/>
              </a:rPr>
              <a:t>گوارش:</a:t>
            </a:r>
            <a:r>
              <a:rPr lang="fa-IR" b="1" dirty="0" smtClean="0">
                <a:solidFill>
                  <a:srgbClr val="000000"/>
                </a:solidFill>
                <a:ea typeface="Times New Roman" panose="02020603050405020304" pitchFamily="18" charset="0"/>
                <a:cs typeface="Times New Roman" panose="02020603050405020304" pitchFamily="18" charset="0"/>
              </a:rPr>
              <a:t>ا</a:t>
            </a:r>
            <a:r>
              <a:rPr lang="ar-SA" dirty="0" smtClean="0"/>
              <a:t>گر </a:t>
            </a:r>
            <a:r>
              <a:rPr lang="ar-SA" dirty="0"/>
              <a:t>می خواهید تشخیص درستی داشته باشید باید بانشانه های مشکلات </a:t>
            </a:r>
            <a:endParaRPr lang="fa-IR" dirty="0" smtClean="0"/>
          </a:p>
          <a:p>
            <a:pPr algn="r" rtl="1">
              <a:lnSpc>
                <a:spcPct val="150000"/>
              </a:lnSpc>
            </a:pPr>
            <a:r>
              <a:rPr lang="ar-SA" dirty="0" smtClean="0"/>
              <a:t>شکمی </a:t>
            </a:r>
            <a:r>
              <a:rPr lang="ar-SA" dirty="0"/>
              <a:t>آشنا باشید </a:t>
            </a:r>
            <a:endParaRPr lang="en-US" dirty="0" smtClean="0"/>
          </a:p>
          <a:p>
            <a:pPr algn="r" rtl="1">
              <a:lnSpc>
                <a:spcPct val="150000"/>
              </a:lnSpc>
            </a:pPr>
            <a:r>
              <a:rPr lang="ar-SA" dirty="0" smtClean="0"/>
              <a:t>که </a:t>
            </a:r>
            <a:r>
              <a:rPr lang="ar-SA" dirty="0"/>
              <a:t>به طور عمده </a:t>
            </a:r>
            <a:r>
              <a:rPr lang="ar-SA" dirty="0" smtClean="0"/>
              <a:t>عبارتنداز</a:t>
            </a:r>
            <a:r>
              <a:rPr lang="fa-IR" dirty="0" smtClean="0"/>
              <a:t>:</a:t>
            </a:r>
            <a:endParaRPr lang="en-US" dirty="0" smtClean="0"/>
          </a:p>
          <a:p>
            <a:pPr algn="r" rtl="1">
              <a:lnSpc>
                <a:spcPct val="150000"/>
              </a:lnSpc>
            </a:pPr>
            <a:r>
              <a:rPr lang="fa-IR" dirty="0" smtClean="0">
                <a:solidFill>
                  <a:srgbClr val="000000"/>
                </a:solidFill>
                <a:ea typeface="Times New Roman" panose="02020603050405020304" pitchFamily="18" charset="0"/>
                <a:cs typeface="Times New Roman" panose="02020603050405020304" pitchFamily="18" charset="0"/>
              </a:rPr>
              <a:t>نا</a:t>
            </a:r>
            <a:r>
              <a:rPr lang="ar-SA" dirty="0" smtClean="0">
                <a:solidFill>
                  <a:srgbClr val="000000"/>
                </a:solidFill>
                <a:ea typeface="Times New Roman" panose="02020603050405020304" pitchFamily="18" charset="0"/>
                <a:cs typeface="Times New Roman" panose="02020603050405020304" pitchFamily="18" charset="0"/>
              </a:rPr>
              <a:t>راحتی </a:t>
            </a:r>
            <a:r>
              <a:rPr lang="ar-SA" dirty="0">
                <a:solidFill>
                  <a:srgbClr val="000000"/>
                </a:solidFill>
                <a:ea typeface="Times New Roman" panose="02020603050405020304" pitchFamily="18" charset="0"/>
                <a:cs typeface="Times New Roman" panose="02020603050405020304" pitchFamily="18" charset="0"/>
              </a:rPr>
              <a:t>در بلع،سوزش سر دل،بی اشتهایی،تهوع،استفراغ جهنده،استفراغ خونی،سو هضم و </a:t>
            </a:r>
            <a:r>
              <a:rPr lang="ar-SA" dirty="0" smtClean="0">
                <a:solidFill>
                  <a:srgbClr val="000000"/>
                </a:solidFill>
                <a:ea typeface="Times New Roman" panose="02020603050405020304" pitchFamily="18" charset="0"/>
                <a:cs typeface="Times New Roman" panose="02020603050405020304" pitchFamily="18" charset="0"/>
              </a:rPr>
              <a:t>میزان</a:t>
            </a:r>
            <a:endParaRPr lang="en-US" dirty="0" smtClean="0">
              <a:solidFill>
                <a:srgbClr val="000000"/>
              </a:solidFill>
              <a:ea typeface="Times New Roman" panose="02020603050405020304" pitchFamily="18" charset="0"/>
              <a:cs typeface="Times New Roman" panose="02020603050405020304" pitchFamily="18" charset="0"/>
            </a:endParaRPr>
          </a:p>
          <a:p>
            <a:pPr algn="r" rtl="1">
              <a:lnSpc>
                <a:spcPct val="150000"/>
              </a:lnSpc>
            </a:pPr>
            <a:r>
              <a:rPr lang="ar-SA" dirty="0" smtClean="0">
                <a:solidFill>
                  <a:srgbClr val="000000"/>
                </a:solidFill>
                <a:ea typeface="Times New Roman" panose="02020603050405020304" pitchFamily="18" charset="0"/>
                <a:cs typeface="Times New Roman" panose="02020603050405020304" pitchFamily="18" charset="0"/>
              </a:rPr>
              <a:t> </a:t>
            </a:r>
            <a:r>
              <a:rPr lang="ar-SA" dirty="0">
                <a:solidFill>
                  <a:srgbClr val="000000"/>
                </a:solidFill>
                <a:ea typeface="Times New Roman" panose="02020603050405020304" pitchFamily="18" charset="0"/>
                <a:cs typeface="Times New Roman" panose="02020603050405020304" pitchFamily="18" charset="0"/>
              </a:rPr>
              <a:t>حرکات روده،رنگ و مقدار </a:t>
            </a:r>
            <a:r>
              <a:rPr lang="ar-SA" dirty="0" smtClean="0">
                <a:solidFill>
                  <a:srgbClr val="000000"/>
                </a:solidFill>
                <a:ea typeface="Times New Roman" panose="02020603050405020304" pitchFamily="18" charset="0"/>
                <a:cs typeface="Times New Roman" panose="02020603050405020304" pitchFamily="18" charset="0"/>
              </a:rPr>
              <a:t>مدفوع،</a:t>
            </a:r>
            <a:endParaRPr lang="fa-IR" dirty="0" smtClean="0">
              <a:solidFill>
                <a:srgbClr val="000000"/>
              </a:solidFill>
              <a:ea typeface="Times New Roman" panose="02020603050405020304" pitchFamily="18" charset="0"/>
              <a:cs typeface="Times New Roman" panose="02020603050405020304" pitchFamily="18" charset="0"/>
            </a:endParaRPr>
          </a:p>
          <a:p>
            <a:pPr algn="r" rtl="1">
              <a:lnSpc>
                <a:spcPct val="150000"/>
              </a:lnSpc>
            </a:pPr>
            <a:r>
              <a:rPr lang="ar-SA" dirty="0" smtClean="0">
                <a:solidFill>
                  <a:srgbClr val="000000"/>
                </a:solidFill>
                <a:ea typeface="Times New Roman" panose="02020603050405020304" pitchFamily="18" charset="0"/>
                <a:cs typeface="Times New Roman" panose="02020603050405020304" pitchFamily="18" charset="0"/>
              </a:rPr>
              <a:t>تغییر </a:t>
            </a:r>
            <a:r>
              <a:rPr lang="ar-SA" dirty="0">
                <a:solidFill>
                  <a:srgbClr val="000000"/>
                </a:solidFill>
                <a:ea typeface="Times New Roman" panose="02020603050405020304" pitchFamily="18" charset="0"/>
                <a:cs typeface="Times New Roman" panose="02020603050405020304" pitchFamily="18" charset="0"/>
              </a:rPr>
              <a:t>در عادات دفع،خونریزی مقعدی یا مدفوع سیاه و تیره رنگ،هموروئید،یبوست،اسهال و درد شکمی</a:t>
            </a:r>
            <a:r>
              <a:rPr lang="ar-SA" dirty="0" smtClean="0">
                <a:solidFill>
                  <a:srgbClr val="000000"/>
                </a:solidFill>
                <a:ea typeface="Times New Roman" panose="02020603050405020304" pitchFamily="18" charset="0"/>
                <a:cs typeface="Times New Roman" panose="02020603050405020304" pitchFamily="18" charset="0"/>
              </a:rPr>
              <a:t>،</a:t>
            </a:r>
            <a:endParaRPr lang="fa-IR" dirty="0" smtClean="0">
              <a:solidFill>
                <a:srgbClr val="000000"/>
              </a:solidFill>
              <a:ea typeface="Times New Roman" panose="02020603050405020304" pitchFamily="18" charset="0"/>
              <a:cs typeface="Times New Roman" panose="02020603050405020304" pitchFamily="18" charset="0"/>
            </a:endParaRPr>
          </a:p>
          <a:p>
            <a:pPr algn="r" rtl="1">
              <a:lnSpc>
                <a:spcPct val="150000"/>
              </a:lnSpc>
            </a:pPr>
            <a:r>
              <a:rPr lang="ar-SA" dirty="0" smtClean="0">
                <a:solidFill>
                  <a:srgbClr val="000000"/>
                </a:solidFill>
                <a:ea typeface="Times New Roman" panose="02020603050405020304" pitchFamily="18" charset="0"/>
                <a:cs typeface="Times New Roman" panose="02020603050405020304" pitchFamily="18" charset="0"/>
              </a:rPr>
              <a:t>عدم </a:t>
            </a:r>
            <a:r>
              <a:rPr lang="ar-SA" dirty="0">
                <a:solidFill>
                  <a:srgbClr val="000000"/>
                </a:solidFill>
                <a:ea typeface="Times New Roman" panose="02020603050405020304" pitchFamily="18" charset="0"/>
                <a:cs typeface="Times New Roman" panose="02020603050405020304" pitchFamily="18" charset="0"/>
              </a:rPr>
              <a:t>تحمل غذا،آروغ زدن زیاد </a:t>
            </a:r>
            <a:endParaRPr lang="en-US" dirty="0" smtClean="0">
              <a:solidFill>
                <a:srgbClr val="000000"/>
              </a:solidFill>
              <a:ea typeface="Times New Roman" panose="02020603050405020304" pitchFamily="18" charset="0"/>
              <a:cs typeface="Times New Roman" panose="02020603050405020304" pitchFamily="18" charset="0"/>
            </a:endParaRPr>
          </a:p>
          <a:p>
            <a:pPr algn="r" rtl="1">
              <a:lnSpc>
                <a:spcPct val="150000"/>
              </a:lnSpc>
            </a:pPr>
            <a:r>
              <a:rPr lang="ar-SA" dirty="0" smtClean="0">
                <a:solidFill>
                  <a:srgbClr val="000000"/>
                </a:solidFill>
                <a:ea typeface="Times New Roman" panose="02020603050405020304" pitchFamily="18" charset="0"/>
                <a:cs typeface="Times New Roman" panose="02020603050405020304" pitchFamily="18" charset="0"/>
              </a:rPr>
              <a:t>یا </a:t>
            </a:r>
            <a:r>
              <a:rPr lang="ar-SA" dirty="0">
                <a:solidFill>
                  <a:srgbClr val="000000"/>
                </a:solidFill>
                <a:ea typeface="Times New Roman" panose="02020603050405020304" pitchFamily="18" charset="0"/>
                <a:cs typeface="Times New Roman" panose="02020603050405020304" pitchFamily="18" charset="0"/>
              </a:rPr>
              <a:t>دفع </a:t>
            </a:r>
            <a:r>
              <a:rPr lang="ar-SA" dirty="0" smtClean="0">
                <a:solidFill>
                  <a:srgbClr val="000000"/>
                </a:solidFill>
                <a:ea typeface="Times New Roman" panose="02020603050405020304" pitchFamily="18" charset="0"/>
                <a:cs typeface="Times New Roman" panose="02020603050405020304" pitchFamily="18" charset="0"/>
              </a:rPr>
              <a:t>گاز</a:t>
            </a:r>
            <a:endParaRPr lang="en-US" dirty="0"/>
          </a:p>
        </p:txBody>
      </p:sp>
      <p:sp>
        <p:nvSpPr>
          <p:cNvPr id="3" name="Rectangle 2"/>
          <p:cNvSpPr/>
          <p:nvPr/>
        </p:nvSpPr>
        <p:spPr>
          <a:xfrm>
            <a:off x="-742950" y="2898879"/>
            <a:ext cx="11982450" cy="1173463"/>
          </a:xfrm>
          <a:prstGeom prst="rect">
            <a:avLst/>
          </a:prstGeom>
        </p:spPr>
        <p:txBody>
          <a:bodyPr wrap="square">
            <a:spAutoFit/>
          </a:bodyPr>
          <a:lstStyle/>
          <a:p>
            <a:pPr algn="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05782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63569"/>
            <a:ext cx="8435788" cy="3192284"/>
          </a:xfrm>
          <a:prstGeom prst="rect">
            <a:avLst/>
          </a:prstGeom>
        </p:spPr>
        <p:txBody>
          <a:bodyPr wrap="square">
            <a:spAutoFit/>
          </a:bodyPr>
          <a:lstStyle/>
          <a:p>
            <a:pPr algn="r" rtl="1">
              <a:lnSpc>
                <a:spcPct val="200000"/>
              </a:lnSpc>
              <a:spcAft>
                <a:spcPts val="800"/>
              </a:spcAft>
            </a:pPr>
            <a:r>
              <a:rPr lang="ar-SA" dirty="0">
                <a:latin typeface="Calibri" panose="020F0502020204030204" pitchFamily="34" charset="0"/>
                <a:ea typeface="Calibri" panose="020F0502020204030204" pitchFamily="34" charset="0"/>
              </a:rPr>
              <a:t>موارد مهم در مشاهده عبارتند از</a:t>
            </a:r>
            <a:r>
              <a:rPr lang="en-US" dirty="0">
                <a:latin typeface="Calibri" panose="020F0502020204030204" pitchFamily="34" charset="0"/>
                <a:ea typeface="Calibri" panose="020F0502020204030204" pitchFamily="34" charset="0"/>
                <a:cs typeface="Arial" panose="020B0604020202020204" pitchFamily="34" charset="0"/>
              </a:rPr>
              <a:t>:</a:t>
            </a:r>
          </a:p>
          <a:p>
            <a:pPr algn="r" rtl="1">
              <a:lnSpc>
                <a:spcPct val="200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200000"/>
              </a:lnSpc>
              <a:spcAft>
                <a:spcPts val="800"/>
              </a:spcAft>
            </a:pPr>
            <a:r>
              <a:rPr lang="ar-SA" dirty="0">
                <a:latin typeface="Calibri" panose="020F0502020204030204" pitchFamily="34" charset="0"/>
                <a:ea typeface="Calibri" panose="020F0502020204030204" pitchFamily="34" charset="0"/>
              </a:rPr>
              <a:t>توجه به شکل ظاهری شکم،توجه به پوست شکم ازنظروجود استریا و...،توجه به اتساع </a:t>
            </a:r>
            <a:endParaRPr lang="fa-IR" dirty="0" smtClean="0">
              <a:latin typeface="Calibri" panose="020F0502020204030204" pitchFamily="34" charset="0"/>
              <a:ea typeface="Calibri" panose="020F0502020204030204" pitchFamily="34" charset="0"/>
            </a:endParaRPr>
          </a:p>
          <a:p>
            <a:pPr algn="r" rtl="1">
              <a:lnSpc>
                <a:spcPct val="200000"/>
              </a:lnSpc>
              <a:spcAft>
                <a:spcPts val="800"/>
              </a:spcAft>
            </a:pPr>
            <a:r>
              <a:rPr lang="ar-SA" dirty="0" smtClean="0">
                <a:latin typeface="Calibri" panose="020F0502020204030204" pitchFamily="34" charset="0"/>
                <a:ea typeface="Calibri" panose="020F0502020204030204" pitchFamily="34" charset="0"/>
              </a:rPr>
              <a:t>وریدهای </a:t>
            </a:r>
            <a:r>
              <a:rPr lang="ar-SA" dirty="0">
                <a:latin typeface="Calibri" panose="020F0502020204030204" pitchFamily="34" charset="0"/>
                <a:ea typeface="Calibri" panose="020F0502020204030204" pitchFamily="34" charset="0"/>
              </a:rPr>
              <a:t>شکمی،توجه به وجود یاعدم وجود فتق نافی،توجه به مشاهده آئورت در ناحیه </a:t>
            </a:r>
            <a:endParaRPr lang="fa-IR" dirty="0" smtClean="0">
              <a:latin typeface="Calibri" panose="020F0502020204030204" pitchFamily="34" charset="0"/>
              <a:ea typeface="Calibri" panose="020F0502020204030204" pitchFamily="34" charset="0"/>
            </a:endParaRPr>
          </a:p>
          <a:p>
            <a:pPr algn="r" rtl="1">
              <a:lnSpc>
                <a:spcPct val="200000"/>
              </a:lnSpc>
              <a:spcAft>
                <a:spcPts val="800"/>
              </a:spcAft>
            </a:pPr>
            <a:r>
              <a:rPr lang="ar-SA" dirty="0" smtClean="0">
                <a:latin typeface="Calibri" panose="020F0502020204030204" pitchFamily="34" charset="0"/>
                <a:ea typeface="Calibri" panose="020F0502020204030204" pitchFamily="34" charset="0"/>
              </a:rPr>
              <a:t>اپی </a:t>
            </a:r>
            <a:r>
              <a:rPr lang="ar-SA" dirty="0">
                <a:latin typeface="Calibri" panose="020F0502020204030204" pitchFamily="34" charset="0"/>
                <a:ea typeface="Calibri" panose="020F0502020204030204" pitchFamily="34" charset="0"/>
              </a:rPr>
              <a:t>گاستر</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9800315" y="542999"/>
            <a:ext cx="1683473" cy="388696"/>
          </a:xfrm>
          <a:prstGeom prst="rect">
            <a:avLst/>
          </a:prstGeom>
        </p:spPr>
        <p:txBody>
          <a:bodyPr wrap="none">
            <a:spAutoFit/>
          </a:bodyPr>
          <a:lstStyle/>
          <a:p>
            <a:pPr algn="r">
              <a:lnSpc>
                <a:spcPct val="107000"/>
              </a:lnSpc>
              <a:spcAft>
                <a:spcPts val="800"/>
              </a:spcAft>
            </a:pPr>
            <a:r>
              <a:rPr lang="ar-SA" dirty="0">
                <a:latin typeface="Calibri" panose="020F0502020204030204" pitchFamily="34" charset="0"/>
                <a:ea typeface="Calibri" panose="020F0502020204030204" pitchFamily="34" charset="0"/>
              </a:rPr>
              <a:t>تکنیک اول(مشاهده)</a:t>
            </a:r>
            <a:endParaRPr lang="en-US" dirty="0"/>
          </a:p>
        </p:txBody>
      </p:sp>
    </p:spTree>
    <p:extLst>
      <p:ext uri="{BB962C8B-B14F-4D97-AF65-F5344CB8AC3E}">
        <p14:creationId xmlns:p14="http://schemas.microsoft.com/office/powerpoint/2010/main" val="326749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98924"/>
            <a:ext cx="12192000" cy="1173463"/>
          </a:xfrm>
          <a:prstGeom prst="rect">
            <a:avLst/>
          </a:prstGeom>
        </p:spPr>
        <p:txBody>
          <a:bodyPr wrap="square">
            <a:spAutoFit/>
          </a:bodyPr>
          <a:lstStyle/>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257550" y="2681004"/>
            <a:ext cx="6096000" cy="3979294"/>
          </a:xfrm>
          <a:prstGeom prst="rect">
            <a:avLst/>
          </a:prstGeom>
        </p:spPr>
        <p:txBody>
          <a:bodyPr>
            <a:spAutoFit/>
          </a:bodyPr>
          <a:lstStyle/>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RUQ</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(right upper quadrant)</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LUQ</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(left upper quadrant)</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
        <p:nvSpPr>
          <p:cNvPr id="4" name="Rectangle 3"/>
          <p:cNvSpPr/>
          <p:nvPr/>
        </p:nvSpPr>
        <p:spPr>
          <a:xfrm>
            <a:off x="-1789580" y="2681004"/>
            <a:ext cx="6096000" cy="2782428"/>
          </a:xfrm>
          <a:prstGeom prst="rect">
            <a:avLst/>
          </a:prstGeom>
        </p:spPr>
        <p:txBody>
          <a:bodyPr>
            <a:spAutoFit/>
          </a:bodyPr>
          <a:lstStyle/>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RLQ</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(right lower quadrant)</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LLQ</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(left lower quadrant)</a:t>
            </a:r>
          </a:p>
        </p:txBody>
      </p:sp>
      <p:sp>
        <p:nvSpPr>
          <p:cNvPr id="5" name="Rectangle 4"/>
          <p:cNvSpPr/>
          <p:nvPr/>
        </p:nvSpPr>
        <p:spPr>
          <a:xfrm>
            <a:off x="5105400" y="641297"/>
            <a:ext cx="6096000" cy="1459438"/>
          </a:xfrm>
          <a:prstGeom prst="rect">
            <a:avLst/>
          </a:prstGeom>
        </p:spPr>
        <p:txBody>
          <a:bodyPr>
            <a:spAutoFit/>
          </a:bodyPr>
          <a:lstStyle/>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ar-SA" dirty="0">
                <a:latin typeface="Calibri" panose="020F0502020204030204" pitchFamily="34" charset="0"/>
                <a:ea typeface="Calibri" panose="020F0502020204030204" pitchFamily="34" charset="0"/>
              </a:rPr>
              <a:t>برای معاینه شکم اول باید شناخت خوبی از آناتومی بدن </a:t>
            </a:r>
            <a:endParaRPr lang="fa-IR" dirty="0" smtClean="0">
              <a:latin typeface="Calibri" panose="020F0502020204030204" pitchFamily="34" charset="0"/>
              <a:ea typeface="Calibri" panose="020F0502020204030204" pitchFamily="34" charset="0"/>
            </a:endParaRPr>
          </a:p>
          <a:p>
            <a:pPr algn="r">
              <a:lnSpc>
                <a:spcPct val="107000"/>
              </a:lnSpc>
              <a:spcAft>
                <a:spcPts val="800"/>
              </a:spcAft>
            </a:pPr>
            <a:r>
              <a:rPr lang="ar-SA" dirty="0" smtClean="0">
                <a:latin typeface="Calibri" panose="020F0502020204030204" pitchFamily="34" charset="0"/>
                <a:ea typeface="Calibri" panose="020F0502020204030204" pitchFamily="34" charset="0"/>
              </a:rPr>
              <a:t>داشته باشیم </a:t>
            </a:r>
            <a:r>
              <a:rPr lang="ar-SA" dirty="0">
                <a:latin typeface="Calibri" panose="020F0502020204030204" pitchFamily="34" charset="0"/>
                <a:ea typeface="Calibri" panose="020F0502020204030204" pitchFamily="34" charset="0"/>
              </a:rPr>
              <a:t>وبدانیم هرارگانی در کدام سمت ودقیقاًدرکدام نقطه قرار دارد</a:t>
            </a:r>
            <a:r>
              <a:rPr lang="ar-SA" dirty="0" smtClean="0">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48968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350" y="496387"/>
            <a:ext cx="6096000" cy="6361613"/>
          </a:xfrm>
          <a:prstGeom prst="rect">
            <a:avLst/>
          </a:prstGeom>
        </p:spPr>
        <p:txBody>
          <a:bodyPr>
            <a:spAutoFit/>
          </a:bodyPr>
          <a:lstStyle/>
          <a:p>
            <a:pPr algn="r">
              <a:lnSpc>
                <a:spcPct val="107000"/>
              </a:lnSpc>
              <a:spcAft>
                <a:spcPts val="800"/>
              </a:spcAft>
            </a:pPr>
            <a:r>
              <a:rPr lang="ar-SA" dirty="0">
                <a:latin typeface="Calibri" panose="020F0502020204030204" pitchFamily="34" charset="0"/>
                <a:ea typeface="Calibri" panose="020F0502020204030204" pitchFamily="34" charset="0"/>
              </a:rPr>
              <a:t>تکنیک دوم(سمع)</a:t>
            </a: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ar-SA" dirty="0">
                <a:latin typeface="Calibri" panose="020F0502020204030204" pitchFamily="34" charset="0"/>
                <a:ea typeface="Calibri" panose="020F0502020204030204" pitchFamily="34" charset="0"/>
              </a:rPr>
              <a:t>قبل از دق ولمس باید سمع راانجام دادزیراصداهای روده تغییرمی کند.گوشی پزشکی راروی یکی ازنواحی چهارگانه ی شکم قرار می دهیم.به طور طبیعی باید5-34صدا دردقیقه بشنویم</a:t>
            </a:r>
            <a:r>
              <a:rPr lang="en-US"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ar-SA" dirty="0">
                <a:latin typeface="Calibri" panose="020F0502020204030204" pitchFamily="34" charset="0"/>
                <a:ea typeface="Calibri" panose="020F0502020204030204" pitchFamily="34" charset="0"/>
              </a:rPr>
              <a:t>تکنیک سوم(لمس)</a:t>
            </a:r>
            <a:r>
              <a:rPr lang="en-US"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ar-SA" dirty="0">
                <a:latin typeface="Calibri" panose="020F0502020204030204" pitchFamily="34" charset="0"/>
                <a:ea typeface="Calibri" panose="020F0502020204030204" pitchFamily="34" charset="0"/>
              </a:rPr>
              <a:t>لمس سطحی:  باعمق 2-3سانتی متر</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ar-SA" dirty="0">
                <a:latin typeface="Calibri" panose="020F0502020204030204" pitchFamily="34" charset="0"/>
                <a:ea typeface="Calibri" panose="020F0502020204030204" pitchFamily="34" charset="0"/>
              </a:rPr>
              <a:t>لمس عمقی :باعمق 5-7 سانتی متر بااستفاده از سینه انگشتان</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37708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170"/>
            <a:ext cx="12192000" cy="6373027"/>
          </a:xfrm>
          <a:prstGeom prst="rect">
            <a:avLst/>
          </a:prstGeom>
        </p:spPr>
        <p:txBody>
          <a:bodyPr wrap="square">
            <a:spAutoFit/>
          </a:bodyPr>
          <a:lstStyle/>
          <a:p>
            <a:pPr lvl="1" algn="r" rtl="1">
              <a:lnSpc>
                <a:spcPct val="107000"/>
              </a:lnSpc>
              <a:spcAft>
                <a:spcPts val="800"/>
              </a:spcAft>
            </a:pPr>
            <a:r>
              <a:rPr lang="ar-SA" dirty="0">
                <a:latin typeface="Calibri" panose="020F0502020204030204" pitchFamily="34" charset="0"/>
                <a:ea typeface="Calibri" panose="020F0502020204030204" pitchFamily="34" charset="0"/>
              </a:rPr>
              <a:t>آسیت</a:t>
            </a:r>
            <a:r>
              <a:rPr lang="en-US" dirty="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lvl="1" algn="r" rtl="1">
              <a:lnSpc>
                <a:spcPct val="107000"/>
              </a:lnSpc>
              <a:spcAft>
                <a:spcPts val="800"/>
              </a:spcAft>
            </a:pPr>
            <a:r>
              <a:rPr lang="ar-SA" dirty="0">
                <a:latin typeface="Calibri" panose="020F0502020204030204" pitchFamily="34" charset="0"/>
                <a:ea typeface="Calibri" panose="020F0502020204030204" pitchFamily="34" charset="0"/>
              </a:rPr>
              <a:t>آسیت تجمع مایع در حفره صفاق است که وقتی از 500 سی سی بیشتر شود قابل مشاهده است.از </a:t>
            </a:r>
            <a:endParaRPr lang="fa-IR" dirty="0" smtClean="0">
              <a:latin typeface="Calibri" panose="020F0502020204030204" pitchFamily="34" charset="0"/>
              <a:ea typeface="Calibri" panose="020F0502020204030204" pitchFamily="34" charset="0"/>
            </a:endParaRPr>
          </a:p>
          <a:p>
            <a:pPr lvl="1" algn="r" rtl="1">
              <a:lnSpc>
                <a:spcPct val="107000"/>
              </a:lnSpc>
              <a:spcAft>
                <a:spcPts val="800"/>
              </a:spcAft>
            </a:pPr>
            <a:r>
              <a:rPr lang="ar-SA" dirty="0" smtClean="0">
                <a:latin typeface="Calibri" panose="020F0502020204030204" pitchFamily="34" charset="0"/>
                <a:ea typeface="Calibri" panose="020F0502020204030204" pitchFamily="34" charset="0"/>
              </a:rPr>
              <a:t>عوامل </a:t>
            </a:r>
            <a:r>
              <a:rPr lang="ar-SA" dirty="0">
                <a:latin typeface="Calibri" panose="020F0502020204030204" pitchFamily="34" charset="0"/>
                <a:ea typeface="Calibri" panose="020F0502020204030204" pitchFamily="34" charset="0"/>
              </a:rPr>
              <a:t>ایجاد کننده اش عبارتند از: نارسایی های قلبی ، سرطان تخمدان،مشکلات کلیوی ،</a:t>
            </a:r>
            <a:r>
              <a:rPr lang="en-US" dirty="0">
                <a:latin typeface="Calibri" panose="020F0502020204030204" pitchFamily="34" charset="0"/>
                <a:ea typeface="Calibri" panose="020F0502020204030204" pitchFamily="34" charset="0"/>
                <a:cs typeface="Arial" panose="020B0604020202020204" pitchFamily="34" charset="0"/>
              </a:rPr>
              <a:t>...</a:t>
            </a:r>
          </a:p>
          <a:p>
            <a:pPr lvl="1"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lvl="1" algn="r" rtl="1">
              <a:lnSpc>
                <a:spcPct val="107000"/>
              </a:lnSpc>
              <a:spcAft>
                <a:spcPts val="800"/>
              </a:spcAft>
            </a:pPr>
            <a:r>
              <a:rPr lang="ar-SA" dirty="0">
                <a:latin typeface="Calibri" panose="020F0502020204030204" pitchFamily="34" charset="0"/>
                <a:ea typeface="Calibri" panose="020F0502020204030204" pitchFamily="34" charset="0"/>
              </a:rPr>
              <a:t>روش های ارزیابی ،آسیت</a:t>
            </a:r>
            <a:r>
              <a:rPr lang="en-US" dirty="0">
                <a:latin typeface="Calibri" panose="020F0502020204030204" pitchFamily="34" charset="0"/>
                <a:ea typeface="Calibri" panose="020F0502020204030204" pitchFamily="34" charset="0"/>
                <a:cs typeface="Arial" panose="020B0604020202020204" pitchFamily="34" charset="0"/>
              </a:rPr>
              <a:t> :</a:t>
            </a:r>
          </a:p>
          <a:p>
            <a:pPr lvl="1"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lvl="1"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a:t>
            </a:r>
            <a:r>
              <a:rPr lang="ar-SA" dirty="0">
                <a:latin typeface="Calibri" panose="020F0502020204030204" pitchFamily="34" charset="0"/>
                <a:ea typeface="Calibri" panose="020F0502020204030204" pitchFamily="34" charset="0"/>
              </a:rPr>
              <a:t>تست موج مایع:دودستمان رادر دوطرف شکم بیمارقرار می دهیم وازمددجومی خواهیم </a:t>
            </a:r>
            <a:r>
              <a:rPr lang="ar-SA" dirty="0" smtClean="0">
                <a:latin typeface="Calibri" panose="020F0502020204030204" pitchFamily="34" charset="0"/>
                <a:ea typeface="Calibri" panose="020F0502020204030204" pitchFamily="34" charset="0"/>
              </a:rPr>
              <a:t>دستش </a:t>
            </a:r>
            <a:r>
              <a:rPr lang="ar-SA" dirty="0">
                <a:latin typeface="Calibri" panose="020F0502020204030204" pitchFamily="34" charset="0"/>
                <a:ea typeface="Calibri" panose="020F0502020204030204" pitchFamily="34" charset="0"/>
              </a:rPr>
              <a:t>را روی </a:t>
            </a:r>
            <a:endParaRPr lang="fa-IR" dirty="0" smtClean="0">
              <a:latin typeface="Calibri" panose="020F0502020204030204" pitchFamily="34" charset="0"/>
              <a:ea typeface="Calibri" panose="020F0502020204030204" pitchFamily="34" charset="0"/>
            </a:endParaRPr>
          </a:p>
          <a:p>
            <a:pPr lvl="1" algn="r" rtl="1">
              <a:lnSpc>
                <a:spcPct val="107000"/>
              </a:lnSpc>
              <a:spcAft>
                <a:spcPts val="800"/>
              </a:spcAft>
            </a:pPr>
            <a:r>
              <a:rPr lang="ar-SA" dirty="0" smtClean="0">
                <a:latin typeface="Calibri" panose="020F0502020204030204" pitchFamily="34" charset="0"/>
                <a:ea typeface="Calibri" panose="020F0502020204030204" pitchFamily="34" charset="0"/>
              </a:rPr>
              <a:t>ناف </a:t>
            </a:r>
            <a:r>
              <a:rPr lang="ar-SA" dirty="0">
                <a:latin typeface="Calibri" panose="020F0502020204030204" pitchFamily="34" charset="0"/>
                <a:ea typeface="Calibri" panose="020F0502020204030204" pitchFamily="34" charset="0"/>
              </a:rPr>
              <a:t>قرار دهد سپس ضربه آرامی از یک سمت وارد می کنیم که در صورت وجود </a:t>
            </a:r>
            <a:r>
              <a:rPr lang="ar-SA" dirty="0" smtClean="0">
                <a:latin typeface="Calibri" panose="020F0502020204030204" pitchFamily="34" charset="0"/>
                <a:ea typeface="Calibri" panose="020F0502020204030204" pitchFamily="34" charset="0"/>
              </a:rPr>
              <a:t>مایع</a:t>
            </a:r>
            <a:r>
              <a:rPr lang="fa-IR" dirty="0" smtClean="0">
                <a:latin typeface="Calibri" panose="020F0502020204030204" pitchFamily="34" charset="0"/>
                <a:ea typeface="Calibri" panose="020F0502020204030204" pitchFamily="34" charset="0"/>
              </a:rPr>
              <a:t> </a:t>
            </a:r>
            <a:r>
              <a:rPr lang="ar-SA" dirty="0" smtClean="0">
                <a:latin typeface="Calibri" panose="020F0502020204030204" pitchFamily="34" charset="0"/>
                <a:ea typeface="Calibri" panose="020F0502020204030204" pitchFamily="34" charset="0"/>
              </a:rPr>
              <a:t>براحتی </a:t>
            </a:r>
            <a:r>
              <a:rPr lang="ar-SA" dirty="0">
                <a:latin typeface="Calibri" panose="020F0502020204030204" pitchFamily="34" charset="0"/>
                <a:ea typeface="Calibri" panose="020F0502020204030204" pitchFamily="34" charset="0"/>
              </a:rPr>
              <a:t>متوجه می </a:t>
            </a:r>
            <a:r>
              <a:rPr lang="ar-SA" dirty="0" smtClean="0">
                <a:latin typeface="Calibri" panose="020F0502020204030204" pitchFamily="34" charset="0"/>
                <a:ea typeface="Calibri" panose="020F0502020204030204" pitchFamily="34" charset="0"/>
              </a:rPr>
              <a:t>شویم</a:t>
            </a:r>
            <a:endParaRPr lang="fa-IR" dirty="0" smtClean="0">
              <a:latin typeface="Calibri" panose="020F0502020204030204" pitchFamily="34" charset="0"/>
              <a:ea typeface="Calibri" panose="020F0502020204030204" pitchFamily="34" charset="0"/>
            </a:endParaRPr>
          </a:p>
          <a:p>
            <a:pPr lvl="1" algn="r" rtl="1">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a:t>
            </a:r>
            <a:r>
              <a:rPr lang="fa-IR" dirty="0" smtClean="0">
                <a:latin typeface="Calibri" panose="020F0502020204030204" pitchFamily="34" charset="0"/>
                <a:ea typeface="Calibri" panose="020F0502020204030204" pitchFamily="34" charset="0"/>
                <a:cs typeface="Arial" panose="020B0604020202020204" pitchFamily="34" charset="0"/>
              </a:rPr>
              <a:t>2</a:t>
            </a:r>
            <a:r>
              <a:rPr lang="en-US" dirty="0" smtClean="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تست ماتینه متحرک :از بیمار می خواهیم به یک سمت دراز بکشد سپس دق رااز سمت دیگر آغاز می کنیم.</a:t>
            </a:r>
            <a:endParaRPr lang="fa-IR" dirty="0">
              <a:latin typeface="Calibri" panose="020F0502020204030204" pitchFamily="34" charset="0"/>
              <a:ea typeface="Calibri" panose="020F0502020204030204" pitchFamily="34" charset="0"/>
            </a:endParaRPr>
          </a:p>
          <a:p>
            <a:pPr lvl="1" algn="r" rtl="1">
              <a:lnSpc>
                <a:spcPct val="107000"/>
              </a:lnSpc>
              <a:spcAft>
                <a:spcPts val="800"/>
              </a:spcAft>
            </a:pPr>
            <a:r>
              <a:rPr lang="ar-SA" dirty="0">
                <a:latin typeface="Calibri" panose="020F0502020204030204" pitchFamily="34" charset="0"/>
                <a:ea typeface="Calibri" panose="020F0502020204030204" pitchFamily="34" charset="0"/>
              </a:rPr>
              <a:t>ازجایی که دق تیمپان به مات تبدیل می شود مایع راداریم</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70276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58730"/>
            <a:ext cx="12363450" cy="9182001"/>
          </a:xfrm>
          <a:prstGeom prst="rect">
            <a:avLst/>
          </a:prstGeom>
        </p:spPr>
        <p:txBody>
          <a:bodyPr wrap="square">
            <a:spAutoFit/>
          </a:bodyPr>
          <a:lstStyle/>
          <a:p>
            <a:pPr lvl="1" algn="r" rtl="1">
              <a:lnSpc>
                <a:spcPct val="150000"/>
              </a:lnSpc>
              <a:spcAft>
                <a:spcPts val="800"/>
              </a:spcAft>
            </a:pPr>
            <a:r>
              <a:rPr lang="en-US" sz="2400" dirty="0" smtClean="0">
                <a:latin typeface="Calibri" panose="020F0502020204030204" pitchFamily="34" charset="0"/>
                <a:ea typeface="Times New Roman" panose="02020603050405020304" pitchFamily="18" charset="0"/>
              </a:rPr>
              <a:t> </a:t>
            </a:r>
            <a:r>
              <a:rPr lang="ar-SA" sz="2400" dirty="0" smtClean="0">
                <a:latin typeface="Calibri" panose="020F0502020204030204" pitchFamily="34" charset="0"/>
                <a:ea typeface="Times New Roman" panose="02020603050405020304" pitchFamily="18" charset="0"/>
              </a:rPr>
              <a:t>در </a:t>
            </a:r>
            <a:r>
              <a:rPr lang="ar-SA" sz="2400" dirty="0">
                <a:latin typeface="Calibri" panose="020F0502020204030204" pitchFamily="34" charset="0"/>
                <a:ea typeface="Times New Roman" panose="02020603050405020304" pitchFamily="18" charset="0"/>
              </a:rPr>
              <a:t>طی بررسی و شناخت، پرستار اطلاعاتی در مورد فرد بیمار، خانواده یا </a:t>
            </a:r>
            <a:r>
              <a:rPr lang="ar-SA" sz="2400" dirty="0" smtClean="0">
                <a:latin typeface="Calibri" panose="020F0502020204030204" pitchFamily="34" charset="0"/>
                <a:ea typeface="Times New Roman" panose="02020603050405020304" pitchFamily="18" charset="0"/>
              </a:rPr>
              <a:t>جامعه </a:t>
            </a: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smtClean="0">
                <a:latin typeface="Calibri" panose="020F0502020204030204" pitchFamily="34" charset="0"/>
                <a:ea typeface="Times New Roman" panose="02020603050405020304" pitchFamily="18" charset="0"/>
              </a:rPr>
              <a:t>جمع </a:t>
            </a:r>
            <a:r>
              <a:rPr lang="ar-SA" sz="2400" dirty="0">
                <a:latin typeface="Calibri" panose="020F0502020204030204" pitchFamily="34" charset="0"/>
                <a:ea typeface="Times New Roman" panose="02020603050405020304" pitchFamily="18" charset="0"/>
              </a:rPr>
              <a:t>آوری </a:t>
            </a:r>
            <a:r>
              <a:rPr lang="en-US" sz="2400" dirty="0">
                <a:latin typeface="Calibri" panose="020F0502020204030204" pitchFamily="34" charset="0"/>
                <a:ea typeface="Times New Roman" panose="02020603050405020304" pitchFamily="18" charset="0"/>
              </a:rPr>
              <a:t> </a:t>
            </a:r>
            <a:r>
              <a:rPr lang="ar-SA" sz="2400" dirty="0">
                <a:latin typeface="Calibri" panose="020F0502020204030204" pitchFamily="34" charset="0"/>
                <a:ea typeface="Times New Roman" panose="02020603050405020304" pitchFamily="18" charset="0"/>
              </a:rPr>
              <a:t>می </a:t>
            </a:r>
            <a:r>
              <a:rPr lang="en-US" sz="2400" dirty="0">
                <a:latin typeface="Calibri" panose="020F0502020204030204" pitchFamily="34" charset="0"/>
                <a:ea typeface="Times New Roman" panose="02020603050405020304" pitchFamily="18" charset="0"/>
              </a:rPr>
              <a:t> </a:t>
            </a:r>
            <a:r>
              <a:rPr lang="ar-SA" sz="2400" dirty="0">
                <a:latin typeface="Calibri" panose="020F0502020204030204" pitchFamily="34" charset="0"/>
                <a:ea typeface="Times New Roman" panose="02020603050405020304" pitchFamily="18" charset="0"/>
              </a:rPr>
              <a:t>کند.</a:t>
            </a:r>
            <a:endParaRPr lang="fa-IR" sz="2400" dirty="0">
              <a:latin typeface="Calibri" panose="020F0502020204030204" pitchFamily="34" charset="0"/>
              <a:ea typeface="Times New Roman" panose="02020603050405020304" pitchFamily="18" charset="0"/>
            </a:endParaRPr>
          </a:p>
          <a:p>
            <a:pPr lvl="1" algn="r" rtl="1">
              <a:lnSpc>
                <a:spcPct val="150000"/>
              </a:lnSpc>
              <a:spcAft>
                <a:spcPts val="800"/>
              </a:spcAft>
            </a:pP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smtClean="0">
                <a:latin typeface="Calibri" panose="020F0502020204030204" pitchFamily="34" charset="0"/>
                <a:ea typeface="Times New Roman" panose="02020603050405020304" pitchFamily="18" charset="0"/>
              </a:rPr>
              <a:t>این </a:t>
            </a:r>
            <a:r>
              <a:rPr lang="ar-SA" sz="2400" dirty="0">
                <a:latin typeface="Calibri" panose="020F0502020204030204" pitchFamily="34" charset="0"/>
                <a:ea typeface="Times New Roman" panose="02020603050405020304" pitchFamily="18" charset="0"/>
              </a:rPr>
              <a:t>داده ها می توانند بیولوژیک، سایکولوژیک، اجتماعی، فرهنگی، تکاملی، </a:t>
            </a:r>
            <a:r>
              <a:rPr lang="ar-SA" sz="2400" dirty="0" smtClean="0">
                <a:latin typeface="Calibri" panose="020F0502020204030204" pitchFamily="34" charset="0"/>
                <a:ea typeface="Times New Roman" panose="02020603050405020304" pitchFamily="18" charset="0"/>
              </a:rPr>
              <a:t>معنوی</a:t>
            </a: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smtClean="0">
                <a:latin typeface="Calibri" panose="020F0502020204030204" pitchFamily="34" charset="0"/>
                <a:ea typeface="Times New Roman" panose="02020603050405020304" pitchFamily="18" charset="0"/>
              </a:rPr>
              <a:t> </a:t>
            </a:r>
            <a:r>
              <a:rPr lang="ar-SA" sz="2400" dirty="0">
                <a:latin typeface="Calibri" panose="020F0502020204030204" pitchFamily="34" charset="0"/>
                <a:ea typeface="Times New Roman" panose="02020603050405020304" pitchFamily="18" charset="0"/>
              </a:rPr>
              <a:t>و </a:t>
            </a:r>
            <a:r>
              <a:rPr lang="ar-SA" sz="2400" dirty="0" smtClean="0">
                <a:latin typeface="Calibri" panose="020F0502020204030204" pitchFamily="34" charset="0"/>
                <a:ea typeface="Times New Roman" panose="02020603050405020304" pitchFamily="18" charset="0"/>
              </a:rPr>
              <a:t>اطلاعات</a:t>
            </a:r>
            <a:r>
              <a:rPr lang="en-US" sz="2400" dirty="0" smtClean="0">
                <a:latin typeface="Calibri" panose="020F0502020204030204" pitchFamily="34" charset="0"/>
                <a:ea typeface="Times New Roman" panose="02020603050405020304" pitchFamily="18" charset="0"/>
              </a:rPr>
              <a:t> </a:t>
            </a:r>
            <a:r>
              <a:rPr lang="ar-SA" sz="2400" dirty="0" smtClean="0">
                <a:latin typeface="Calibri" panose="020F0502020204030204" pitchFamily="34" charset="0"/>
                <a:ea typeface="Times New Roman" panose="02020603050405020304" pitchFamily="18" charset="0"/>
              </a:rPr>
              <a:t>محیطی </a:t>
            </a:r>
            <a:r>
              <a:rPr lang="ar-SA" sz="2400" dirty="0">
                <a:latin typeface="Calibri" panose="020F0502020204030204" pitchFamily="34" charset="0"/>
                <a:ea typeface="Times New Roman" panose="02020603050405020304" pitchFamily="18" charset="0"/>
              </a:rPr>
              <a:t>باشد. </a:t>
            </a:r>
            <a:endParaRPr lang="fa-IR" sz="2400" dirty="0">
              <a:latin typeface="Calibri" panose="020F0502020204030204" pitchFamily="34" charset="0"/>
              <a:ea typeface="Times New Roman" panose="02020603050405020304" pitchFamily="18" charset="0"/>
            </a:endParaRPr>
          </a:p>
          <a:p>
            <a:pPr lvl="1" algn="r" rtl="1">
              <a:lnSpc>
                <a:spcPct val="150000"/>
              </a:lnSpc>
              <a:spcAft>
                <a:spcPts val="800"/>
              </a:spcAft>
            </a:pP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smtClean="0">
                <a:latin typeface="Calibri" panose="020F0502020204030204" pitchFamily="34" charset="0"/>
                <a:ea typeface="Times New Roman" panose="02020603050405020304" pitchFamily="18" charset="0"/>
              </a:rPr>
              <a:t>منابع </a:t>
            </a:r>
            <a:r>
              <a:rPr lang="ar-SA" sz="2400" dirty="0">
                <a:latin typeface="Calibri" panose="020F0502020204030204" pitchFamily="34" charset="0"/>
                <a:ea typeface="Times New Roman" panose="02020603050405020304" pitchFamily="18" charset="0"/>
              </a:rPr>
              <a:t>مالی یا مادی موجود بیمار نیز بایستی بررسی شده و در قالب استاندارد </a:t>
            </a: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u="sng" dirty="0" smtClean="0">
                <a:solidFill>
                  <a:srgbClr val="0000FF"/>
                </a:solidFill>
                <a:latin typeface="Calibri" panose="020F0502020204030204" pitchFamily="34" charset="0"/>
                <a:ea typeface="Times New Roman" panose="02020603050405020304" pitchFamily="18" charset="0"/>
                <a:hlinkClick r:id="rId2" tooltip="فرآیند پرستاری سیستم های مختلف بدن"/>
              </a:rPr>
              <a:t>فرآیند </a:t>
            </a:r>
            <a:r>
              <a:rPr lang="ar-SA" sz="2400" u="sng" dirty="0">
                <a:solidFill>
                  <a:srgbClr val="0000FF"/>
                </a:solidFill>
                <a:latin typeface="Calibri" panose="020F0502020204030204" pitchFamily="34" charset="0"/>
                <a:ea typeface="Times New Roman" panose="02020603050405020304" pitchFamily="18" charset="0"/>
                <a:hlinkClick r:id="rId2" tooltip="فرآیند پرستاری سیستم های مختلف بدن"/>
              </a:rPr>
              <a:t>پرستاری</a:t>
            </a:r>
            <a:r>
              <a:rPr lang="ar-SA" sz="2400" dirty="0">
                <a:latin typeface="Calibri" panose="020F0502020204030204" pitchFamily="34" charset="0"/>
                <a:ea typeface="Times New Roman" panose="02020603050405020304" pitchFamily="18" charset="0"/>
              </a:rPr>
              <a:t> ثبت شوند</a:t>
            </a:r>
            <a:r>
              <a:rPr lang="ar-SA" sz="2400" dirty="0">
                <a:latin typeface="Calibri" panose="020F0502020204030204" pitchFamily="34" charset="0"/>
                <a:ea typeface="Times New Roman" panose="02020603050405020304" pitchFamily="18" charset="0"/>
              </a:rPr>
              <a:t>؛ </a:t>
            </a: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smtClean="0">
                <a:latin typeface="Calibri" panose="020F0502020204030204" pitchFamily="34" charset="0"/>
                <a:ea typeface="Times New Roman" panose="02020603050405020304" pitchFamily="18" charset="0"/>
              </a:rPr>
              <a:t>معمولا </a:t>
            </a:r>
            <a:r>
              <a:rPr lang="ar-SA" sz="2400" dirty="0">
                <a:latin typeface="Calibri" panose="020F0502020204030204" pitchFamily="34" charset="0"/>
                <a:ea typeface="Times New Roman" panose="02020603050405020304" pitchFamily="18" charset="0"/>
              </a:rPr>
              <a:t>هر سازمان و موسسه دارای قالب تقریبا متفاوتی برای ثبت داده های</a:t>
            </a:r>
            <a:endParaRPr lang="en-US" sz="2400" dirty="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a:latin typeface="Calibri" panose="020F0502020204030204" pitchFamily="34" charset="0"/>
                <a:ea typeface="Times New Roman" panose="02020603050405020304" pitchFamily="18" charset="0"/>
              </a:rPr>
              <a:t> بررسی و شناخت </a:t>
            </a:r>
            <a:r>
              <a:rPr lang="ar-SA" sz="2400" dirty="0" smtClean="0">
                <a:latin typeface="Calibri" panose="020F0502020204030204" pitchFamily="34" charset="0"/>
                <a:ea typeface="Times New Roman" panose="02020603050405020304" pitchFamily="18" charset="0"/>
              </a:rPr>
              <a:t>است</a:t>
            </a:r>
            <a:r>
              <a:rPr lang="en-US" sz="2400" dirty="0" smtClean="0">
                <a:latin typeface="Calibri" panose="020F0502020204030204" pitchFamily="34" charset="0"/>
                <a:ea typeface="Times New Roman" panose="02020603050405020304" pitchFamily="18" charset="0"/>
              </a:rPr>
              <a:t>.</a:t>
            </a:r>
            <a:endParaRPr lang="fa-IR" sz="2400" dirty="0">
              <a:latin typeface="Calibri" panose="020F0502020204030204" pitchFamily="34" charset="0"/>
              <a:ea typeface="Times New Roman" panose="02020603050405020304" pitchFamily="18" charset="0"/>
            </a:endParaRPr>
          </a:p>
          <a:p>
            <a:pPr lvl="1" algn="r" rtl="1">
              <a:lnSpc>
                <a:spcPct val="150000"/>
              </a:lnSpc>
              <a:spcAft>
                <a:spcPts val="800"/>
              </a:spcAft>
            </a:pP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sz="2400" dirty="0" smtClean="0">
                <a:latin typeface="Calibri" panose="020F0502020204030204" pitchFamily="34" charset="0"/>
                <a:ea typeface="Times New Roman" panose="02020603050405020304" pitchFamily="18" charset="0"/>
              </a:rPr>
              <a:t>.</a:t>
            </a:r>
            <a:r>
              <a:rPr lang="ar-SA" sz="2400" dirty="0" smtClean="0"/>
              <a:t> </a:t>
            </a:r>
            <a:endParaRPr lang="fa-IR" sz="2400" dirty="0">
              <a:latin typeface="Calibri" panose="020F0502020204030204" pitchFamily="34" charset="0"/>
              <a:ea typeface="Times New Roman" panose="02020603050405020304" pitchFamily="18" charset="0"/>
            </a:endParaRPr>
          </a:p>
          <a:p>
            <a:pPr lvl="1" algn="r" rtl="1">
              <a:lnSpc>
                <a:spcPct val="150000"/>
              </a:lnSpc>
              <a:spcAft>
                <a:spcPts val="800"/>
              </a:spcAft>
            </a:pPr>
            <a:endParaRPr lang="en-US" sz="2400"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en-US" sz="2400" dirty="0" smtClean="0">
                <a:latin typeface="Calibri" panose="020F0502020204030204" pitchFamily="34" charset="0"/>
                <a:ea typeface="Times New Roman" panose="02020603050405020304" pitchFamily="18" charset="0"/>
              </a:rPr>
              <a:t> </a:t>
            </a:r>
            <a:r>
              <a:rPr lang="ar-SA" sz="2400" dirty="0" smtClean="0"/>
              <a:t> </a:t>
            </a:r>
            <a:endParaRPr lang="fa-IR" sz="2400" dirty="0" smtClean="0"/>
          </a:p>
        </p:txBody>
      </p:sp>
    </p:spTree>
    <p:extLst>
      <p:ext uri="{BB962C8B-B14F-4D97-AF65-F5344CB8AC3E}">
        <p14:creationId xmlns:p14="http://schemas.microsoft.com/office/powerpoint/2010/main" val="327723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2"/>
            <a:ext cx="12192000" cy="7569893"/>
          </a:xfrm>
          <a:prstGeom prst="rect">
            <a:avLst/>
          </a:prstGeom>
        </p:spPr>
        <p:txBody>
          <a:bodyPr wrap="square">
            <a:spAutoFit/>
          </a:bodyPr>
          <a:lstStyle/>
          <a:p>
            <a:pPr algn="r" rtl="1">
              <a:lnSpc>
                <a:spcPct val="107000"/>
              </a:lnSpc>
              <a:spcAft>
                <a:spcPts val="800"/>
              </a:spcAft>
            </a:pPr>
            <a:r>
              <a:rPr lang="ar-SA" dirty="0">
                <a:latin typeface="Calibri" panose="020F0502020204030204" pitchFamily="34" charset="0"/>
                <a:ea typeface="Calibri" panose="020F0502020204030204" pitchFamily="34" charset="0"/>
              </a:rPr>
              <a:t>آپاندیسیت</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ar-SA" dirty="0">
                <a:latin typeface="Calibri" panose="020F0502020204030204" pitchFamily="34" charset="0"/>
                <a:ea typeface="Calibri" panose="020F0502020204030204" pitchFamily="34" charset="0"/>
              </a:rPr>
              <a:t>تست های زیرراجهت تشخیص آپاندیسیت انجام می دهیم</a:t>
            </a:r>
            <a:r>
              <a:rPr lang="en-US" dirty="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1)</a:t>
            </a:r>
            <a:r>
              <a:rPr lang="ar-SA" dirty="0">
                <a:solidFill>
                  <a:srgbClr val="FF0000"/>
                </a:solidFill>
                <a:latin typeface="Calibri" panose="020F0502020204030204" pitchFamily="34" charset="0"/>
                <a:ea typeface="Calibri" panose="020F0502020204030204" pitchFamily="34" charset="0"/>
              </a:rPr>
              <a:t>نشانه روزینگ: </a:t>
            </a:r>
            <a:r>
              <a:rPr lang="ar-SA" dirty="0">
                <a:latin typeface="Calibri" panose="020F0502020204030204" pitchFamily="34" charset="0"/>
                <a:ea typeface="Calibri" panose="020F0502020204030204" pitchFamily="34" charset="0"/>
              </a:rPr>
              <a:t>ایجاد درد در ربع تحتانی راست درحین فشردن محکم وعمیق ربع تحتانی چپ</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2)</a:t>
            </a:r>
            <a:r>
              <a:rPr lang="ar-SA" dirty="0">
                <a:solidFill>
                  <a:srgbClr val="FF0000"/>
                </a:solidFill>
                <a:latin typeface="Calibri" panose="020F0502020204030204" pitchFamily="34" charset="0"/>
                <a:ea typeface="Calibri" panose="020F0502020204030204" pitchFamily="34" charset="0"/>
              </a:rPr>
              <a:t>نشانه پسواس: </a:t>
            </a:r>
            <a:r>
              <a:rPr lang="ar-SA" dirty="0">
                <a:latin typeface="Calibri" panose="020F0502020204030204" pitchFamily="34" charset="0"/>
                <a:ea typeface="Calibri" panose="020F0502020204030204" pitchFamily="34" charset="0"/>
              </a:rPr>
              <a:t>دست راست خودرابالای زانوی راست بیمار قرار دهیدواز او بخواهید پای خود رابه سمت بالا </a:t>
            </a:r>
            <a:r>
              <a:rPr lang="ar-SA" dirty="0" smtClean="0">
                <a:latin typeface="Calibri" panose="020F0502020204030204" pitchFamily="34" charset="0"/>
                <a:ea typeface="Calibri" panose="020F0502020204030204" pitchFamily="34" charset="0"/>
              </a:rPr>
              <a:t>و</a:t>
            </a:r>
            <a:endParaRPr lang="fa-IR" dirty="0" smtClean="0">
              <a:latin typeface="Calibri" panose="020F0502020204030204" pitchFamily="34" charset="0"/>
              <a:ea typeface="Calibri" panose="020F0502020204030204" pitchFamily="34" charset="0"/>
            </a:endParaRPr>
          </a:p>
          <a:p>
            <a:pPr algn="r" rtl="1">
              <a:lnSpc>
                <a:spcPct val="107000"/>
              </a:lnSpc>
              <a:spcAft>
                <a:spcPts val="800"/>
              </a:spcAft>
            </a:pPr>
            <a:r>
              <a:rPr lang="ar-SA" dirty="0" smtClean="0">
                <a:latin typeface="Calibri" panose="020F0502020204030204" pitchFamily="34" charset="0"/>
                <a:ea typeface="Calibri" panose="020F0502020204030204" pitchFamily="34" charset="0"/>
              </a:rPr>
              <a:t>خلاف </a:t>
            </a:r>
            <a:r>
              <a:rPr lang="ar-SA" dirty="0">
                <a:latin typeface="Calibri" panose="020F0502020204030204" pitchFamily="34" charset="0"/>
                <a:ea typeface="Calibri" panose="020F0502020204030204" pitchFamily="34" charset="0"/>
              </a:rPr>
              <a:t>جهت دست شما حرکت دهد</a:t>
            </a:r>
            <a:r>
              <a:rPr lang="en-US" dirty="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ar-SA" dirty="0">
                <a:latin typeface="Calibri" panose="020F0502020204030204" pitchFamily="34" charset="0"/>
                <a:ea typeface="Calibri" panose="020F0502020204030204" pitchFamily="34" charset="0"/>
              </a:rPr>
              <a:t>سپس ازبیمار بخواهیدبه پهلوی چپ بخوابدوپای راست خودرا حول لگن بچرخاند.درصورت ایجددرد تست مثبت است</a:t>
            </a:r>
            <a:r>
              <a:rPr lang="en-US" dirty="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3)</a:t>
            </a:r>
            <a:r>
              <a:rPr lang="ar-SA" dirty="0">
                <a:solidFill>
                  <a:srgbClr val="FF0000"/>
                </a:solidFill>
                <a:latin typeface="Calibri" panose="020F0502020204030204" pitchFamily="34" charset="0"/>
                <a:ea typeface="Calibri" panose="020F0502020204030204" pitchFamily="34" charset="0"/>
              </a:rPr>
              <a:t>نشانه اوبتراتور:</a:t>
            </a:r>
            <a:r>
              <a:rPr lang="ar-SA" dirty="0">
                <a:latin typeface="Calibri" panose="020F0502020204030204" pitchFamily="34" charset="0"/>
                <a:ea typeface="Calibri" panose="020F0502020204030204" pitchFamily="34" charset="0"/>
              </a:rPr>
              <a:t>ران راست بیماررادرمفصل لگن خم کنید وحول مفصل ران بچرخانید.درد در ناحیه اپیگاستر :مثبت بودن تست</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dirty="0" smtClean="0">
                <a:solidFill>
                  <a:srgbClr val="FF0000"/>
                </a:solidFill>
                <a:latin typeface="Calibri" panose="020F0502020204030204" pitchFamily="34" charset="0"/>
                <a:ea typeface="Calibri" panose="020F0502020204030204" pitchFamily="34" charset="0"/>
                <a:cs typeface="Arial" panose="020B0604020202020204" pitchFamily="34" charset="0"/>
              </a:rPr>
              <a:t>(4</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dirty="0">
                <a:solidFill>
                  <a:srgbClr val="FF0000"/>
                </a:solidFill>
              </a:rPr>
              <a:t>هایپراستزی پوست: </a:t>
            </a:r>
            <a:r>
              <a:rPr lang="ar-SA" dirty="0"/>
              <a:t>چین پوستی کوچکی رابا دودستمان در پایین شکم بدون فشار ایجاد می کنیم.احساس درد در </a:t>
            </a:r>
            <a:endParaRPr lang="fa-IR" dirty="0" smtClean="0"/>
          </a:p>
          <a:p>
            <a:pPr algn="r" rtl="1">
              <a:lnSpc>
                <a:spcPct val="107000"/>
              </a:lnSpc>
              <a:spcAft>
                <a:spcPts val="800"/>
              </a:spcAft>
            </a:pPr>
            <a:r>
              <a:rPr lang="ar-SA" dirty="0" smtClean="0"/>
              <a:t>مددجو </a:t>
            </a:r>
            <a:r>
              <a:rPr lang="ar-SA" dirty="0"/>
              <a:t>:مثبت بودن تست</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smtClean="0">
                <a:latin typeface="Calibri" panose="020F0502020204030204" pitchFamily="34" charset="0"/>
                <a:ea typeface="Calibri" panose="020F0502020204030204" pitchFamily="34" charset="0"/>
              </a:rPr>
              <a:t>کلیه </a:t>
            </a:r>
            <a:endParaRPr lang="fa-IR" dirty="0" smtClean="0">
              <a:latin typeface="Calibri" panose="020F0502020204030204" pitchFamily="34" charset="0"/>
              <a:ea typeface="Calibri" panose="020F0502020204030204" pitchFamily="34" charset="0"/>
            </a:endParaRPr>
          </a:p>
          <a:p>
            <a:pPr algn="r">
              <a:lnSpc>
                <a:spcPct val="107000"/>
              </a:lnSpc>
              <a:spcAft>
                <a:spcPts val="800"/>
              </a:spcAft>
            </a:pPr>
            <a:r>
              <a:rPr lang="ar-SA" dirty="0" smtClean="0">
                <a:latin typeface="Calibri" panose="020F0502020204030204" pitchFamily="34" charset="0"/>
                <a:ea typeface="Calibri" panose="020F0502020204030204" pitchFamily="34" charset="0"/>
              </a:rPr>
              <a:t>لمس </a:t>
            </a:r>
            <a:r>
              <a:rPr lang="ar-SA" dirty="0">
                <a:latin typeface="Calibri" panose="020F0502020204030204" pitchFamily="34" charset="0"/>
                <a:ea typeface="Calibri" panose="020F0502020204030204" pitchFamily="34" charset="0"/>
              </a:rPr>
              <a:t>کلیه ها مشکل است .لمس کلیه ها عمیق است .اگر بیمار نسبت به ضربه ولمس </a:t>
            </a:r>
            <a:endParaRPr lang="en-US" dirty="0">
              <a:latin typeface="Calibri" panose="020F0502020204030204" pitchFamily="34" charset="0"/>
              <a:ea typeface="Calibri" panose="020F050202020403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rPr>
              <a:t> </a:t>
            </a:r>
            <a:r>
              <a:rPr lang="ar-SA" dirty="0">
                <a:latin typeface="Calibri" panose="020F0502020204030204" pitchFamily="34" charset="0"/>
                <a:ea typeface="Calibri" panose="020F0502020204030204" pitchFamily="34" charset="0"/>
              </a:rPr>
              <a:t>کلیه ها تندرنس داشته باشد نشانه وجود یک مشکل کلیوی </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834763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076923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9408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5950" y="560338"/>
            <a:ext cx="6096000" cy="4247317"/>
          </a:xfrm>
          <a:prstGeom prst="rect">
            <a:avLst/>
          </a:prstGeom>
        </p:spPr>
        <p:txBody>
          <a:bodyPr>
            <a:spAutoFit/>
          </a:bodyPr>
          <a:lstStyle/>
          <a:p>
            <a:pPr algn="r" rtl="1">
              <a:lnSpc>
                <a:spcPct val="150000"/>
              </a:lnSpc>
            </a:pPr>
            <a:r>
              <a:rPr lang="ar-SA" b="1" dirty="0">
                <a:solidFill>
                  <a:srgbClr val="000000"/>
                </a:solidFill>
                <a:latin typeface="Verdana" panose="020B0604030504040204" pitchFamily="34" charset="0"/>
                <a:cs typeface="Times New Roman" panose="02020603050405020304" pitchFamily="18" charset="0"/>
              </a:rPr>
              <a:t>به منظور تشخیص "در رفتگی مادر زادی لگن" در نوزادان،از  مانور‌های </a:t>
            </a:r>
            <a:r>
              <a:rPr lang="ar-SA" b="1" dirty="0">
                <a:solidFill>
                  <a:srgbClr val="C00000"/>
                </a:solidFill>
                <a:latin typeface="Verdana" panose="020B0604030504040204" pitchFamily="34" charset="0"/>
                <a:cs typeface="Times New Roman" panose="02020603050405020304" pitchFamily="18" charset="0"/>
              </a:rPr>
              <a:t>"بارلو" و "ارتولانی" </a:t>
            </a:r>
            <a:r>
              <a:rPr lang="ar-SA" b="1" dirty="0">
                <a:solidFill>
                  <a:srgbClr val="000000"/>
                </a:solidFill>
                <a:latin typeface="Verdana" panose="020B0604030504040204" pitchFamily="34" charset="0"/>
                <a:cs typeface="Times New Roman" panose="02020603050405020304" pitchFamily="18" charset="0"/>
              </a:rPr>
              <a:t>استفاده می‌کنیم</a:t>
            </a:r>
            <a:r>
              <a:rPr lang="ar-SA" b="1" dirty="0" smtClean="0">
                <a:solidFill>
                  <a:srgbClr val="000000"/>
                </a:solidFill>
                <a:latin typeface="Verdana" panose="020B0604030504040204" pitchFamily="34" charset="0"/>
                <a:cs typeface="Times New Roman" panose="02020603050405020304" pitchFamily="18" charset="0"/>
              </a:rPr>
              <a:t>.</a:t>
            </a:r>
            <a:endParaRPr lang="fa-IR" b="1" dirty="0" smtClean="0">
              <a:solidFill>
                <a:srgbClr val="000000"/>
              </a:solidFill>
              <a:latin typeface="Verdana" panose="020B0604030504040204" pitchFamily="34" charset="0"/>
              <a:cs typeface="Times New Roman" panose="02020603050405020304" pitchFamily="18" charset="0"/>
            </a:endParaRPr>
          </a:p>
          <a:p>
            <a:pPr algn="r" rtl="1">
              <a:lnSpc>
                <a:spcPct val="150000"/>
              </a:lnSpc>
            </a:pPr>
            <a:r>
              <a:rPr lang="ar-SA" b="1" dirty="0" smtClean="0">
                <a:solidFill>
                  <a:srgbClr val="000000"/>
                </a:solidFill>
                <a:latin typeface="Verdana" panose="020B0604030504040204" pitchFamily="34" charset="0"/>
                <a:cs typeface="Times New Roman" panose="02020603050405020304" pitchFamily="18" charset="0"/>
              </a:rPr>
              <a:t>به </a:t>
            </a:r>
            <a:r>
              <a:rPr lang="ar-SA" b="1" dirty="0">
                <a:solidFill>
                  <a:srgbClr val="000000"/>
                </a:solidFill>
                <a:latin typeface="Verdana" panose="020B0604030504040204" pitchFamily="34" charset="0"/>
                <a:cs typeface="Times New Roman" panose="02020603050405020304" pitchFamily="18" charset="0"/>
              </a:rPr>
              <a:t>این ترتیپ که در مانور اول در حالیکه انگشت شست چسبیده به سطح داخلی ران پای نوزاد و </a:t>
            </a:r>
            <a:r>
              <a:rPr lang="ar-SA" b="1" dirty="0">
                <a:solidFill>
                  <a:srgbClr val="000000"/>
                </a:solidFill>
                <a:latin typeface="Verdana" panose="020B0604030504040204" pitchFamily="34" charset="0"/>
              </a:rPr>
              <a:t>۴ انگشت دیگر در سطح خارجی‌ آن‌ قرار دارد با یک حرکت </a:t>
            </a:r>
            <a:r>
              <a:rPr lang="en-US" b="1" dirty="0">
                <a:solidFill>
                  <a:srgbClr val="000000"/>
                </a:solidFill>
                <a:latin typeface="Verdana" panose="020B0604030504040204" pitchFamily="34" charset="0"/>
              </a:rPr>
              <a:t>external rotation</a:t>
            </a:r>
            <a:r>
              <a:rPr lang="en-US" b="1" dirty="0">
                <a:solidFill>
                  <a:srgbClr val="000000"/>
                </a:solidFill>
                <a:latin typeface="Verdana" panose="020B0604030504040204" pitchFamily="34" charset="0"/>
                <a:cs typeface="Times New Roman" panose="02020603050405020304" pitchFamily="18" charset="0"/>
              </a:rPr>
              <a:t> </a:t>
            </a:r>
            <a:r>
              <a:rPr lang="ar-SA" b="1" dirty="0">
                <a:solidFill>
                  <a:srgbClr val="000000"/>
                </a:solidFill>
                <a:latin typeface="Verdana" panose="020B0604030504040204" pitchFamily="34" charset="0"/>
                <a:cs typeface="Times New Roman" panose="02020603050405020304" pitchFamily="18" charset="0"/>
              </a:rPr>
              <a:t>سر فمور را از حفرهٔ </a:t>
            </a:r>
            <a:r>
              <a:rPr lang="en-US" b="1" dirty="0" err="1">
                <a:solidFill>
                  <a:srgbClr val="000000"/>
                </a:solidFill>
                <a:latin typeface="Verdana" panose="020B0604030504040204" pitchFamily="34" charset="0"/>
              </a:rPr>
              <a:t>acetabolum</a:t>
            </a:r>
            <a:r>
              <a:rPr lang="en-US" b="1" dirty="0">
                <a:solidFill>
                  <a:srgbClr val="000000"/>
                </a:solidFill>
                <a:latin typeface="Verdana" panose="020B0604030504040204" pitchFamily="34" charset="0"/>
                <a:cs typeface="Times New Roman" panose="02020603050405020304" pitchFamily="18" charset="0"/>
              </a:rPr>
              <a:t> </a:t>
            </a:r>
            <a:r>
              <a:rPr lang="ar-SA" b="1" dirty="0">
                <a:solidFill>
                  <a:srgbClr val="000000"/>
                </a:solidFill>
                <a:latin typeface="Verdana" panose="020B0604030504040204" pitchFamily="34" charset="0"/>
                <a:cs typeface="Times New Roman" panose="02020603050405020304" pitchFamily="18" charset="0"/>
              </a:rPr>
              <a:t>خارج کرده تا در صورت وجود  در رفتگی  صدای کلیک مانند در رفتن استخوان را بشنویم</a:t>
            </a:r>
            <a:r>
              <a:rPr lang="ar-SA" b="1" dirty="0" smtClean="0">
                <a:solidFill>
                  <a:srgbClr val="000000"/>
                </a:solidFill>
                <a:latin typeface="Verdana" panose="020B0604030504040204" pitchFamily="34" charset="0"/>
                <a:cs typeface="Times New Roman" panose="02020603050405020304" pitchFamily="18" charset="0"/>
              </a:rPr>
              <a:t>.</a:t>
            </a:r>
            <a:endParaRPr lang="fa-IR" b="1" dirty="0" smtClean="0">
              <a:solidFill>
                <a:srgbClr val="000000"/>
              </a:solidFill>
              <a:latin typeface="Verdana" panose="020B0604030504040204" pitchFamily="34" charset="0"/>
              <a:cs typeface="Times New Roman" panose="02020603050405020304" pitchFamily="18" charset="0"/>
            </a:endParaRPr>
          </a:p>
          <a:p>
            <a:pPr algn="r" rtl="1">
              <a:lnSpc>
                <a:spcPct val="150000"/>
              </a:lnSpc>
            </a:pPr>
            <a:r>
              <a:rPr lang="ar-SA" b="1" dirty="0" smtClean="0">
                <a:solidFill>
                  <a:srgbClr val="000000"/>
                </a:solidFill>
                <a:latin typeface="Verdana" panose="020B0604030504040204" pitchFamily="34" charset="0"/>
                <a:cs typeface="Times New Roman" panose="02020603050405020304" pitchFamily="18" charset="0"/>
              </a:rPr>
              <a:t>مانور </a:t>
            </a:r>
            <a:r>
              <a:rPr lang="ar-SA" b="1" dirty="0">
                <a:solidFill>
                  <a:srgbClr val="000000"/>
                </a:solidFill>
                <a:latin typeface="Verdana" panose="020B0604030504040204" pitchFamily="34" charset="0"/>
                <a:cs typeface="Times New Roman" panose="02020603050405020304" pitchFamily="18" charset="0"/>
              </a:rPr>
              <a:t>بعدی </a:t>
            </a:r>
            <a:r>
              <a:rPr lang="ar-SA" b="1" dirty="0">
                <a:solidFill>
                  <a:srgbClr val="C00000"/>
                </a:solidFill>
                <a:latin typeface="Verdana" panose="020B0604030504040204" pitchFamily="34" charset="0"/>
                <a:cs typeface="Times New Roman" panose="02020603050405020304" pitchFamily="18" charset="0"/>
              </a:rPr>
              <a:t>"ارتولانی" </a:t>
            </a:r>
            <a:r>
              <a:rPr lang="ar-SA" b="1" dirty="0">
                <a:solidFill>
                  <a:srgbClr val="000000"/>
                </a:solidFill>
                <a:latin typeface="Verdana" panose="020B0604030504040204" pitchFamily="34" charset="0"/>
                <a:cs typeface="Times New Roman" panose="02020603050405020304" pitchFamily="18" charset="0"/>
              </a:rPr>
              <a:t>است که در این مانور باز هم دست‌ها را همانطور گرفته اما این بار با یک </a:t>
            </a:r>
            <a:r>
              <a:rPr lang="en-US" b="1" dirty="0">
                <a:solidFill>
                  <a:srgbClr val="000000"/>
                </a:solidFill>
                <a:latin typeface="Verdana" panose="020B0604030504040204" pitchFamily="34" charset="0"/>
              </a:rPr>
              <a:t>internal rotation</a:t>
            </a:r>
            <a:r>
              <a:rPr lang="en-US" b="1" dirty="0">
                <a:solidFill>
                  <a:srgbClr val="000000"/>
                </a:solidFill>
                <a:latin typeface="Verdana" panose="020B0604030504040204" pitchFamily="34" charset="0"/>
                <a:cs typeface="Times New Roman" panose="02020603050405020304" pitchFamily="18" charset="0"/>
              </a:rPr>
              <a:t> </a:t>
            </a:r>
            <a:r>
              <a:rPr lang="ar-SA" b="1" dirty="0">
                <a:solidFill>
                  <a:srgbClr val="000000"/>
                </a:solidFill>
                <a:latin typeface="Verdana" panose="020B0604030504040204" pitchFamily="34" charset="0"/>
                <a:cs typeface="Times New Roman" panose="02020603050405020304" pitchFamily="18" charset="0"/>
              </a:rPr>
              <a:t>استخوان را بدرون حفره باز میگردانیم.</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49" y="206478"/>
            <a:ext cx="2006395" cy="18260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40" y="2477729"/>
            <a:ext cx="4011560" cy="3156155"/>
          </a:xfrm>
          <a:prstGeom prst="rect">
            <a:avLst/>
          </a:prstGeom>
        </p:spPr>
      </p:pic>
    </p:spTree>
    <p:extLst>
      <p:ext uri="{BB962C8B-B14F-4D97-AF65-F5344CB8AC3E}">
        <p14:creationId xmlns:p14="http://schemas.microsoft.com/office/powerpoint/2010/main" val="164223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4350" y="1041738"/>
            <a:ext cx="7524750" cy="3416320"/>
          </a:xfrm>
          <a:prstGeom prst="rect">
            <a:avLst/>
          </a:prstGeom>
        </p:spPr>
        <p:txBody>
          <a:bodyPr wrap="square">
            <a:spAutoFit/>
          </a:bodyPr>
          <a:lstStyle/>
          <a:p>
            <a:pPr algn="r" rtl="1">
              <a:lnSpc>
                <a:spcPct val="200000"/>
              </a:lnSpc>
            </a:pPr>
            <a:r>
              <a:rPr lang="fa-IR" dirty="0" smtClean="0"/>
              <a:t>علامت </a:t>
            </a:r>
            <a:r>
              <a:rPr lang="fa-IR" dirty="0"/>
              <a:t>ترندلنبرگ یک علامت پزشکی بوده و نشانه ضعف عضلات گلوتئال یا ابدکتور لگن است. </a:t>
            </a:r>
          </a:p>
          <a:p>
            <a:pPr algn="r" rtl="1">
              <a:lnSpc>
                <a:spcPct val="200000"/>
              </a:lnSpc>
            </a:pPr>
            <a:r>
              <a:rPr lang="fa-IR" dirty="0"/>
              <a:t>افرادی که دچار ضعف عضلات ابدکتور لگن به هر دلیلی هستند (مانند دررفتگی مادرزادی مفصل ران) در هنگام ایستادن، اگر پای طرف سالم را از روی زمین بردارند لگن طرف سالم به سمت پایین چرخیده و تنه بیمار به سمت مقابل منحرف میشود. به راه رفتن این افراد راه رفتن ترندلنبرگ میگویند. </a:t>
            </a:r>
          </a:p>
          <a:p>
            <a:pPr algn="r" rtl="1">
              <a:lnSpc>
                <a:spcPct val="200000"/>
              </a:lnSpc>
            </a:pPr>
            <a:r>
              <a:rPr lang="fa-IR" dirty="0"/>
              <a:t>این افراد در حین راه رفتن مرتبا تنه خود را به طرفین خم میکنند</a:t>
            </a:r>
            <a:endParaRPr lang="fa-IR"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1" y="876300"/>
            <a:ext cx="3733799" cy="5010150"/>
          </a:xfrm>
          <a:prstGeom prst="rect">
            <a:avLst/>
          </a:prstGeom>
        </p:spPr>
      </p:pic>
    </p:spTree>
    <p:extLst>
      <p:ext uri="{BB962C8B-B14F-4D97-AF65-F5344CB8AC3E}">
        <p14:creationId xmlns:p14="http://schemas.microsoft.com/office/powerpoint/2010/main" val="129810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669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17196"/>
          </a:xfrm>
          <a:prstGeom prst="rect">
            <a:avLst/>
          </a:prstGeom>
        </p:spPr>
        <p:txBody>
          <a:bodyPr wrap="square">
            <a:spAutoFit/>
          </a:bodyPr>
          <a:lstStyle/>
          <a:p>
            <a:pPr lvl="1" algn="r" rtl="1">
              <a:lnSpc>
                <a:spcPct val="200000"/>
              </a:lnSpc>
              <a:spcAft>
                <a:spcPts val="800"/>
              </a:spcAft>
            </a:pPr>
            <a:r>
              <a:rPr lang="ar-SA" sz="3200" b="1" dirty="0">
                <a:solidFill>
                  <a:srgbClr val="800080"/>
                </a:solidFill>
                <a:latin typeface="Calibri" panose="020F0502020204030204" pitchFamily="34" charset="0"/>
                <a:ea typeface="Times New Roman" panose="02020603050405020304" pitchFamily="18" charset="0"/>
              </a:rPr>
              <a:t>انواع داده</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200000"/>
              </a:lnSpc>
              <a:spcAft>
                <a:spcPts val="800"/>
              </a:spcAft>
            </a:pPr>
            <a:r>
              <a:rPr lang="ar-SA" dirty="0">
                <a:latin typeface="Calibri" panose="020F0502020204030204" pitchFamily="34" charset="0"/>
                <a:ea typeface="Times New Roman" panose="02020603050405020304" pitchFamily="18" charset="0"/>
              </a:rPr>
              <a:t>پرستار دو نوع داده از بیمار و در مورد بیمار جمع آوری می کند: </a:t>
            </a:r>
            <a:endParaRPr lang="en-US"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dirty="0" smtClean="0">
                <a:latin typeface="Calibri" panose="020F0502020204030204" pitchFamily="34" charset="0"/>
                <a:ea typeface="Times New Roman" panose="02020603050405020304" pitchFamily="18" charset="0"/>
              </a:rPr>
              <a:t>داده </a:t>
            </a:r>
            <a:r>
              <a:rPr lang="ar-SA" dirty="0">
                <a:latin typeface="Calibri" panose="020F0502020204030204" pitchFamily="34" charset="0"/>
                <a:ea typeface="Times New Roman" panose="02020603050405020304" pitchFamily="18" charset="0"/>
              </a:rPr>
              <a:t>های ذهنی</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CCFF"/>
                </a:solidFill>
                <a:effectLst/>
                <a:latin typeface="Arial" panose="020B0604020202020204" pitchFamily="34" charset="0"/>
                <a:ea typeface="Times New Roman" panose="02020603050405020304" pitchFamily="18" charset="0"/>
                <a:cs typeface="Arial" panose="020B0604020202020204" pitchFamily="34" charset="0"/>
              </a:rPr>
              <a:t>Subjective data</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و داده های عینی</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CCFF"/>
                </a:solidFill>
                <a:effectLst/>
                <a:latin typeface="Arial" panose="020B0604020202020204" pitchFamily="34" charset="0"/>
                <a:ea typeface="Times New Roman" panose="02020603050405020304" pitchFamily="18" charset="0"/>
                <a:cs typeface="Arial" panose="020B0604020202020204" pitchFamily="34" charset="0"/>
              </a:rPr>
              <a:t>Objective data</a:t>
            </a:r>
            <a:r>
              <a:rPr lang="en-US" dirty="0" smtClean="0">
                <a:effectLst/>
                <a:latin typeface="Arial" panose="020B0604020202020204" pitchFamily="34" charset="0"/>
                <a:ea typeface="Times New Roman" panose="02020603050405020304" pitchFamily="18" charset="0"/>
                <a:cs typeface="Arial" panose="020B0604020202020204" pitchFamily="34" charset="0"/>
              </a:rPr>
              <a:t>).</a:t>
            </a:r>
            <a:endParaRPr lang="fa-IR" dirty="0" smtClean="0">
              <a:effectLst/>
              <a:latin typeface="Arial" panose="020B0604020202020204" pitchFamily="34" charset="0"/>
              <a:ea typeface="Times New Roman" panose="02020603050405020304" pitchFamily="18" charset="0"/>
              <a:cs typeface="Arial" panose="020B0604020202020204" pitchFamily="34" charset="0"/>
            </a:endParaRPr>
          </a:p>
          <a:p>
            <a:pPr lvl="1" algn="r" rtl="1">
              <a:lnSpc>
                <a:spcPct val="150000"/>
              </a:lnSpc>
              <a:spcAft>
                <a:spcPts val="800"/>
              </a:spcAft>
            </a:pPr>
            <a:endParaRPr lang="fa-IR" dirty="0" smtClean="0">
              <a:effectLst/>
              <a:latin typeface="Arial" panose="020B0604020202020204" pitchFamily="34" charset="0"/>
              <a:ea typeface="Times New Roman" panose="02020603050405020304" pitchFamily="18" charset="0"/>
              <a:cs typeface="Arial" panose="020B0604020202020204" pitchFamily="34" charset="0"/>
            </a:endParaRPr>
          </a:p>
          <a:p>
            <a:pPr lvl="1" algn="r" rtl="1">
              <a:lnSpc>
                <a:spcPct val="150000"/>
              </a:lnSpc>
              <a:spcAft>
                <a:spcPts val="800"/>
              </a:spcAft>
            </a:pP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ar-SA" b="1" dirty="0">
                <a:latin typeface="Calibri" panose="020F0502020204030204" pitchFamily="34" charset="0"/>
                <a:ea typeface="Times New Roman" panose="02020603050405020304" pitchFamily="18" charset="0"/>
              </a:rPr>
              <a:t>داده های ذهنی</a:t>
            </a:r>
            <a:r>
              <a:rPr lang="ar-SA" dirty="0">
                <a:latin typeface="Calibri" panose="020F0502020204030204" pitchFamily="34" charset="0"/>
                <a:ea typeface="Times New Roman" panose="02020603050405020304" pitchFamily="18" charset="0"/>
              </a:rPr>
              <a:t> از بیمار گرفته می شود، چرا که بیانگر نیازها، احساسات، نکات قوت و درک بیمار از مشکل است. </a:t>
            </a:r>
            <a:endParaRPr lang="en-US" dirty="0" smtClean="0">
              <a:latin typeface="Calibri" panose="020F0502020204030204" pitchFamily="34" charset="0"/>
              <a:ea typeface="Times New Roman" panose="02020603050405020304" pitchFamily="18" charset="0"/>
            </a:endParaRPr>
          </a:p>
          <a:p>
            <a:pPr lvl="1" algn="r" rtl="1">
              <a:lnSpc>
                <a:spcPct val="150000"/>
              </a:lnSpc>
              <a:spcAft>
                <a:spcPts val="800"/>
              </a:spcAft>
            </a:pPr>
            <a:r>
              <a:rPr lang="ar-SA" dirty="0" smtClean="0">
                <a:latin typeface="Calibri" panose="020F0502020204030204" pitchFamily="34" charset="0"/>
                <a:ea typeface="Times New Roman" panose="02020603050405020304" pitchFamily="18" charset="0"/>
              </a:rPr>
              <a:t>داده </a:t>
            </a:r>
            <a:r>
              <a:rPr lang="ar-SA" dirty="0">
                <a:latin typeface="Calibri" panose="020F0502020204030204" pitchFamily="34" charset="0"/>
                <a:ea typeface="Times New Roman" panose="02020603050405020304" pitchFamily="18" charset="0"/>
              </a:rPr>
              <a:t>های ذهنی را غالبا علامت</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CCFF"/>
                </a:solidFill>
                <a:effectLst/>
                <a:latin typeface="Arial" panose="020B0604020202020204" pitchFamily="34" charset="0"/>
                <a:ea typeface="Times New Roman" panose="02020603050405020304" pitchFamily="18" charset="0"/>
                <a:cs typeface="Arial" panose="020B0604020202020204" pitchFamily="34" charset="0"/>
              </a:rPr>
              <a:t>symptom</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می نامند</a:t>
            </a:r>
            <a:r>
              <a:rPr lang="ar-SA" dirty="0" smtClean="0">
                <a:latin typeface="Calibri" panose="020F0502020204030204" pitchFamily="34" charset="0"/>
                <a:ea typeface="Times New Roman" panose="02020603050405020304" pitchFamily="18" charset="0"/>
              </a:rPr>
              <a:t>.</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smtClean="0">
                <a:latin typeface="Calibri" panose="020F0502020204030204" pitchFamily="34" charset="0"/>
                <a:ea typeface="Times New Roman" panose="02020603050405020304" pitchFamily="18" charset="0"/>
              </a:rPr>
              <a:t> </a:t>
            </a:r>
            <a:r>
              <a:rPr lang="ar-SA" dirty="0">
                <a:latin typeface="Calibri" panose="020F0502020204030204" pitchFamily="34" charset="0"/>
                <a:ea typeface="Times New Roman" panose="02020603050405020304" pitchFamily="18" charset="0"/>
              </a:rPr>
              <a:t>نمونه ای از داده ذهنی شامل جملاتی از قبیل «من درد دارم» و «خیلی انرژی ندارم» یا «حال ندارم» </a:t>
            </a:r>
            <a:r>
              <a:rPr lang="ar-SA" dirty="0" smtClean="0">
                <a:latin typeface="Calibri" panose="020F0502020204030204" pitchFamily="34" charset="0"/>
                <a:ea typeface="Times New Roman" panose="02020603050405020304" pitchFamily="18" charset="0"/>
              </a:rPr>
              <a:t>است</a:t>
            </a:r>
            <a:r>
              <a:rPr lang="en-US" dirty="0" smtClean="0">
                <a:latin typeface="Calibri" panose="020F0502020204030204" pitchFamily="34" charset="0"/>
                <a:ea typeface="Times New Roman" panose="02020603050405020304" pitchFamily="18" charset="0"/>
              </a:rPr>
              <a:t>.</a:t>
            </a:r>
          </a:p>
          <a:p>
            <a:pPr lvl="1" algn="r" rtl="1">
              <a:lnSpc>
                <a:spcPct val="200000"/>
              </a:lnSpc>
              <a:spcAft>
                <a:spcPts val="800"/>
              </a:spcAft>
            </a:pPr>
            <a:r>
              <a:rPr lang="en-US" sz="2400" dirty="0" smtClean="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ar-SA" sz="2400" i="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تنها منبع داده های ذهنی خود بیمار است</a:t>
            </a:r>
            <a:r>
              <a:rPr lang="en-US" sz="2400" i="1" dirty="0" smtClean="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sz="2400" dirty="0" smtClean="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داده های ذهنی بایستی شامل اطلاعات جسمی، روانی </a:t>
            </a:r>
            <a:r>
              <a:rPr lang="ar-SA" dirty="0" smtClean="0">
                <a:latin typeface="Calibri" panose="020F0502020204030204" pitchFamily="34" charset="0"/>
                <a:ea typeface="Times New Roman" panose="02020603050405020304" pitchFamily="18" charset="0"/>
              </a:rPr>
              <a:t>و </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fa-IR" dirty="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معنوی </a:t>
            </a:r>
            <a:r>
              <a:rPr lang="ar-SA" dirty="0">
                <a:latin typeface="Calibri" panose="020F0502020204030204" pitchFamily="34" charset="0"/>
                <a:ea typeface="Times New Roman" panose="02020603050405020304" pitchFamily="18" charset="0"/>
              </a:rPr>
              <a:t>بیمار باشد. داده های ذهنی بیمار خیلی خصوصی هستند. پرستاران بایستی نسبت به نیاز بیماران به </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fa-IR" dirty="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محرمانه </a:t>
            </a:r>
            <a:r>
              <a:rPr lang="ar-SA" dirty="0">
                <a:latin typeface="Calibri" panose="020F0502020204030204" pitchFamily="34" charset="0"/>
                <a:ea typeface="Times New Roman" panose="02020603050405020304" pitchFamily="18" charset="0"/>
              </a:rPr>
              <a:t>ماندن داده های ذهنی حساس باشند تا بیماران به قابل اعتماد بودن پرستاران اطمینان کنند</a:t>
            </a:r>
            <a:r>
              <a:rPr lang="en-US"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626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12231"/>
          </a:xfrm>
          <a:prstGeom prst="rect">
            <a:avLst/>
          </a:prstGeom>
        </p:spPr>
        <p:txBody>
          <a:bodyPr wrap="square">
            <a:spAutoFit/>
          </a:bodyPr>
          <a:lstStyle/>
          <a:p>
            <a:pPr lvl="1" algn="r" rtl="1">
              <a:lnSpc>
                <a:spcPct val="200000"/>
              </a:lnSpc>
              <a:spcAft>
                <a:spcPts val="800"/>
              </a:spcAft>
            </a:pPr>
            <a:r>
              <a:rPr lang="en-US" b="1" dirty="0" smtClean="0">
                <a:latin typeface="Calibri" panose="020F0502020204030204" pitchFamily="34" charset="0"/>
                <a:ea typeface="Times New Roman" panose="02020603050405020304" pitchFamily="18" charset="0"/>
              </a:rPr>
              <a:t> </a:t>
            </a:r>
            <a:r>
              <a:rPr lang="ar-SA" b="1" dirty="0" smtClean="0">
                <a:latin typeface="Calibri" panose="020F0502020204030204" pitchFamily="34" charset="0"/>
                <a:ea typeface="Times New Roman" panose="02020603050405020304" pitchFamily="18" charset="0"/>
              </a:rPr>
              <a:t>داده </a:t>
            </a:r>
            <a:r>
              <a:rPr lang="ar-SA" b="1" dirty="0">
                <a:latin typeface="Calibri" panose="020F0502020204030204" pitchFamily="34" charset="0"/>
                <a:ea typeface="Times New Roman" panose="02020603050405020304" pitchFamily="18" charset="0"/>
              </a:rPr>
              <a:t>های عینی</a:t>
            </a:r>
            <a:r>
              <a:rPr lang="ar-SA" dirty="0">
                <a:latin typeface="Calibri" panose="020F0502020204030204" pitchFamily="34" charset="0"/>
                <a:ea typeface="Times New Roman" panose="02020603050405020304" pitchFamily="18" charset="0"/>
              </a:rPr>
              <a:t> نوع دیگری از داده هایی است که پرستار از طریق مشاهده، معاینه یا مشاوره با سایر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مراقبین </a:t>
            </a:r>
            <a:r>
              <a:rPr lang="ar-SA" dirty="0">
                <a:latin typeface="Calibri" panose="020F0502020204030204" pitchFamily="34" charset="0"/>
                <a:ea typeface="Times New Roman" panose="02020603050405020304" pitchFamily="18" charset="0"/>
              </a:rPr>
              <a:t>بهداشتی جمع آوری می کند. </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این </a:t>
            </a:r>
            <a:r>
              <a:rPr lang="ar-SA" dirty="0">
                <a:latin typeface="Calibri" panose="020F0502020204030204" pitchFamily="34" charset="0"/>
                <a:ea typeface="Times New Roman" panose="02020603050405020304" pitchFamily="18" charset="0"/>
              </a:rPr>
              <a:t>داده ها قابل اندازه گیری هستند از قبیل ریت نبض و فشار خون؛ </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fa-IR" dirty="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قابل </a:t>
            </a:r>
            <a:r>
              <a:rPr lang="ar-SA" dirty="0">
                <a:latin typeface="Calibri" panose="020F0502020204030204" pitchFamily="34" charset="0"/>
                <a:ea typeface="Times New Roman" panose="02020603050405020304" pitchFamily="18" charset="0"/>
              </a:rPr>
              <a:t>مشاهده هستند مثل رفتارهای بیمار.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a:latin typeface="Calibri" panose="020F0502020204030204" pitchFamily="34" charset="0"/>
                <a:ea typeface="Times New Roman" panose="02020603050405020304" pitchFamily="18" charset="0"/>
              </a:rPr>
              <a:t> </a:t>
            </a: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داده </a:t>
            </a:r>
            <a:r>
              <a:rPr lang="ar-SA" dirty="0">
                <a:latin typeface="Calibri" panose="020F0502020204030204" pitchFamily="34" charset="0"/>
                <a:ea typeface="Times New Roman" panose="02020603050405020304" pitchFamily="18" charset="0"/>
              </a:rPr>
              <a:t>های عینی را نشانه</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CCFF"/>
                </a:solidFill>
                <a:effectLst/>
                <a:latin typeface="Arial" panose="020B0604020202020204" pitchFamily="34" charset="0"/>
                <a:ea typeface="Times New Roman" panose="02020603050405020304" pitchFamily="18" charset="0"/>
                <a:cs typeface="Arial" panose="020B0604020202020204" pitchFamily="34" charset="0"/>
              </a:rPr>
              <a:t>sign</a:t>
            </a:r>
            <a:r>
              <a:rPr lang="en-US" dirty="0" smtClean="0">
                <a:effectLst/>
                <a:latin typeface="Arial" panose="020B0604020202020204" pitchFamily="34"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می نامند</a:t>
            </a:r>
            <a:r>
              <a:rPr lang="ar-SA" dirty="0" smtClean="0">
                <a:latin typeface="Calibri" panose="020F0502020204030204" pitchFamily="34" charset="0"/>
                <a:ea typeface="Times New Roman" panose="02020603050405020304" pitchFamily="18" charset="0"/>
              </a:rPr>
              <a:t>.</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smtClean="0">
                <a:latin typeface="Calibri" panose="020F0502020204030204" pitchFamily="34" charset="0"/>
                <a:ea typeface="Times New Roman" panose="02020603050405020304" pitchFamily="18" charset="0"/>
              </a:rPr>
              <a:t> </a:t>
            </a:r>
            <a:r>
              <a:rPr lang="ar-SA" dirty="0">
                <a:latin typeface="Calibri" panose="020F0502020204030204" pitchFamily="34" charset="0"/>
                <a:ea typeface="Times New Roman" panose="02020603050405020304" pitchFamily="18" charset="0"/>
              </a:rPr>
              <a:t>نمونه داده عینی که پرستار بایستی جمع آوری کند شامل مشاهده طریقه خوابیدن بیمار روی تخت، عرق کردن،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a:latin typeface="Calibri" panose="020F0502020204030204" pitchFamily="34" charset="0"/>
                <a:ea typeface="Times New Roman" panose="02020603050405020304" pitchFamily="18" charset="0"/>
              </a:rPr>
              <a:t> </a:t>
            </a: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رنگ </a:t>
            </a:r>
            <a:r>
              <a:rPr lang="ar-SA" dirty="0">
                <a:latin typeface="Calibri" panose="020F0502020204030204" pitchFamily="34" charset="0"/>
                <a:ea typeface="Times New Roman" panose="02020603050405020304" pitchFamily="18" charset="0"/>
              </a:rPr>
              <a:t>پریدگی، تنفس تند، مشت کردن دست ها بر روی قفسه سینه و مانند اینها است</a:t>
            </a:r>
            <a:r>
              <a:rPr lang="en-US"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200000"/>
              </a:lnSpc>
              <a:spcAft>
                <a:spcPts val="800"/>
              </a:spcAft>
            </a:pP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داده </a:t>
            </a:r>
            <a:r>
              <a:rPr lang="ar-SA" dirty="0">
                <a:latin typeface="Calibri" panose="020F0502020204030204" pitchFamily="34" charset="0"/>
                <a:ea typeface="Times New Roman" panose="02020603050405020304" pitchFamily="18" charset="0"/>
              </a:rPr>
              <a:t>های عینی و ذهنی معمولا موافق و متجانس هستند، بدین معنی که معمولا همدیگر را پشتیبانی می کنند.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در </a:t>
            </a:r>
            <a:r>
              <a:rPr lang="ar-SA" dirty="0">
                <a:latin typeface="Calibri" panose="020F0502020204030204" pitchFamily="34" charset="0"/>
                <a:ea typeface="Times New Roman" panose="02020603050405020304" pitchFamily="18" charset="0"/>
              </a:rPr>
              <a:t>موقعیتی که در بالا ذکر شد، اگر بیمار به پرستار بگوید که «انگار یک صخره داخل سینه ام خورد می کنند</a:t>
            </a:r>
            <a:r>
              <a:rPr lang="ar-SA" dirty="0" smtClean="0">
                <a:latin typeface="Calibri" panose="020F0502020204030204" pitchFamily="34" charset="0"/>
                <a:ea typeface="Times New Roman" panose="02020603050405020304" pitchFamily="18" charset="0"/>
              </a:rPr>
              <a:t>»،</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a:latin typeface="Calibri" panose="020F0502020204030204" pitchFamily="34" charset="0"/>
                <a:ea typeface="Times New Roman" panose="02020603050405020304" pitchFamily="18" charset="0"/>
              </a:rPr>
              <a:t> </a:t>
            </a: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 </a:t>
            </a:r>
            <a:r>
              <a:rPr lang="ar-SA" dirty="0">
                <a:latin typeface="Calibri" panose="020F0502020204030204" pitchFamily="34" charset="0"/>
                <a:ea typeface="Times New Roman" panose="02020603050405020304" pitchFamily="18" charset="0"/>
              </a:rPr>
              <a:t>این داده ذهنی با مشاهده پرستار از نشانه ذهنی درد قفسه سینه هماهنگی دارد</a:t>
            </a:r>
            <a:r>
              <a:rPr lang="ar-SA" dirty="0" smtClean="0">
                <a:latin typeface="Calibri" panose="020F0502020204030204" pitchFamily="34" charset="0"/>
                <a:ea typeface="Times New Roman" panose="02020603050405020304" pitchFamily="18" charset="0"/>
              </a:rPr>
              <a:t>.</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smtClean="0">
                <a:latin typeface="Calibri" panose="020F0502020204030204" pitchFamily="34"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329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8152"/>
            <a:ext cx="12192000" cy="9838591"/>
          </a:xfrm>
          <a:prstGeom prst="rect">
            <a:avLst/>
          </a:prstGeom>
        </p:spPr>
        <p:txBody>
          <a:bodyPr wrap="square">
            <a:spAutoFit/>
          </a:bodyPr>
          <a:lstStyle/>
          <a:p>
            <a:pPr algn="r" rtl="1">
              <a:lnSpc>
                <a:spcPct val="200000"/>
              </a:lnSpc>
              <a:spcAft>
                <a:spcPts val="800"/>
              </a:spcAft>
            </a:pP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fa-IR" dirty="0">
                <a:latin typeface="Calibri" panose="020F0502020204030204" pitchFamily="34" charset="0"/>
                <a:ea typeface="Times New Roman" panose="02020603050405020304" pitchFamily="18" charset="0"/>
              </a:rPr>
              <a:t> </a:t>
            </a:r>
            <a:r>
              <a:rPr lang="fa-IR"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گاهی </a:t>
            </a:r>
            <a:r>
              <a:rPr lang="ar-SA" dirty="0">
                <a:latin typeface="Calibri" panose="020F0502020204030204" pitchFamily="34" charset="0"/>
                <a:ea typeface="Times New Roman" panose="02020603050405020304" pitchFamily="18" charset="0"/>
              </a:rPr>
              <a:t>اوقات داده های ذهنی و عینی در تضاد هستند. مثال خیلی روشن </a:t>
            </a:r>
            <a:r>
              <a:rPr lang="ar-SA" dirty="0" smtClean="0">
                <a:latin typeface="Calibri" panose="020F0502020204030204" pitchFamily="34" charset="0"/>
                <a:ea typeface="Times New Roman" panose="02020603050405020304" pitchFamily="18" charset="0"/>
              </a:rPr>
              <a:t>این </a:t>
            </a:r>
            <a:r>
              <a:rPr lang="ar-SA" dirty="0">
                <a:latin typeface="Calibri" panose="020F0502020204030204" pitchFamily="34" charset="0"/>
                <a:ea typeface="Times New Roman" panose="02020603050405020304" pitchFamily="18" charset="0"/>
              </a:rPr>
              <a:t>مسئله که برای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a:latin typeface="Calibri" panose="020F0502020204030204" pitchFamily="34" charset="0"/>
                <a:ea typeface="Times New Roman" panose="02020603050405020304" pitchFamily="18" charset="0"/>
              </a:rPr>
              <a:t> </a:t>
            </a:r>
            <a:r>
              <a:rPr lang="en-US" dirty="0" smtClean="0">
                <a:latin typeface="Calibri" panose="020F0502020204030204" pitchFamily="34" charset="0"/>
                <a:ea typeface="Times New Roman" panose="02020603050405020304" pitchFamily="18" charset="0"/>
              </a:rPr>
              <a:t>     </a:t>
            </a:r>
            <a:r>
              <a:rPr lang="ar-SA" dirty="0" smtClean="0">
                <a:latin typeface="Calibri" panose="020F0502020204030204" pitchFamily="34" charset="0"/>
                <a:ea typeface="Times New Roman" panose="02020603050405020304" pitchFamily="18" charset="0"/>
              </a:rPr>
              <a:t>همگان </a:t>
            </a:r>
            <a:r>
              <a:rPr lang="ar-SA" dirty="0">
                <a:latin typeface="Calibri" panose="020F0502020204030204" pitchFamily="34" charset="0"/>
                <a:ea typeface="Times New Roman" panose="02020603050405020304" pitchFamily="18" charset="0"/>
              </a:rPr>
              <a:t>آشنا است، زمانی است که در زایشگاه زن حامله بطور مداوم حرکت جنین را در رحم خود توصیف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smtClean="0">
                <a:latin typeface="Calibri" panose="020F0502020204030204" pitchFamily="34" charset="0"/>
                <a:ea typeface="Times New Roman" panose="02020603050405020304" pitchFamily="18" charset="0"/>
              </a:rPr>
              <a:t>می </a:t>
            </a:r>
            <a:r>
              <a:rPr lang="ar-SA" dirty="0">
                <a:latin typeface="Calibri" panose="020F0502020204030204" pitchFamily="34" charset="0"/>
                <a:ea typeface="Times New Roman" panose="02020603050405020304" pitchFamily="18" charset="0"/>
              </a:rPr>
              <a:t>کند (داده ذهنی)، </a:t>
            </a:r>
            <a:r>
              <a:rPr lang="fa-IR" dirty="0" smtClean="0">
                <a:latin typeface="Calibri" panose="020F0502020204030204" pitchFamily="34" charset="0"/>
                <a:ea typeface="Times New Roman" panose="02020603050405020304" pitchFamily="18" charset="0"/>
              </a:rPr>
              <a:t>در </a:t>
            </a:r>
            <a:r>
              <a:rPr lang="ar-SA" dirty="0" smtClean="0">
                <a:latin typeface="Calibri" panose="020F0502020204030204" pitchFamily="34" charset="0"/>
                <a:ea typeface="Times New Roman" panose="02020603050405020304" pitchFamily="18" charset="0"/>
              </a:rPr>
              <a:t>حالیکه </a:t>
            </a:r>
            <a:r>
              <a:rPr lang="fa-IR" dirty="0">
                <a:latin typeface="Calibri" panose="020F0502020204030204" pitchFamily="34" charset="0"/>
                <a:ea typeface="Times New Roman" panose="02020603050405020304" pitchFamily="18" charset="0"/>
              </a:rPr>
              <a:t>جن</a:t>
            </a:r>
            <a:r>
              <a:rPr lang="ar-SA" dirty="0">
                <a:latin typeface="Calibri" panose="020F0502020204030204" pitchFamily="34" charset="0"/>
                <a:ea typeface="Times New Roman" panose="02020603050405020304" pitchFamily="18" charset="0"/>
              </a:rPr>
              <a:t>ین ضربان قلب ندارد (داده عینی) و جنین در شکم مادر مرده است</a:t>
            </a:r>
            <a:r>
              <a:rPr lang="fa-IR" dirty="0">
                <a:latin typeface="Calibri" panose="020F0502020204030204" pitchFamily="34" charset="0"/>
                <a:ea typeface="Times New Roman" panose="02020603050405020304" pitchFamily="18" charset="0"/>
              </a:rPr>
              <a:t>.</a:t>
            </a:r>
            <a:endParaRPr lang="en-US" dirty="0">
              <a:latin typeface="Calibri" panose="020F0502020204030204" pitchFamily="34" charset="0"/>
              <a:ea typeface="Times New Roman" panose="02020603050405020304" pitchFamily="18" charset="0"/>
            </a:endParaRPr>
          </a:p>
          <a:p>
            <a:pPr lvl="1" algn="r" rtl="1">
              <a:lnSpc>
                <a:spcPct val="200000"/>
              </a:lnSpc>
              <a:spcAft>
                <a:spcPts val="800"/>
              </a:spcAft>
            </a:pPr>
            <a:r>
              <a:rPr lang="fa-IR" dirty="0" smtClean="0">
                <a:latin typeface="Calibri" panose="020F0502020204030204" pitchFamily="34" charset="0"/>
                <a:ea typeface="Times New Roman" panose="02020603050405020304" pitchFamily="18" charset="0"/>
              </a:rPr>
              <a:t>   ا</a:t>
            </a:r>
            <a:r>
              <a:rPr lang="ar-SA" dirty="0" smtClean="0">
                <a:latin typeface="Calibri" panose="020F0502020204030204" pitchFamily="34" charset="0"/>
                <a:ea typeface="Times New Roman" panose="02020603050405020304" pitchFamily="18" charset="0"/>
              </a:rPr>
              <a:t>گر داده های عینی و ذهنی جمع آوری شده با هم هماهنگی نداشته باشند، به بررسی و شناخت </a:t>
            </a: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smtClean="0">
                <a:latin typeface="Calibri" panose="020F0502020204030204" pitchFamily="34" charset="0"/>
                <a:ea typeface="Times New Roman" panose="02020603050405020304" pitchFamily="18" charset="0"/>
              </a:rPr>
              <a:t>بیشتر نیاز دارد تا از </a:t>
            </a:r>
            <a:r>
              <a:rPr lang="fa-IR" dirty="0">
                <a:latin typeface="Calibri" panose="020F0502020204030204" pitchFamily="34" charset="0"/>
                <a:ea typeface="Times New Roman" panose="02020603050405020304" pitchFamily="18" charset="0"/>
              </a:rPr>
              <a:t>برر</a:t>
            </a:r>
            <a:r>
              <a:rPr lang="ar-SA" dirty="0">
                <a:latin typeface="Calibri" panose="020F0502020204030204" pitchFamily="34" charset="0"/>
                <a:ea typeface="Times New Roman" panose="02020603050405020304" pitchFamily="18" charset="0"/>
              </a:rPr>
              <a:t>سی صحیح و کامل موقعیت بیمار اطمینان حاصل شود</a:t>
            </a:r>
            <a:r>
              <a:rPr lang="en-US" dirty="0">
                <a:latin typeface="Arial" panose="020B0604020202020204" pitchFamily="34" charset="0"/>
                <a:ea typeface="Times New Roman" panose="02020603050405020304" pitchFamily="18" charset="0"/>
                <a:cs typeface="Arial" panose="020B0604020202020204" pitchFamily="34" charset="0"/>
              </a:rPr>
              <a:t>. </a:t>
            </a:r>
            <a:endParaRPr lang="fa-IR" dirty="0">
              <a:latin typeface="Arial" panose="020B0604020202020204" pitchFamily="34" charset="0"/>
              <a:ea typeface="Times New Roman" panose="02020603050405020304" pitchFamily="18" charset="0"/>
              <a:cs typeface="Arial" panose="020B0604020202020204" pitchFamily="34" charset="0"/>
            </a:endParaRPr>
          </a:p>
          <a:p>
            <a:pPr lvl="1" algn="r" rtl="1">
              <a:lnSpc>
                <a:spcPct val="200000"/>
              </a:lnSpc>
              <a:spcAft>
                <a:spcPts val="800"/>
              </a:spcAft>
            </a:pPr>
            <a:r>
              <a:rPr lang="fa-IR" dirty="0" smtClean="0">
                <a:latin typeface="Calibri" panose="020F0502020204030204" pitchFamily="34" charset="0"/>
                <a:ea typeface="Times New Roman" panose="02020603050405020304" pitchFamily="18" charset="0"/>
              </a:rPr>
              <a:t>   گ</a:t>
            </a:r>
            <a:r>
              <a:rPr lang="ar-SA" dirty="0">
                <a:latin typeface="Calibri" panose="020F0502020204030204" pitchFamily="34" charset="0"/>
                <a:ea typeface="Times New Roman" panose="02020603050405020304" pitchFamily="18" charset="0"/>
              </a:rPr>
              <a:t>اهی اوقات ناهماهنگی داده های ذهنی و عینی بیانگر نگرانی ها و ترس های بیمار است. </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fa-IR" dirty="0" smtClean="0">
                <a:latin typeface="Calibri" panose="020F0502020204030204" pitchFamily="34" charset="0"/>
                <a:ea typeface="Times New Roman" panose="02020603050405020304" pitchFamily="18" charset="0"/>
              </a:rPr>
              <a:t>بر</a:t>
            </a:r>
            <a:r>
              <a:rPr lang="ar-SA" dirty="0">
                <a:latin typeface="Calibri" panose="020F0502020204030204" pitchFamily="34" charset="0"/>
                <a:ea typeface="Times New Roman" panose="02020603050405020304" pitchFamily="18" charset="0"/>
              </a:rPr>
              <a:t>ای رسیدن به تصویر روشن تر از موقعیت بیمار، پرستار بایستی از مهارت های برقراری ارتباط خود به خوبی </a:t>
            </a:r>
            <a:endParaRPr lang="en-US" dirty="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a:latin typeface="Calibri" panose="020F0502020204030204" pitchFamily="34" charset="0"/>
                <a:ea typeface="Times New Roman" panose="02020603050405020304" pitchFamily="18" charset="0"/>
              </a:rPr>
              <a:t>استفاده کرده و اعتماد بیمار را افزایش دهد، که موجب بازتر شدن فضای بحث و گفتگو با بیمار شود</a:t>
            </a:r>
            <a:r>
              <a:rPr lang="fa-IR" dirty="0">
                <a:latin typeface="Calibri" panose="020F0502020204030204" pitchFamily="34" charset="0"/>
                <a:ea typeface="Times New Roman" panose="02020603050405020304" pitchFamily="18" charset="0"/>
              </a:rPr>
              <a:t> </a:t>
            </a:r>
            <a:r>
              <a:rPr lang="fa-IR" dirty="0" smtClean="0">
                <a:latin typeface="Calibri" panose="020F0502020204030204" pitchFamily="34" charset="0"/>
                <a:ea typeface="Times New Roman" panose="02020603050405020304" pitchFamily="18" charset="0"/>
              </a:rPr>
              <a:t>.</a:t>
            </a:r>
            <a:endParaRPr lang="fa-IR" dirty="0">
              <a:latin typeface="Calibri" panose="020F0502020204030204" pitchFamily="34" charset="0"/>
              <a:ea typeface="Times New Roman" panose="02020603050405020304" pitchFamily="18" charset="0"/>
            </a:endParaRPr>
          </a:p>
          <a:p>
            <a:pPr lvl="1" algn="r" rtl="1">
              <a:lnSpc>
                <a:spcPct val="200000"/>
              </a:lnSpc>
              <a:spcAft>
                <a:spcPts val="800"/>
              </a:spcAft>
            </a:pPr>
            <a:endParaRPr lang="fa-IR" dirty="0">
              <a:latin typeface="Calibri" panose="020F0502020204030204" pitchFamily="34" charset="0"/>
              <a:ea typeface="Times New Roman" panose="02020603050405020304" pitchFamily="18" charset="0"/>
            </a:endParaRPr>
          </a:p>
          <a:p>
            <a:pPr lvl="1" algn="r" rtl="1">
              <a:lnSpc>
                <a:spcPct val="200000"/>
              </a:lnSpc>
              <a:spcAft>
                <a:spcPts val="800"/>
              </a:spcAft>
            </a:pPr>
            <a:endParaRPr lang="fa-IR" dirty="0" smtClean="0">
              <a:latin typeface="Arial" panose="020B0604020202020204" pitchFamily="34" charset="0"/>
              <a:ea typeface="Times New Roman" panose="02020603050405020304" pitchFamily="18" charset="0"/>
              <a:cs typeface="Arial" panose="020B0604020202020204" pitchFamily="34" charset="0"/>
            </a:endParaRPr>
          </a:p>
          <a:p>
            <a:pPr lvl="1" algn="r" rtl="1">
              <a:lnSpc>
                <a:spcPct val="200000"/>
              </a:lnSpc>
              <a:spcAft>
                <a:spcPts val="800"/>
              </a:spcAft>
            </a:pPr>
            <a:endParaRPr lang="en-US"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ar-SA" dirty="0" smtClean="0">
                <a:latin typeface="Calibri" panose="020F0502020204030204" pitchFamily="34" charset="0"/>
                <a:ea typeface="Times New Roman" panose="02020603050405020304" pitchFamily="18" charset="0"/>
              </a:rPr>
              <a:t> </a:t>
            </a:r>
            <a:endParaRPr lang="fa-IR" dirty="0">
              <a:latin typeface="Calibri" panose="020F0502020204030204" pitchFamily="34" charset="0"/>
              <a:ea typeface="Times New Roman" panose="02020603050405020304" pitchFamily="18" charset="0"/>
            </a:endParaRPr>
          </a:p>
          <a:p>
            <a:pPr lvl="2" algn="r" rtl="1">
              <a:lnSpc>
                <a:spcPct val="200000"/>
              </a:lnSpc>
              <a:spcAft>
                <a:spcPts val="800"/>
              </a:spcAft>
            </a:pPr>
            <a:r>
              <a:rPr lang="fa-IR" dirty="0">
                <a:latin typeface="Calibri" panose="020F0502020204030204" pitchFamily="34" charset="0"/>
                <a:ea typeface="Times New Roman" panose="02020603050405020304" pitchFamily="18" charset="0"/>
              </a:rPr>
              <a:t>    </a:t>
            </a:r>
            <a:endParaRPr lang="fa-IR" dirty="0" smtClean="0">
              <a:latin typeface="Calibri" panose="020F0502020204030204" pitchFamily="34" charset="0"/>
              <a:ea typeface="Times New Roman" panose="02020603050405020304" pitchFamily="18" charset="0"/>
            </a:endParaRPr>
          </a:p>
          <a:p>
            <a:pPr lvl="1" algn="r" rtl="1">
              <a:lnSpc>
                <a:spcPct val="200000"/>
              </a:lnSpc>
              <a:spcAft>
                <a:spcPts val="800"/>
              </a:spcAft>
            </a:pPr>
            <a:r>
              <a:rPr lang="en-US" dirty="0" smtClean="0">
                <a:latin typeface="Arial" panose="020B0604020202020204" pitchFamily="34" charset="0"/>
                <a:ea typeface="Times New Roman" panose="02020603050405020304" pitchFamily="18" charset="0"/>
                <a:cs typeface="Arial" panose="020B0604020202020204" pitchFamily="34" charset="0"/>
              </a:rPr>
              <a:t>.</a:t>
            </a:r>
            <a:r>
              <a:rPr lang="fa-IR" dirty="0" smtClean="0">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7496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050" y="1598151"/>
            <a:ext cx="7943850" cy="3354765"/>
          </a:xfrm>
          <a:prstGeom prst="rect">
            <a:avLst/>
          </a:prstGeom>
        </p:spPr>
        <p:txBody>
          <a:bodyPr wrap="square">
            <a:spAutoFit/>
          </a:bodyPr>
          <a:lstStyle/>
          <a:p>
            <a:pPr algn="r" rtl="1">
              <a:lnSpc>
                <a:spcPct val="200000"/>
              </a:lnSpc>
              <a:spcAft>
                <a:spcPts val="800"/>
              </a:spcAft>
            </a:pP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به طور کلی سه محور یا شیوه ی اساسی در بررسی سلامت،مورد توجه است:</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200000"/>
              </a:lnSpc>
              <a:spcAft>
                <a:spcPts val="800"/>
              </a:spcAft>
            </a:pP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1-تاریخچه ی بیمار</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200000"/>
              </a:lnSpc>
              <a:spcAft>
                <a:spcPts val="800"/>
              </a:spcAft>
            </a:pP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2-معاینه ی فیزیکی</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200000"/>
              </a:lnSpc>
            </a:pPr>
            <a:r>
              <a:rPr lang="ar-SA" sz="2400" b="1" dirty="0" smtClean="0">
                <a:solidFill>
                  <a:srgbClr val="000000"/>
                </a:solidFill>
                <a:effectLst/>
                <a:ea typeface="Times New Roman" panose="02020603050405020304" pitchFamily="18" charset="0"/>
                <a:cs typeface="Times New Roman" panose="02020603050405020304" pitchFamily="18" charset="0"/>
              </a:rPr>
              <a:t>3-مطالعات پاراکلینیک</a:t>
            </a:r>
            <a:r>
              <a:rPr lang="fa-IR" sz="2400" b="1" dirty="0" smtClean="0">
                <a:solidFill>
                  <a:srgbClr val="000000"/>
                </a:solidFill>
                <a:effectLst/>
                <a:ea typeface="Times New Roman" panose="02020603050405020304" pitchFamily="18" charset="0"/>
                <a:cs typeface="Times New Roman" panose="02020603050405020304" pitchFamily="18" charset="0"/>
              </a:rPr>
              <a:t> و مشاوره</a:t>
            </a:r>
            <a:endParaRPr lang="en-US" sz="2400" b="1" dirty="0"/>
          </a:p>
        </p:txBody>
      </p:sp>
    </p:spTree>
    <p:extLst>
      <p:ext uri="{BB962C8B-B14F-4D97-AF65-F5344CB8AC3E}">
        <p14:creationId xmlns:p14="http://schemas.microsoft.com/office/powerpoint/2010/main" val="310216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1165</TotalTime>
  <Words>3497</Words>
  <Application>Microsoft Office PowerPoint</Application>
  <PresentationFormat>Widescreen</PresentationFormat>
  <Paragraphs>524</Paragraphs>
  <Slides>55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Calibri Light</vt:lpstr>
      <vt:lpstr>Corbel</vt:lpstr>
      <vt:lpstr>Courier New</vt:lpstr>
      <vt:lpstr>Georgia</vt:lpstr>
      <vt:lpstr>Tahoma</vt:lpstr>
      <vt:lpstr>Times New Roman</vt:lpstr>
      <vt:lpstr>Verdana</vt:lpstr>
      <vt:lpstr>Wingdings</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مقدمه:    بررسي نيازهاي درماني ، ارزيابي اوليه از بيمار فرآيندي پويا و مداوم است كه مي تواند در تصميم گيري در مورد شرايط بيمار اورژانسي، درمان الكتيو و برنامه ريزي مراقبتي موثر واقع شود. ارزيابي اوليه از بيمار اطلاعات زير را براي ارائه دهندگان مراقبت فراهم مي كند:    درك مراقبت  مورد نياز كه بيمار براي آن به بيمارستان مراجعه كرده است.   انتخاب بهترين مراقبت   تشخيص درست و بررسي پاسخ بيمار به مراقبت هاي ارائه شده </dc:title>
  <dc:creator>ashkan</dc:creator>
  <cp:lastModifiedBy>ashkan</cp:lastModifiedBy>
  <cp:revision>235</cp:revision>
  <dcterms:created xsi:type="dcterms:W3CDTF">2017-11-06T18:16:19Z</dcterms:created>
  <dcterms:modified xsi:type="dcterms:W3CDTF">2017-11-24T14:20:58Z</dcterms:modified>
</cp:coreProperties>
</file>