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64"/>
  </p:notesMasterIdLst>
  <p:sldIdLst>
    <p:sldId id="256" r:id="rId3"/>
    <p:sldId id="353" r:id="rId4"/>
    <p:sldId id="257" r:id="rId5"/>
    <p:sldId id="258" r:id="rId6"/>
    <p:sldId id="259" r:id="rId7"/>
    <p:sldId id="260" r:id="rId8"/>
    <p:sldId id="261" r:id="rId9"/>
    <p:sldId id="262" r:id="rId10"/>
    <p:sldId id="268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4" r:id="rId22"/>
    <p:sldId id="343" r:id="rId23"/>
    <p:sldId id="361" r:id="rId24"/>
    <p:sldId id="335" r:id="rId25"/>
    <p:sldId id="337" r:id="rId26"/>
    <p:sldId id="338" r:id="rId27"/>
    <p:sldId id="339" r:id="rId28"/>
    <p:sldId id="340" r:id="rId29"/>
    <p:sldId id="341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2" r:id="rId38"/>
    <p:sldId id="363" r:id="rId39"/>
    <p:sldId id="364" r:id="rId40"/>
    <p:sldId id="344" r:id="rId41"/>
    <p:sldId id="345" r:id="rId42"/>
    <p:sldId id="348" r:id="rId43"/>
    <p:sldId id="346" r:id="rId44"/>
    <p:sldId id="292" r:id="rId45"/>
    <p:sldId id="349" r:id="rId46"/>
    <p:sldId id="366" r:id="rId47"/>
    <p:sldId id="367" r:id="rId48"/>
    <p:sldId id="368" r:id="rId49"/>
    <p:sldId id="369" r:id="rId50"/>
    <p:sldId id="370" r:id="rId51"/>
    <p:sldId id="371" r:id="rId52"/>
    <p:sldId id="352" r:id="rId53"/>
    <p:sldId id="351" r:id="rId54"/>
    <p:sldId id="286" r:id="rId55"/>
    <p:sldId id="287" r:id="rId56"/>
    <p:sldId id="289" r:id="rId57"/>
    <p:sldId id="279" r:id="rId58"/>
    <p:sldId id="280" r:id="rId59"/>
    <p:sldId id="281" r:id="rId60"/>
    <p:sldId id="282" r:id="rId61"/>
    <p:sldId id="283" r:id="rId62"/>
    <p:sldId id="284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>
        <p:scale>
          <a:sx n="90" d="100"/>
          <a:sy n="90" d="100"/>
        </p:scale>
        <p:origin x="540" y="18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747F5-F41D-4C43-9FA3-2F381D8FE8BF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21FA0-C2C3-4A33-BDBC-8B686518A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2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21FA0-C2C3-4A33-BDBC-8B686518A5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10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EC6D-AB00-4F8C-BC4E-8718F089978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1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762-7396-4D0D-8F02-76D0CFC7FE40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913-736B-47E6-AA1D-85840667D41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762-7396-4D0D-8F02-76D0CFC7FE40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913-736B-47E6-AA1D-85840667D4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762-7396-4D0D-8F02-76D0CFC7FE40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913-736B-47E6-AA1D-85840667D4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4AF7-7A17-4E65-863E-E926CADA7D48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D549C-50AB-4259-B93E-CFF750C35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16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4AF7-7A17-4E65-863E-E926CADA7D48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D549C-50AB-4259-B93E-CFF750C35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66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4AF7-7A17-4E65-863E-E926CADA7D48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D549C-50AB-4259-B93E-CFF750C35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20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4AF7-7A17-4E65-863E-E926CADA7D48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D549C-50AB-4259-B93E-CFF750C35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63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4AF7-7A17-4E65-863E-E926CADA7D48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D549C-50AB-4259-B93E-CFF750C35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60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4AF7-7A17-4E65-863E-E926CADA7D48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D549C-50AB-4259-B93E-CFF750C35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08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4AF7-7A17-4E65-863E-E926CADA7D48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D549C-50AB-4259-B93E-CFF750C35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77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4AF7-7A17-4E65-863E-E926CADA7D48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D549C-50AB-4259-B93E-CFF750C35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9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762-7396-4D0D-8F02-76D0CFC7FE40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913-736B-47E6-AA1D-85840667D4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4AF7-7A17-4E65-863E-E926CADA7D48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D549C-50AB-4259-B93E-CFF750C35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29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4AF7-7A17-4E65-863E-E926CADA7D48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D549C-50AB-4259-B93E-CFF750C35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6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4AF7-7A17-4E65-863E-E926CADA7D48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D549C-50AB-4259-B93E-CFF750C35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4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762-7396-4D0D-8F02-76D0CFC7FE40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913-736B-47E6-AA1D-85840667D41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762-7396-4D0D-8F02-76D0CFC7FE40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913-736B-47E6-AA1D-85840667D4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762-7396-4D0D-8F02-76D0CFC7FE40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913-736B-47E6-AA1D-85840667D41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762-7396-4D0D-8F02-76D0CFC7FE40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913-736B-47E6-AA1D-85840667D4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762-7396-4D0D-8F02-76D0CFC7FE40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913-736B-47E6-AA1D-85840667D4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762-7396-4D0D-8F02-76D0CFC7FE40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913-736B-47E6-AA1D-85840667D41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762-7396-4D0D-8F02-76D0CFC7FE40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1913-736B-47E6-AA1D-85840667D4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098F762-7396-4D0D-8F02-76D0CFC7FE40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D141913-736B-47E6-AA1D-85840667D41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94AF7-7A17-4E65-863E-E926CADA7D48}" type="datetimeFigureOut">
              <a:rPr lang="en-US" smtClean="0"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D549C-50AB-4259-B93E-CFF750C35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6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848600" cy="1927225"/>
          </a:xfrm>
        </p:spPr>
        <p:txBody>
          <a:bodyPr/>
          <a:lstStyle/>
          <a:p>
            <a:r>
              <a:rPr lang="fa-IR" dirty="0" smtClean="0"/>
              <a:t>مانیتورینگ قلبی و کار با دستگاه دفیبریلاتور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69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057308" y="4286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2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rtl="1" fontAlgn="auto">
              <a:spcAft>
                <a:spcPts val="0"/>
              </a:spcAft>
              <a:defRPr/>
            </a:pPr>
            <a:r>
              <a:rPr lang="fa-IR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کلیدهای اصلی وصفحه نمایش </a:t>
            </a: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Front Panel</a:t>
            </a:r>
          </a:p>
        </p:txBody>
      </p:sp>
      <p:pic>
        <p:nvPicPr>
          <p:cNvPr id="1536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770063"/>
            <a:ext cx="6072188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572264" y="1714488"/>
            <a:ext cx="2357454" cy="342902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342900" indent="-342900" algn="r" rtl="1" eaLnBrk="0" hangingPunct="0">
              <a:spcBef>
                <a:spcPct val="20000"/>
              </a:spcBef>
              <a:buClr>
                <a:schemeClr val="bg2">
                  <a:lumMod val="75000"/>
                </a:schemeClr>
              </a:buClr>
              <a:buSzPts val="2800"/>
              <a:buFont typeface="Univers 57 Condensed" charset="0"/>
              <a:buChar char="•"/>
              <a:defRPr/>
            </a:pPr>
            <a:r>
              <a:rPr lang="fa-IR" sz="2800" b="1" dirty="0">
                <a:solidFill>
                  <a:schemeClr val="bg2">
                    <a:lumMod val="75000"/>
                  </a:schemeClr>
                </a:solidFill>
                <a:latin typeface="Univers 57 Condensed" charset="0"/>
                <a:cs typeface="B Titr" pitchFamily="2" charset="-78"/>
              </a:rPr>
              <a:t>خاکستری</a:t>
            </a:r>
            <a:endParaRPr lang="en-US" sz="2800" b="1" dirty="0">
              <a:solidFill>
                <a:schemeClr val="bg2">
                  <a:lumMod val="75000"/>
                </a:schemeClr>
              </a:solidFill>
              <a:latin typeface="Univers 57 Condensed" charset="0"/>
              <a:cs typeface="B Titr" pitchFamily="2" charset="-78"/>
            </a:endParaRPr>
          </a:p>
          <a:p>
            <a:pPr marL="742950" lvl="1" indent="-285750" algn="r" rtl="1" eaLnBrk="0" hangingPunct="0">
              <a:spcBef>
                <a:spcPct val="20000"/>
              </a:spcBef>
              <a:buClr>
                <a:schemeClr val="bg2">
                  <a:lumMod val="75000"/>
                </a:schemeClr>
              </a:buClr>
              <a:buSzPts val="2400"/>
              <a:buFont typeface="Univers 57 Condensed" charset="0"/>
              <a:buChar char="–"/>
              <a:defRPr/>
            </a:pPr>
            <a:r>
              <a:rPr lang="fa-IR" sz="2800" b="1" dirty="0">
                <a:solidFill>
                  <a:schemeClr val="bg2">
                    <a:lumMod val="75000"/>
                  </a:schemeClr>
                </a:solidFill>
                <a:latin typeface="Univers 57 Condensed" charset="0"/>
                <a:cs typeface="B Titr" pitchFamily="2" charset="-78"/>
              </a:rPr>
              <a:t>مانیتورینگ</a:t>
            </a:r>
            <a:endParaRPr lang="en-US" sz="2800" b="1" dirty="0">
              <a:solidFill>
                <a:schemeClr val="bg2">
                  <a:lumMod val="75000"/>
                </a:schemeClr>
              </a:solidFill>
              <a:latin typeface="Univers 57 Condensed" charset="0"/>
              <a:cs typeface="B Titr" pitchFamily="2" charset="-78"/>
            </a:endParaRPr>
          </a:p>
          <a:p>
            <a:pPr marL="342900" indent="-342900" algn="r" rtl="1" eaLnBrk="0" hangingPunct="0">
              <a:spcBef>
                <a:spcPct val="20000"/>
              </a:spcBef>
              <a:buClr>
                <a:srgbClr val="FF0000"/>
              </a:buClr>
              <a:buSzPts val="2800"/>
              <a:buFont typeface="Univers 57 Condensed" charset="0"/>
              <a:buChar char="•"/>
              <a:defRPr/>
            </a:pPr>
            <a:r>
              <a:rPr lang="fa-IR" sz="2800" b="1" dirty="0">
                <a:solidFill>
                  <a:srgbClr val="FF0000"/>
                </a:solidFill>
                <a:latin typeface="Univers 57 Condensed" charset="0"/>
                <a:cs typeface="B Titr" pitchFamily="2" charset="-78"/>
              </a:rPr>
              <a:t>قرمز</a:t>
            </a:r>
            <a:endParaRPr lang="en-US" sz="2800" b="1" dirty="0">
              <a:solidFill>
                <a:srgbClr val="FF0000"/>
              </a:solidFill>
              <a:latin typeface="Univers 57 Condensed" charset="0"/>
              <a:cs typeface="B Titr" pitchFamily="2" charset="-78"/>
            </a:endParaRPr>
          </a:p>
          <a:p>
            <a:pPr marL="742950" lvl="1" indent="-285750" algn="r" rtl="1" eaLnBrk="0" hangingPunct="0">
              <a:spcBef>
                <a:spcPct val="20000"/>
              </a:spcBef>
              <a:buClr>
                <a:srgbClr val="FF0000"/>
              </a:buClr>
              <a:buSzPts val="2400"/>
              <a:buFont typeface="Univers 57 Condensed" charset="0"/>
              <a:buChar char="–"/>
              <a:defRPr/>
            </a:pPr>
            <a:r>
              <a:rPr lang="fa-IR" sz="2800" b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B Titr" pitchFamily="2" charset="-78"/>
              </a:rPr>
              <a:t>دفیبریلاتور</a:t>
            </a:r>
            <a:endParaRPr lang="en-US" sz="2800" b="1" dirty="0">
              <a:solidFill>
                <a:srgbClr val="FF0000"/>
              </a:solidFill>
              <a:latin typeface="Univers 57 Condensed" charset="0"/>
              <a:cs typeface="B Titr" pitchFamily="2" charset="-78"/>
            </a:endParaRPr>
          </a:p>
          <a:p>
            <a:pPr marL="342900" indent="-342900" algn="r" rtl="1" eaLnBrk="0" hangingPunct="0">
              <a:spcBef>
                <a:spcPct val="20000"/>
              </a:spcBef>
              <a:buClr>
                <a:srgbClr val="19973A"/>
              </a:buClr>
              <a:buSzPts val="2800"/>
              <a:buFont typeface="Univers 57 Condensed" charset="0"/>
              <a:buChar char="•"/>
              <a:defRPr/>
            </a:pPr>
            <a:r>
              <a:rPr lang="fa-IR" sz="2800" b="1" dirty="0">
                <a:solidFill>
                  <a:srgbClr val="19973A"/>
                </a:solidFill>
                <a:latin typeface="Univers 57 Condensed" charset="0"/>
                <a:cs typeface="B Titr" pitchFamily="2" charset="-78"/>
              </a:rPr>
              <a:t>سبز</a:t>
            </a:r>
            <a:endParaRPr lang="en-US" sz="2800" b="1" dirty="0">
              <a:solidFill>
                <a:srgbClr val="19973A"/>
              </a:solidFill>
              <a:latin typeface="Univers 57 Condensed" charset="0"/>
              <a:cs typeface="B Titr" pitchFamily="2" charset="-78"/>
            </a:endParaRPr>
          </a:p>
          <a:p>
            <a:pPr marL="742950" lvl="1" indent="-285750" algn="r" rtl="1" eaLnBrk="0" hangingPunct="0">
              <a:spcBef>
                <a:spcPct val="20000"/>
              </a:spcBef>
              <a:buClr>
                <a:srgbClr val="19973A"/>
              </a:buClr>
              <a:buSzPts val="2400"/>
              <a:buFont typeface="Univers 57 Condensed" charset="0"/>
              <a:buChar char="–"/>
              <a:defRPr/>
            </a:pPr>
            <a:r>
              <a:rPr lang="fa-IR" sz="2800" b="1" dirty="0">
                <a:solidFill>
                  <a:srgbClr val="19973A"/>
                </a:solidFill>
                <a:latin typeface="Univers 57 Condensed" charset="0"/>
                <a:cs typeface="B Titr" pitchFamily="2" charset="-78"/>
              </a:rPr>
              <a:t>پیس میکر</a:t>
            </a:r>
            <a:endParaRPr lang="en-US" sz="2800" b="1" dirty="0">
              <a:solidFill>
                <a:srgbClr val="19973A"/>
              </a:solidFill>
              <a:latin typeface="Univers 57 Condensed" charset="0"/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042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14400" y="4286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rtl="1" fontAlgn="auto">
              <a:spcAft>
                <a:spcPts val="0"/>
              </a:spcAft>
              <a:defRPr/>
            </a:pPr>
            <a:r>
              <a:rPr lang="fa-IR" sz="4100" b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مانیتورینگ </a:t>
            </a:r>
            <a:r>
              <a:rPr lang="en-US" sz="4100" b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ECG</a:t>
            </a:r>
            <a:endParaRPr lang="en-US" sz="41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638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571625"/>
            <a:ext cx="2014538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0" y="3143248"/>
            <a:ext cx="4357718" cy="242889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r" rtl="1">
              <a:buFont typeface="Arial" pitchFamily="34" charset="0"/>
              <a:buChar char="•"/>
              <a:defRPr/>
            </a:pPr>
            <a:r>
              <a:rPr lang="fa-IR" sz="2800" b="1" dirty="0">
                <a:latin typeface="Arial" charset="0"/>
                <a:cs typeface="Arial" charset="0"/>
              </a:rPr>
              <a:t> ضربان قلب میانگین  </a:t>
            </a:r>
            <a:endParaRPr lang="en-US" sz="2800" b="1" dirty="0">
              <a:latin typeface="Arial" charset="0"/>
              <a:cs typeface="Arial" charset="0"/>
            </a:endParaRPr>
          </a:p>
          <a:p>
            <a:pPr algn="r" rtl="1">
              <a:buFont typeface="Arial" pitchFamily="34" charset="0"/>
              <a:buChar char="•"/>
              <a:defRPr/>
            </a:pPr>
            <a:r>
              <a:rPr lang="fa-IR" sz="2800" b="1" dirty="0">
                <a:latin typeface="Arial" charset="0"/>
                <a:cs typeface="Arial" charset="0"/>
              </a:rPr>
              <a:t> لید انتخاب شده  </a:t>
            </a:r>
            <a:endParaRPr lang="en-US" sz="2800" b="1" dirty="0">
              <a:latin typeface="Arial" charset="0"/>
              <a:cs typeface="Arial" charset="0"/>
            </a:endParaRPr>
          </a:p>
          <a:p>
            <a:pPr algn="r" rtl="1">
              <a:buFont typeface="Arial" pitchFamily="34" charset="0"/>
              <a:buChar char="•"/>
              <a:defRPr/>
            </a:pPr>
            <a:r>
              <a:rPr lang="fa-IR" sz="2800" b="1" dirty="0">
                <a:latin typeface="Arial" charset="0"/>
                <a:cs typeface="Arial" charset="0"/>
              </a:rPr>
              <a:t> دامنه (سایز) بزرگ‌نمایی </a:t>
            </a:r>
            <a:r>
              <a:rPr lang="en-US" sz="2800" b="1" dirty="0">
                <a:latin typeface="Arial" charset="0"/>
                <a:cs typeface="Arial" charset="0"/>
              </a:rPr>
              <a:t>ECG 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fa-IR" sz="2800" b="1" dirty="0">
                <a:latin typeface="Arial" charset="0"/>
                <a:cs typeface="Arial" charset="0"/>
              </a:rPr>
              <a:t> فعال وغیرفعال بودن آلارم دستگاه 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85938"/>
            <a:ext cx="42862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36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14400" y="4286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rtl="1" fontAlgn="auto">
              <a:spcAft>
                <a:spcPts val="0"/>
              </a:spcAft>
              <a:defRPr/>
            </a:pPr>
            <a:r>
              <a:rPr lang="fa-IR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مانیتورینگ </a:t>
            </a: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ECG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00188"/>
            <a:ext cx="52673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roup 30"/>
          <p:cNvGrpSpPr>
            <a:grpSpLocks/>
          </p:cNvGrpSpPr>
          <p:nvPr/>
        </p:nvGrpSpPr>
        <p:grpSpPr bwMode="auto">
          <a:xfrm>
            <a:off x="6000750" y="1785938"/>
            <a:ext cx="2760663" cy="3560762"/>
            <a:chOff x="6000760" y="1785926"/>
            <a:chExt cx="2760396" cy="3560511"/>
          </a:xfrm>
        </p:grpSpPr>
        <p:grpSp>
          <p:nvGrpSpPr>
            <p:cNvPr id="17434" name="Group 11"/>
            <p:cNvGrpSpPr>
              <a:grpSpLocks/>
            </p:cNvGrpSpPr>
            <p:nvPr/>
          </p:nvGrpSpPr>
          <p:grpSpPr bwMode="auto">
            <a:xfrm>
              <a:off x="6000760" y="1785926"/>
              <a:ext cx="2760396" cy="3560511"/>
              <a:chOff x="6000760" y="1500174"/>
              <a:chExt cx="2760396" cy="3560511"/>
            </a:xfrm>
          </p:grpSpPr>
          <p:pic>
            <p:nvPicPr>
              <p:cNvPr id="1743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0760" y="1500174"/>
                <a:ext cx="2760396" cy="3560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 rot="10800000">
                <a:off x="7143768" y="2071678"/>
                <a:ext cx="714380" cy="35719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  <a:scene3d>
                <a:camera prst="orthographicFront"/>
                <a:lightRig rig="threePt" dir="t"/>
              </a:scene3d>
              <a:sp3d prstMaterial="matte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29"/>
            <p:cNvSpPr/>
            <p:nvPr/>
          </p:nvSpPr>
          <p:spPr>
            <a:xfrm>
              <a:off x="6215074" y="2000240"/>
              <a:ext cx="928694" cy="571504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 extrusionH="762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6000750" y="1785938"/>
            <a:ext cx="2760663" cy="3560762"/>
            <a:chOff x="2500298" y="2214554"/>
            <a:chExt cx="2760396" cy="3560511"/>
          </a:xfrm>
        </p:grpSpPr>
        <p:grpSp>
          <p:nvGrpSpPr>
            <p:cNvPr id="17428" name="Group 20"/>
            <p:cNvGrpSpPr>
              <a:grpSpLocks/>
            </p:cNvGrpSpPr>
            <p:nvPr/>
          </p:nvGrpSpPr>
          <p:grpSpPr bwMode="auto">
            <a:xfrm>
              <a:off x="2500298" y="2214554"/>
              <a:ext cx="2760396" cy="3560511"/>
              <a:chOff x="4240496" y="2214554"/>
              <a:chExt cx="2760396" cy="3560511"/>
            </a:xfrm>
          </p:grpSpPr>
          <p:pic>
            <p:nvPicPr>
              <p:cNvPr id="1743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0496" y="2214554"/>
                <a:ext cx="2760396" cy="3560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Straight Arrow Connector 15"/>
              <p:cNvCxnSpPr/>
              <p:nvPr/>
            </p:nvCxnSpPr>
            <p:spPr>
              <a:xfrm rot="10800000">
                <a:off x="5357818" y="3429000"/>
                <a:ext cx="714380" cy="35719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  <a:scene3d>
                <a:camera prst="orthographicFront"/>
                <a:lightRig rig="threePt" dir="t"/>
              </a:scene3d>
              <a:sp3d prstMaterial="matte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/>
            <p:cNvSpPr/>
            <p:nvPr/>
          </p:nvSpPr>
          <p:spPr>
            <a:xfrm>
              <a:off x="2714612" y="3071810"/>
              <a:ext cx="928694" cy="571504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 extrusionH="762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6000750" y="1785938"/>
            <a:ext cx="2760663" cy="3560762"/>
            <a:chOff x="714348" y="428604"/>
            <a:chExt cx="2760396" cy="3560511"/>
          </a:xfrm>
        </p:grpSpPr>
        <p:grpSp>
          <p:nvGrpSpPr>
            <p:cNvPr id="17422" name="Group 22"/>
            <p:cNvGrpSpPr>
              <a:grpSpLocks/>
            </p:cNvGrpSpPr>
            <p:nvPr/>
          </p:nvGrpSpPr>
          <p:grpSpPr bwMode="auto">
            <a:xfrm>
              <a:off x="714348" y="428604"/>
              <a:ext cx="2760396" cy="3560511"/>
              <a:chOff x="857224" y="2714620"/>
              <a:chExt cx="2760396" cy="3560511"/>
            </a:xfrm>
          </p:grpSpPr>
          <p:pic>
            <p:nvPicPr>
              <p:cNvPr id="174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7224" y="2714620"/>
                <a:ext cx="2760396" cy="3560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" name="Straight Arrow Connector 18"/>
              <p:cNvCxnSpPr/>
              <p:nvPr/>
            </p:nvCxnSpPr>
            <p:spPr>
              <a:xfrm rot="10800000">
                <a:off x="2000232" y="4572008"/>
                <a:ext cx="785818" cy="7143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  <a:scene3d>
                <a:camera prst="orthographicFront"/>
                <a:lightRig rig="threePt" dir="t"/>
              </a:scene3d>
              <a:sp3d prstMaterial="matte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Oval 33"/>
            <p:cNvSpPr/>
            <p:nvPr/>
          </p:nvSpPr>
          <p:spPr>
            <a:xfrm>
              <a:off x="928662" y="2000240"/>
              <a:ext cx="928694" cy="571504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 extrusionH="762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6000750" y="1785938"/>
            <a:ext cx="2760663" cy="3560762"/>
            <a:chOff x="2500298" y="642918"/>
            <a:chExt cx="2760396" cy="3560511"/>
          </a:xfrm>
        </p:grpSpPr>
        <p:grpSp>
          <p:nvGrpSpPr>
            <p:cNvPr id="17416" name="Group 28"/>
            <p:cNvGrpSpPr>
              <a:grpSpLocks/>
            </p:cNvGrpSpPr>
            <p:nvPr/>
          </p:nvGrpSpPr>
          <p:grpSpPr bwMode="auto">
            <a:xfrm>
              <a:off x="2500298" y="642918"/>
              <a:ext cx="2760396" cy="3560511"/>
              <a:chOff x="1714480" y="2571744"/>
              <a:chExt cx="2760396" cy="3560511"/>
            </a:xfrm>
          </p:grpSpPr>
          <p:pic>
            <p:nvPicPr>
              <p:cNvPr id="1742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4480" y="2571744"/>
                <a:ext cx="2760396" cy="3560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6" name="Straight Arrow Connector 25"/>
              <p:cNvCxnSpPr/>
              <p:nvPr/>
            </p:nvCxnSpPr>
            <p:spPr>
              <a:xfrm rot="10800000" flipV="1">
                <a:off x="2786050" y="4786322"/>
                <a:ext cx="714380" cy="214314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  <a:scene3d>
                <a:camera prst="orthographicFront"/>
                <a:lightRig rig="threePt" dir="t"/>
              </a:scene3d>
              <a:sp3d prstMaterial="matte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/>
            <p:cNvSpPr/>
            <p:nvPr/>
          </p:nvSpPr>
          <p:spPr>
            <a:xfrm>
              <a:off x="2643174" y="2857496"/>
              <a:ext cx="1000132" cy="64294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 extrusionH="762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1174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14400" y="4286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rtl="1" fontAlgn="auto">
              <a:spcAft>
                <a:spcPts val="0"/>
              </a:spcAft>
              <a:defRPr/>
            </a:pPr>
            <a:r>
              <a:rPr lang="fa-IR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کلیدهای راهنما</a:t>
            </a:r>
            <a:endParaRPr lang="en-US" sz="36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500188"/>
            <a:ext cx="5643562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28688" y="5000625"/>
            <a:ext cx="5000625" cy="107156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429388" y="1643050"/>
            <a:ext cx="2500330" cy="264320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2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just" rtl="1">
              <a:defRPr/>
            </a:pPr>
            <a:r>
              <a:rPr lang="fa-IR" sz="2800" b="1" dirty="0">
                <a:latin typeface="Arial" charset="0"/>
                <a:cs typeface="Arial" charset="0"/>
              </a:rPr>
              <a:t> پنج کلید راهنما در زیر صفحه نمایش به ما کمک میکنند که در هر وضعیت چه عملیاتی را میتوان با آنها انجام داد.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rot="10800000" flipV="1">
            <a:off x="5929313" y="4357688"/>
            <a:ext cx="1071562" cy="595312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  <a:effectLst>
            <a:outerShdw sx="1000" sy="1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70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428604"/>
            <a:ext cx="8229600" cy="1143000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sz="4100" b="1" kern="12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نام و شماره پرونده بیمار</a:t>
            </a:r>
            <a:endParaRPr lang="en-US" sz="4100" b="1" kern="120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45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500188"/>
            <a:ext cx="348456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endCxn id="7" idx="5"/>
          </p:cNvCxnSpPr>
          <p:nvPr/>
        </p:nvCxnSpPr>
        <p:spPr>
          <a:xfrm rot="10800000">
            <a:off x="7507288" y="2701925"/>
            <a:ext cx="565150" cy="441325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  <a:effectLst>
            <a:outerShdw sx="1000" sy="1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857375"/>
            <a:ext cx="4770437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429256" y="3286124"/>
            <a:ext cx="3500462" cy="157163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just" rtl="1">
              <a:defRPr/>
            </a:pPr>
            <a:r>
              <a:rPr lang="fa-IR" sz="2800" b="1" dirty="0">
                <a:latin typeface="Arial" charset="0"/>
                <a:cs typeface="Arial" charset="0"/>
              </a:rPr>
              <a:t> با فشردن کلید </a:t>
            </a:r>
            <a:r>
              <a:rPr lang="en-US" sz="2800" b="1" dirty="0">
                <a:latin typeface="Arial" charset="0"/>
                <a:cs typeface="Arial" charset="0"/>
              </a:rPr>
              <a:t>ID#</a:t>
            </a:r>
            <a:r>
              <a:rPr lang="fa-IR" sz="2800" b="1" dirty="0">
                <a:latin typeface="Arial" charset="0"/>
                <a:cs typeface="Arial" charset="0"/>
              </a:rPr>
              <a:t> میتوان وارد منوی ثبت اطلاعات بیمار شد . 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715140" y="2214554"/>
            <a:ext cx="928694" cy="571504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428604"/>
            <a:ext cx="8229600" cy="1143000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rtl="1" eaLnBrk="1" fontAlgn="auto" hangingPunct="1">
              <a:spcAft>
                <a:spcPts val="0"/>
              </a:spcAft>
              <a:defRPr/>
            </a:pPr>
            <a:r>
              <a:rPr lang="fa-IR" sz="4100" b="1" kern="120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سیستم هشدار </a:t>
            </a:r>
            <a:r>
              <a:rPr lang="en-US" sz="3600" b="1" kern="120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ALARM</a:t>
            </a:r>
            <a:endParaRPr lang="en-US" sz="3600" b="1" kern="120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48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500188"/>
            <a:ext cx="348456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rot="16200000" flipV="1">
            <a:off x="8098631" y="2759869"/>
            <a:ext cx="441325" cy="350838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  <a:effectLst>
            <a:outerShdw sx="1000" sy="1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429256" y="3214686"/>
            <a:ext cx="3500462" cy="157163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just" rtl="1">
              <a:defRPr/>
            </a:pPr>
            <a:r>
              <a:rPr lang="fa-IR" sz="2800" b="1" dirty="0">
                <a:latin typeface="Arial" charset="0"/>
                <a:cs typeface="Arial" charset="0"/>
              </a:rPr>
              <a:t> با فشردن کلید </a:t>
            </a:r>
            <a:r>
              <a:rPr lang="en-US" sz="2800" b="1" dirty="0">
                <a:latin typeface="Arial" charset="0"/>
                <a:cs typeface="Arial" charset="0"/>
              </a:rPr>
              <a:t>Alarms </a:t>
            </a:r>
            <a:r>
              <a:rPr lang="fa-IR" sz="2800" b="1" dirty="0">
                <a:latin typeface="Arial" charset="0"/>
                <a:cs typeface="Arial" charset="0"/>
              </a:rPr>
              <a:t>میتوان سیستم هشدار را تنظیم نمود . 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pic>
        <p:nvPicPr>
          <p:cNvPr id="204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500188"/>
            <a:ext cx="50165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7358082" y="2214554"/>
            <a:ext cx="928694" cy="571504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3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32" y="428612"/>
            <a:ext cx="8229600" cy="1143000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sz="4100" b="1" kern="12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نمایش دو شکل موج</a:t>
            </a:r>
            <a:endParaRPr lang="en-US" sz="4100" b="1" kern="120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150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500188"/>
            <a:ext cx="348456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endCxn id="9" idx="5"/>
          </p:cNvCxnSpPr>
          <p:nvPr/>
        </p:nvCxnSpPr>
        <p:spPr>
          <a:xfrm rot="16200000" flipV="1">
            <a:off x="6794501" y="2651125"/>
            <a:ext cx="584200" cy="542925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  <a:effectLst>
            <a:outerShdw sx="1000" sy="1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71625"/>
            <a:ext cx="4670425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429256" y="3429000"/>
            <a:ext cx="3500462" cy="157163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just" rtl="1">
              <a:defRPr/>
            </a:pPr>
            <a:r>
              <a:rPr lang="fa-IR" sz="2800" b="1" dirty="0">
                <a:latin typeface="Arial" charset="0"/>
                <a:cs typeface="Arial" charset="0"/>
              </a:rPr>
              <a:t> برای مشاهده دو شکل موج از کلید </a:t>
            </a:r>
            <a:r>
              <a:rPr lang="en-US" sz="2800" b="1" dirty="0">
                <a:latin typeface="Arial" charset="0"/>
                <a:cs typeface="Arial" charset="0"/>
              </a:rPr>
              <a:t>Wave2</a:t>
            </a:r>
            <a:r>
              <a:rPr lang="fa-IR" sz="2800" b="1" dirty="0">
                <a:latin typeface="Arial" charset="0"/>
                <a:cs typeface="Arial" charset="0"/>
              </a:rPr>
              <a:t> استفاده میشود .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143636" y="2143116"/>
            <a:ext cx="785818" cy="571504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4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428604"/>
            <a:ext cx="8229600" cy="1143000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sz="4100" b="1" kern="12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پارامتر</a:t>
            </a:r>
            <a:endParaRPr lang="en-US" sz="4100" b="1" kern="120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253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500188"/>
            <a:ext cx="348456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endCxn id="11" idx="5"/>
          </p:cNvCxnSpPr>
          <p:nvPr/>
        </p:nvCxnSpPr>
        <p:spPr>
          <a:xfrm rot="10800000">
            <a:off x="6149975" y="2701925"/>
            <a:ext cx="493713" cy="441325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  <a:effectLst>
            <a:outerShdw sx="1000" sy="1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1571625"/>
            <a:ext cx="44069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57818" y="3214686"/>
            <a:ext cx="3571900" cy="157163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25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just" rtl="1">
              <a:defRPr/>
            </a:pPr>
            <a:r>
              <a:rPr lang="fa-IR" sz="2800" b="1" dirty="0">
                <a:latin typeface="Arial" charset="0"/>
                <a:cs typeface="Arial" charset="0"/>
              </a:rPr>
              <a:t> با فشردن کلید </a:t>
            </a:r>
            <a:r>
              <a:rPr lang="en-US" sz="2800" b="1" dirty="0" err="1">
                <a:latin typeface="Arial" charset="0"/>
                <a:cs typeface="Arial" charset="0"/>
              </a:rPr>
              <a:t>Param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fa-IR" sz="2800" b="1" dirty="0">
                <a:latin typeface="Arial" charset="0"/>
                <a:cs typeface="Arial" charset="0"/>
              </a:rPr>
              <a:t>میتوان شکل موج نمایش داده شده بر روی صفحه مانیتور را تغییر داد . 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57818" y="2214554"/>
            <a:ext cx="928694" cy="571504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5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428604"/>
            <a:ext cx="8229600" cy="1143000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rtl="1" eaLnBrk="1" fontAlgn="auto" hangingPunct="1">
              <a:spcAft>
                <a:spcPts val="0"/>
              </a:spcAft>
              <a:defRPr/>
            </a:pPr>
            <a:r>
              <a:rPr lang="fa-IR" sz="4100" b="1" kern="12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تنظیم صدای </a:t>
            </a:r>
            <a:r>
              <a:rPr lang="en-US" sz="4100" b="1" kern="12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HR</a:t>
            </a:r>
          </a:p>
        </p:txBody>
      </p:sp>
      <p:pic>
        <p:nvPicPr>
          <p:cNvPr id="2355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643063"/>
            <a:ext cx="385762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endCxn id="13" idx="5"/>
          </p:cNvCxnSpPr>
          <p:nvPr/>
        </p:nvCxnSpPr>
        <p:spPr>
          <a:xfrm rot="10800000">
            <a:off x="5416550" y="2794000"/>
            <a:ext cx="655638" cy="492125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  <a:effectLst>
            <a:outerShdw sx="1000" sy="1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785938"/>
            <a:ext cx="457835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429256" y="3429000"/>
            <a:ext cx="3500462" cy="157163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just" rtl="1">
              <a:defRPr/>
            </a:pPr>
            <a:r>
              <a:rPr lang="fa-IR" sz="2800" b="1" dirty="0">
                <a:latin typeface="Arial" charset="0"/>
                <a:cs typeface="Arial" charset="0"/>
              </a:rPr>
              <a:t> با فشردن کلید        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fa-IR" sz="2800" b="1" dirty="0">
                <a:latin typeface="Arial" charset="0"/>
                <a:cs typeface="Arial" charset="0"/>
              </a:rPr>
              <a:t>میتوان صدای </a:t>
            </a:r>
            <a:r>
              <a:rPr lang="en-US" sz="2800" b="1" dirty="0">
                <a:latin typeface="Arial" charset="0"/>
                <a:cs typeface="Arial" charset="0"/>
              </a:rPr>
              <a:t>HR</a:t>
            </a:r>
            <a:r>
              <a:rPr lang="fa-IR" sz="2800" b="1" dirty="0">
                <a:latin typeface="Arial" charset="0"/>
                <a:cs typeface="Arial" charset="0"/>
              </a:rPr>
              <a:t> را تنظیم نمود . 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929190" y="2428868"/>
            <a:ext cx="571504" cy="428628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3429000"/>
            <a:ext cx="6207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9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428604"/>
            <a:ext cx="8229600" cy="1143000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sz="4100" b="1" kern="12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تنظیم نور صفحه نمایش</a:t>
            </a:r>
            <a:endParaRPr lang="en-US" sz="4100" b="1" kern="120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457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643063"/>
            <a:ext cx="38401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endCxn id="10" idx="5"/>
          </p:cNvCxnSpPr>
          <p:nvPr/>
        </p:nvCxnSpPr>
        <p:spPr>
          <a:xfrm rot="16200000" flipV="1">
            <a:off x="5819775" y="2819400"/>
            <a:ext cx="563563" cy="512763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  <a:effectLst>
            <a:outerShdw sx="1000" sy="1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14500"/>
            <a:ext cx="4552950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429256" y="3429000"/>
            <a:ext cx="3500462" cy="157163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just" rtl="1">
              <a:defRPr/>
            </a:pPr>
            <a:r>
              <a:rPr lang="fa-IR" sz="2800" b="1" dirty="0">
                <a:latin typeface="Arial" charset="0"/>
                <a:cs typeface="Arial" charset="0"/>
              </a:rPr>
              <a:t> با فشردن کلید        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fa-IR" sz="2800" b="1" dirty="0">
                <a:latin typeface="Arial" charset="0"/>
                <a:cs typeface="Arial" charset="0"/>
              </a:rPr>
              <a:t>میتوان نور صفحه را تنظیم نمود . 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57818" y="2428868"/>
            <a:ext cx="571504" cy="428628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45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3429000"/>
            <a:ext cx="6207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01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fa-IR" dirty="0" smtClean="0"/>
              <a:t>1.اندیکاسیون های استفاده از دستگاه دفیبریلاتور</a:t>
            </a:r>
          </a:p>
          <a:p>
            <a:pPr marL="0" indent="0" algn="r">
              <a:buNone/>
            </a:pPr>
            <a:r>
              <a:rPr lang="fa-IR" dirty="0" smtClean="0"/>
              <a:t>2.انواع دستگاه های الکتروشوک موجود در ایران</a:t>
            </a:r>
          </a:p>
          <a:p>
            <a:pPr marL="0" indent="0" algn="r">
              <a:buNone/>
            </a:pPr>
            <a:r>
              <a:rPr lang="fa-IR" dirty="0" smtClean="0"/>
              <a:t>3.حالت های دستگاه الکتروشوک</a:t>
            </a:r>
          </a:p>
          <a:p>
            <a:pPr marL="0" indent="0" algn="r">
              <a:buNone/>
            </a:pPr>
            <a:r>
              <a:rPr lang="fa-IR" dirty="0" smtClean="0"/>
              <a:t>4.معرفی کلیدها و نشانگرهای دستگاه(سوییچ انتخاب مد،کلیدهای انتخاب </a:t>
            </a:r>
          </a:p>
          <a:p>
            <a:pPr marL="0" indent="0" algn="r">
              <a:buNone/>
            </a:pPr>
            <a:r>
              <a:rPr lang="fa-IR" dirty="0" smtClean="0"/>
              <a:t>انرژی،کلیدهای انتخاب لید و ...)  </a:t>
            </a:r>
          </a:p>
          <a:p>
            <a:pPr marL="0" indent="0" algn="r">
              <a:buNone/>
            </a:pPr>
            <a:r>
              <a:rPr lang="fa-IR" dirty="0" smtClean="0"/>
              <a:t>5.نحوه کار با دستگاه الکتروشوک در حالت مانیتور</a:t>
            </a:r>
          </a:p>
        </p:txBody>
      </p:sp>
    </p:spTree>
    <p:extLst>
      <p:ext uri="{BB962C8B-B14F-4D97-AF65-F5344CB8AC3E}">
        <p14:creationId xmlns:p14="http://schemas.microsoft.com/office/powerpoint/2010/main" val="39823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428604"/>
            <a:ext cx="8229600" cy="1143000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rtl="1" eaLnBrk="1" fontAlgn="auto" hangingPunct="1">
              <a:spcAft>
                <a:spcPts val="0"/>
              </a:spcAft>
              <a:defRPr/>
            </a:pPr>
            <a:r>
              <a:rPr lang="fa-IR" sz="4100" b="1" kern="120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کلید</a:t>
            </a:r>
            <a:r>
              <a:rPr lang="en-US" sz="4100" b="1" kern="120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a-IR" sz="4100" b="1" kern="120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en-US" sz="4100" b="1" kern="120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Summary</a:t>
            </a:r>
            <a:endParaRPr lang="en-US" sz="4100" b="1" kern="120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662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643063"/>
            <a:ext cx="38401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6419850" y="2803525"/>
            <a:ext cx="492125" cy="473075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  <a:effectLst>
            <a:outerShdw sx="1000" sy="1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214942" y="3429000"/>
            <a:ext cx="3714776" cy="200026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just" rtl="1">
              <a:defRPr/>
            </a:pPr>
            <a:r>
              <a:rPr lang="ar-SA" sz="2800" b="1" dirty="0">
                <a:latin typeface="Arial" charset="0"/>
                <a:cs typeface="Arial" charset="0"/>
              </a:rPr>
              <a:t>گرفتن گزارش</a:t>
            </a:r>
            <a:endParaRPr lang="en-US" sz="2800" b="1" dirty="0">
              <a:latin typeface="Arial" charset="0"/>
              <a:cs typeface="Arial" charset="0"/>
            </a:endParaRPr>
          </a:p>
          <a:p>
            <a:pPr algn="just" rtl="1">
              <a:defRPr/>
            </a:pPr>
            <a:r>
              <a:rPr lang="ar-SA" sz="2800" b="1" dirty="0">
                <a:latin typeface="Arial" charset="0"/>
                <a:cs typeface="Arial" charset="0"/>
              </a:rPr>
              <a:t>از اطلاعات ذخیره شده بیمار در حافظه دستگاه با استفاده از کلیدهای نرم افزاری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786578" y="2428868"/>
            <a:ext cx="785818" cy="428628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6633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3429000"/>
            <a:ext cx="12128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500188"/>
            <a:ext cx="45085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29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85" b="1"/>
          <a:stretch/>
        </p:blipFill>
        <p:spPr>
          <a:xfrm>
            <a:off x="1320800" y="1108364"/>
            <a:ext cx="6502400" cy="5368636"/>
          </a:xfrm>
        </p:spPr>
      </p:pic>
    </p:spTree>
    <p:extLst>
      <p:ext uri="{BB962C8B-B14F-4D97-AF65-F5344CB8AC3E}">
        <p14:creationId xmlns:p14="http://schemas.microsoft.com/office/powerpoint/2010/main" val="50947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274909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2936" y="1172414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39285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r="-8139"/>
          <a:stretch/>
        </p:blipFill>
        <p:spPr>
          <a:xfrm rot="5400000">
            <a:off x="897785" y="622495"/>
            <a:ext cx="7060398" cy="6768752"/>
          </a:xfrm>
        </p:spPr>
      </p:pic>
    </p:spTree>
    <p:extLst>
      <p:ext uri="{BB962C8B-B14F-4D97-AF65-F5344CB8AC3E}">
        <p14:creationId xmlns:p14="http://schemas.microsoft.com/office/powerpoint/2010/main" val="221219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t="568" r="-4047" b="-568"/>
          <a:stretch/>
        </p:blipFill>
        <p:spPr>
          <a:xfrm rot="5400000">
            <a:off x="1202420" y="1037940"/>
            <a:ext cx="6431384" cy="5452864"/>
          </a:xfrm>
        </p:spPr>
      </p:pic>
    </p:spTree>
    <p:extLst>
      <p:ext uri="{BB962C8B-B14F-4D97-AF65-F5344CB8AC3E}">
        <p14:creationId xmlns:p14="http://schemas.microsoft.com/office/powerpoint/2010/main" val="330176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t="568" r="-6917" b="-568"/>
          <a:stretch/>
        </p:blipFill>
        <p:spPr>
          <a:xfrm rot="5400000">
            <a:off x="1077114" y="1019230"/>
            <a:ext cx="6835884" cy="5606752"/>
          </a:xfrm>
        </p:spPr>
      </p:pic>
    </p:spTree>
    <p:extLst>
      <p:ext uri="{BB962C8B-B14F-4D97-AF65-F5344CB8AC3E}">
        <p14:creationId xmlns:p14="http://schemas.microsoft.com/office/powerpoint/2010/main" val="1972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27552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2407" y="777993"/>
            <a:ext cx="6363281" cy="5760640"/>
          </a:xfrm>
        </p:spPr>
      </p:pic>
    </p:spTree>
    <p:extLst>
      <p:ext uri="{BB962C8B-B14F-4D97-AF65-F5344CB8AC3E}">
        <p14:creationId xmlns:p14="http://schemas.microsoft.com/office/powerpoint/2010/main" val="32555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293293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t="14417" r="16261" b="16193"/>
          <a:stretch/>
        </p:blipFill>
        <p:spPr bwMode="auto">
          <a:xfrm>
            <a:off x="249382" y="1427018"/>
            <a:ext cx="8453410" cy="507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95736" y="3212976"/>
            <a:ext cx="14401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3888" y="3212976"/>
            <a:ext cx="14401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24128" y="3212976"/>
            <a:ext cx="14401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52320" y="3789040"/>
            <a:ext cx="288032" cy="175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20072" y="206084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8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131067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147491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159418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358494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152545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223300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5824" y="1636841"/>
            <a:ext cx="5616624" cy="4876800"/>
          </a:xfrm>
        </p:spPr>
      </p:pic>
    </p:spTree>
    <p:extLst>
      <p:ext uri="{BB962C8B-B14F-4D97-AF65-F5344CB8AC3E}">
        <p14:creationId xmlns:p14="http://schemas.microsoft.com/office/powerpoint/2010/main" val="36410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428857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295696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0928" y="1203215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364626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6" t="10119" r="14776" b="11729"/>
          <a:stretch/>
        </p:blipFill>
        <p:spPr bwMode="auto">
          <a:xfrm>
            <a:off x="290944" y="476672"/>
            <a:ext cx="8640681" cy="500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0944" y="6021288"/>
            <a:ext cx="248608" cy="407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691680" y="4797152"/>
            <a:ext cx="288032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292080" y="5373216"/>
            <a:ext cx="216024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 t="68785" r="16558" b="23594"/>
          <a:stretch/>
        </p:blipFill>
        <p:spPr bwMode="auto">
          <a:xfrm>
            <a:off x="272171" y="5589240"/>
            <a:ext cx="8447315" cy="47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81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0928" y="115071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27150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8920" y="1167478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382465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/>
        </p:blipFill>
        <p:spPr>
          <a:xfrm rot="5400000">
            <a:off x="1497732" y="1002982"/>
            <a:ext cx="6172200" cy="5496272"/>
          </a:xfrm>
        </p:spPr>
      </p:pic>
    </p:spTree>
    <p:extLst>
      <p:ext uri="{BB962C8B-B14F-4D97-AF65-F5344CB8AC3E}">
        <p14:creationId xmlns:p14="http://schemas.microsoft.com/office/powerpoint/2010/main" val="265649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56"/>
            <a:ext cx="9144001" cy="6477644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8640"/>
            <a:ext cx="8450263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9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-283" r="-2376" b="283"/>
          <a:stretch/>
        </p:blipFill>
        <p:spPr>
          <a:xfrm rot="5400000">
            <a:off x="1293520" y="1374657"/>
            <a:ext cx="6434623" cy="4876800"/>
          </a:xfrm>
        </p:spPr>
      </p:pic>
    </p:spTree>
    <p:extLst>
      <p:ext uri="{BB962C8B-B14F-4D97-AF65-F5344CB8AC3E}">
        <p14:creationId xmlns:p14="http://schemas.microsoft.com/office/powerpoint/2010/main" val="279322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226267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42641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9130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169907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8920" y="1433488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41395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t="14880" r="16447" b="15081"/>
          <a:stretch/>
        </p:blipFill>
        <p:spPr bwMode="auto">
          <a:xfrm>
            <a:off x="374072" y="1052736"/>
            <a:ext cx="8394829" cy="512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796136" y="5013176"/>
            <a:ext cx="288032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60232" y="5589240"/>
            <a:ext cx="216024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9512" y="5589240"/>
            <a:ext cx="1728192" cy="587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1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0" b="36228"/>
          <a:stretch/>
        </p:blipFill>
        <p:spPr>
          <a:xfrm>
            <a:off x="2195736" y="1628800"/>
            <a:ext cx="5400600" cy="5170342"/>
          </a:xfrm>
        </p:spPr>
      </p:pic>
    </p:spTree>
    <p:extLst>
      <p:ext uri="{BB962C8B-B14F-4D97-AF65-F5344CB8AC3E}">
        <p14:creationId xmlns:p14="http://schemas.microsoft.com/office/powerpoint/2010/main" val="146906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0928" y="1168400"/>
            <a:ext cx="6502400" cy="4876800"/>
          </a:xfrm>
          <a:noFill/>
        </p:spPr>
      </p:pic>
    </p:spTree>
    <p:extLst>
      <p:ext uri="{BB962C8B-B14F-4D97-AF65-F5344CB8AC3E}">
        <p14:creationId xmlns:p14="http://schemas.microsoft.com/office/powerpoint/2010/main" val="8115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236694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5" t="8712" r="23252" b="13492"/>
          <a:stretch/>
        </p:blipFill>
        <p:spPr bwMode="auto">
          <a:xfrm>
            <a:off x="4873" y="374783"/>
            <a:ext cx="9139127" cy="648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83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7" t="10606" r="23140" b="25397"/>
          <a:stretch/>
        </p:blipFill>
        <p:spPr bwMode="auto">
          <a:xfrm>
            <a:off x="16566" y="620688"/>
            <a:ext cx="9127433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65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8" t="9280" r="24145" b="35913"/>
          <a:stretch/>
        </p:blipFill>
        <p:spPr bwMode="auto">
          <a:xfrm>
            <a:off x="64762" y="404664"/>
            <a:ext cx="9079237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32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358641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Codemaster dc-shock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0001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73"/>
            <a:ext cx="9161710" cy="6519127"/>
          </a:xfrm>
        </p:spPr>
      </p:pic>
    </p:spTree>
    <p:extLst>
      <p:ext uri="{BB962C8B-B14F-4D97-AF65-F5344CB8AC3E}">
        <p14:creationId xmlns:p14="http://schemas.microsoft.com/office/powerpoint/2010/main" val="9877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588"/>
            <a:ext cx="9144000" cy="6505847"/>
          </a:xfrm>
        </p:spPr>
      </p:pic>
    </p:spTree>
    <p:extLst>
      <p:ext uri="{BB962C8B-B14F-4D97-AF65-F5344CB8AC3E}">
        <p14:creationId xmlns:p14="http://schemas.microsoft.com/office/powerpoint/2010/main" val="405816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153"/>
            <a:ext cx="9144000" cy="6505847"/>
          </a:xfrm>
        </p:spPr>
      </p:pic>
    </p:spTree>
    <p:extLst>
      <p:ext uri="{BB962C8B-B14F-4D97-AF65-F5344CB8AC3E}">
        <p14:creationId xmlns:p14="http://schemas.microsoft.com/office/powerpoint/2010/main" val="20649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6" t="16667" r="15778" b="22222"/>
          <a:stretch/>
        </p:blipFill>
        <p:spPr bwMode="auto">
          <a:xfrm>
            <a:off x="316035" y="476672"/>
            <a:ext cx="8563429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6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9"/>
            <a:ext cx="9160569" cy="6518271"/>
          </a:xfrm>
        </p:spPr>
      </p:pic>
    </p:spTree>
    <p:extLst>
      <p:ext uri="{BB962C8B-B14F-4D97-AF65-F5344CB8AC3E}">
        <p14:creationId xmlns:p14="http://schemas.microsoft.com/office/powerpoint/2010/main" val="27413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6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t="24008" r="16000" b="14683"/>
          <a:stretch/>
        </p:blipFill>
        <p:spPr bwMode="auto">
          <a:xfrm>
            <a:off x="323528" y="2336801"/>
            <a:ext cx="8490857" cy="448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6672"/>
            <a:ext cx="5327650" cy="199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4"/>
          <a:stretch/>
        </p:blipFill>
        <p:spPr>
          <a:xfrm>
            <a:off x="1187624" y="677405"/>
            <a:ext cx="7272808" cy="429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4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90600"/>
          </a:xfrm>
        </p:spPr>
        <p:txBody>
          <a:bodyPr/>
          <a:lstStyle/>
          <a:p>
            <a:r>
              <a:rPr lang="en-US" dirty="0" smtClean="0"/>
              <a:t>zoll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98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17160</TotalTime>
  <Words>232</Words>
  <Application>Microsoft Office PowerPoint</Application>
  <PresentationFormat>On-screen Show (4:3)</PresentationFormat>
  <Paragraphs>41</Paragraphs>
  <Slides>61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Clarity</vt:lpstr>
      <vt:lpstr>Custom Design</vt:lpstr>
      <vt:lpstr>مانیتورینگ قلبی و کار با دستگاه دفیبریلاتور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zoll</vt:lpstr>
      <vt:lpstr>PowerPoint Presentation</vt:lpstr>
      <vt:lpstr>PowerPoint Presentation</vt:lpstr>
      <vt:lpstr>PowerPoint Presentation</vt:lpstr>
      <vt:lpstr>PowerPoint Presentation</vt:lpstr>
      <vt:lpstr>نام و شماره پرونده بیمار</vt:lpstr>
      <vt:lpstr>سیستم هشدار ALARM</vt:lpstr>
      <vt:lpstr>نمایش دو شکل موج</vt:lpstr>
      <vt:lpstr>پارامتر</vt:lpstr>
      <vt:lpstr>تنظیم صدای HR</vt:lpstr>
      <vt:lpstr>تنظیم نور صفحه نمایش</vt:lpstr>
      <vt:lpstr>کلید  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Codemaster dc-shock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Emertat</dc:creator>
  <cp:lastModifiedBy>Emertat</cp:lastModifiedBy>
  <cp:revision>52</cp:revision>
  <dcterms:created xsi:type="dcterms:W3CDTF">2017-12-25T13:25:53Z</dcterms:created>
  <dcterms:modified xsi:type="dcterms:W3CDTF">2018-01-08T05:22:57Z</dcterms:modified>
</cp:coreProperties>
</file>