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315" r:id="rId2"/>
    <p:sldId id="257" r:id="rId3"/>
    <p:sldId id="343" r:id="rId4"/>
    <p:sldId id="368" r:id="rId5"/>
    <p:sldId id="258" r:id="rId6"/>
    <p:sldId id="259" r:id="rId7"/>
    <p:sldId id="317" r:id="rId8"/>
    <p:sldId id="342" r:id="rId9"/>
    <p:sldId id="316" r:id="rId10"/>
    <p:sldId id="344" r:id="rId11"/>
    <p:sldId id="345" r:id="rId12"/>
    <p:sldId id="346" r:id="rId13"/>
    <p:sldId id="347" r:id="rId14"/>
    <p:sldId id="348" r:id="rId15"/>
    <p:sldId id="349" r:id="rId16"/>
    <p:sldId id="350" r:id="rId17"/>
    <p:sldId id="351" r:id="rId18"/>
    <p:sldId id="352" r:id="rId19"/>
    <p:sldId id="353" r:id="rId20"/>
    <p:sldId id="354" r:id="rId21"/>
    <p:sldId id="355" r:id="rId22"/>
    <p:sldId id="372" r:id="rId23"/>
    <p:sldId id="373" r:id="rId24"/>
    <p:sldId id="356" r:id="rId25"/>
    <p:sldId id="357" r:id="rId26"/>
    <p:sldId id="358" r:id="rId27"/>
    <p:sldId id="359" r:id="rId28"/>
    <p:sldId id="360" r:id="rId29"/>
    <p:sldId id="361" r:id="rId30"/>
    <p:sldId id="362" r:id="rId31"/>
    <p:sldId id="364" r:id="rId32"/>
    <p:sldId id="365" r:id="rId33"/>
    <p:sldId id="366" r:id="rId34"/>
    <p:sldId id="367" r:id="rId35"/>
    <p:sldId id="370" r:id="rId36"/>
    <p:sldId id="369" r:id="rId37"/>
    <p:sldId id="261" r:id="rId38"/>
    <p:sldId id="340" r:id="rId39"/>
    <p:sldId id="371" r:id="rId40"/>
    <p:sldId id="318" r:id="rId41"/>
    <p:sldId id="319" r:id="rId42"/>
    <p:sldId id="337" r:id="rId43"/>
    <p:sldId id="307" r:id="rId44"/>
    <p:sldId id="308" r:id="rId45"/>
    <p:sldId id="309" r:id="rId46"/>
    <p:sldId id="310" r:id="rId47"/>
    <p:sldId id="311" r:id="rId48"/>
    <p:sldId id="312" r:id="rId49"/>
    <p:sldId id="314" r:id="rId50"/>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03" d="100"/>
          <a:sy n="103" d="100"/>
        </p:scale>
        <p:origin x="23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280DC4E7-A161-4E68-BAA5-F82D10FAF629}" type="datetimeFigureOut">
              <a:rPr lang="fa-IR" smtClean="0"/>
              <a:pPr/>
              <a:t>8/22/1396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804847E-9E5A-4115-9672-9B1B355CB3A6}" type="slidenum">
              <a:rPr lang="fa-IR" smtClean="0"/>
              <a:pPr/>
              <a:t>‹#›</a:t>
            </a:fld>
            <a:endParaRPr lang="fa-IR"/>
          </a:p>
        </p:txBody>
      </p:sp>
    </p:spTree>
    <p:extLst>
      <p:ext uri="{BB962C8B-B14F-4D97-AF65-F5344CB8AC3E}">
        <p14:creationId xmlns:p14="http://schemas.microsoft.com/office/powerpoint/2010/main" val="2676000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80DC4E7-A161-4E68-BAA5-F82D10FAF629}" type="datetimeFigureOut">
              <a:rPr lang="fa-IR" smtClean="0"/>
              <a:pPr/>
              <a:t>8/22/1396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804847E-9E5A-4115-9672-9B1B355CB3A6}" type="slidenum">
              <a:rPr lang="fa-IR" smtClean="0"/>
              <a:pPr/>
              <a:t>‹#›</a:t>
            </a:fld>
            <a:endParaRPr lang="fa-IR"/>
          </a:p>
        </p:txBody>
      </p:sp>
    </p:spTree>
    <p:extLst>
      <p:ext uri="{BB962C8B-B14F-4D97-AF65-F5344CB8AC3E}">
        <p14:creationId xmlns:p14="http://schemas.microsoft.com/office/powerpoint/2010/main" val="2358396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80DC4E7-A161-4E68-BAA5-F82D10FAF629}" type="datetimeFigureOut">
              <a:rPr lang="fa-IR" smtClean="0"/>
              <a:pPr/>
              <a:t>8/22/1396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804847E-9E5A-4115-9672-9B1B355CB3A6}" type="slidenum">
              <a:rPr lang="fa-IR" smtClean="0"/>
              <a:pPr/>
              <a:t>‹#›</a:t>
            </a:fld>
            <a:endParaRPr lang="fa-IR"/>
          </a:p>
        </p:txBody>
      </p:sp>
    </p:spTree>
    <p:extLst>
      <p:ext uri="{BB962C8B-B14F-4D97-AF65-F5344CB8AC3E}">
        <p14:creationId xmlns:p14="http://schemas.microsoft.com/office/powerpoint/2010/main" val="255629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80DC4E7-A161-4E68-BAA5-F82D10FAF629}" type="datetimeFigureOut">
              <a:rPr lang="fa-IR" smtClean="0"/>
              <a:pPr/>
              <a:t>8/22/1396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804847E-9E5A-4115-9672-9B1B355CB3A6}" type="slidenum">
              <a:rPr lang="fa-IR" smtClean="0"/>
              <a:pPr/>
              <a:t>‹#›</a:t>
            </a:fld>
            <a:endParaRPr lang="fa-IR"/>
          </a:p>
        </p:txBody>
      </p:sp>
    </p:spTree>
    <p:extLst>
      <p:ext uri="{BB962C8B-B14F-4D97-AF65-F5344CB8AC3E}">
        <p14:creationId xmlns:p14="http://schemas.microsoft.com/office/powerpoint/2010/main" val="1154101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0DC4E7-A161-4E68-BAA5-F82D10FAF629}" type="datetimeFigureOut">
              <a:rPr lang="fa-IR" smtClean="0"/>
              <a:pPr/>
              <a:t>8/22/1396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804847E-9E5A-4115-9672-9B1B355CB3A6}" type="slidenum">
              <a:rPr lang="fa-IR" smtClean="0"/>
              <a:pPr/>
              <a:t>‹#›</a:t>
            </a:fld>
            <a:endParaRPr lang="fa-IR"/>
          </a:p>
        </p:txBody>
      </p:sp>
    </p:spTree>
    <p:extLst>
      <p:ext uri="{BB962C8B-B14F-4D97-AF65-F5344CB8AC3E}">
        <p14:creationId xmlns:p14="http://schemas.microsoft.com/office/powerpoint/2010/main" val="3296416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280DC4E7-A161-4E68-BAA5-F82D10FAF629}" type="datetimeFigureOut">
              <a:rPr lang="fa-IR" smtClean="0"/>
              <a:pPr/>
              <a:t>8/22/1396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804847E-9E5A-4115-9672-9B1B355CB3A6}" type="slidenum">
              <a:rPr lang="fa-IR" smtClean="0"/>
              <a:pPr/>
              <a:t>‹#›</a:t>
            </a:fld>
            <a:endParaRPr lang="fa-IR"/>
          </a:p>
        </p:txBody>
      </p:sp>
    </p:spTree>
    <p:extLst>
      <p:ext uri="{BB962C8B-B14F-4D97-AF65-F5344CB8AC3E}">
        <p14:creationId xmlns:p14="http://schemas.microsoft.com/office/powerpoint/2010/main" val="1201748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280DC4E7-A161-4E68-BAA5-F82D10FAF629}" type="datetimeFigureOut">
              <a:rPr lang="fa-IR" smtClean="0"/>
              <a:pPr/>
              <a:t>8/22/1396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0804847E-9E5A-4115-9672-9B1B355CB3A6}" type="slidenum">
              <a:rPr lang="fa-IR" smtClean="0"/>
              <a:pPr/>
              <a:t>‹#›</a:t>
            </a:fld>
            <a:endParaRPr lang="fa-IR"/>
          </a:p>
        </p:txBody>
      </p:sp>
    </p:spTree>
    <p:extLst>
      <p:ext uri="{BB962C8B-B14F-4D97-AF65-F5344CB8AC3E}">
        <p14:creationId xmlns:p14="http://schemas.microsoft.com/office/powerpoint/2010/main" val="2312286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280DC4E7-A161-4E68-BAA5-F82D10FAF629}" type="datetimeFigureOut">
              <a:rPr lang="fa-IR" smtClean="0"/>
              <a:pPr/>
              <a:t>8/22/1396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0804847E-9E5A-4115-9672-9B1B355CB3A6}" type="slidenum">
              <a:rPr lang="fa-IR" smtClean="0"/>
              <a:pPr/>
              <a:t>‹#›</a:t>
            </a:fld>
            <a:endParaRPr lang="fa-IR"/>
          </a:p>
        </p:txBody>
      </p:sp>
    </p:spTree>
    <p:extLst>
      <p:ext uri="{BB962C8B-B14F-4D97-AF65-F5344CB8AC3E}">
        <p14:creationId xmlns:p14="http://schemas.microsoft.com/office/powerpoint/2010/main" val="3925403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0DC4E7-A161-4E68-BAA5-F82D10FAF629}" type="datetimeFigureOut">
              <a:rPr lang="fa-IR" smtClean="0"/>
              <a:pPr/>
              <a:t>8/22/1396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0804847E-9E5A-4115-9672-9B1B355CB3A6}" type="slidenum">
              <a:rPr lang="fa-IR" smtClean="0"/>
              <a:pPr/>
              <a:t>‹#›</a:t>
            </a:fld>
            <a:endParaRPr lang="fa-IR"/>
          </a:p>
        </p:txBody>
      </p:sp>
    </p:spTree>
    <p:extLst>
      <p:ext uri="{BB962C8B-B14F-4D97-AF65-F5344CB8AC3E}">
        <p14:creationId xmlns:p14="http://schemas.microsoft.com/office/powerpoint/2010/main" val="3864977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0DC4E7-A161-4E68-BAA5-F82D10FAF629}" type="datetimeFigureOut">
              <a:rPr lang="fa-IR" smtClean="0"/>
              <a:pPr/>
              <a:t>8/22/1396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804847E-9E5A-4115-9672-9B1B355CB3A6}" type="slidenum">
              <a:rPr lang="fa-IR" smtClean="0"/>
              <a:pPr/>
              <a:t>‹#›</a:t>
            </a:fld>
            <a:endParaRPr lang="fa-IR"/>
          </a:p>
        </p:txBody>
      </p:sp>
    </p:spTree>
    <p:extLst>
      <p:ext uri="{BB962C8B-B14F-4D97-AF65-F5344CB8AC3E}">
        <p14:creationId xmlns:p14="http://schemas.microsoft.com/office/powerpoint/2010/main" val="3351529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0DC4E7-A161-4E68-BAA5-F82D10FAF629}" type="datetimeFigureOut">
              <a:rPr lang="fa-IR" smtClean="0"/>
              <a:pPr/>
              <a:t>8/22/1396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804847E-9E5A-4115-9672-9B1B355CB3A6}" type="slidenum">
              <a:rPr lang="fa-IR" smtClean="0"/>
              <a:pPr/>
              <a:t>‹#›</a:t>
            </a:fld>
            <a:endParaRPr lang="fa-IR"/>
          </a:p>
        </p:txBody>
      </p:sp>
    </p:spTree>
    <p:extLst>
      <p:ext uri="{BB962C8B-B14F-4D97-AF65-F5344CB8AC3E}">
        <p14:creationId xmlns:p14="http://schemas.microsoft.com/office/powerpoint/2010/main" val="404402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80DC4E7-A161-4E68-BAA5-F82D10FAF629}" type="datetimeFigureOut">
              <a:rPr lang="fa-IR" smtClean="0"/>
              <a:pPr/>
              <a:t>8/22/1396</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804847E-9E5A-4115-9672-9B1B355CB3A6}" type="slidenum">
              <a:rPr lang="fa-IR" smtClean="0"/>
              <a:pPr/>
              <a:t>‹#›</a:t>
            </a:fld>
            <a:endParaRPr lang="fa-IR"/>
          </a:p>
        </p:txBody>
      </p:sp>
    </p:spTree>
    <p:extLst>
      <p:ext uri="{BB962C8B-B14F-4D97-AF65-F5344CB8AC3E}">
        <p14:creationId xmlns:p14="http://schemas.microsoft.com/office/powerpoint/2010/main" val="3996475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2800" dirty="0">
                <a:latin typeface="Nazanin" pitchFamily="2" charset="-78"/>
                <a:cs typeface="B Traffic" pitchFamily="2" charset="-78"/>
              </a:rPr>
              <a:t>عدم آگاهي از ميزان و حجم واقعي خطاهاي پزشكي در نظام هاي ارائه خدمات سلامت از مهمترين عوامل ايجاد آسيب هاي مخاطره آميز جهت بيمار و مراكز درماني به شمار مي رود.</a:t>
            </a:r>
            <a:endParaRPr lang="en-US" sz="2800" dirty="0"/>
          </a:p>
        </p:txBody>
      </p:sp>
      <p:pic>
        <p:nvPicPr>
          <p:cNvPr id="4" name="Content Placeholder 3"/>
          <p:cNvPicPr>
            <a:picLocks noGrp="1" noChangeAspect="1"/>
          </p:cNvPicPr>
          <p:nvPr>
            <p:ph idx="1"/>
          </p:nvPr>
        </p:nvPicPr>
        <p:blipFill>
          <a:blip r:embed="rId2"/>
          <a:stretch>
            <a:fillRect/>
          </a:stretch>
        </p:blipFill>
        <p:spPr>
          <a:xfrm>
            <a:off x="179512" y="2276872"/>
            <a:ext cx="8964488" cy="3450635"/>
          </a:xfrm>
          <a:prstGeom prst="rect">
            <a:avLst/>
          </a:prstGeom>
        </p:spPr>
      </p:pic>
      <p:sp>
        <p:nvSpPr>
          <p:cNvPr id="3" name="Rectangle 2"/>
          <p:cNvSpPr/>
          <p:nvPr/>
        </p:nvSpPr>
        <p:spPr>
          <a:xfrm>
            <a:off x="6516216" y="3105835"/>
            <a:ext cx="2016224" cy="646331"/>
          </a:xfrm>
          <a:prstGeom prst="rect">
            <a:avLst/>
          </a:prstGeom>
        </p:spPr>
        <p:txBody>
          <a:bodyPr wrap="square">
            <a:spAutoFit/>
          </a:bodyPr>
          <a:lstStyle/>
          <a:p>
            <a:pPr algn="l"/>
            <a:r>
              <a:rPr lang="fa-IR" b="1" dirty="0">
                <a:latin typeface="2  Esfehan Bold"/>
              </a:rPr>
              <a:t>خطاهاي فعال که</a:t>
            </a:r>
          </a:p>
          <a:p>
            <a:pPr algn="l"/>
            <a:r>
              <a:rPr lang="fa-IR" b="1" dirty="0">
                <a:latin typeface="2  Esfehan Bold"/>
              </a:rPr>
              <a:t>منجربه آسیب شده</a:t>
            </a:r>
            <a:endParaRPr lang="en-US" dirty="0"/>
          </a:p>
        </p:txBody>
      </p:sp>
    </p:spTree>
    <p:extLst>
      <p:ext uri="{BB962C8B-B14F-4D97-AF65-F5344CB8AC3E}">
        <p14:creationId xmlns:p14="http://schemas.microsoft.com/office/powerpoint/2010/main" val="2501265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فقدان  دانش وآگاهی</a:t>
            </a:r>
            <a:endParaRPr lang="en-US" dirty="0"/>
          </a:p>
        </p:txBody>
      </p:sp>
      <p:sp>
        <p:nvSpPr>
          <p:cNvPr id="3" name="Content Placeholder 2"/>
          <p:cNvSpPr>
            <a:spLocks noGrp="1"/>
          </p:cNvSpPr>
          <p:nvPr>
            <p:ph idx="1"/>
          </p:nvPr>
        </p:nvSpPr>
        <p:spPr/>
        <p:txBody>
          <a:bodyPr/>
          <a:lstStyle/>
          <a:p>
            <a:pPr lvl="0" algn="just">
              <a:lnSpc>
                <a:spcPct val="150000"/>
              </a:lnSpc>
              <a:spcBef>
                <a:spcPts val="0"/>
              </a:spcBef>
              <a:buClr>
                <a:srgbClr val="94C600"/>
              </a:buClr>
              <a:buSzPct val="76000"/>
              <a:buFont typeface="Wingdings" panose="05000000000000000000" pitchFamily="2" charset="2"/>
              <a:buChar char=""/>
            </a:pPr>
            <a:r>
              <a:rPr lang="ar-SA" sz="1900" b="1" spc="-50" dirty="0">
                <a:solidFill>
                  <a:srgbClr val="3E3D2D"/>
                </a:solidFill>
                <a:latin typeface="Times New Roman" panose="02020603050405020304" pitchFamily="18" charset="0"/>
                <a:ea typeface="Calibri" panose="020F0502020204030204" pitchFamily="34" charset="0"/>
                <a:cs typeface="B Nazanin" panose="00000400000000000000" pitchFamily="2" charset="-78"/>
              </a:rPr>
              <a:t>كمبود دانش و آگاهي درباره جوانب خاصي از مراقبت هاي پزشكي ناشي از وضعيت يا موقعيتي ناآشنا و نامانوس كه ارائه كنندگان خدمات سلامت با آن روبرو مي شوند. كمبود اطلاعات سبب رخداد خطا در حوزه مراقبت سلامت مي شود. براي مثال زماني كه پرستاري مشغول به فعاليت در واحدي جديد با فعاليت هاي غير تكراري و نا آشنا كه آموزش كافي براي آن نديده است، مي شود، متعاقب آن با مشكلات متعددي مواجه مي­شود. اين دليل از جمله دلايلي است كه سبب بالا بردن احتمال رخداد خطا حين ارائه خدمت مي شود. علاوه بر آن، نداشتن دانش و آگاهي پرسنل در ارتباط با چگونگي كاربرد تجهيزات و ابزارهاي درماني نيز سبب حدوث خطا در بالين بيمار مي شود. </a:t>
            </a:r>
            <a:endParaRPr lang="en-US" sz="1200" b="1" spc="-50" dirty="0">
              <a:solidFill>
                <a:srgbClr val="3E3D2D"/>
              </a:solidFill>
              <a:latin typeface="Arial" panose="020B0604020202020204" pitchFamily="34" charset="0"/>
              <a:ea typeface="Calibri" panose="020F0502020204030204" pitchFamily="34" charset="0"/>
              <a:cs typeface="B Nazanin" panose="00000400000000000000" pitchFamily="2" charset="-78"/>
            </a:endParaRPr>
          </a:p>
          <a:p>
            <a:pPr lvl="0" algn="just">
              <a:lnSpc>
                <a:spcPct val="150000"/>
              </a:lnSpc>
              <a:spcBef>
                <a:spcPts val="0"/>
              </a:spcBef>
              <a:buClr>
                <a:srgbClr val="94C600"/>
              </a:buClr>
              <a:buSzPct val="76000"/>
              <a:buFont typeface="Wingdings" panose="05000000000000000000" pitchFamily="2" charset="2"/>
              <a:buChar char=""/>
            </a:pPr>
            <a:r>
              <a:rPr lang="ar-SA" sz="1900" b="1" spc="-50" dirty="0">
                <a:solidFill>
                  <a:srgbClr val="3E3D2D"/>
                </a:solidFill>
                <a:latin typeface="Times New Roman" panose="02020603050405020304" pitchFamily="18" charset="0"/>
                <a:ea typeface="Calibri" panose="020F0502020204030204" pitchFamily="34" charset="0"/>
                <a:cs typeface="B Nazanin" panose="00000400000000000000" pitchFamily="2" charset="-78"/>
              </a:rPr>
              <a:t>زماني است كه ارائه كننده خدمات سلامت، مهارت موردنياز براي اعمال يك مداخله مشخص درماني را به علت نداشتن تحصيلات و تجربه در آن زمينه خاص، نداشته باشد و نتيجتاً خطايي كه رخ مي‌دهد، سبب انجام نادرست عملكرد مي‌شود.</a:t>
            </a:r>
            <a:endParaRPr lang="en-US" sz="1200" b="1" spc="-50" dirty="0">
              <a:solidFill>
                <a:srgbClr val="3E3D2D"/>
              </a:solidFill>
              <a:latin typeface="Arial" panose="020B0604020202020204" pitchFamily="34" charset="0"/>
              <a:ea typeface="Calibri" panose="020F0502020204030204" pitchFamily="34" charset="0"/>
              <a:cs typeface="B Nazanin" panose="00000400000000000000" pitchFamily="2" charset="-78"/>
            </a:endParaRPr>
          </a:p>
          <a:p>
            <a:pPr lvl="0" indent="-274320">
              <a:buClr>
                <a:srgbClr val="94C600"/>
              </a:buClr>
              <a:buSzPct val="76000"/>
              <a:buFont typeface="Wingdings 2" pitchFamily="18" charset="2"/>
              <a:buChar char=""/>
            </a:pPr>
            <a:endParaRPr lang="en-US" sz="1900" dirty="0">
              <a:solidFill>
                <a:srgbClr val="3E3D2D"/>
              </a:solidFill>
              <a:latin typeface="Century Gothic"/>
            </a:endParaRPr>
          </a:p>
          <a:p>
            <a:endParaRPr lang="en-US" dirty="0"/>
          </a:p>
        </p:txBody>
      </p:sp>
    </p:spTree>
    <p:extLst>
      <p:ext uri="{BB962C8B-B14F-4D97-AF65-F5344CB8AC3E}">
        <p14:creationId xmlns:p14="http://schemas.microsoft.com/office/powerpoint/2010/main" val="3907511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solidFill>
                  <a:srgbClr val="0070C0"/>
                </a:solidFill>
                <a:cs typeface="B Nazanin" pitchFamily="2" charset="-78"/>
              </a:rPr>
              <a:t>شکست در پیروی از خط مشی انجام فرایند دارودرمانی</a:t>
            </a:r>
            <a:endParaRPr lang="en-US" dirty="0"/>
          </a:p>
        </p:txBody>
      </p:sp>
      <p:sp>
        <p:nvSpPr>
          <p:cNvPr id="3" name="Content Placeholder 2"/>
          <p:cNvSpPr>
            <a:spLocks noGrp="1"/>
          </p:cNvSpPr>
          <p:nvPr>
            <p:ph idx="1"/>
          </p:nvPr>
        </p:nvSpPr>
        <p:spPr/>
        <p:txBody>
          <a:bodyPr/>
          <a:lstStyle/>
          <a:p>
            <a:r>
              <a:rPr lang="fa-IR" dirty="0" smtClean="0"/>
              <a:t>استفاده از  افراد صاحب فرایند در نوشتن خطی مشی ها </a:t>
            </a:r>
          </a:p>
          <a:p>
            <a:r>
              <a:rPr lang="fa-IR" dirty="0" smtClean="0"/>
              <a:t>آموزش ناکافی کارکنان</a:t>
            </a:r>
          </a:p>
          <a:p>
            <a:r>
              <a:rPr lang="fa-IR" dirty="0" smtClean="0"/>
              <a:t>ابهام در وجود خطی مشی</a:t>
            </a:r>
          </a:p>
          <a:p>
            <a:r>
              <a:rPr lang="fa-IR" dirty="0" smtClean="0"/>
              <a:t>فرایند درست ؛ برنامه ریزی درست ,ساختار درست             (به پرسنل تفهیم نکرده ایم )</a:t>
            </a:r>
          </a:p>
          <a:p>
            <a:endParaRPr lang="en-US" dirty="0"/>
          </a:p>
        </p:txBody>
      </p:sp>
    </p:spTree>
    <p:extLst>
      <p:ext uri="{BB962C8B-B14F-4D97-AF65-F5344CB8AC3E}">
        <p14:creationId xmlns:p14="http://schemas.microsoft.com/office/powerpoint/2010/main" val="1059734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solidFill>
                  <a:srgbClr val="0070C0"/>
                </a:solidFill>
                <a:cs typeface="B Nazanin" pitchFamily="2" charset="-78"/>
              </a:rPr>
              <a:t>مشکل ارتباطات کادر درمانی</a:t>
            </a:r>
            <a:endParaRPr lang="en-US" dirty="0"/>
          </a:p>
        </p:txBody>
      </p:sp>
      <p:sp>
        <p:nvSpPr>
          <p:cNvPr id="3" name="Content Placeholder 2"/>
          <p:cNvSpPr>
            <a:spLocks noGrp="1"/>
          </p:cNvSpPr>
          <p:nvPr>
            <p:ph idx="1"/>
          </p:nvPr>
        </p:nvSpPr>
        <p:spPr/>
        <p:txBody>
          <a:bodyPr/>
          <a:lstStyle/>
          <a:p>
            <a:r>
              <a:rPr lang="fa-IR" dirty="0" smtClean="0"/>
              <a:t>ناخوانا بودن دستور پزشک(مرگ7000 نفر درسال )</a:t>
            </a:r>
          </a:p>
          <a:p>
            <a:r>
              <a:rPr lang="fa-IR" dirty="0" smtClean="0"/>
              <a:t>روابط ضعیف بین داروساز  پرستار</a:t>
            </a:r>
          </a:p>
          <a:p>
            <a:r>
              <a:rPr lang="fa-IR" dirty="0" smtClean="0"/>
              <a:t>تحویل وتحول  نادرست </a:t>
            </a:r>
          </a:p>
          <a:p>
            <a:r>
              <a:rPr lang="fa-IR" dirty="0" smtClean="0"/>
              <a:t>آماده کردن یک دارو  توسط فرد  و تزریق آن توسط فرد دیگر</a:t>
            </a:r>
          </a:p>
          <a:p>
            <a:r>
              <a:rPr lang="fa-IR" dirty="0" smtClean="0"/>
              <a:t>اجرای قانون دبل چک</a:t>
            </a:r>
            <a:endParaRPr lang="en-US" dirty="0"/>
          </a:p>
        </p:txBody>
      </p:sp>
    </p:spTree>
    <p:extLst>
      <p:ext uri="{BB962C8B-B14F-4D97-AF65-F5344CB8AC3E}">
        <p14:creationId xmlns:p14="http://schemas.microsoft.com/office/powerpoint/2010/main" val="120173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b="1" dirty="0">
                <a:solidFill>
                  <a:srgbClr val="0070C0"/>
                </a:solidFill>
                <a:cs typeface="B Nazanin" pitchFamily="2" charset="-78"/>
              </a:rPr>
              <a:t>شکست در موارد مربوط به سیستم ها و </a:t>
            </a:r>
            <a:r>
              <a:rPr lang="fa-IR" sz="3200" b="1" dirty="0" smtClean="0">
                <a:solidFill>
                  <a:srgbClr val="0070C0"/>
                </a:solidFill>
                <a:cs typeface="B Nazanin" pitchFamily="2" charset="-78"/>
              </a:rPr>
              <a:t>افراد</a:t>
            </a:r>
            <a:endParaRPr lang="en-US" sz="3200" dirty="0"/>
          </a:p>
        </p:txBody>
      </p:sp>
      <p:sp>
        <p:nvSpPr>
          <p:cNvPr id="3" name="Content Placeholder 2"/>
          <p:cNvSpPr>
            <a:spLocks noGrp="1"/>
          </p:cNvSpPr>
          <p:nvPr>
            <p:ph idx="1"/>
          </p:nvPr>
        </p:nvSpPr>
        <p:spPr/>
        <p:txBody>
          <a:bodyPr/>
          <a:lstStyle/>
          <a:p>
            <a:r>
              <a:rPr lang="fa-IR" dirty="0" smtClean="0"/>
              <a:t>دانش ومهارت کافی پرستار</a:t>
            </a:r>
          </a:p>
          <a:p>
            <a:r>
              <a:rPr lang="fa-IR" dirty="0" smtClean="0"/>
              <a:t>نامناسب  بودن شرایط روحی فردی </a:t>
            </a:r>
          </a:p>
          <a:p>
            <a:r>
              <a:rPr lang="fa-IR" dirty="0" smtClean="0"/>
              <a:t>نور ناکافی</a:t>
            </a:r>
          </a:p>
          <a:p>
            <a:r>
              <a:rPr lang="fa-IR" dirty="0"/>
              <a:t>تجهیزات و تأسیسات به کار رفته در سیستم</a:t>
            </a:r>
          </a:p>
          <a:p>
            <a:r>
              <a:rPr lang="fa-IR" dirty="0" smtClean="0"/>
              <a:t>نرم </a:t>
            </a:r>
            <a:r>
              <a:rPr lang="fa-IR" dirty="0"/>
              <a:t>افزارهای مورد </a:t>
            </a:r>
            <a:r>
              <a:rPr lang="fa-IR" dirty="0" smtClean="0"/>
              <a:t>استفاده</a:t>
            </a:r>
          </a:p>
          <a:p>
            <a:r>
              <a:rPr lang="fa-IR" dirty="0" smtClean="0"/>
              <a:t>مواد </a:t>
            </a:r>
            <a:r>
              <a:rPr lang="fa-IR" dirty="0"/>
              <a:t>مورد نیاز و حتی بر چسب روی وسایل </a:t>
            </a:r>
          </a:p>
          <a:p>
            <a:endParaRPr lang="fa-IR" dirty="0"/>
          </a:p>
          <a:p>
            <a:endParaRPr lang="fa-IR" dirty="0" smtClean="0"/>
          </a:p>
        </p:txBody>
      </p:sp>
    </p:spTree>
    <p:extLst>
      <p:ext uri="{BB962C8B-B14F-4D97-AF65-F5344CB8AC3E}">
        <p14:creationId xmlns:p14="http://schemas.microsoft.com/office/powerpoint/2010/main" val="573295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fa-IR" dirty="0">
                <a:solidFill>
                  <a:schemeClr val="bg2">
                    <a:lumMod val="60000"/>
                    <a:lumOff val="40000"/>
                  </a:schemeClr>
                </a:solidFill>
                <a:effectLst>
                  <a:outerShdw blurRad="38100" dist="38100" dir="2700000" algn="tl">
                    <a:srgbClr val="000000">
                      <a:alpha val="43137"/>
                    </a:srgbClr>
                  </a:outerShdw>
                </a:effectLst>
                <a:cs typeface="Arial" pitchFamily="34" charset="0"/>
              </a:rPr>
              <a:t>The 3-bucket model for</a:t>
            </a:r>
            <a:endParaRPr lang="en-US" dirty="0"/>
          </a:p>
        </p:txBody>
      </p:sp>
      <p:sp>
        <p:nvSpPr>
          <p:cNvPr id="3" name="Content Placeholder 2"/>
          <p:cNvSpPr>
            <a:spLocks noGrp="1"/>
          </p:cNvSpPr>
          <p:nvPr>
            <p:ph idx="1"/>
          </p:nvPr>
        </p:nvSpPr>
        <p:spPr/>
        <p:txBody>
          <a:bodyPr/>
          <a:lstStyle/>
          <a:p>
            <a:r>
              <a:rPr lang="en-US" dirty="0"/>
              <a:t>TASK</a:t>
            </a:r>
          </a:p>
          <a:p>
            <a:r>
              <a:rPr lang="en-GB" altLang="fa-IR" dirty="0">
                <a:solidFill>
                  <a:srgbClr val="003366"/>
                </a:solidFill>
              </a:rPr>
              <a:t>CONTEXT</a:t>
            </a:r>
          </a:p>
          <a:p>
            <a:r>
              <a:rPr lang="en-GB" altLang="fa-IR" dirty="0">
                <a:solidFill>
                  <a:srgbClr val="003366"/>
                </a:solidFill>
              </a:rPr>
              <a:t>SELF</a:t>
            </a:r>
          </a:p>
          <a:p>
            <a:endParaRPr lang="en-US" dirty="0"/>
          </a:p>
        </p:txBody>
      </p:sp>
      <p:grpSp>
        <p:nvGrpSpPr>
          <p:cNvPr id="5" name="Group 65"/>
          <p:cNvGrpSpPr>
            <a:grpSpLocks/>
          </p:cNvGrpSpPr>
          <p:nvPr/>
        </p:nvGrpSpPr>
        <p:grpSpPr bwMode="auto">
          <a:xfrm>
            <a:off x="1677988" y="3158389"/>
            <a:ext cx="1582737" cy="1627606"/>
            <a:chOff x="1104" y="1776"/>
            <a:chExt cx="997" cy="1421"/>
          </a:xfrm>
        </p:grpSpPr>
        <p:grpSp>
          <p:nvGrpSpPr>
            <p:cNvPr id="6" name="Group 66"/>
            <p:cNvGrpSpPr>
              <a:grpSpLocks/>
            </p:cNvGrpSpPr>
            <p:nvPr/>
          </p:nvGrpSpPr>
          <p:grpSpPr bwMode="auto">
            <a:xfrm>
              <a:off x="1104" y="1776"/>
              <a:ext cx="997" cy="1421"/>
              <a:chOff x="1595" y="1939"/>
              <a:chExt cx="454" cy="666"/>
            </a:xfrm>
          </p:grpSpPr>
          <p:sp>
            <p:nvSpPr>
              <p:cNvPr id="11" name="Freeform 67"/>
              <p:cNvSpPr>
                <a:spLocks/>
              </p:cNvSpPr>
              <p:nvPr/>
            </p:nvSpPr>
            <p:spPr bwMode="auto">
              <a:xfrm>
                <a:off x="1610" y="2106"/>
                <a:ext cx="408" cy="169"/>
              </a:xfrm>
              <a:custGeom>
                <a:avLst/>
                <a:gdLst>
                  <a:gd name="T0" fmla="*/ 103 w 815"/>
                  <a:gd name="T1" fmla="*/ 270 h 339"/>
                  <a:gd name="T2" fmla="*/ 287 w 815"/>
                  <a:gd name="T3" fmla="*/ 325 h 339"/>
                  <a:gd name="T4" fmla="*/ 409 w 815"/>
                  <a:gd name="T5" fmla="*/ 339 h 339"/>
                  <a:gd name="T6" fmla="*/ 525 w 815"/>
                  <a:gd name="T7" fmla="*/ 335 h 339"/>
                  <a:gd name="T8" fmla="*/ 642 w 815"/>
                  <a:gd name="T9" fmla="*/ 295 h 339"/>
                  <a:gd name="T10" fmla="*/ 764 w 815"/>
                  <a:gd name="T11" fmla="*/ 236 h 339"/>
                  <a:gd name="T12" fmla="*/ 815 w 815"/>
                  <a:gd name="T13" fmla="*/ 177 h 339"/>
                  <a:gd name="T14" fmla="*/ 810 w 815"/>
                  <a:gd name="T15" fmla="*/ 103 h 339"/>
                  <a:gd name="T16" fmla="*/ 722 w 815"/>
                  <a:gd name="T17" fmla="*/ 40 h 339"/>
                  <a:gd name="T18" fmla="*/ 582 w 815"/>
                  <a:gd name="T19" fmla="*/ 18 h 339"/>
                  <a:gd name="T20" fmla="*/ 388 w 815"/>
                  <a:gd name="T21" fmla="*/ 0 h 339"/>
                  <a:gd name="T22" fmla="*/ 137 w 815"/>
                  <a:gd name="T23" fmla="*/ 38 h 339"/>
                  <a:gd name="T24" fmla="*/ 4 w 815"/>
                  <a:gd name="T25" fmla="*/ 124 h 339"/>
                  <a:gd name="T26" fmla="*/ 0 w 815"/>
                  <a:gd name="T27" fmla="*/ 194 h 339"/>
                  <a:gd name="T28" fmla="*/ 89 w 815"/>
                  <a:gd name="T29" fmla="*/ 267 h 339"/>
                  <a:gd name="T30" fmla="*/ 103 w 815"/>
                  <a:gd name="T31" fmla="*/ 270 h 339"/>
                  <a:gd name="T32" fmla="*/ 103 w 815"/>
                  <a:gd name="T33" fmla="*/ 270 h 3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5"/>
                  <a:gd name="T52" fmla="*/ 0 h 339"/>
                  <a:gd name="T53" fmla="*/ 815 w 815"/>
                  <a:gd name="T54" fmla="*/ 339 h 3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5" h="339">
                    <a:moveTo>
                      <a:pt x="103" y="270"/>
                    </a:moveTo>
                    <a:lnTo>
                      <a:pt x="287" y="325"/>
                    </a:lnTo>
                    <a:lnTo>
                      <a:pt x="409" y="339"/>
                    </a:lnTo>
                    <a:lnTo>
                      <a:pt x="525" y="335"/>
                    </a:lnTo>
                    <a:lnTo>
                      <a:pt x="642" y="295"/>
                    </a:lnTo>
                    <a:lnTo>
                      <a:pt x="764" y="236"/>
                    </a:lnTo>
                    <a:lnTo>
                      <a:pt x="815" y="177"/>
                    </a:lnTo>
                    <a:lnTo>
                      <a:pt x="810" y="103"/>
                    </a:lnTo>
                    <a:lnTo>
                      <a:pt x="722" y="40"/>
                    </a:lnTo>
                    <a:lnTo>
                      <a:pt x="582" y="18"/>
                    </a:lnTo>
                    <a:lnTo>
                      <a:pt x="388" y="0"/>
                    </a:lnTo>
                    <a:lnTo>
                      <a:pt x="137" y="38"/>
                    </a:lnTo>
                    <a:lnTo>
                      <a:pt x="4" y="124"/>
                    </a:lnTo>
                    <a:lnTo>
                      <a:pt x="0" y="194"/>
                    </a:lnTo>
                    <a:lnTo>
                      <a:pt x="89" y="267"/>
                    </a:lnTo>
                    <a:lnTo>
                      <a:pt x="103" y="270"/>
                    </a:lnTo>
                    <a:close/>
                  </a:path>
                </a:pathLst>
              </a:custGeom>
              <a:solidFill>
                <a:srgbClr val="B0C7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2" name="Freeform 68"/>
              <p:cNvSpPr>
                <a:spLocks/>
              </p:cNvSpPr>
              <p:nvPr/>
            </p:nvSpPr>
            <p:spPr bwMode="auto">
              <a:xfrm>
                <a:off x="1740" y="2203"/>
                <a:ext cx="209" cy="37"/>
              </a:xfrm>
              <a:custGeom>
                <a:avLst/>
                <a:gdLst>
                  <a:gd name="T0" fmla="*/ 405 w 418"/>
                  <a:gd name="T1" fmla="*/ 4 h 74"/>
                  <a:gd name="T2" fmla="*/ 415 w 418"/>
                  <a:gd name="T3" fmla="*/ 19 h 74"/>
                  <a:gd name="T4" fmla="*/ 411 w 418"/>
                  <a:gd name="T5" fmla="*/ 31 h 74"/>
                  <a:gd name="T6" fmla="*/ 392 w 418"/>
                  <a:gd name="T7" fmla="*/ 36 h 74"/>
                  <a:gd name="T8" fmla="*/ 375 w 418"/>
                  <a:gd name="T9" fmla="*/ 44 h 74"/>
                  <a:gd name="T10" fmla="*/ 360 w 418"/>
                  <a:gd name="T11" fmla="*/ 50 h 74"/>
                  <a:gd name="T12" fmla="*/ 342 w 418"/>
                  <a:gd name="T13" fmla="*/ 54 h 74"/>
                  <a:gd name="T14" fmla="*/ 323 w 418"/>
                  <a:gd name="T15" fmla="*/ 59 h 74"/>
                  <a:gd name="T16" fmla="*/ 306 w 418"/>
                  <a:gd name="T17" fmla="*/ 61 h 74"/>
                  <a:gd name="T18" fmla="*/ 287 w 418"/>
                  <a:gd name="T19" fmla="*/ 65 h 74"/>
                  <a:gd name="T20" fmla="*/ 268 w 418"/>
                  <a:gd name="T21" fmla="*/ 67 h 74"/>
                  <a:gd name="T22" fmla="*/ 251 w 418"/>
                  <a:gd name="T23" fmla="*/ 69 h 74"/>
                  <a:gd name="T24" fmla="*/ 232 w 418"/>
                  <a:gd name="T25" fmla="*/ 69 h 74"/>
                  <a:gd name="T26" fmla="*/ 213 w 418"/>
                  <a:gd name="T27" fmla="*/ 71 h 74"/>
                  <a:gd name="T28" fmla="*/ 194 w 418"/>
                  <a:gd name="T29" fmla="*/ 71 h 74"/>
                  <a:gd name="T30" fmla="*/ 175 w 418"/>
                  <a:gd name="T31" fmla="*/ 71 h 74"/>
                  <a:gd name="T32" fmla="*/ 156 w 418"/>
                  <a:gd name="T33" fmla="*/ 73 h 74"/>
                  <a:gd name="T34" fmla="*/ 137 w 418"/>
                  <a:gd name="T35" fmla="*/ 74 h 74"/>
                  <a:gd name="T36" fmla="*/ 120 w 418"/>
                  <a:gd name="T37" fmla="*/ 71 h 74"/>
                  <a:gd name="T38" fmla="*/ 103 w 418"/>
                  <a:gd name="T39" fmla="*/ 69 h 74"/>
                  <a:gd name="T40" fmla="*/ 86 w 418"/>
                  <a:gd name="T41" fmla="*/ 69 h 74"/>
                  <a:gd name="T42" fmla="*/ 67 w 418"/>
                  <a:gd name="T43" fmla="*/ 69 h 74"/>
                  <a:gd name="T44" fmla="*/ 56 w 418"/>
                  <a:gd name="T45" fmla="*/ 69 h 74"/>
                  <a:gd name="T46" fmla="*/ 42 w 418"/>
                  <a:gd name="T47" fmla="*/ 67 h 74"/>
                  <a:gd name="T48" fmla="*/ 27 w 418"/>
                  <a:gd name="T49" fmla="*/ 63 h 74"/>
                  <a:gd name="T50" fmla="*/ 12 w 418"/>
                  <a:gd name="T51" fmla="*/ 59 h 74"/>
                  <a:gd name="T52" fmla="*/ 8 w 418"/>
                  <a:gd name="T53" fmla="*/ 54 h 74"/>
                  <a:gd name="T54" fmla="*/ 2 w 418"/>
                  <a:gd name="T55" fmla="*/ 42 h 74"/>
                  <a:gd name="T56" fmla="*/ 10 w 418"/>
                  <a:gd name="T57" fmla="*/ 36 h 74"/>
                  <a:gd name="T58" fmla="*/ 29 w 418"/>
                  <a:gd name="T59" fmla="*/ 36 h 74"/>
                  <a:gd name="T60" fmla="*/ 48 w 418"/>
                  <a:gd name="T61" fmla="*/ 36 h 74"/>
                  <a:gd name="T62" fmla="*/ 69 w 418"/>
                  <a:gd name="T63" fmla="*/ 38 h 74"/>
                  <a:gd name="T64" fmla="*/ 90 w 418"/>
                  <a:gd name="T65" fmla="*/ 38 h 74"/>
                  <a:gd name="T66" fmla="*/ 111 w 418"/>
                  <a:gd name="T67" fmla="*/ 40 h 74"/>
                  <a:gd name="T68" fmla="*/ 132 w 418"/>
                  <a:gd name="T69" fmla="*/ 42 h 74"/>
                  <a:gd name="T70" fmla="*/ 152 w 418"/>
                  <a:gd name="T71" fmla="*/ 42 h 74"/>
                  <a:gd name="T72" fmla="*/ 170 w 418"/>
                  <a:gd name="T73" fmla="*/ 40 h 74"/>
                  <a:gd name="T74" fmla="*/ 185 w 418"/>
                  <a:gd name="T75" fmla="*/ 40 h 74"/>
                  <a:gd name="T76" fmla="*/ 200 w 418"/>
                  <a:gd name="T77" fmla="*/ 40 h 74"/>
                  <a:gd name="T78" fmla="*/ 217 w 418"/>
                  <a:gd name="T79" fmla="*/ 40 h 74"/>
                  <a:gd name="T80" fmla="*/ 232 w 418"/>
                  <a:gd name="T81" fmla="*/ 38 h 74"/>
                  <a:gd name="T82" fmla="*/ 247 w 418"/>
                  <a:gd name="T83" fmla="*/ 36 h 74"/>
                  <a:gd name="T84" fmla="*/ 263 w 418"/>
                  <a:gd name="T85" fmla="*/ 36 h 74"/>
                  <a:gd name="T86" fmla="*/ 280 w 418"/>
                  <a:gd name="T87" fmla="*/ 35 h 74"/>
                  <a:gd name="T88" fmla="*/ 293 w 418"/>
                  <a:gd name="T89" fmla="*/ 33 h 74"/>
                  <a:gd name="T90" fmla="*/ 308 w 418"/>
                  <a:gd name="T91" fmla="*/ 29 h 74"/>
                  <a:gd name="T92" fmla="*/ 323 w 418"/>
                  <a:gd name="T93" fmla="*/ 25 h 74"/>
                  <a:gd name="T94" fmla="*/ 339 w 418"/>
                  <a:gd name="T95" fmla="*/ 21 h 74"/>
                  <a:gd name="T96" fmla="*/ 354 w 418"/>
                  <a:gd name="T97" fmla="*/ 17 h 74"/>
                  <a:gd name="T98" fmla="*/ 367 w 418"/>
                  <a:gd name="T99" fmla="*/ 14 h 74"/>
                  <a:gd name="T100" fmla="*/ 382 w 418"/>
                  <a:gd name="T101" fmla="*/ 8 h 74"/>
                  <a:gd name="T102" fmla="*/ 396 w 418"/>
                  <a:gd name="T103" fmla="*/ 4 h 74"/>
                  <a:gd name="T104" fmla="*/ 403 w 418"/>
                  <a:gd name="T105" fmla="*/ 0 h 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18"/>
                  <a:gd name="T160" fmla="*/ 0 h 74"/>
                  <a:gd name="T161" fmla="*/ 418 w 418"/>
                  <a:gd name="T162" fmla="*/ 74 h 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18" h="74">
                    <a:moveTo>
                      <a:pt x="403" y="0"/>
                    </a:moveTo>
                    <a:lnTo>
                      <a:pt x="405" y="4"/>
                    </a:lnTo>
                    <a:lnTo>
                      <a:pt x="411" y="12"/>
                    </a:lnTo>
                    <a:lnTo>
                      <a:pt x="415" y="19"/>
                    </a:lnTo>
                    <a:lnTo>
                      <a:pt x="418" y="27"/>
                    </a:lnTo>
                    <a:lnTo>
                      <a:pt x="411" y="31"/>
                    </a:lnTo>
                    <a:lnTo>
                      <a:pt x="401" y="35"/>
                    </a:lnTo>
                    <a:lnTo>
                      <a:pt x="392" y="36"/>
                    </a:lnTo>
                    <a:lnTo>
                      <a:pt x="384" y="40"/>
                    </a:lnTo>
                    <a:lnTo>
                      <a:pt x="375" y="44"/>
                    </a:lnTo>
                    <a:lnTo>
                      <a:pt x="367" y="48"/>
                    </a:lnTo>
                    <a:lnTo>
                      <a:pt x="360" y="50"/>
                    </a:lnTo>
                    <a:lnTo>
                      <a:pt x="350" y="54"/>
                    </a:lnTo>
                    <a:lnTo>
                      <a:pt x="342" y="54"/>
                    </a:lnTo>
                    <a:lnTo>
                      <a:pt x="333" y="55"/>
                    </a:lnTo>
                    <a:lnTo>
                      <a:pt x="323" y="59"/>
                    </a:lnTo>
                    <a:lnTo>
                      <a:pt x="316" y="61"/>
                    </a:lnTo>
                    <a:lnTo>
                      <a:pt x="306" y="61"/>
                    </a:lnTo>
                    <a:lnTo>
                      <a:pt x="297" y="63"/>
                    </a:lnTo>
                    <a:lnTo>
                      <a:pt x="287" y="65"/>
                    </a:lnTo>
                    <a:lnTo>
                      <a:pt x="280" y="67"/>
                    </a:lnTo>
                    <a:lnTo>
                      <a:pt x="268" y="67"/>
                    </a:lnTo>
                    <a:lnTo>
                      <a:pt x="261" y="67"/>
                    </a:lnTo>
                    <a:lnTo>
                      <a:pt x="251" y="69"/>
                    </a:lnTo>
                    <a:lnTo>
                      <a:pt x="242" y="69"/>
                    </a:lnTo>
                    <a:lnTo>
                      <a:pt x="232" y="69"/>
                    </a:lnTo>
                    <a:lnTo>
                      <a:pt x="223" y="71"/>
                    </a:lnTo>
                    <a:lnTo>
                      <a:pt x="213" y="71"/>
                    </a:lnTo>
                    <a:lnTo>
                      <a:pt x="204" y="71"/>
                    </a:lnTo>
                    <a:lnTo>
                      <a:pt x="194" y="71"/>
                    </a:lnTo>
                    <a:lnTo>
                      <a:pt x="185" y="71"/>
                    </a:lnTo>
                    <a:lnTo>
                      <a:pt x="175" y="71"/>
                    </a:lnTo>
                    <a:lnTo>
                      <a:pt x="166" y="73"/>
                    </a:lnTo>
                    <a:lnTo>
                      <a:pt x="156" y="73"/>
                    </a:lnTo>
                    <a:lnTo>
                      <a:pt x="147" y="74"/>
                    </a:lnTo>
                    <a:lnTo>
                      <a:pt x="137" y="74"/>
                    </a:lnTo>
                    <a:lnTo>
                      <a:pt x="128" y="74"/>
                    </a:lnTo>
                    <a:lnTo>
                      <a:pt x="120" y="71"/>
                    </a:lnTo>
                    <a:lnTo>
                      <a:pt x="111" y="71"/>
                    </a:lnTo>
                    <a:lnTo>
                      <a:pt x="103" y="69"/>
                    </a:lnTo>
                    <a:lnTo>
                      <a:pt x="95" y="69"/>
                    </a:lnTo>
                    <a:lnTo>
                      <a:pt x="86" y="69"/>
                    </a:lnTo>
                    <a:lnTo>
                      <a:pt x="76" y="69"/>
                    </a:lnTo>
                    <a:lnTo>
                      <a:pt x="67" y="69"/>
                    </a:lnTo>
                    <a:lnTo>
                      <a:pt x="59" y="71"/>
                    </a:lnTo>
                    <a:lnTo>
                      <a:pt x="56" y="69"/>
                    </a:lnTo>
                    <a:lnTo>
                      <a:pt x="50" y="69"/>
                    </a:lnTo>
                    <a:lnTo>
                      <a:pt x="42" y="67"/>
                    </a:lnTo>
                    <a:lnTo>
                      <a:pt x="35" y="65"/>
                    </a:lnTo>
                    <a:lnTo>
                      <a:pt x="27" y="63"/>
                    </a:lnTo>
                    <a:lnTo>
                      <a:pt x="19" y="61"/>
                    </a:lnTo>
                    <a:lnTo>
                      <a:pt x="12" y="59"/>
                    </a:lnTo>
                    <a:lnTo>
                      <a:pt x="10" y="59"/>
                    </a:lnTo>
                    <a:lnTo>
                      <a:pt x="8" y="54"/>
                    </a:lnTo>
                    <a:lnTo>
                      <a:pt x="4" y="48"/>
                    </a:lnTo>
                    <a:lnTo>
                      <a:pt x="2" y="42"/>
                    </a:lnTo>
                    <a:lnTo>
                      <a:pt x="0" y="38"/>
                    </a:lnTo>
                    <a:lnTo>
                      <a:pt x="10" y="36"/>
                    </a:lnTo>
                    <a:lnTo>
                      <a:pt x="19" y="36"/>
                    </a:lnTo>
                    <a:lnTo>
                      <a:pt x="29" y="36"/>
                    </a:lnTo>
                    <a:lnTo>
                      <a:pt x="40" y="36"/>
                    </a:lnTo>
                    <a:lnTo>
                      <a:pt x="48" y="36"/>
                    </a:lnTo>
                    <a:lnTo>
                      <a:pt x="59" y="36"/>
                    </a:lnTo>
                    <a:lnTo>
                      <a:pt x="69" y="38"/>
                    </a:lnTo>
                    <a:lnTo>
                      <a:pt x="80" y="38"/>
                    </a:lnTo>
                    <a:lnTo>
                      <a:pt x="90" y="38"/>
                    </a:lnTo>
                    <a:lnTo>
                      <a:pt x="101" y="40"/>
                    </a:lnTo>
                    <a:lnTo>
                      <a:pt x="111" y="40"/>
                    </a:lnTo>
                    <a:lnTo>
                      <a:pt x="122" y="42"/>
                    </a:lnTo>
                    <a:lnTo>
                      <a:pt x="132" y="42"/>
                    </a:lnTo>
                    <a:lnTo>
                      <a:pt x="141" y="42"/>
                    </a:lnTo>
                    <a:lnTo>
                      <a:pt x="152" y="42"/>
                    </a:lnTo>
                    <a:lnTo>
                      <a:pt x="164" y="42"/>
                    </a:lnTo>
                    <a:lnTo>
                      <a:pt x="170" y="40"/>
                    </a:lnTo>
                    <a:lnTo>
                      <a:pt x="179" y="40"/>
                    </a:lnTo>
                    <a:lnTo>
                      <a:pt x="185" y="40"/>
                    </a:lnTo>
                    <a:lnTo>
                      <a:pt x="194" y="40"/>
                    </a:lnTo>
                    <a:lnTo>
                      <a:pt x="200" y="40"/>
                    </a:lnTo>
                    <a:lnTo>
                      <a:pt x="209" y="40"/>
                    </a:lnTo>
                    <a:lnTo>
                      <a:pt x="217" y="40"/>
                    </a:lnTo>
                    <a:lnTo>
                      <a:pt x="225" y="40"/>
                    </a:lnTo>
                    <a:lnTo>
                      <a:pt x="232" y="38"/>
                    </a:lnTo>
                    <a:lnTo>
                      <a:pt x="240" y="38"/>
                    </a:lnTo>
                    <a:lnTo>
                      <a:pt x="247" y="36"/>
                    </a:lnTo>
                    <a:lnTo>
                      <a:pt x="255" y="36"/>
                    </a:lnTo>
                    <a:lnTo>
                      <a:pt x="263" y="36"/>
                    </a:lnTo>
                    <a:lnTo>
                      <a:pt x="272" y="35"/>
                    </a:lnTo>
                    <a:lnTo>
                      <a:pt x="280" y="35"/>
                    </a:lnTo>
                    <a:lnTo>
                      <a:pt x="287" y="35"/>
                    </a:lnTo>
                    <a:lnTo>
                      <a:pt x="293" y="33"/>
                    </a:lnTo>
                    <a:lnTo>
                      <a:pt x="303" y="31"/>
                    </a:lnTo>
                    <a:lnTo>
                      <a:pt x="308" y="29"/>
                    </a:lnTo>
                    <a:lnTo>
                      <a:pt x="318" y="27"/>
                    </a:lnTo>
                    <a:lnTo>
                      <a:pt x="323" y="25"/>
                    </a:lnTo>
                    <a:lnTo>
                      <a:pt x="331" y="23"/>
                    </a:lnTo>
                    <a:lnTo>
                      <a:pt x="339" y="21"/>
                    </a:lnTo>
                    <a:lnTo>
                      <a:pt x="346" y="21"/>
                    </a:lnTo>
                    <a:lnTo>
                      <a:pt x="354" y="17"/>
                    </a:lnTo>
                    <a:lnTo>
                      <a:pt x="361" y="16"/>
                    </a:lnTo>
                    <a:lnTo>
                      <a:pt x="367" y="14"/>
                    </a:lnTo>
                    <a:lnTo>
                      <a:pt x="375" y="12"/>
                    </a:lnTo>
                    <a:lnTo>
                      <a:pt x="382" y="8"/>
                    </a:lnTo>
                    <a:lnTo>
                      <a:pt x="390" y="6"/>
                    </a:lnTo>
                    <a:lnTo>
                      <a:pt x="396" y="4"/>
                    </a:lnTo>
                    <a:lnTo>
                      <a:pt x="4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3" name="Freeform 69"/>
              <p:cNvSpPr>
                <a:spLocks/>
              </p:cNvSpPr>
              <p:nvPr/>
            </p:nvSpPr>
            <p:spPr bwMode="auto">
              <a:xfrm>
                <a:off x="1611" y="2175"/>
                <a:ext cx="424" cy="410"/>
              </a:xfrm>
              <a:custGeom>
                <a:avLst/>
                <a:gdLst>
                  <a:gd name="T0" fmla="*/ 0 w 847"/>
                  <a:gd name="T1" fmla="*/ 80 h 821"/>
                  <a:gd name="T2" fmla="*/ 44 w 847"/>
                  <a:gd name="T3" fmla="*/ 280 h 821"/>
                  <a:gd name="T4" fmla="*/ 171 w 847"/>
                  <a:gd name="T5" fmla="*/ 798 h 821"/>
                  <a:gd name="T6" fmla="*/ 363 w 847"/>
                  <a:gd name="T7" fmla="*/ 821 h 821"/>
                  <a:gd name="T8" fmla="*/ 686 w 847"/>
                  <a:gd name="T9" fmla="*/ 783 h 821"/>
                  <a:gd name="T10" fmla="*/ 768 w 847"/>
                  <a:gd name="T11" fmla="*/ 437 h 821"/>
                  <a:gd name="T12" fmla="*/ 804 w 847"/>
                  <a:gd name="T13" fmla="*/ 187 h 821"/>
                  <a:gd name="T14" fmla="*/ 838 w 847"/>
                  <a:gd name="T15" fmla="*/ 57 h 821"/>
                  <a:gd name="T16" fmla="*/ 847 w 847"/>
                  <a:gd name="T17" fmla="*/ 17 h 821"/>
                  <a:gd name="T18" fmla="*/ 840 w 847"/>
                  <a:gd name="T19" fmla="*/ 0 h 821"/>
                  <a:gd name="T20" fmla="*/ 758 w 847"/>
                  <a:gd name="T21" fmla="*/ 101 h 821"/>
                  <a:gd name="T22" fmla="*/ 629 w 847"/>
                  <a:gd name="T23" fmla="*/ 160 h 821"/>
                  <a:gd name="T24" fmla="*/ 536 w 847"/>
                  <a:gd name="T25" fmla="*/ 192 h 821"/>
                  <a:gd name="T26" fmla="*/ 441 w 847"/>
                  <a:gd name="T27" fmla="*/ 204 h 821"/>
                  <a:gd name="T28" fmla="*/ 238 w 847"/>
                  <a:gd name="T29" fmla="*/ 177 h 821"/>
                  <a:gd name="T30" fmla="*/ 65 w 847"/>
                  <a:gd name="T31" fmla="*/ 112 h 821"/>
                  <a:gd name="T32" fmla="*/ 0 w 847"/>
                  <a:gd name="T33" fmla="*/ 80 h 821"/>
                  <a:gd name="T34" fmla="*/ 0 w 847"/>
                  <a:gd name="T35" fmla="*/ 80 h 8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47"/>
                  <a:gd name="T55" fmla="*/ 0 h 821"/>
                  <a:gd name="T56" fmla="*/ 847 w 847"/>
                  <a:gd name="T57" fmla="*/ 821 h 8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47" h="821">
                    <a:moveTo>
                      <a:pt x="0" y="80"/>
                    </a:moveTo>
                    <a:lnTo>
                      <a:pt x="44" y="280"/>
                    </a:lnTo>
                    <a:lnTo>
                      <a:pt x="171" y="798"/>
                    </a:lnTo>
                    <a:lnTo>
                      <a:pt x="363" y="821"/>
                    </a:lnTo>
                    <a:lnTo>
                      <a:pt x="686" y="783"/>
                    </a:lnTo>
                    <a:lnTo>
                      <a:pt x="768" y="437"/>
                    </a:lnTo>
                    <a:lnTo>
                      <a:pt x="804" y="187"/>
                    </a:lnTo>
                    <a:lnTo>
                      <a:pt x="838" y="57"/>
                    </a:lnTo>
                    <a:lnTo>
                      <a:pt x="847" y="17"/>
                    </a:lnTo>
                    <a:lnTo>
                      <a:pt x="840" y="0"/>
                    </a:lnTo>
                    <a:lnTo>
                      <a:pt x="758" y="101"/>
                    </a:lnTo>
                    <a:lnTo>
                      <a:pt x="629" y="160"/>
                    </a:lnTo>
                    <a:lnTo>
                      <a:pt x="536" y="192"/>
                    </a:lnTo>
                    <a:lnTo>
                      <a:pt x="441" y="204"/>
                    </a:lnTo>
                    <a:lnTo>
                      <a:pt x="238" y="177"/>
                    </a:lnTo>
                    <a:lnTo>
                      <a:pt x="65" y="112"/>
                    </a:lnTo>
                    <a:lnTo>
                      <a:pt x="0" y="80"/>
                    </a:lnTo>
                    <a:close/>
                  </a:path>
                </a:pathLst>
              </a:custGeom>
              <a:solidFill>
                <a:srgbClr val="BDC9D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4" name="Freeform 70"/>
              <p:cNvSpPr>
                <a:spLocks/>
              </p:cNvSpPr>
              <p:nvPr/>
            </p:nvSpPr>
            <p:spPr bwMode="auto">
              <a:xfrm>
                <a:off x="1775" y="2245"/>
                <a:ext cx="227" cy="53"/>
              </a:xfrm>
              <a:custGeom>
                <a:avLst/>
                <a:gdLst>
                  <a:gd name="T0" fmla="*/ 444 w 454"/>
                  <a:gd name="T1" fmla="*/ 9 h 106"/>
                  <a:gd name="T2" fmla="*/ 446 w 454"/>
                  <a:gd name="T3" fmla="*/ 27 h 106"/>
                  <a:gd name="T4" fmla="*/ 427 w 454"/>
                  <a:gd name="T5" fmla="*/ 36 h 106"/>
                  <a:gd name="T6" fmla="*/ 408 w 454"/>
                  <a:gd name="T7" fmla="*/ 46 h 106"/>
                  <a:gd name="T8" fmla="*/ 389 w 454"/>
                  <a:gd name="T9" fmla="*/ 53 h 106"/>
                  <a:gd name="T10" fmla="*/ 368 w 454"/>
                  <a:gd name="T11" fmla="*/ 61 h 106"/>
                  <a:gd name="T12" fmla="*/ 349 w 454"/>
                  <a:gd name="T13" fmla="*/ 68 h 106"/>
                  <a:gd name="T14" fmla="*/ 328 w 454"/>
                  <a:gd name="T15" fmla="*/ 74 h 106"/>
                  <a:gd name="T16" fmla="*/ 308 w 454"/>
                  <a:gd name="T17" fmla="*/ 80 h 106"/>
                  <a:gd name="T18" fmla="*/ 287 w 454"/>
                  <a:gd name="T19" fmla="*/ 85 h 106"/>
                  <a:gd name="T20" fmla="*/ 266 w 454"/>
                  <a:gd name="T21" fmla="*/ 91 h 106"/>
                  <a:gd name="T22" fmla="*/ 245 w 454"/>
                  <a:gd name="T23" fmla="*/ 95 h 106"/>
                  <a:gd name="T24" fmla="*/ 224 w 454"/>
                  <a:gd name="T25" fmla="*/ 99 h 106"/>
                  <a:gd name="T26" fmla="*/ 203 w 454"/>
                  <a:gd name="T27" fmla="*/ 101 h 106"/>
                  <a:gd name="T28" fmla="*/ 182 w 454"/>
                  <a:gd name="T29" fmla="*/ 103 h 106"/>
                  <a:gd name="T30" fmla="*/ 159 w 454"/>
                  <a:gd name="T31" fmla="*/ 104 h 106"/>
                  <a:gd name="T32" fmla="*/ 138 w 454"/>
                  <a:gd name="T33" fmla="*/ 104 h 106"/>
                  <a:gd name="T34" fmla="*/ 118 w 454"/>
                  <a:gd name="T35" fmla="*/ 104 h 106"/>
                  <a:gd name="T36" fmla="*/ 95 w 454"/>
                  <a:gd name="T37" fmla="*/ 104 h 106"/>
                  <a:gd name="T38" fmla="*/ 72 w 454"/>
                  <a:gd name="T39" fmla="*/ 103 h 106"/>
                  <a:gd name="T40" fmla="*/ 51 w 454"/>
                  <a:gd name="T41" fmla="*/ 101 h 106"/>
                  <a:gd name="T42" fmla="*/ 30 w 454"/>
                  <a:gd name="T43" fmla="*/ 97 h 106"/>
                  <a:gd name="T44" fmla="*/ 9 w 454"/>
                  <a:gd name="T45" fmla="*/ 93 h 106"/>
                  <a:gd name="T46" fmla="*/ 4 w 454"/>
                  <a:gd name="T47" fmla="*/ 66 h 106"/>
                  <a:gd name="T48" fmla="*/ 19 w 454"/>
                  <a:gd name="T49" fmla="*/ 61 h 106"/>
                  <a:gd name="T50" fmla="*/ 49 w 454"/>
                  <a:gd name="T51" fmla="*/ 70 h 106"/>
                  <a:gd name="T52" fmla="*/ 70 w 454"/>
                  <a:gd name="T53" fmla="*/ 76 h 106"/>
                  <a:gd name="T54" fmla="*/ 89 w 454"/>
                  <a:gd name="T55" fmla="*/ 74 h 106"/>
                  <a:gd name="T56" fmla="*/ 106 w 454"/>
                  <a:gd name="T57" fmla="*/ 74 h 106"/>
                  <a:gd name="T58" fmla="*/ 123 w 454"/>
                  <a:gd name="T59" fmla="*/ 74 h 106"/>
                  <a:gd name="T60" fmla="*/ 140 w 454"/>
                  <a:gd name="T61" fmla="*/ 72 h 106"/>
                  <a:gd name="T62" fmla="*/ 157 w 454"/>
                  <a:gd name="T63" fmla="*/ 72 h 106"/>
                  <a:gd name="T64" fmla="*/ 176 w 454"/>
                  <a:gd name="T65" fmla="*/ 72 h 106"/>
                  <a:gd name="T66" fmla="*/ 192 w 454"/>
                  <a:gd name="T67" fmla="*/ 68 h 106"/>
                  <a:gd name="T68" fmla="*/ 209 w 454"/>
                  <a:gd name="T69" fmla="*/ 66 h 106"/>
                  <a:gd name="T70" fmla="*/ 226 w 454"/>
                  <a:gd name="T71" fmla="*/ 63 h 106"/>
                  <a:gd name="T72" fmla="*/ 243 w 454"/>
                  <a:gd name="T73" fmla="*/ 61 h 106"/>
                  <a:gd name="T74" fmla="*/ 260 w 454"/>
                  <a:gd name="T75" fmla="*/ 57 h 106"/>
                  <a:gd name="T76" fmla="*/ 287 w 454"/>
                  <a:gd name="T77" fmla="*/ 51 h 106"/>
                  <a:gd name="T78" fmla="*/ 319 w 454"/>
                  <a:gd name="T79" fmla="*/ 40 h 106"/>
                  <a:gd name="T80" fmla="*/ 351 w 454"/>
                  <a:gd name="T81" fmla="*/ 32 h 106"/>
                  <a:gd name="T82" fmla="*/ 384 w 454"/>
                  <a:gd name="T83" fmla="*/ 19 h 106"/>
                  <a:gd name="T84" fmla="*/ 416 w 454"/>
                  <a:gd name="T85" fmla="*/ 8 h 106"/>
                  <a:gd name="T86" fmla="*/ 437 w 454"/>
                  <a:gd name="T87" fmla="*/ 0 h 1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4"/>
                  <a:gd name="T133" fmla="*/ 0 h 106"/>
                  <a:gd name="T134" fmla="*/ 454 w 454"/>
                  <a:gd name="T135" fmla="*/ 106 h 1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4" h="106">
                    <a:moveTo>
                      <a:pt x="437" y="0"/>
                    </a:moveTo>
                    <a:lnTo>
                      <a:pt x="439" y="2"/>
                    </a:lnTo>
                    <a:lnTo>
                      <a:pt x="444" y="9"/>
                    </a:lnTo>
                    <a:lnTo>
                      <a:pt x="450" y="17"/>
                    </a:lnTo>
                    <a:lnTo>
                      <a:pt x="454" y="25"/>
                    </a:lnTo>
                    <a:lnTo>
                      <a:pt x="446" y="27"/>
                    </a:lnTo>
                    <a:lnTo>
                      <a:pt x="441" y="30"/>
                    </a:lnTo>
                    <a:lnTo>
                      <a:pt x="433" y="34"/>
                    </a:lnTo>
                    <a:lnTo>
                      <a:pt x="427" y="36"/>
                    </a:lnTo>
                    <a:lnTo>
                      <a:pt x="420" y="38"/>
                    </a:lnTo>
                    <a:lnTo>
                      <a:pt x="414" y="42"/>
                    </a:lnTo>
                    <a:lnTo>
                      <a:pt x="408" y="46"/>
                    </a:lnTo>
                    <a:lnTo>
                      <a:pt x="403" y="47"/>
                    </a:lnTo>
                    <a:lnTo>
                      <a:pt x="395" y="49"/>
                    </a:lnTo>
                    <a:lnTo>
                      <a:pt x="389" y="53"/>
                    </a:lnTo>
                    <a:lnTo>
                      <a:pt x="382" y="55"/>
                    </a:lnTo>
                    <a:lnTo>
                      <a:pt x="376" y="59"/>
                    </a:lnTo>
                    <a:lnTo>
                      <a:pt x="368" y="61"/>
                    </a:lnTo>
                    <a:lnTo>
                      <a:pt x="363" y="63"/>
                    </a:lnTo>
                    <a:lnTo>
                      <a:pt x="355" y="65"/>
                    </a:lnTo>
                    <a:lnTo>
                      <a:pt x="349" y="68"/>
                    </a:lnTo>
                    <a:lnTo>
                      <a:pt x="342" y="70"/>
                    </a:lnTo>
                    <a:lnTo>
                      <a:pt x="334" y="72"/>
                    </a:lnTo>
                    <a:lnTo>
                      <a:pt x="328" y="74"/>
                    </a:lnTo>
                    <a:lnTo>
                      <a:pt x="321" y="76"/>
                    </a:lnTo>
                    <a:lnTo>
                      <a:pt x="315" y="78"/>
                    </a:lnTo>
                    <a:lnTo>
                      <a:pt x="308" y="80"/>
                    </a:lnTo>
                    <a:lnTo>
                      <a:pt x="300" y="82"/>
                    </a:lnTo>
                    <a:lnTo>
                      <a:pt x="294" y="85"/>
                    </a:lnTo>
                    <a:lnTo>
                      <a:pt x="287" y="85"/>
                    </a:lnTo>
                    <a:lnTo>
                      <a:pt x="279" y="87"/>
                    </a:lnTo>
                    <a:lnTo>
                      <a:pt x="273" y="89"/>
                    </a:lnTo>
                    <a:lnTo>
                      <a:pt x="266" y="91"/>
                    </a:lnTo>
                    <a:lnTo>
                      <a:pt x="260" y="91"/>
                    </a:lnTo>
                    <a:lnTo>
                      <a:pt x="252" y="93"/>
                    </a:lnTo>
                    <a:lnTo>
                      <a:pt x="245" y="95"/>
                    </a:lnTo>
                    <a:lnTo>
                      <a:pt x="239" y="97"/>
                    </a:lnTo>
                    <a:lnTo>
                      <a:pt x="232" y="97"/>
                    </a:lnTo>
                    <a:lnTo>
                      <a:pt x="224" y="99"/>
                    </a:lnTo>
                    <a:lnTo>
                      <a:pt x="216" y="99"/>
                    </a:lnTo>
                    <a:lnTo>
                      <a:pt x="211" y="101"/>
                    </a:lnTo>
                    <a:lnTo>
                      <a:pt x="203" y="101"/>
                    </a:lnTo>
                    <a:lnTo>
                      <a:pt x="195" y="101"/>
                    </a:lnTo>
                    <a:lnTo>
                      <a:pt x="188" y="103"/>
                    </a:lnTo>
                    <a:lnTo>
                      <a:pt x="182" y="103"/>
                    </a:lnTo>
                    <a:lnTo>
                      <a:pt x="175" y="103"/>
                    </a:lnTo>
                    <a:lnTo>
                      <a:pt x="167" y="104"/>
                    </a:lnTo>
                    <a:lnTo>
                      <a:pt x="159" y="104"/>
                    </a:lnTo>
                    <a:lnTo>
                      <a:pt x="154" y="104"/>
                    </a:lnTo>
                    <a:lnTo>
                      <a:pt x="146" y="104"/>
                    </a:lnTo>
                    <a:lnTo>
                      <a:pt x="138" y="104"/>
                    </a:lnTo>
                    <a:lnTo>
                      <a:pt x="131" y="104"/>
                    </a:lnTo>
                    <a:lnTo>
                      <a:pt x="125" y="106"/>
                    </a:lnTo>
                    <a:lnTo>
                      <a:pt x="118" y="104"/>
                    </a:lnTo>
                    <a:lnTo>
                      <a:pt x="110" y="104"/>
                    </a:lnTo>
                    <a:lnTo>
                      <a:pt x="102" y="104"/>
                    </a:lnTo>
                    <a:lnTo>
                      <a:pt x="95" y="104"/>
                    </a:lnTo>
                    <a:lnTo>
                      <a:pt x="87" y="103"/>
                    </a:lnTo>
                    <a:lnTo>
                      <a:pt x="81" y="103"/>
                    </a:lnTo>
                    <a:lnTo>
                      <a:pt x="72" y="103"/>
                    </a:lnTo>
                    <a:lnTo>
                      <a:pt x="66" y="103"/>
                    </a:lnTo>
                    <a:lnTo>
                      <a:pt x="59" y="101"/>
                    </a:lnTo>
                    <a:lnTo>
                      <a:pt x="51" y="101"/>
                    </a:lnTo>
                    <a:lnTo>
                      <a:pt x="43" y="99"/>
                    </a:lnTo>
                    <a:lnTo>
                      <a:pt x="38" y="99"/>
                    </a:lnTo>
                    <a:lnTo>
                      <a:pt x="30" y="97"/>
                    </a:lnTo>
                    <a:lnTo>
                      <a:pt x="23" y="95"/>
                    </a:lnTo>
                    <a:lnTo>
                      <a:pt x="15" y="93"/>
                    </a:lnTo>
                    <a:lnTo>
                      <a:pt x="9" y="93"/>
                    </a:lnTo>
                    <a:lnTo>
                      <a:pt x="4" y="82"/>
                    </a:lnTo>
                    <a:lnTo>
                      <a:pt x="0" y="74"/>
                    </a:lnTo>
                    <a:lnTo>
                      <a:pt x="4" y="66"/>
                    </a:lnTo>
                    <a:lnTo>
                      <a:pt x="9" y="65"/>
                    </a:lnTo>
                    <a:lnTo>
                      <a:pt x="13" y="61"/>
                    </a:lnTo>
                    <a:lnTo>
                      <a:pt x="19" y="61"/>
                    </a:lnTo>
                    <a:lnTo>
                      <a:pt x="28" y="63"/>
                    </a:lnTo>
                    <a:lnTo>
                      <a:pt x="38" y="66"/>
                    </a:lnTo>
                    <a:lnTo>
                      <a:pt x="49" y="70"/>
                    </a:lnTo>
                    <a:lnTo>
                      <a:pt x="59" y="74"/>
                    </a:lnTo>
                    <a:lnTo>
                      <a:pt x="64" y="74"/>
                    </a:lnTo>
                    <a:lnTo>
                      <a:pt x="70" y="76"/>
                    </a:lnTo>
                    <a:lnTo>
                      <a:pt x="78" y="74"/>
                    </a:lnTo>
                    <a:lnTo>
                      <a:pt x="83" y="74"/>
                    </a:lnTo>
                    <a:lnTo>
                      <a:pt x="89" y="74"/>
                    </a:lnTo>
                    <a:lnTo>
                      <a:pt x="95" y="74"/>
                    </a:lnTo>
                    <a:lnTo>
                      <a:pt x="100" y="74"/>
                    </a:lnTo>
                    <a:lnTo>
                      <a:pt x="106" y="74"/>
                    </a:lnTo>
                    <a:lnTo>
                      <a:pt x="112" y="74"/>
                    </a:lnTo>
                    <a:lnTo>
                      <a:pt x="118" y="74"/>
                    </a:lnTo>
                    <a:lnTo>
                      <a:pt x="123" y="74"/>
                    </a:lnTo>
                    <a:lnTo>
                      <a:pt x="129" y="74"/>
                    </a:lnTo>
                    <a:lnTo>
                      <a:pt x="135" y="72"/>
                    </a:lnTo>
                    <a:lnTo>
                      <a:pt x="140" y="72"/>
                    </a:lnTo>
                    <a:lnTo>
                      <a:pt x="146" y="72"/>
                    </a:lnTo>
                    <a:lnTo>
                      <a:pt x="152" y="72"/>
                    </a:lnTo>
                    <a:lnTo>
                      <a:pt x="157" y="72"/>
                    </a:lnTo>
                    <a:lnTo>
                      <a:pt x="163" y="72"/>
                    </a:lnTo>
                    <a:lnTo>
                      <a:pt x="169" y="72"/>
                    </a:lnTo>
                    <a:lnTo>
                      <a:pt x="176" y="72"/>
                    </a:lnTo>
                    <a:lnTo>
                      <a:pt x="180" y="70"/>
                    </a:lnTo>
                    <a:lnTo>
                      <a:pt x="186" y="70"/>
                    </a:lnTo>
                    <a:lnTo>
                      <a:pt x="192" y="68"/>
                    </a:lnTo>
                    <a:lnTo>
                      <a:pt x="197" y="68"/>
                    </a:lnTo>
                    <a:lnTo>
                      <a:pt x="203" y="66"/>
                    </a:lnTo>
                    <a:lnTo>
                      <a:pt x="209" y="66"/>
                    </a:lnTo>
                    <a:lnTo>
                      <a:pt x="214" y="65"/>
                    </a:lnTo>
                    <a:lnTo>
                      <a:pt x="220" y="65"/>
                    </a:lnTo>
                    <a:lnTo>
                      <a:pt x="226" y="63"/>
                    </a:lnTo>
                    <a:lnTo>
                      <a:pt x="232" y="63"/>
                    </a:lnTo>
                    <a:lnTo>
                      <a:pt x="237" y="61"/>
                    </a:lnTo>
                    <a:lnTo>
                      <a:pt x="243" y="61"/>
                    </a:lnTo>
                    <a:lnTo>
                      <a:pt x="249" y="59"/>
                    </a:lnTo>
                    <a:lnTo>
                      <a:pt x="252" y="59"/>
                    </a:lnTo>
                    <a:lnTo>
                      <a:pt x="260" y="57"/>
                    </a:lnTo>
                    <a:lnTo>
                      <a:pt x="266" y="57"/>
                    </a:lnTo>
                    <a:lnTo>
                      <a:pt x="275" y="53"/>
                    </a:lnTo>
                    <a:lnTo>
                      <a:pt x="287" y="51"/>
                    </a:lnTo>
                    <a:lnTo>
                      <a:pt x="298" y="47"/>
                    </a:lnTo>
                    <a:lnTo>
                      <a:pt x="308" y="46"/>
                    </a:lnTo>
                    <a:lnTo>
                      <a:pt x="319" y="40"/>
                    </a:lnTo>
                    <a:lnTo>
                      <a:pt x="330" y="38"/>
                    </a:lnTo>
                    <a:lnTo>
                      <a:pt x="340" y="34"/>
                    </a:lnTo>
                    <a:lnTo>
                      <a:pt x="351" y="32"/>
                    </a:lnTo>
                    <a:lnTo>
                      <a:pt x="361" y="27"/>
                    </a:lnTo>
                    <a:lnTo>
                      <a:pt x="372" y="23"/>
                    </a:lnTo>
                    <a:lnTo>
                      <a:pt x="384" y="19"/>
                    </a:lnTo>
                    <a:lnTo>
                      <a:pt x="395" y="17"/>
                    </a:lnTo>
                    <a:lnTo>
                      <a:pt x="404" y="11"/>
                    </a:lnTo>
                    <a:lnTo>
                      <a:pt x="416" y="8"/>
                    </a:lnTo>
                    <a:lnTo>
                      <a:pt x="425" y="4"/>
                    </a:lnTo>
                    <a:lnTo>
                      <a:pt x="43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5" name="Freeform 71"/>
              <p:cNvSpPr>
                <a:spLocks/>
              </p:cNvSpPr>
              <p:nvPr/>
            </p:nvSpPr>
            <p:spPr bwMode="auto">
              <a:xfrm>
                <a:off x="1715" y="2235"/>
                <a:ext cx="283" cy="326"/>
              </a:xfrm>
              <a:custGeom>
                <a:avLst/>
                <a:gdLst>
                  <a:gd name="T0" fmla="*/ 566 w 566"/>
                  <a:gd name="T1" fmla="*/ 17 h 652"/>
                  <a:gd name="T2" fmla="*/ 553 w 566"/>
                  <a:gd name="T3" fmla="*/ 51 h 652"/>
                  <a:gd name="T4" fmla="*/ 538 w 566"/>
                  <a:gd name="T5" fmla="*/ 89 h 652"/>
                  <a:gd name="T6" fmla="*/ 530 w 566"/>
                  <a:gd name="T7" fmla="*/ 125 h 652"/>
                  <a:gd name="T8" fmla="*/ 523 w 566"/>
                  <a:gd name="T9" fmla="*/ 165 h 652"/>
                  <a:gd name="T10" fmla="*/ 515 w 566"/>
                  <a:gd name="T11" fmla="*/ 203 h 652"/>
                  <a:gd name="T12" fmla="*/ 507 w 566"/>
                  <a:gd name="T13" fmla="*/ 245 h 652"/>
                  <a:gd name="T14" fmla="*/ 500 w 566"/>
                  <a:gd name="T15" fmla="*/ 283 h 652"/>
                  <a:gd name="T16" fmla="*/ 492 w 566"/>
                  <a:gd name="T17" fmla="*/ 325 h 652"/>
                  <a:gd name="T18" fmla="*/ 485 w 566"/>
                  <a:gd name="T19" fmla="*/ 365 h 652"/>
                  <a:gd name="T20" fmla="*/ 477 w 566"/>
                  <a:gd name="T21" fmla="*/ 405 h 652"/>
                  <a:gd name="T22" fmla="*/ 468 w 566"/>
                  <a:gd name="T23" fmla="*/ 443 h 652"/>
                  <a:gd name="T24" fmla="*/ 460 w 566"/>
                  <a:gd name="T25" fmla="*/ 485 h 652"/>
                  <a:gd name="T26" fmla="*/ 449 w 566"/>
                  <a:gd name="T27" fmla="*/ 521 h 652"/>
                  <a:gd name="T28" fmla="*/ 437 w 566"/>
                  <a:gd name="T29" fmla="*/ 561 h 652"/>
                  <a:gd name="T30" fmla="*/ 424 w 566"/>
                  <a:gd name="T31" fmla="*/ 599 h 652"/>
                  <a:gd name="T32" fmla="*/ 388 w 566"/>
                  <a:gd name="T33" fmla="*/ 625 h 652"/>
                  <a:gd name="T34" fmla="*/ 346 w 566"/>
                  <a:gd name="T35" fmla="*/ 640 h 652"/>
                  <a:gd name="T36" fmla="*/ 302 w 566"/>
                  <a:gd name="T37" fmla="*/ 648 h 652"/>
                  <a:gd name="T38" fmla="*/ 257 w 566"/>
                  <a:gd name="T39" fmla="*/ 650 h 652"/>
                  <a:gd name="T40" fmla="*/ 211 w 566"/>
                  <a:gd name="T41" fmla="*/ 650 h 652"/>
                  <a:gd name="T42" fmla="*/ 164 w 566"/>
                  <a:gd name="T43" fmla="*/ 650 h 652"/>
                  <a:gd name="T44" fmla="*/ 118 w 566"/>
                  <a:gd name="T45" fmla="*/ 648 h 652"/>
                  <a:gd name="T46" fmla="*/ 72 w 566"/>
                  <a:gd name="T47" fmla="*/ 646 h 652"/>
                  <a:gd name="T48" fmla="*/ 29 w 566"/>
                  <a:gd name="T49" fmla="*/ 638 h 652"/>
                  <a:gd name="T50" fmla="*/ 4 w 566"/>
                  <a:gd name="T51" fmla="*/ 614 h 652"/>
                  <a:gd name="T52" fmla="*/ 40 w 566"/>
                  <a:gd name="T53" fmla="*/ 606 h 652"/>
                  <a:gd name="T54" fmla="*/ 89 w 566"/>
                  <a:gd name="T55" fmla="*/ 612 h 652"/>
                  <a:gd name="T56" fmla="*/ 118 w 566"/>
                  <a:gd name="T57" fmla="*/ 614 h 652"/>
                  <a:gd name="T58" fmla="*/ 146 w 566"/>
                  <a:gd name="T59" fmla="*/ 616 h 652"/>
                  <a:gd name="T60" fmla="*/ 175 w 566"/>
                  <a:gd name="T61" fmla="*/ 619 h 652"/>
                  <a:gd name="T62" fmla="*/ 203 w 566"/>
                  <a:gd name="T63" fmla="*/ 619 h 652"/>
                  <a:gd name="T64" fmla="*/ 232 w 566"/>
                  <a:gd name="T65" fmla="*/ 619 h 652"/>
                  <a:gd name="T66" fmla="*/ 259 w 566"/>
                  <a:gd name="T67" fmla="*/ 616 h 652"/>
                  <a:gd name="T68" fmla="*/ 289 w 566"/>
                  <a:gd name="T69" fmla="*/ 614 h 652"/>
                  <a:gd name="T70" fmla="*/ 342 w 566"/>
                  <a:gd name="T71" fmla="*/ 602 h 652"/>
                  <a:gd name="T72" fmla="*/ 384 w 566"/>
                  <a:gd name="T73" fmla="*/ 581 h 652"/>
                  <a:gd name="T74" fmla="*/ 403 w 566"/>
                  <a:gd name="T75" fmla="*/ 553 h 652"/>
                  <a:gd name="T76" fmla="*/ 416 w 566"/>
                  <a:gd name="T77" fmla="*/ 519 h 652"/>
                  <a:gd name="T78" fmla="*/ 426 w 566"/>
                  <a:gd name="T79" fmla="*/ 485 h 652"/>
                  <a:gd name="T80" fmla="*/ 433 w 566"/>
                  <a:gd name="T81" fmla="*/ 448 h 652"/>
                  <a:gd name="T82" fmla="*/ 439 w 566"/>
                  <a:gd name="T83" fmla="*/ 410 h 652"/>
                  <a:gd name="T84" fmla="*/ 449 w 566"/>
                  <a:gd name="T85" fmla="*/ 378 h 652"/>
                  <a:gd name="T86" fmla="*/ 454 w 566"/>
                  <a:gd name="T87" fmla="*/ 348 h 652"/>
                  <a:gd name="T88" fmla="*/ 462 w 566"/>
                  <a:gd name="T89" fmla="*/ 317 h 652"/>
                  <a:gd name="T90" fmla="*/ 466 w 566"/>
                  <a:gd name="T91" fmla="*/ 289 h 652"/>
                  <a:gd name="T92" fmla="*/ 471 w 566"/>
                  <a:gd name="T93" fmla="*/ 260 h 652"/>
                  <a:gd name="T94" fmla="*/ 475 w 566"/>
                  <a:gd name="T95" fmla="*/ 230 h 652"/>
                  <a:gd name="T96" fmla="*/ 481 w 566"/>
                  <a:gd name="T97" fmla="*/ 201 h 652"/>
                  <a:gd name="T98" fmla="*/ 487 w 566"/>
                  <a:gd name="T99" fmla="*/ 171 h 652"/>
                  <a:gd name="T100" fmla="*/ 494 w 566"/>
                  <a:gd name="T101" fmla="*/ 141 h 652"/>
                  <a:gd name="T102" fmla="*/ 500 w 566"/>
                  <a:gd name="T103" fmla="*/ 112 h 652"/>
                  <a:gd name="T104" fmla="*/ 509 w 566"/>
                  <a:gd name="T105" fmla="*/ 84 h 652"/>
                  <a:gd name="T106" fmla="*/ 517 w 566"/>
                  <a:gd name="T107" fmla="*/ 55 h 652"/>
                  <a:gd name="T108" fmla="*/ 528 w 566"/>
                  <a:gd name="T109" fmla="*/ 27 h 652"/>
                  <a:gd name="T110" fmla="*/ 551 w 566"/>
                  <a:gd name="T111" fmla="*/ 0 h 6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66"/>
                  <a:gd name="T169" fmla="*/ 0 h 652"/>
                  <a:gd name="T170" fmla="*/ 566 w 566"/>
                  <a:gd name="T171" fmla="*/ 652 h 65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66" h="652">
                    <a:moveTo>
                      <a:pt x="551" y="0"/>
                    </a:moveTo>
                    <a:lnTo>
                      <a:pt x="557" y="2"/>
                    </a:lnTo>
                    <a:lnTo>
                      <a:pt x="563" y="6"/>
                    </a:lnTo>
                    <a:lnTo>
                      <a:pt x="564" y="11"/>
                    </a:lnTo>
                    <a:lnTo>
                      <a:pt x="566" y="17"/>
                    </a:lnTo>
                    <a:lnTo>
                      <a:pt x="564" y="25"/>
                    </a:lnTo>
                    <a:lnTo>
                      <a:pt x="564" y="30"/>
                    </a:lnTo>
                    <a:lnTo>
                      <a:pt x="561" y="38"/>
                    </a:lnTo>
                    <a:lnTo>
                      <a:pt x="559" y="46"/>
                    </a:lnTo>
                    <a:lnTo>
                      <a:pt x="553" y="51"/>
                    </a:lnTo>
                    <a:lnTo>
                      <a:pt x="551" y="59"/>
                    </a:lnTo>
                    <a:lnTo>
                      <a:pt x="547" y="66"/>
                    </a:lnTo>
                    <a:lnTo>
                      <a:pt x="544" y="76"/>
                    </a:lnTo>
                    <a:lnTo>
                      <a:pt x="540" y="82"/>
                    </a:lnTo>
                    <a:lnTo>
                      <a:pt x="538" y="89"/>
                    </a:lnTo>
                    <a:lnTo>
                      <a:pt x="536" y="97"/>
                    </a:lnTo>
                    <a:lnTo>
                      <a:pt x="538" y="104"/>
                    </a:lnTo>
                    <a:lnTo>
                      <a:pt x="534" y="110"/>
                    </a:lnTo>
                    <a:lnTo>
                      <a:pt x="534" y="120"/>
                    </a:lnTo>
                    <a:lnTo>
                      <a:pt x="530" y="125"/>
                    </a:lnTo>
                    <a:lnTo>
                      <a:pt x="530" y="135"/>
                    </a:lnTo>
                    <a:lnTo>
                      <a:pt x="526" y="141"/>
                    </a:lnTo>
                    <a:lnTo>
                      <a:pt x="526" y="150"/>
                    </a:lnTo>
                    <a:lnTo>
                      <a:pt x="525" y="156"/>
                    </a:lnTo>
                    <a:lnTo>
                      <a:pt x="523" y="165"/>
                    </a:lnTo>
                    <a:lnTo>
                      <a:pt x="521" y="173"/>
                    </a:lnTo>
                    <a:lnTo>
                      <a:pt x="521" y="180"/>
                    </a:lnTo>
                    <a:lnTo>
                      <a:pt x="519" y="188"/>
                    </a:lnTo>
                    <a:lnTo>
                      <a:pt x="517" y="196"/>
                    </a:lnTo>
                    <a:lnTo>
                      <a:pt x="515" y="203"/>
                    </a:lnTo>
                    <a:lnTo>
                      <a:pt x="513" y="213"/>
                    </a:lnTo>
                    <a:lnTo>
                      <a:pt x="511" y="220"/>
                    </a:lnTo>
                    <a:lnTo>
                      <a:pt x="511" y="230"/>
                    </a:lnTo>
                    <a:lnTo>
                      <a:pt x="509" y="237"/>
                    </a:lnTo>
                    <a:lnTo>
                      <a:pt x="507" y="245"/>
                    </a:lnTo>
                    <a:lnTo>
                      <a:pt x="506" y="253"/>
                    </a:lnTo>
                    <a:lnTo>
                      <a:pt x="506" y="260"/>
                    </a:lnTo>
                    <a:lnTo>
                      <a:pt x="504" y="268"/>
                    </a:lnTo>
                    <a:lnTo>
                      <a:pt x="502" y="275"/>
                    </a:lnTo>
                    <a:lnTo>
                      <a:pt x="500" y="283"/>
                    </a:lnTo>
                    <a:lnTo>
                      <a:pt x="498" y="293"/>
                    </a:lnTo>
                    <a:lnTo>
                      <a:pt x="496" y="300"/>
                    </a:lnTo>
                    <a:lnTo>
                      <a:pt x="496" y="308"/>
                    </a:lnTo>
                    <a:lnTo>
                      <a:pt x="494" y="315"/>
                    </a:lnTo>
                    <a:lnTo>
                      <a:pt x="492" y="325"/>
                    </a:lnTo>
                    <a:lnTo>
                      <a:pt x="490" y="331"/>
                    </a:lnTo>
                    <a:lnTo>
                      <a:pt x="490" y="340"/>
                    </a:lnTo>
                    <a:lnTo>
                      <a:pt x="488" y="348"/>
                    </a:lnTo>
                    <a:lnTo>
                      <a:pt x="488" y="357"/>
                    </a:lnTo>
                    <a:lnTo>
                      <a:pt x="485" y="365"/>
                    </a:lnTo>
                    <a:lnTo>
                      <a:pt x="483" y="372"/>
                    </a:lnTo>
                    <a:lnTo>
                      <a:pt x="481" y="380"/>
                    </a:lnTo>
                    <a:lnTo>
                      <a:pt x="481" y="388"/>
                    </a:lnTo>
                    <a:lnTo>
                      <a:pt x="479" y="395"/>
                    </a:lnTo>
                    <a:lnTo>
                      <a:pt x="477" y="405"/>
                    </a:lnTo>
                    <a:lnTo>
                      <a:pt x="475" y="410"/>
                    </a:lnTo>
                    <a:lnTo>
                      <a:pt x="475" y="420"/>
                    </a:lnTo>
                    <a:lnTo>
                      <a:pt x="471" y="428"/>
                    </a:lnTo>
                    <a:lnTo>
                      <a:pt x="469" y="435"/>
                    </a:lnTo>
                    <a:lnTo>
                      <a:pt x="468" y="443"/>
                    </a:lnTo>
                    <a:lnTo>
                      <a:pt x="468" y="450"/>
                    </a:lnTo>
                    <a:lnTo>
                      <a:pt x="464" y="458"/>
                    </a:lnTo>
                    <a:lnTo>
                      <a:pt x="464" y="467"/>
                    </a:lnTo>
                    <a:lnTo>
                      <a:pt x="462" y="475"/>
                    </a:lnTo>
                    <a:lnTo>
                      <a:pt x="460" y="485"/>
                    </a:lnTo>
                    <a:lnTo>
                      <a:pt x="456" y="490"/>
                    </a:lnTo>
                    <a:lnTo>
                      <a:pt x="454" y="500"/>
                    </a:lnTo>
                    <a:lnTo>
                      <a:pt x="452" y="505"/>
                    </a:lnTo>
                    <a:lnTo>
                      <a:pt x="450" y="515"/>
                    </a:lnTo>
                    <a:lnTo>
                      <a:pt x="449" y="521"/>
                    </a:lnTo>
                    <a:lnTo>
                      <a:pt x="447" y="530"/>
                    </a:lnTo>
                    <a:lnTo>
                      <a:pt x="445" y="538"/>
                    </a:lnTo>
                    <a:lnTo>
                      <a:pt x="443" y="545"/>
                    </a:lnTo>
                    <a:lnTo>
                      <a:pt x="439" y="553"/>
                    </a:lnTo>
                    <a:lnTo>
                      <a:pt x="437" y="561"/>
                    </a:lnTo>
                    <a:lnTo>
                      <a:pt x="435" y="568"/>
                    </a:lnTo>
                    <a:lnTo>
                      <a:pt x="433" y="576"/>
                    </a:lnTo>
                    <a:lnTo>
                      <a:pt x="430" y="583"/>
                    </a:lnTo>
                    <a:lnTo>
                      <a:pt x="428" y="591"/>
                    </a:lnTo>
                    <a:lnTo>
                      <a:pt x="424" y="599"/>
                    </a:lnTo>
                    <a:lnTo>
                      <a:pt x="422" y="608"/>
                    </a:lnTo>
                    <a:lnTo>
                      <a:pt x="412" y="612"/>
                    </a:lnTo>
                    <a:lnTo>
                      <a:pt x="405" y="616"/>
                    </a:lnTo>
                    <a:lnTo>
                      <a:pt x="397" y="621"/>
                    </a:lnTo>
                    <a:lnTo>
                      <a:pt x="388" y="625"/>
                    </a:lnTo>
                    <a:lnTo>
                      <a:pt x="380" y="629"/>
                    </a:lnTo>
                    <a:lnTo>
                      <a:pt x="373" y="633"/>
                    </a:lnTo>
                    <a:lnTo>
                      <a:pt x="365" y="635"/>
                    </a:lnTo>
                    <a:lnTo>
                      <a:pt x="355" y="638"/>
                    </a:lnTo>
                    <a:lnTo>
                      <a:pt x="346" y="640"/>
                    </a:lnTo>
                    <a:lnTo>
                      <a:pt x="338" y="642"/>
                    </a:lnTo>
                    <a:lnTo>
                      <a:pt x="329" y="642"/>
                    </a:lnTo>
                    <a:lnTo>
                      <a:pt x="319" y="644"/>
                    </a:lnTo>
                    <a:lnTo>
                      <a:pt x="312" y="646"/>
                    </a:lnTo>
                    <a:lnTo>
                      <a:pt x="302" y="648"/>
                    </a:lnTo>
                    <a:lnTo>
                      <a:pt x="295" y="648"/>
                    </a:lnTo>
                    <a:lnTo>
                      <a:pt x="285" y="650"/>
                    </a:lnTo>
                    <a:lnTo>
                      <a:pt x="276" y="650"/>
                    </a:lnTo>
                    <a:lnTo>
                      <a:pt x="266" y="650"/>
                    </a:lnTo>
                    <a:lnTo>
                      <a:pt x="257" y="650"/>
                    </a:lnTo>
                    <a:lnTo>
                      <a:pt x="247" y="650"/>
                    </a:lnTo>
                    <a:lnTo>
                      <a:pt x="240" y="650"/>
                    </a:lnTo>
                    <a:lnTo>
                      <a:pt x="230" y="650"/>
                    </a:lnTo>
                    <a:lnTo>
                      <a:pt x="221" y="650"/>
                    </a:lnTo>
                    <a:lnTo>
                      <a:pt x="211" y="650"/>
                    </a:lnTo>
                    <a:lnTo>
                      <a:pt x="202" y="650"/>
                    </a:lnTo>
                    <a:lnTo>
                      <a:pt x="192" y="650"/>
                    </a:lnTo>
                    <a:lnTo>
                      <a:pt x="183" y="650"/>
                    </a:lnTo>
                    <a:lnTo>
                      <a:pt x="173" y="650"/>
                    </a:lnTo>
                    <a:lnTo>
                      <a:pt x="164" y="650"/>
                    </a:lnTo>
                    <a:lnTo>
                      <a:pt x="154" y="650"/>
                    </a:lnTo>
                    <a:lnTo>
                      <a:pt x="146" y="652"/>
                    </a:lnTo>
                    <a:lnTo>
                      <a:pt x="137" y="652"/>
                    </a:lnTo>
                    <a:lnTo>
                      <a:pt x="127" y="650"/>
                    </a:lnTo>
                    <a:lnTo>
                      <a:pt x="118" y="648"/>
                    </a:lnTo>
                    <a:lnTo>
                      <a:pt x="108" y="646"/>
                    </a:lnTo>
                    <a:lnTo>
                      <a:pt x="99" y="646"/>
                    </a:lnTo>
                    <a:lnTo>
                      <a:pt x="91" y="646"/>
                    </a:lnTo>
                    <a:lnTo>
                      <a:pt x="82" y="646"/>
                    </a:lnTo>
                    <a:lnTo>
                      <a:pt x="72" y="646"/>
                    </a:lnTo>
                    <a:lnTo>
                      <a:pt x="65" y="646"/>
                    </a:lnTo>
                    <a:lnTo>
                      <a:pt x="55" y="644"/>
                    </a:lnTo>
                    <a:lnTo>
                      <a:pt x="46" y="642"/>
                    </a:lnTo>
                    <a:lnTo>
                      <a:pt x="38" y="640"/>
                    </a:lnTo>
                    <a:lnTo>
                      <a:pt x="29" y="638"/>
                    </a:lnTo>
                    <a:lnTo>
                      <a:pt x="21" y="635"/>
                    </a:lnTo>
                    <a:lnTo>
                      <a:pt x="13" y="629"/>
                    </a:lnTo>
                    <a:lnTo>
                      <a:pt x="6" y="623"/>
                    </a:lnTo>
                    <a:lnTo>
                      <a:pt x="0" y="618"/>
                    </a:lnTo>
                    <a:lnTo>
                      <a:pt x="4" y="614"/>
                    </a:lnTo>
                    <a:lnTo>
                      <a:pt x="10" y="610"/>
                    </a:lnTo>
                    <a:lnTo>
                      <a:pt x="15" y="606"/>
                    </a:lnTo>
                    <a:lnTo>
                      <a:pt x="21" y="602"/>
                    </a:lnTo>
                    <a:lnTo>
                      <a:pt x="31" y="602"/>
                    </a:lnTo>
                    <a:lnTo>
                      <a:pt x="40" y="606"/>
                    </a:lnTo>
                    <a:lnTo>
                      <a:pt x="51" y="606"/>
                    </a:lnTo>
                    <a:lnTo>
                      <a:pt x="63" y="608"/>
                    </a:lnTo>
                    <a:lnTo>
                      <a:pt x="72" y="610"/>
                    </a:lnTo>
                    <a:lnTo>
                      <a:pt x="84" y="612"/>
                    </a:lnTo>
                    <a:lnTo>
                      <a:pt x="89" y="612"/>
                    </a:lnTo>
                    <a:lnTo>
                      <a:pt x="93" y="612"/>
                    </a:lnTo>
                    <a:lnTo>
                      <a:pt x="99" y="614"/>
                    </a:lnTo>
                    <a:lnTo>
                      <a:pt x="107" y="614"/>
                    </a:lnTo>
                    <a:lnTo>
                      <a:pt x="110" y="614"/>
                    </a:lnTo>
                    <a:lnTo>
                      <a:pt x="118" y="614"/>
                    </a:lnTo>
                    <a:lnTo>
                      <a:pt x="122" y="614"/>
                    </a:lnTo>
                    <a:lnTo>
                      <a:pt x="129" y="616"/>
                    </a:lnTo>
                    <a:lnTo>
                      <a:pt x="133" y="616"/>
                    </a:lnTo>
                    <a:lnTo>
                      <a:pt x="139" y="616"/>
                    </a:lnTo>
                    <a:lnTo>
                      <a:pt x="146" y="616"/>
                    </a:lnTo>
                    <a:lnTo>
                      <a:pt x="152" y="618"/>
                    </a:lnTo>
                    <a:lnTo>
                      <a:pt x="158" y="618"/>
                    </a:lnTo>
                    <a:lnTo>
                      <a:pt x="164" y="618"/>
                    </a:lnTo>
                    <a:lnTo>
                      <a:pt x="167" y="618"/>
                    </a:lnTo>
                    <a:lnTo>
                      <a:pt x="175" y="619"/>
                    </a:lnTo>
                    <a:lnTo>
                      <a:pt x="179" y="619"/>
                    </a:lnTo>
                    <a:lnTo>
                      <a:pt x="186" y="619"/>
                    </a:lnTo>
                    <a:lnTo>
                      <a:pt x="192" y="619"/>
                    </a:lnTo>
                    <a:lnTo>
                      <a:pt x="198" y="621"/>
                    </a:lnTo>
                    <a:lnTo>
                      <a:pt x="203" y="619"/>
                    </a:lnTo>
                    <a:lnTo>
                      <a:pt x="209" y="619"/>
                    </a:lnTo>
                    <a:lnTo>
                      <a:pt x="215" y="619"/>
                    </a:lnTo>
                    <a:lnTo>
                      <a:pt x="221" y="619"/>
                    </a:lnTo>
                    <a:lnTo>
                      <a:pt x="224" y="619"/>
                    </a:lnTo>
                    <a:lnTo>
                      <a:pt x="232" y="619"/>
                    </a:lnTo>
                    <a:lnTo>
                      <a:pt x="236" y="619"/>
                    </a:lnTo>
                    <a:lnTo>
                      <a:pt x="243" y="619"/>
                    </a:lnTo>
                    <a:lnTo>
                      <a:pt x="247" y="618"/>
                    </a:lnTo>
                    <a:lnTo>
                      <a:pt x="255" y="618"/>
                    </a:lnTo>
                    <a:lnTo>
                      <a:pt x="259" y="616"/>
                    </a:lnTo>
                    <a:lnTo>
                      <a:pt x="264" y="616"/>
                    </a:lnTo>
                    <a:lnTo>
                      <a:pt x="270" y="616"/>
                    </a:lnTo>
                    <a:lnTo>
                      <a:pt x="276" y="616"/>
                    </a:lnTo>
                    <a:lnTo>
                      <a:pt x="283" y="614"/>
                    </a:lnTo>
                    <a:lnTo>
                      <a:pt x="289" y="614"/>
                    </a:lnTo>
                    <a:lnTo>
                      <a:pt x="298" y="612"/>
                    </a:lnTo>
                    <a:lnTo>
                      <a:pt x="310" y="610"/>
                    </a:lnTo>
                    <a:lnTo>
                      <a:pt x="319" y="608"/>
                    </a:lnTo>
                    <a:lnTo>
                      <a:pt x="331" y="606"/>
                    </a:lnTo>
                    <a:lnTo>
                      <a:pt x="342" y="602"/>
                    </a:lnTo>
                    <a:lnTo>
                      <a:pt x="354" y="600"/>
                    </a:lnTo>
                    <a:lnTo>
                      <a:pt x="363" y="597"/>
                    </a:lnTo>
                    <a:lnTo>
                      <a:pt x="374" y="595"/>
                    </a:lnTo>
                    <a:lnTo>
                      <a:pt x="378" y="587"/>
                    </a:lnTo>
                    <a:lnTo>
                      <a:pt x="384" y="581"/>
                    </a:lnTo>
                    <a:lnTo>
                      <a:pt x="388" y="576"/>
                    </a:lnTo>
                    <a:lnTo>
                      <a:pt x="393" y="570"/>
                    </a:lnTo>
                    <a:lnTo>
                      <a:pt x="395" y="564"/>
                    </a:lnTo>
                    <a:lnTo>
                      <a:pt x="399" y="559"/>
                    </a:lnTo>
                    <a:lnTo>
                      <a:pt x="403" y="553"/>
                    </a:lnTo>
                    <a:lnTo>
                      <a:pt x="407" y="545"/>
                    </a:lnTo>
                    <a:lnTo>
                      <a:pt x="409" y="540"/>
                    </a:lnTo>
                    <a:lnTo>
                      <a:pt x="412" y="532"/>
                    </a:lnTo>
                    <a:lnTo>
                      <a:pt x="414" y="524"/>
                    </a:lnTo>
                    <a:lnTo>
                      <a:pt x="416" y="519"/>
                    </a:lnTo>
                    <a:lnTo>
                      <a:pt x="418" y="511"/>
                    </a:lnTo>
                    <a:lnTo>
                      <a:pt x="422" y="505"/>
                    </a:lnTo>
                    <a:lnTo>
                      <a:pt x="422" y="498"/>
                    </a:lnTo>
                    <a:lnTo>
                      <a:pt x="426" y="492"/>
                    </a:lnTo>
                    <a:lnTo>
                      <a:pt x="426" y="485"/>
                    </a:lnTo>
                    <a:lnTo>
                      <a:pt x="428" y="477"/>
                    </a:lnTo>
                    <a:lnTo>
                      <a:pt x="428" y="469"/>
                    </a:lnTo>
                    <a:lnTo>
                      <a:pt x="430" y="462"/>
                    </a:lnTo>
                    <a:lnTo>
                      <a:pt x="431" y="454"/>
                    </a:lnTo>
                    <a:lnTo>
                      <a:pt x="433" y="448"/>
                    </a:lnTo>
                    <a:lnTo>
                      <a:pt x="433" y="439"/>
                    </a:lnTo>
                    <a:lnTo>
                      <a:pt x="435" y="433"/>
                    </a:lnTo>
                    <a:lnTo>
                      <a:pt x="435" y="426"/>
                    </a:lnTo>
                    <a:lnTo>
                      <a:pt x="437" y="420"/>
                    </a:lnTo>
                    <a:lnTo>
                      <a:pt x="439" y="410"/>
                    </a:lnTo>
                    <a:lnTo>
                      <a:pt x="441" y="405"/>
                    </a:lnTo>
                    <a:lnTo>
                      <a:pt x="441" y="397"/>
                    </a:lnTo>
                    <a:lnTo>
                      <a:pt x="443" y="391"/>
                    </a:lnTo>
                    <a:lnTo>
                      <a:pt x="445" y="384"/>
                    </a:lnTo>
                    <a:lnTo>
                      <a:pt x="449" y="378"/>
                    </a:lnTo>
                    <a:lnTo>
                      <a:pt x="450" y="372"/>
                    </a:lnTo>
                    <a:lnTo>
                      <a:pt x="450" y="367"/>
                    </a:lnTo>
                    <a:lnTo>
                      <a:pt x="452" y="361"/>
                    </a:lnTo>
                    <a:lnTo>
                      <a:pt x="454" y="353"/>
                    </a:lnTo>
                    <a:lnTo>
                      <a:pt x="454" y="348"/>
                    </a:lnTo>
                    <a:lnTo>
                      <a:pt x="456" y="342"/>
                    </a:lnTo>
                    <a:lnTo>
                      <a:pt x="456" y="336"/>
                    </a:lnTo>
                    <a:lnTo>
                      <a:pt x="460" y="331"/>
                    </a:lnTo>
                    <a:lnTo>
                      <a:pt x="460" y="325"/>
                    </a:lnTo>
                    <a:lnTo>
                      <a:pt x="462" y="317"/>
                    </a:lnTo>
                    <a:lnTo>
                      <a:pt x="462" y="312"/>
                    </a:lnTo>
                    <a:lnTo>
                      <a:pt x="464" y="308"/>
                    </a:lnTo>
                    <a:lnTo>
                      <a:pt x="464" y="300"/>
                    </a:lnTo>
                    <a:lnTo>
                      <a:pt x="466" y="294"/>
                    </a:lnTo>
                    <a:lnTo>
                      <a:pt x="466" y="289"/>
                    </a:lnTo>
                    <a:lnTo>
                      <a:pt x="468" y="283"/>
                    </a:lnTo>
                    <a:lnTo>
                      <a:pt x="468" y="277"/>
                    </a:lnTo>
                    <a:lnTo>
                      <a:pt x="469" y="272"/>
                    </a:lnTo>
                    <a:lnTo>
                      <a:pt x="469" y="266"/>
                    </a:lnTo>
                    <a:lnTo>
                      <a:pt x="471" y="260"/>
                    </a:lnTo>
                    <a:lnTo>
                      <a:pt x="471" y="255"/>
                    </a:lnTo>
                    <a:lnTo>
                      <a:pt x="473" y="247"/>
                    </a:lnTo>
                    <a:lnTo>
                      <a:pt x="473" y="241"/>
                    </a:lnTo>
                    <a:lnTo>
                      <a:pt x="475" y="237"/>
                    </a:lnTo>
                    <a:lnTo>
                      <a:pt x="475" y="230"/>
                    </a:lnTo>
                    <a:lnTo>
                      <a:pt x="477" y="224"/>
                    </a:lnTo>
                    <a:lnTo>
                      <a:pt x="477" y="218"/>
                    </a:lnTo>
                    <a:lnTo>
                      <a:pt x="479" y="213"/>
                    </a:lnTo>
                    <a:lnTo>
                      <a:pt x="481" y="207"/>
                    </a:lnTo>
                    <a:lnTo>
                      <a:pt x="481" y="201"/>
                    </a:lnTo>
                    <a:lnTo>
                      <a:pt x="483" y="194"/>
                    </a:lnTo>
                    <a:lnTo>
                      <a:pt x="485" y="190"/>
                    </a:lnTo>
                    <a:lnTo>
                      <a:pt x="485" y="184"/>
                    </a:lnTo>
                    <a:lnTo>
                      <a:pt x="487" y="177"/>
                    </a:lnTo>
                    <a:lnTo>
                      <a:pt x="487" y="171"/>
                    </a:lnTo>
                    <a:lnTo>
                      <a:pt x="488" y="165"/>
                    </a:lnTo>
                    <a:lnTo>
                      <a:pt x="490" y="160"/>
                    </a:lnTo>
                    <a:lnTo>
                      <a:pt x="490" y="152"/>
                    </a:lnTo>
                    <a:lnTo>
                      <a:pt x="492" y="146"/>
                    </a:lnTo>
                    <a:lnTo>
                      <a:pt x="494" y="141"/>
                    </a:lnTo>
                    <a:lnTo>
                      <a:pt x="494" y="135"/>
                    </a:lnTo>
                    <a:lnTo>
                      <a:pt x="496" y="129"/>
                    </a:lnTo>
                    <a:lnTo>
                      <a:pt x="496" y="123"/>
                    </a:lnTo>
                    <a:lnTo>
                      <a:pt x="498" y="118"/>
                    </a:lnTo>
                    <a:lnTo>
                      <a:pt x="500" y="112"/>
                    </a:lnTo>
                    <a:lnTo>
                      <a:pt x="502" y="106"/>
                    </a:lnTo>
                    <a:lnTo>
                      <a:pt x="504" y="101"/>
                    </a:lnTo>
                    <a:lnTo>
                      <a:pt x="506" y="95"/>
                    </a:lnTo>
                    <a:lnTo>
                      <a:pt x="507" y="89"/>
                    </a:lnTo>
                    <a:lnTo>
                      <a:pt x="509" y="84"/>
                    </a:lnTo>
                    <a:lnTo>
                      <a:pt x="509" y="78"/>
                    </a:lnTo>
                    <a:lnTo>
                      <a:pt x="511" y="72"/>
                    </a:lnTo>
                    <a:lnTo>
                      <a:pt x="513" y="66"/>
                    </a:lnTo>
                    <a:lnTo>
                      <a:pt x="515" y="61"/>
                    </a:lnTo>
                    <a:lnTo>
                      <a:pt x="517" y="55"/>
                    </a:lnTo>
                    <a:lnTo>
                      <a:pt x="521" y="49"/>
                    </a:lnTo>
                    <a:lnTo>
                      <a:pt x="521" y="44"/>
                    </a:lnTo>
                    <a:lnTo>
                      <a:pt x="523" y="38"/>
                    </a:lnTo>
                    <a:lnTo>
                      <a:pt x="525" y="32"/>
                    </a:lnTo>
                    <a:lnTo>
                      <a:pt x="528" y="27"/>
                    </a:lnTo>
                    <a:lnTo>
                      <a:pt x="534" y="15"/>
                    </a:lnTo>
                    <a:lnTo>
                      <a:pt x="540" y="6"/>
                    </a:lnTo>
                    <a:lnTo>
                      <a:pt x="545" y="2"/>
                    </a:lnTo>
                    <a:lnTo>
                      <a:pt x="5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6" name="Freeform 72"/>
              <p:cNvSpPr>
                <a:spLocks/>
              </p:cNvSpPr>
              <p:nvPr/>
            </p:nvSpPr>
            <p:spPr bwMode="auto">
              <a:xfrm>
                <a:off x="1662" y="2257"/>
                <a:ext cx="69" cy="42"/>
              </a:xfrm>
              <a:custGeom>
                <a:avLst/>
                <a:gdLst>
                  <a:gd name="T0" fmla="*/ 5 w 136"/>
                  <a:gd name="T1" fmla="*/ 0 h 83"/>
                  <a:gd name="T2" fmla="*/ 11 w 136"/>
                  <a:gd name="T3" fmla="*/ 3 h 83"/>
                  <a:gd name="T4" fmla="*/ 19 w 136"/>
                  <a:gd name="T5" fmla="*/ 7 h 83"/>
                  <a:gd name="T6" fmla="*/ 24 w 136"/>
                  <a:gd name="T7" fmla="*/ 11 h 83"/>
                  <a:gd name="T8" fmla="*/ 32 w 136"/>
                  <a:gd name="T9" fmla="*/ 15 h 83"/>
                  <a:gd name="T10" fmla="*/ 38 w 136"/>
                  <a:gd name="T11" fmla="*/ 19 h 83"/>
                  <a:gd name="T12" fmla="*/ 45 w 136"/>
                  <a:gd name="T13" fmla="*/ 22 h 83"/>
                  <a:gd name="T14" fmla="*/ 51 w 136"/>
                  <a:gd name="T15" fmla="*/ 24 h 83"/>
                  <a:gd name="T16" fmla="*/ 59 w 136"/>
                  <a:gd name="T17" fmla="*/ 28 h 83"/>
                  <a:gd name="T18" fmla="*/ 64 w 136"/>
                  <a:gd name="T19" fmla="*/ 32 h 83"/>
                  <a:gd name="T20" fmla="*/ 70 w 136"/>
                  <a:gd name="T21" fmla="*/ 34 h 83"/>
                  <a:gd name="T22" fmla="*/ 78 w 136"/>
                  <a:gd name="T23" fmla="*/ 36 h 83"/>
                  <a:gd name="T24" fmla="*/ 85 w 136"/>
                  <a:gd name="T25" fmla="*/ 40 h 83"/>
                  <a:gd name="T26" fmla="*/ 91 w 136"/>
                  <a:gd name="T27" fmla="*/ 41 h 83"/>
                  <a:gd name="T28" fmla="*/ 98 w 136"/>
                  <a:gd name="T29" fmla="*/ 43 h 83"/>
                  <a:gd name="T30" fmla="*/ 104 w 136"/>
                  <a:gd name="T31" fmla="*/ 45 h 83"/>
                  <a:gd name="T32" fmla="*/ 112 w 136"/>
                  <a:gd name="T33" fmla="*/ 49 h 83"/>
                  <a:gd name="T34" fmla="*/ 117 w 136"/>
                  <a:gd name="T35" fmla="*/ 51 h 83"/>
                  <a:gd name="T36" fmla="*/ 125 w 136"/>
                  <a:gd name="T37" fmla="*/ 55 h 83"/>
                  <a:gd name="T38" fmla="*/ 131 w 136"/>
                  <a:gd name="T39" fmla="*/ 57 h 83"/>
                  <a:gd name="T40" fmla="*/ 136 w 136"/>
                  <a:gd name="T41" fmla="*/ 62 h 83"/>
                  <a:gd name="T42" fmla="*/ 133 w 136"/>
                  <a:gd name="T43" fmla="*/ 66 h 83"/>
                  <a:gd name="T44" fmla="*/ 131 w 136"/>
                  <a:gd name="T45" fmla="*/ 72 h 83"/>
                  <a:gd name="T46" fmla="*/ 129 w 136"/>
                  <a:gd name="T47" fmla="*/ 78 h 83"/>
                  <a:gd name="T48" fmla="*/ 127 w 136"/>
                  <a:gd name="T49" fmla="*/ 83 h 83"/>
                  <a:gd name="T50" fmla="*/ 117 w 136"/>
                  <a:gd name="T51" fmla="*/ 81 h 83"/>
                  <a:gd name="T52" fmla="*/ 110 w 136"/>
                  <a:gd name="T53" fmla="*/ 79 h 83"/>
                  <a:gd name="T54" fmla="*/ 100 w 136"/>
                  <a:gd name="T55" fmla="*/ 78 h 83"/>
                  <a:gd name="T56" fmla="*/ 91 w 136"/>
                  <a:gd name="T57" fmla="*/ 76 h 83"/>
                  <a:gd name="T58" fmla="*/ 83 w 136"/>
                  <a:gd name="T59" fmla="*/ 74 h 83"/>
                  <a:gd name="T60" fmla="*/ 76 w 136"/>
                  <a:gd name="T61" fmla="*/ 72 h 83"/>
                  <a:gd name="T62" fmla="*/ 68 w 136"/>
                  <a:gd name="T63" fmla="*/ 68 h 83"/>
                  <a:gd name="T64" fmla="*/ 60 w 136"/>
                  <a:gd name="T65" fmla="*/ 66 h 83"/>
                  <a:gd name="T66" fmla="*/ 51 w 136"/>
                  <a:gd name="T67" fmla="*/ 62 h 83"/>
                  <a:gd name="T68" fmla="*/ 43 w 136"/>
                  <a:gd name="T69" fmla="*/ 60 h 83"/>
                  <a:gd name="T70" fmla="*/ 36 w 136"/>
                  <a:gd name="T71" fmla="*/ 55 h 83"/>
                  <a:gd name="T72" fmla="*/ 28 w 136"/>
                  <a:gd name="T73" fmla="*/ 53 h 83"/>
                  <a:gd name="T74" fmla="*/ 21 w 136"/>
                  <a:gd name="T75" fmla="*/ 47 h 83"/>
                  <a:gd name="T76" fmla="*/ 15 w 136"/>
                  <a:gd name="T77" fmla="*/ 43 h 83"/>
                  <a:gd name="T78" fmla="*/ 5 w 136"/>
                  <a:gd name="T79" fmla="*/ 40 h 83"/>
                  <a:gd name="T80" fmla="*/ 0 w 136"/>
                  <a:gd name="T81" fmla="*/ 36 h 83"/>
                  <a:gd name="T82" fmla="*/ 0 w 136"/>
                  <a:gd name="T83" fmla="*/ 30 h 83"/>
                  <a:gd name="T84" fmla="*/ 0 w 136"/>
                  <a:gd name="T85" fmla="*/ 24 h 83"/>
                  <a:gd name="T86" fmla="*/ 2 w 136"/>
                  <a:gd name="T87" fmla="*/ 21 h 83"/>
                  <a:gd name="T88" fmla="*/ 2 w 136"/>
                  <a:gd name="T89" fmla="*/ 15 h 83"/>
                  <a:gd name="T90" fmla="*/ 3 w 136"/>
                  <a:gd name="T91" fmla="*/ 5 h 83"/>
                  <a:gd name="T92" fmla="*/ 5 w 136"/>
                  <a:gd name="T93" fmla="*/ 0 h 83"/>
                  <a:gd name="T94" fmla="*/ 5 w 136"/>
                  <a:gd name="T95" fmla="*/ 0 h 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6"/>
                  <a:gd name="T145" fmla="*/ 0 h 83"/>
                  <a:gd name="T146" fmla="*/ 136 w 136"/>
                  <a:gd name="T147" fmla="*/ 83 h 8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6" h="83">
                    <a:moveTo>
                      <a:pt x="5" y="0"/>
                    </a:moveTo>
                    <a:lnTo>
                      <a:pt x="11" y="3"/>
                    </a:lnTo>
                    <a:lnTo>
                      <a:pt x="19" y="7"/>
                    </a:lnTo>
                    <a:lnTo>
                      <a:pt x="24" y="11"/>
                    </a:lnTo>
                    <a:lnTo>
                      <a:pt x="32" y="15"/>
                    </a:lnTo>
                    <a:lnTo>
                      <a:pt x="38" y="19"/>
                    </a:lnTo>
                    <a:lnTo>
                      <a:pt x="45" y="22"/>
                    </a:lnTo>
                    <a:lnTo>
                      <a:pt x="51" y="24"/>
                    </a:lnTo>
                    <a:lnTo>
                      <a:pt x="59" y="28"/>
                    </a:lnTo>
                    <a:lnTo>
                      <a:pt x="64" y="32"/>
                    </a:lnTo>
                    <a:lnTo>
                      <a:pt x="70" y="34"/>
                    </a:lnTo>
                    <a:lnTo>
                      <a:pt x="78" y="36"/>
                    </a:lnTo>
                    <a:lnTo>
                      <a:pt x="85" y="40"/>
                    </a:lnTo>
                    <a:lnTo>
                      <a:pt x="91" y="41"/>
                    </a:lnTo>
                    <a:lnTo>
                      <a:pt x="98" y="43"/>
                    </a:lnTo>
                    <a:lnTo>
                      <a:pt x="104" y="45"/>
                    </a:lnTo>
                    <a:lnTo>
                      <a:pt x="112" y="49"/>
                    </a:lnTo>
                    <a:lnTo>
                      <a:pt x="117" y="51"/>
                    </a:lnTo>
                    <a:lnTo>
                      <a:pt x="125" y="55"/>
                    </a:lnTo>
                    <a:lnTo>
                      <a:pt x="131" y="57"/>
                    </a:lnTo>
                    <a:lnTo>
                      <a:pt x="136" y="62"/>
                    </a:lnTo>
                    <a:lnTo>
                      <a:pt x="133" y="66"/>
                    </a:lnTo>
                    <a:lnTo>
                      <a:pt x="131" y="72"/>
                    </a:lnTo>
                    <a:lnTo>
                      <a:pt x="129" y="78"/>
                    </a:lnTo>
                    <a:lnTo>
                      <a:pt x="127" y="83"/>
                    </a:lnTo>
                    <a:lnTo>
                      <a:pt x="117" y="81"/>
                    </a:lnTo>
                    <a:lnTo>
                      <a:pt x="110" y="79"/>
                    </a:lnTo>
                    <a:lnTo>
                      <a:pt x="100" y="78"/>
                    </a:lnTo>
                    <a:lnTo>
                      <a:pt x="91" y="76"/>
                    </a:lnTo>
                    <a:lnTo>
                      <a:pt x="83" y="74"/>
                    </a:lnTo>
                    <a:lnTo>
                      <a:pt x="76" y="72"/>
                    </a:lnTo>
                    <a:lnTo>
                      <a:pt x="68" y="68"/>
                    </a:lnTo>
                    <a:lnTo>
                      <a:pt x="60" y="66"/>
                    </a:lnTo>
                    <a:lnTo>
                      <a:pt x="51" y="62"/>
                    </a:lnTo>
                    <a:lnTo>
                      <a:pt x="43" y="60"/>
                    </a:lnTo>
                    <a:lnTo>
                      <a:pt x="36" y="55"/>
                    </a:lnTo>
                    <a:lnTo>
                      <a:pt x="28" y="53"/>
                    </a:lnTo>
                    <a:lnTo>
                      <a:pt x="21" y="47"/>
                    </a:lnTo>
                    <a:lnTo>
                      <a:pt x="15" y="43"/>
                    </a:lnTo>
                    <a:lnTo>
                      <a:pt x="5" y="40"/>
                    </a:lnTo>
                    <a:lnTo>
                      <a:pt x="0" y="36"/>
                    </a:lnTo>
                    <a:lnTo>
                      <a:pt x="0" y="30"/>
                    </a:lnTo>
                    <a:lnTo>
                      <a:pt x="0" y="24"/>
                    </a:lnTo>
                    <a:lnTo>
                      <a:pt x="2" y="21"/>
                    </a:lnTo>
                    <a:lnTo>
                      <a:pt x="2" y="15"/>
                    </a:lnTo>
                    <a:lnTo>
                      <a:pt x="3" y="5"/>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7" name="Freeform 73"/>
              <p:cNvSpPr>
                <a:spLocks/>
              </p:cNvSpPr>
              <p:nvPr/>
            </p:nvSpPr>
            <p:spPr bwMode="auto">
              <a:xfrm>
                <a:off x="1657" y="2292"/>
                <a:ext cx="82" cy="45"/>
              </a:xfrm>
              <a:custGeom>
                <a:avLst/>
                <a:gdLst>
                  <a:gd name="T0" fmla="*/ 12 w 166"/>
                  <a:gd name="T1" fmla="*/ 0 h 91"/>
                  <a:gd name="T2" fmla="*/ 19 w 166"/>
                  <a:gd name="T3" fmla="*/ 2 h 91"/>
                  <a:gd name="T4" fmla="*/ 29 w 166"/>
                  <a:gd name="T5" fmla="*/ 6 h 91"/>
                  <a:gd name="T6" fmla="*/ 36 w 166"/>
                  <a:gd name="T7" fmla="*/ 10 h 91"/>
                  <a:gd name="T8" fmla="*/ 44 w 166"/>
                  <a:gd name="T9" fmla="*/ 13 h 91"/>
                  <a:gd name="T10" fmla="*/ 52 w 166"/>
                  <a:gd name="T11" fmla="*/ 19 h 91"/>
                  <a:gd name="T12" fmla="*/ 61 w 166"/>
                  <a:gd name="T13" fmla="*/ 23 h 91"/>
                  <a:gd name="T14" fmla="*/ 69 w 166"/>
                  <a:gd name="T15" fmla="*/ 29 h 91"/>
                  <a:gd name="T16" fmla="*/ 76 w 166"/>
                  <a:gd name="T17" fmla="*/ 34 h 91"/>
                  <a:gd name="T18" fmla="*/ 84 w 166"/>
                  <a:gd name="T19" fmla="*/ 38 h 91"/>
                  <a:gd name="T20" fmla="*/ 93 w 166"/>
                  <a:gd name="T21" fmla="*/ 44 h 91"/>
                  <a:gd name="T22" fmla="*/ 101 w 166"/>
                  <a:gd name="T23" fmla="*/ 48 h 91"/>
                  <a:gd name="T24" fmla="*/ 110 w 166"/>
                  <a:gd name="T25" fmla="*/ 53 h 91"/>
                  <a:gd name="T26" fmla="*/ 120 w 166"/>
                  <a:gd name="T27" fmla="*/ 55 h 91"/>
                  <a:gd name="T28" fmla="*/ 128 w 166"/>
                  <a:gd name="T29" fmla="*/ 59 h 91"/>
                  <a:gd name="T30" fmla="*/ 137 w 166"/>
                  <a:gd name="T31" fmla="*/ 61 h 91"/>
                  <a:gd name="T32" fmla="*/ 148 w 166"/>
                  <a:gd name="T33" fmla="*/ 61 h 91"/>
                  <a:gd name="T34" fmla="*/ 156 w 166"/>
                  <a:gd name="T35" fmla="*/ 68 h 91"/>
                  <a:gd name="T36" fmla="*/ 166 w 166"/>
                  <a:gd name="T37" fmla="*/ 76 h 91"/>
                  <a:gd name="T38" fmla="*/ 156 w 166"/>
                  <a:gd name="T39" fmla="*/ 82 h 91"/>
                  <a:gd name="T40" fmla="*/ 148 w 166"/>
                  <a:gd name="T41" fmla="*/ 91 h 91"/>
                  <a:gd name="T42" fmla="*/ 137 w 166"/>
                  <a:gd name="T43" fmla="*/ 89 h 91"/>
                  <a:gd name="T44" fmla="*/ 128 w 166"/>
                  <a:gd name="T45" fmla="*/ 87 h 91"/>
                  <a:gd name="T46" fmla="*/ 116 w 166"/>
                  <a:gd name="T47" fmla="*/ 84 h 91"/>
                  <a:gd name="T48" fmla="*/ 109 w 166"/>
                  <a:gd name="T49" fmla="*/ 82 h 91"/>
                  <a:gd name="T50" fmla="*/ 99 w 166"/>
                  <a:gd name="T51" fmla="*/ 78 h 91"/>
                  <a:gd name="T52" fmla="*/ 90 w 166"/>
                  <a:gd name="T53" fmla="*/ 76 h 91"/>
                  <a:gd name="T54" fmla="*/ 80 w 166"/>
                  <a:gd name="T55" fmla="*/ 72 h 91"/>
                  <a:gd name="T56" fmla="*/ 71 w 166"/>
                  <a:gd name="T57" fmla="*/ 67 h 91"/>
                  <a:gd name="T58" fmla="*/ 61 w 166"/>
                  <a:gd name="T59" fmla="*/ 63 h 91"/>
                  <a:gd name="T60" fmla="*/ 53 w 166"/>
                  <a:gd name="T61" fmla="*/ 57 h 91"/>
                  <a:gd name="T62" fmla="*/ 44 w 166"/>
                  <a:gd name="T63" fmla="*/ 51 h 91"/>
                  <a:gd name="T64" fmla="*/ 34 w 166"/>
                  <a:gd name="T65" fmla="*/ 46 h 91"/>
                  <a:gd name="T66" fmla="*/ 25 w 166"/>
                  <a:gd name="T67" fmla="*/ 40 h 91"/>
                  <a:gd name="T68" fmla="*/ 17 w 166"/>
                  <a:gd name="T69" fmla="*/ 34 h 91"/>
                  <a:gd name="T70" fmla="*/ 10 w 166"/>
                  <a:gd name="T71" fmla="*/ 27 h 91"/>
                  <a:gd name="T72" fmla="*/ 0 w 166"/>
                  <a:gd name="T73" fmla="*/ 21 h 91"/>
                  <a:gd name="T74" fmla="*/ 2 w 166"/>
                  <a:gd name="T75" fmla="*/ 13 h 91"/>
                  <a:gd name="T76" fmla="*/ 6 w 166"/>
                  <a:gd name="T77" fmla="*/ 8 h 91"/>
                  <a:gd name="T78" fmla="*/ 10 w 166"/>
                  <a:gd name="T79" fmla="*/ 2 h 91"/>
                  <a:gd name="T80" fmla="*/ 12 w 166"/>
                  <a:gd name="T81" fmla="*/ 0 h 91"/>
                  <a:gd name="T82" fmla="*/ 12 w 166"/>
                  <a:gd name="T83" fmla="*/ 0 h 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6"/>
                  <a:gd name="T127" fmla="*/ 0 h 91"/>
                  <a:gd name="T128" fmla="*/ 166 w 166"/>
                  <a:gd name="T129" fmla="*/ 91 h 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6" h="91">
                    <a:moveTo>
                      <a:pt x="12" y="0"/>
                    </a:moveTo>
                    <a:lnTo>
                      <a:pt x="19" y="2"/>
                    </a:lnTo>
                    <a:lnTo>
                      <a:pt x="29" y="6"/>
                    </a:lnTo>
                    <a:lnTo>
                      <a:pt x="36" y="10"/>
                    </a:lnTo>
                    <a:lnTo>
                      <a:pt x="44" y="13"/>
                    </a:lnTo>
                    <a:lnTo>
                      <a:pt x="52" y="19"/>
                    </a:lnTo>
                    <a:lnTo>
                      <a:pt x="61" y="23"/>
                    </a:lnTo>
                    <a:lnTo>
                      <a:pt x="69" y="29"/>
                    </a:lnTo>
                    <a:lnTo>
                      <a:pt x="76" y="34"/>
                    </a:lnTo>
                    <a:lnTo>
                      <a:pt x="84" y="38"/>
                    </a:lnTo>
                    <a:lnTo>
                      <a:pt x="93" y="44"/>
                    </a:lnTo>
                    <a:lnTo>
                      <a:pt x="101" y="48"/>
                    </a:lnTo>
                    <a:lnTo>
                      <a:pt x="110" y="53"/>
                    </a:lnTo>
                    <a:lnTo>
                      <a:pt x="120" y="55"/>
                    </a:lnTo>
                    <a:lnTo>
                      <a:pt x="128" y="59"/>
                    </a:lnTo>
                    <a:lnTo>
                      <a:pt x="137" y="61"/>
                    </a:lnTo>
                    <a:lnTo>
                      <a:pt x="148" y="61"/>
                    </a:lnTo>
                    <a:lnTo>
                      <a:pt x="156" y="68"/>
                    </a:lnTo>
                    <a:lnTo>
                      <a:pt x="166" y="76"/>
                    </a:lnTo>
                    <a:lnTo>
                      <a:pt x="156" y="82"/>
                    </a:lnTo>
                    <a:lnTo>
                      <a:pt x="148" y="91"/>
                    </a:lnTo>
                    <a:lnTo>
                      <a:pt x="137" y="89"/>
                    </a:lnTo>
                    <a:lnTo>
                      <a:pt x="128" y="87"/>
                    </a:lnTo>
                    <a:lnTo>
                      <a:pt x="116" y="84"/>
                    </a:lnTo>
                    <a:lnTo>
                      <a:pt x="109" y="82"/>
                    </a:lnTo>
                    <a:lnTo>
                      <a:pt x="99" y="78"/>
                    </a:lnTo>
                    <a:lnTo>
                      <a:pt x="90" y="76"/>
                    </a:lnTo>
                    <a:lnTo>
                      <a:pt x="80" y="72"/>
                    </a:lnTo>
                    <a:lnTo>
                      <a:pt x="71" y="67"/>
                    </a:lnTo>
                    <a:lnTo>
                      <a:pt x="61" y="63"/>
                    </a:lnTo>
                    <a:lnTo>
                      <a:pt x="53" y="57"/>
                    </a:lnTo>
                    <a:lnTo>
                      <a:pt x="44" y="51"/>
                    </a:lnTo>
                    <a:lnTo>
                      <a:pt x="34" y="46"/>
                    </a:lnTo>
                    <a:lnTo>
                      <a:pt x="25" y="40"/>
                    </a:lnTo>
                    <a:lnTo>
                      <a:pt x="17" y="34"/>
                    </a:lnTo>
                    <a:lnTo>
                      <a:pt x="10" y="27"/>
                    </a:lnTo>
                    <a:lnTo>
                      <a:pt x="0" y="21"/>
                    </a:lnTo>
                    <a:lnTo>
                      <a:pt x="2" y="13"/>
                    </a:lnTo>
                    <a:lnTo>
                      <a:pt x="6" y="8"/>
                    </a:lnTo>
                    <a:lnTo>
                      <a:pt x="10" y="2"/>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8" name="Freeform 74"/>
              <p:cNvSpPr>
                <a:spLocks/>
              </p:cNvSpPr>
              <p:nvPr/>
            </p:nvSpPr>
            <p:spPr bwMode="auto">
              <a:xfrm>
                <a:off x="1670" y="2333"/>
                <a:ext cx="64" cy="34"/>
              </a:xfrm>
              <a:custGeom>
                <a:avLst/>
                <a:gdLst>
                  <a:gd name="T0" fmla="*/ 11 w 127"/>
                  <a:gd name="T1" fmla="*/ 0 h 66"/>
                  <a:gd name="T2" fmla="*/ 17 w 127"/>
                  <a:gd name="T3" fmla="*/ 3 h 66"/>
                  <a:gd name="T4" fmla="*/ 25 w 127"/>
                  <a:gd name="T5" fmla="*/ 5 h 66"/>
                  <a:gd name="T6" fmla="*/ 32 w 127"/>
                  <a:gd name="T7" fmla="*/ 9 h 66"/>
                  <a:gd name="T8" fmla="*/ 40 w 127"/>
                  <a:gd name="T9" fmla="*/ 11 h 66"/>
                  <a:gd name="T10" fmla="*/ 45 w 127"/>
                  <a:gd name="T11" fmla="*/ 15 h 66"/>
                  <a:gd name="T12" fmla="*/ 55 w 127"/>
                  <a:gd name="T13" fmla="*/ 17 h 66"/>
                  <a:gd name="T14" fmla="*/ 61 w 127"/>
                  <a:gd name="T15" fmla="*/ 19 h 66"/>
                  <a:gd name="T16" fmla="*/ 70 w 127"/>
                  <a:gd name="T17" fmla="*/ 21 h 66"/>
                  <a:gd name="T18" fmla="*/ 76 w 127"/>
                  <a:gd name="T19" fmla="*/ 22 h 66"/>
                  <a:gd name="T20" fmla="*/ 83 w 127"/>
                  <a:gd name="T21" fmla="*/ 24 h 66"/>
                  <a:gd name="T22" fmla="*/ 91 w 127"/>
                  <a:gd name="T23" fmla="*/ 26 h 66"/>
                  <a:gd name="T24" fmla="*/ 99 w 127"/>
                  <a:gd name="T25" fmla="*/ 30 h 66"/>
                  <a:gd name="T26" fmla="*/ 104 w 127"/>
                  <a:gd name="T27" fmla="*/ 32 h 66"/>
                  <a:gd name="T28" fmla="*/ 114 w 127"/>
                  <a:gd name="T29" fmla="*/ 34 h 66"/>
                  <a:gd name="T30" fmla="*/ 120 w 127"/>
                  <a:gd name="T31" fmla="*/ 38 h 66"/>
                  <a:gd name="T32" fmla="*/ 127 w 127"/>
                  <a:gd name="T33" fmla="*/ 41 h 66"/>
                  <a:gd name="T34" fmla="*/ 127 w 127"/>
                  <a:gd name="T35" fmla="*/ 47 h 66"/>
                  <a:gd name="T36" fmla="*/ 127 w 127"/>
                  <a:gd name="T37" fmla="*/ 53 h 66"/>
                  <a:gd name="T38" fmla="*/ 127 w 127"/>
                  <a:gd name="T39" fmla="*/ 59 h 66"/>
                  <a:gd name="T40" fmla="*/ 127 w 127"/>
                  <a:gd name="T41" fmla="*/ 66 h 66"/>
                  <a:gd name="T42" fmla="*/ 118 w 127"/>
                  <a:gd name="T43" fmla="*/ 64 h 66"/>
                  <a:gd name="T44" fmla="*/ 110 w 127"/>
                  <a:gd name="T45" fmla="*/ 64 h 66"/>
                  <a:gd name="T46" fmla="*/ 101 w 127"/>
                  <a:gd name="T47" fmla="*/ 62 h 66"/>
                  <a:gd name="T48" fmla="*/ 91 w 127"/>
                  <a:gd name="T49" fmla="*/ 62 h 66"/>
                  <a:gd name="T50" fmla="*/ 82 w 127"/>
                  <a:gd name="T51" fmla="*/ 60 h 66"/>
                  <a:gd name="T52" fmla="*/ 74 w 127"/>
                  <a:gd name="T53" fmla="*/ 59 h 66"/>
                  <a:gd name="T54" fmla="*/ 66 w 127"/>
                  <a:gd name="T55" fmla="*/ 57 h 66"/>
                  <a:gd name="T56" fmla="*/ 57 w 127"/>
                  <a:gd name="T57" fmla="*/ 57 h 66"/>
                  <a:gd name="T58" fmla="*/ 47 w 127"/>
                  <a:gd name="T59" fmla="*/ 51 h 66"/>
                  <a:gd name="T60" fmla="*/ 42 w 127"/>
                  <a:gd name="T61" fmla="*/ 49 h 66"/>
                  <a:gd name="T62" fmla="*/ 32 w 127"/>
                  <a:gd name="T63" fmla="*/ 45 h 66"/>
                  <a:gd name="T64" fmla="*/ 26 w 127"/>
                  <a:gd name="T65" fmla="*/ 41 h 66"/>
                  <a:gd name="T66" fmla="*/ 19 w 127"/>
                  <a:gd name="T67" fmla="*/ 36 h 66"/>
                  <a:gd name="T68" fmla="*/ 13 w 127"/>
                  <a:gd name="T69" fmla="*/ 32 h 66"/>
                  <a:gd name="T70" fmla="*/ 6 w 127"/>
                  <a:gd name="T71" fmla="*/ 26 h 66"/>
                  <a:gd name="T72" fmla="*/ 0 w 127"/>
                  <a:gd name="T73" fmla="*/ 21 h 66"/>
                  <a:gd name="T74" fmla="*/ 2 w 127"/>
                  <a:gd name="T75" fmla="*/ 15 h 66"/>
                  <a:gd name="T76" fmla="*/ 6 w 127"/>
                  <a:gd name="T77" fmla="*/ 9 h 66"/>
                  <a:gd name="T78" fmla="*/ 7 w 127"/>
                  <a:gd name="T79" fmla="*/ 3 h 66"/>
                  <a:gd name="T80" fmla="*/ 11 w 127"/>
                  <a:gd name="T81" fmla="*/ 0 h 66"/>
                  <a:gd name="T82" fmla="*/ 11 w 127"/>
                  <a:gd name="T83" fmla="*/ 0 h 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7"/>
                  <a:gd name="T127" fmla="*/ 0 h 66"/>
                  <a:gd name="T128" fmla="*/ 127 w 127"/>
                  <a:gd name="T129" fmla="*/ 66 h 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7" h="66">
                    <a:moveTo>
                      <a:pt x="11" y="0"/>
                    </a:moveTo>
                    <a:lnTo>
                      <a:pt x="17" y="3"/>
                    </a:lnTo>
                    <a:lnTo>
                      <a:pt x="25" y="5"/>
                    </a:lnTo>
                    <a:lnTo>
                      <a:pt x="32" y="9"/>
                    </a:lnTo>
                    <a:lnTo>
                      <a:pt x="40" y="11"/>
                    </a:lnTo>
                    <a:lnTo>
                      <a:pt x="45" y="15"/>
                    </a:lnTo>
                    <a:lnTo>
                      <a:pt x="55" y="17"/>
                    </a:lnTo>
                    <a:lnTo>
                      <a:pt x="61" y="19"/>
                    </a:lnTo>
                    <a:lnTo>
                      <a:pt x="70" y="21"/>
                    </a:lnTo>
                    <a:lnTo>
                      <a:pt x="76" y="22"/>
                    </a:lnTo>
                    <a:lnTo>
                      <a:pt x="83" y="24"/>
                    </a:lnTo>
                    <a:lnTo>
                      <a:pt x="91" y="26"/>
                    </a:lnTo>
                    <a:lnTo>
                      <a:pt x="99" y="30"/>
                    </a:lnTo>
                    <a:lnTo>
                      <a:pt x="104" y="32"/>
                    </a:lnTo>
                    <a:lnTo>
                      <a:pt x="114" y="34"/>
                    </a:lnTo>
                    <a:lnTo>
                      <a:pt x="120" y="38"/>
                    </a:lnTo>
                    <a:lnTo>
                      <a:pt x="127" y="41"/>
                    </a:lnTo>
                    <a:lnTo>
                      <a:pt x="127" y="47"/>
                    </a:lnTo>
                    <a:lnTo>
                      <a:pt x="127" y="53"/>
                    </a:lnTo>
                    <a:lnTo>
                      <a:pt x="127" y="59"/>
                    </a:lnTo>
                    <a:lnTo>
                      <a:pt x="127" y="66"/>
                    </a:lnTo>
                    <a:lnTo>
                      <a:pt x="118" y="64"/>
                    </a:lnTo>
                    <a:lnTo>
                      <a:pt x="110" y="64"/>
                    </a:lnTo>
                    <a:lnTo>
                      <a:pt x="101" y="62"/>
                    </a:lnTo>
                    <a:lnTo>
                      <a:pt x="91" y="62"/>
                    </a:lnTo>
                    <a:lnTo>
                      <a:pt x="82" y="60"/>
                    </a:lnTo>
                    <a:lnTo>
                      <a:pt x="74" y="59"/>
                    </a:lnTo>
                    <a:lnTo>
                      <a:pt x="66" y="57"/>
                    </a:lnTo>
                    <a:lnTo>
                      <a:pt x="57" y="57"/>
                    </a:lnTo>
                    <a:lnTo>
                      <a:pt x="47" y="51"/>
                    </a:lnTo>
                    <a:lnTo>
                      <a:pt x="42" y="49"/>
                    </a:lnTo>
                    <a:lnTo>
                      <a:pt x="32" y="45"/>
                    </a:lnTo>
                    <a:lnTo>
                      <a:pt x="26" y="41"/>
                    </a:lnTo>
                    <a:lnTo>
                      <a:pt x="19" y="36"/>
                    </a:lnTo>
                    <a:lnTo>
                      <a:pt x="13" y="32"/>
                    </a:lnTo>
                    <a:lnTo>
                      <a:pt x="6" y="26"/>
                    </a:lnTo>
                    <a:lnTo>
                      <a:pt x="0" y="21"/>
                    </a:lnTo>
                    <a:lnTo>
                      <a:pt x="2" y="15"/>
                    </a:lnTo>
                    <a:lnTo>
                      <a:pt x="6" y="9"/>
                    </a:lnTo>
                    <a:lnTo>
                      <a:pt x="7" y="3"/>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9" name="Freeform 75"/>
              <p:cNvSpPr>
                <a:spLocks/>
              </p:cNvSpPr>
              <p:nvPr/>
            </p:nvSpPr>
            <p:spPr bwMode="auto">
              <a:xfrm>
                <a:off x="1685" y="2379"/>
                <a:ext cx="62" cy="34"/>
              </a:xfrm>
              <a:custGeom>
                <a:avLst/>
                <a:gdLst>
                  <a:gd name="T0" fmla="*/ 10 w 124"/>
                  <a:gd name="T1" fmla="*/ 0 h 68"/>
                  <a:gd name="T2" fmla="*/ 15 w 124"/>
                  <a:gd name="T3" fmla="*/ 6 h 68"/>
                  <a:gd name="T4" fmla="*/ 21 w 124"/>
                  <a:gd name="T5" fmla="*/ 9 h 68"/>
                  <a:gd name="T6" fmla="*/ 29 w 124"/>
                  <a:gd name="T7" fmla="*/ 11 h 68"/>
                  <a:gd name="T8" fmla="*/ 36 w 124"/>
                  <a:gd name="T9" fmla="*/ 15 h 68"/>
                  <a:gd name="T10" fmla="*/ 42 w 124"/>
                  <a:gd name="T11" fmla="*/ 17 h 68"/>
                  <a:gd name="T12" fmla="*/ 48 w 124"/>
                  <a:gd name="T13" fmla="*/ 21 h 68"/>
                  <a:gd name="T14" fmla="*/ 55 w 124"/>
                  <a:gd name="T15" fmla="*/ 23 h 68"/>
                  <a:gd name="T16" fmla="*/ 65 w 124"/>
                  <a:gd name="T17" fmla="*/ 26 h 68"/>
                  <a:gd name="T18" fmla="*/ 71 w 124"/>
                  <a:gd name="T19" fmla="*/ 26 h 68"/>
                  <a:gd name="T20" fmla="*/ 78 w 124"/>
                  <a:gd name="T21" fmla="*/ 30 h 68"/>
                  <a:gd name="T22" fmla="*/ 86 w 124"/>
                  <a:gd name="T23" fmla="*/ 30 h 68"/>
                  <a:gd name="T24" fmla="*/ 93 w 124"/>
                  <a:gd name="T25" fmla="*/ 34 h 68"/>
                  <a:gd name="T26" fmla="*/ 101 w 124"/>
                  <a:gd name="T27" fmla="*/ 36 h 68"/>
                  <a:gd name="T28" fmla="*/ 109 w 124"/>
                  <a:gd name="T29" fmla="*/ 40 h 68"/>
                  <a:gd name="T30" fmla="*/ 116 w 124"/>
                  <a:gd name="T31" fmla="*/ 42 h 68"/>
                  <a:gd name="T32" fmla="*/ 124 w 124"/>
                  <a:gd name="T33" fmla="*/ 47 h 68"/>
                  <a:gd name="T34" fmla="*/ 120 w 124"/>
                  <a:gd name="T35" fmla="*/ 51 h 68"/>
                  <a:gd name="T36" fmla="*/ 118 w 124"/>
                  <a:gd name="T37" fmla="*/ 57 h 68"/>
                  <a:gd name="T38" fmla="*/ 114 w 124"/>
                  <a:gd name="T39" fmla="*/ 63 h 68"/>
                  <a:gd name="T40" fmla="*/ 112 w 124"/>
                  <a:gd name="T41" fmla="*/ 68 h 68"/>
                  <a:gd name="T42" fmla="*/ 105 w 124"/>
                  <a:gd name="T43" fmla="*/ 66 h 68"/>
                  <a:gd name="T44" fmla="*/ 97 w 124"/>
                  <a:gd name="T45" fmla="*/ 66 h 68"/>
                  <a:gd name="T46" fmla="*/ 88 w 124"/>
                  <a:gd name="T47" fmla="*/ 66 h 68"/>
                  <a:gd name="T48" fmla="*/ 80 w 124"/>
                  <a:gd name="T49" fmla="*/ 66 h 68"/>
                  <a:gd name="T50" fmla="*/ 71 w 124"/>
                  <a:gd name="T51" fmla="*/ 64 h 68"/>
                  <a:gd name="T52" fmla="*/ 61 w 124"/>
                  <a:gd name="T53" fmla="*/ 63 h 68"/>
                  <a:gd name="T54" fmla="*/ 52 w 124"/>
                  <a:gd name="T55" fmla="*/ 61 h 68"/>
                  <a:gd name="T56" fmla="*/ 44 w 124"/>
                  <a:gd name="T57" fmla="*/ 57 h 68"/>
                  <a:gd name="T58" fmla="*/ 34 w 124"/>
                  <a:gd name="T59" fmla="*/ 53 h 68"/>
                  <a:gd name="T60" fmla="*/ 27 w 124"/>
                  <a:gd name="T61" fmla="*/ 49 h 68"/>
                  <a:gd name="T62" fmla="*/ 19 w 124"/>
                  <a:gd name="T63" fmla="*/ 44 h 68"/>
                  <a:gd name="T64" fmla="*/ 14 w 124"/>
                  <a:gd name="T65" fmla="*/ 40 h 68"/>
                  <a:gd name="T66" fmla="*/ 8 w 124"/>
                  <a:gd name="T67" fmla="*/ 34 h 68"/>
                  <a:gd name="T68" fmla="*/ 4 w 124"/>
                  <a:gd name="T69" fmla="*/ 26 h 68"/>
                  <a:gd name="T70" fmla="*/ 0 w 124"/>
                  <a:gd name="T71" fmla="*/ 19 h 68"/>
                  <a:gd name="T72" fmla="*/ 0 w 124"/>
                  <a:gd name="T73" fmla="*/ 11 h 68"/>
                  <a:gd name="T74" fmla="*/ 4 w 124"/>
                  <a:gd name="T75" fmla="*/ 4 h 68"/>
                  <a:gd name="T76" fmla="*/ 10 w 124"/>
                  <a:gd name="T77" fmla="*/ 0 h 68"/>
                  <a:gd name="T78" fmla="*/ 10 w 124"/>
                  <a:gd name="T79" fmla="*/ 0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4"/>
                  <a:gd name="T121" fmla="*/ 0 h 68"/>
                  <a:gd name="T122" fmla="*/ 124 w 124"/>
                  <a:gd name="T123" fmla="*/ 68 h 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4" h="68">
                    <a:moveTo>
                      <a:pt x="10" y="0"/>
                    </a:moveTo>
                    <a:lnTo>
                      <a:pt x="15" y="6"/>
                    </a:lnTo>
                    <a:lnTo>
                      <a:pt x="21" y="9"/>
                    </a:lnTo>
                    <a:lnTo>
                      <a:pt x="29" y="11"/>
                    </a:lnTo>
                    <a:lnTo>
                      <a:pt x="36" y="15"/>
                    </a:lnTo>
                    <a:lnTo>
                      <a:pt x="42" y="17"/>
                    </a:lnTo>
                    <a:lnTo>
                      <a:pt x="48" y="21"/>
                    </a:lnTo>
                    <a:lnTo>
                      <a:pt x="55" y="23"/>
                    </a:lnTo>
                    <a:lnTo>
                      <a:pt x="65" y="26"/>
                    </a:lnTo>
                    <a:lnTo>
                      <a:pt x="71" y="26"/>
                    </a:lnTo>
                    <a:lnTo>
                      <a:pt x="78" y="30"/>
                    </a:lnTo>
                    <a:lnTo>
                      <a:pt x="86" y="30"/>
                    </a:lnTo>
                    <a:lnTo>
                      <a:pt x="93" y="34"/>
                    </a:lnTo>
                    <a:lnTo>
                      <a:pt x="101" y="36"/>
                    </a:lnTo>
                    <a:lnTo>
                      <a:pt x="109" y="40"/>
                    </a:lnTo>
                    <a:lnTo>
                      <a:pt x="116" y="42"/>
                    </a:lnTo>
                    <a:lnTo>
                      <a:pt x="124" y="47"/>
                    </a:lnTo>
                    <a:lnTo>
                      <a:pt x="120" y="51"/>
                    </a:lnTo>
                    <a:lnTo>
                      <a:pt x="118" y="57"/>
                    </a:lnTo>
                    <a:lnTo>
                      <a:pt x="114" y="63"/>
                    </a:lnTo>
                    <a:lnTo>
                      <a:pt x="112" y="68"/>
                    </a:lnTo>
                    <a:lnTo>
                      <a:pt x="105" y="66"/>
                    </a:lnTo>
                    <a:lnTo>
                      <a:pt x="97" y="66"/>
                    </a:lnTo>
                    <a:lnTo>
                      <a:pt x="88" y="66"/>
                    </a:lnTo>
                    <a:lnTo>
                      <a:pt x="80" y="66"/>
                    </a:lnTo>
                    <a:lnTo>
                      <a:pt x="71" y="64"/>
                    </a:lnTo>
                    <a:lnTo>
                      <a:pt x="61" y="63"/>
                    </a:lnTo>
                    <a:lnTo>
                      <a:pt x="52" y="61"/>
                    </a:lnTo>
                    <a:lnTo>
                      <a:pt x="44" y="57"/>
                    </a:lnTo>
                    <a:lnTo>
                      <a:pt x="34" y="53"/>
                    </a:lnTo>
                    <a:lnTo>
                      <a:pt x="27" y="49"/>
                    </a:lnTo>
                    <a:lnTo>
                      <a:pt x="19" y="44"/>
                    </a:lnTo>
                    <a:lnTo>
                      <a:pt x="14" y="40"/>
                    </a:lnTo>
                    <a:lnTo>
                      <a:pt x="8" y="34"/>
                    </a:lnTo>
                    <a:lnTo>
                      <a:pt x="4" y="26"/>
                    </a:lnTo>
                    <a:lnTo>
                      <a:pt x="0" y="19"/>
                    </a:lnTo>
                    <a:lnTo>
                      <a:pt x="0" y="11"/>
                    </a:lnTo>
                    <a:lnTo>
                      <a:pt x="4" y="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20" name="Freeform 76"/>
              <p:cNvSpPr>
                <a:spLocks/>
              </p:cNvSpPr>
              <p:nvPr/>
            </p:nvSpPr>
            <p:spPr bwMode="auto">
              <a:xfrm>
                <a:off x="1686" y="2429"/>
                <a:ext cx="68" cy="24"/>
              </a:xfrm>
              <a:custGeom>
                <a:avLst/>
                <a:gdLst>
                  <a:gd name="T0" fmla="*/ 12 w 135"/>
                  <a:gd name="T1" fmla="*/ 0 h 47"/>
                  <a:gd name="T2" fmla="*/ 17 w 135"/>
                  <a:gd name="T3" fmla="*/ 2 h 47"/>
                  <a:gd name="T4" fmla="*/ 25 w 135"/>
                  <a:gd name="T5" fmla="*/ 5 h 47"/>
                  <a:gd name="T6" fmla="*/ 32 w 135"/>
                  <a:gd name="T7" fmla="*/ 7 h 47"/>
                  <a:gd name="T8" fmla="*/ 40 w 135"/>
                  <a:gd name="T9" fmla="*/ 9 h 47"/>
                  <a:gd name="T10" fmla="*/ 48 w 135"/>
                  <a:gd name="T11" fmla="*/ 9 h 47"/>
                  <a:gd name="T12" fmla="*/ 55 w 135"/>
                  <a:gd name="T13" fmla="*/ 11 h 47"/>
                  <a:gd name="T14" fmla="*/ 63 w 135"/>
                  <a:gd name="T15" fmla="*/ 11 h 47"/>
                  <a:gd name="T16" fmla="*/ 70 w 135"/>
                  <a:gd name="T17" fmla="*/ 15 h 47"/>
                  <a:gd name="T18" fmla="*/ 78 w 135"/>
                  <a:gd name="T19" fmla="*/ 15 h 47"/>
                  <a:gd name="T20" fmla="*/ 86 w 135"/>
                  <a:gd name="T21" fmla="*/ 15 h 47"/>
                  <a:gd name="T22" fmla="*/ 95 w 135"/>
                  <a:gd name="T23" fmla="*/ 15 h 47"/>
                  <a:gd name="T24" fmla="*/ 103 w 135"/>
                  <a:gd name="T25" fmla="*/ 17 h 47"/>
                  <a:gd name="T26" fmla="*/ 110 w 135"/>
                  <a:gd name="T27" fmla="*/ 17 h 47"/>
                  <a:gd name="T28" fmla="*/ 118 w 135"/>
                  <a:gd name="T29" fmla="*/ 17 h 47"/>
                  <a:gd name="T30" fmla="*/ 126 w 135"/>
                  <a:gd name="T31" fmla="*/ 17 h 47"/>
                  <a:gd name="T32" fmla="*/ 135 w 135"/>
                  <a:gd name="T33" fmla="*/ 19 h 47"/>
                  <a:gd name="T34" fmla="*/ 135 w 135"/>
                  <a:gd name="T35" fmla="*/ 22 h 47"/>
                  <a:gd name="T36" fmla="*/ 135 w 135"/>
                  <a:gd name="T37" fmla="*/ 30 h 47"/>
                  <a:gd name="T38" fmla="*/ 135 w 135"/>
                  <a:gd name="T39" fmla="*/ 34 h 47"/>
                  <a:gd name="T40" fmla="*/ 135 w 135"/>
                  <a:gd name="T41" fmla="*/ 43 h 47"/>
                  <a:gd name="T42" fmla="*/ 126 w 135"/>
                  <a:gd name="T43" fmla="*/ 43 h 47"/>
                  <a:gd name="T44" fmla="*/ 116 w 135"/>
                  <a:gd name="T45" fmla="*/ 45 h 47"/>
                  <a:gd name="T46" fmla="*/ 107 w 135"/>
                  <a:gd name="T47" fmla="*/ 45 h 47"/>
                  <a:gd name="T48" fmla="*/ 99 w 135"/>
                  <a:gd name="T49" fmla="*/ 47 h 47"/>
                  <a:gd name="T50" fmla="*/ 89 w 135"/>
                  <a:gd name="T51" fmla="*/ 47 h 47"/>
                  <a:gd name="T52" fmla="*/ 82 w 135"/>
                  <a:gd name="T53" fmla="*/ 47 h 47"/>
                  <a:gd name="T54" fmla="*/ 72 w 135"/>
                  <a:gd name="T55" fmla="*/ 47 h 47"/>
                  <a:gd name="T56" fmla="*/ 65 w 135"/>
                  <a:gd name="T57" fmla="*/ 47 h 47"/>
                  <a:gd name="T58" fmla="*/ 55 w 135"/>
                  <a:gd name="T59" fmla="*/ 45 h 47"/>
                  <a:gd name="T60" fmla="*/ 46 w 135"/>
                  <a:gd name="T61" fmla="*/ 45 h 47"/>
                  <a:gd name="T62" fmla="*/ 38 w 135"/>
                  <a:gd name="T63" fmla="*/ 41 h 47"/>
                  <a:gd name="T64" fmla="*/ 31 w 135"/>
                  <a:gd name="T65" fmla="*/ 38 h 47"/>
                  <a:gd name="T66" fmla="*/ 21 w 135"/>
                  <a:gd name="T67" fmla="*/ 34 h 47"/>
                  <a:gd name="T68" fmla="*/ 13 w 135"/>
                  <a:gd name="T69" fmla="*/ 30 h 47"/>
                  <a:gd name="T70" fmla="*/ 8 w 135"/>
                  <a:gd name="T71" fmla="*/ 22 h 47"/>
                  <a:gd name="T72" fmla="*/ 0 w 135"/>
                  <a:gd name="T73" fmla="*/ 17 h 47"/>
                  <a:gd name="T74" fmla="*/ 2 w 135"/>
                  <a:gd name="T75" fmla="*/ 11 h 47"/>
                  <a:gd name="T76" fmla="*/ 6 w 135"/>
                  <a:gd name="T77" fmla="*/ 7 h 47"/>
                  <a:gd name="T78" fmla="*/ 10 w 135"/>
                  <a:gd name="T79" fmla="*/ 2 h 47"/>
                  <a:gd name="T80" fmla="*/ 12 w 135"/>
                  <a:gd name="T81" fmla="*/ 0 h 47"/>
                  <a:gd name="T82" fmla="*/ 12 w 135"/>
                  <a:gd name="T83" fmla="*/ 0 h 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5"/>
                  <a:gd name="T127" fmla="*/ 0 h 47"/>
                  <a:gd name="T128" fmla="*/ 135 w 135"/>
                  <a:gd name="T129" fmla="*/ 47 h 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5" h="47">
                    <a:moveTo>
                      <a:pt x="12" y="0"/>
                    </a:moveTo>
                    <a:lnTo>
                      <a:pt x="17" y="2"/>
                    </a:lnTo>
                    <a:lnTo>
                      <a:pt x="25" y="5"/>
                    </a:lnTo>
                    <a:lnTo>
                      <a:pt x="32" y="7"/>
                    </a:lnTo>
                    <a:lnTo>
                      <a:pt x="40" y="9"/>
                    </a:lnTo>
                    <a:lnTo>
                      <a:pt x="48" y="9"/>
                    </a:lnTo>
                    <a:lnTo>
                      <a:pt x="55" y="11"/>
                    </a:lnTo>
                    <a:lnTo>
                      <a:pt x="63" y="11"/>
                    </a:lnTo>
                    <a:lnTo>
                      <a:pt x="70" y="15"/>
                    </a:lnTo>
                    <a:lnTo>
                      <a:pt x="78" y="15"/>
                    </a:lnTo>
                    <a:lnTo>
                      <a:pt x="86" y="15"/>
                    </a:lnTo>
                    <a:lnTo>
                      <a:pt x="95" y="15"/>
                    </a:lnTo>
                    <a:lnTo>
                      <a:pt x="103" y="17"/>
                    </a:lnTo>
                    <a:lnTo>
                      <a:pt x="110" y="17"/>
                    </a:lnTo>
                    <a:lnTo>
                      <a:pt x="118" y="17"/>
                    </a:lnTo>
                    <a:lnTo>
                      <a:pt x="126" y="17"/>
                    </a:lnTo>
                    <a:lnTo>
                      <a:pt x="135" y="19"/>
                    </a:lnTo>
                    <a:lnTo>
                      <a:pt x="135" y="22"/>
                    </a:lnTo>
                    <a:lnTo>
                      <a:pt x="135" y="30"/>
                    </a:lnTo>
                    <a:lnTo>
                      <a:pt x="135" y="34"/>
                    </a:lnTo>
                    <a:lnTo>
                      <a:pt x="135" y="43"/>
                    </a:lnTo>
                    <a:lnTo>
                      <a:pt x="126" y="43"/>
                    </a:lnTo>
                    <a:lnTo>
                      <a:pt x="116" y="45"/>
                    </a:lnTo>
                    <a:lnTo>
                      <a:pt x="107" y="45"/>
                    </a:lnTo>
                    <a:lnTo>
                      <a:pt x="99" y="47"/>
                    </a:lnTo>
                    <a:lnTo>
                      <a:pt x="89" y="47"/>
                    </a:lnTo>
                    <a:lnTo>
                      <a:pt x="82" y="47"/>
                    </a:lnTo>
                    <a:lnTo>
                      <a:pt x="72" y="47"/>
                    </a:lnTo>
                    <a:lnTo>
                      <a:pt x="65" y="47"/>
                    </a:lnTo>
                    <a:lnTo>
                      <a:pt x="55" y="45"/>
                    </a:lnTo>
                    <a:lnTo>
                      <a:pt x="46" y="45"/>
                    </a:lnTo>
                    <a:lnTo>
                      <a:pt x="38" y="41"/>
                    </a:lnTo>
                    <a:lnTo>
                      <a:pt x="31" y="38"/>
                    </a:lnTo>
                    <a:lnTo>
                      <a:pt x="21" y="34"/>
                    </a:lnTo>
                    <a:lnTo>
                      <a:pt x="13" y="30"/>
                    </a:lnTo>
                    <a:lnTo>
                      <a:pt x="8" y="22"/>
                    </a:lnTo>
                    <a:lnTo>
                      <a:pt x="0" y="17"/>
                    </a:lnTo>
                    <a:lnTo>
                      <a:pt x="2" y="11"/>
                    </a:lnTo>
                    <a:lnTo>
                      <a:pt x="6" y="7"/>
                    </a:lnTo>
                    <a:lnTo>
                      <a:pt x="10" y="2"/>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21" name="Freeform 77"/>
              <p:cNvSpPr>
                <a:spLocks/>
              </p:cNvSpPr>
              <p:nvPr/>
            </p:nvSpPr>
            <p:spPr bwMode="auto">
              <a:xfrm>
                <a:off x="1703" y="2466"/>
                <a:ext cx="55" cy="20"/>
              </a:xfrm>
              <a:custGeom>
                <a:avLst/>
                <a:gdLst>
                  <a:gd name="T0" fmla="*/ 12 w 111"/>
                  <a:gd name="T1" fmla="*/ 0 h 40"/>
                  <a:gd name="T2" fmla="*/ 17 w 111"/>
                  <a:gd name="T3" fmla="*/ 2 h 40"/>
                  <a:gd name="T4" fmla="*/ 23 w 111"/>
                  <a:gd name="T5" fmla="*/ 4 h 40"/>
                  <a:gd name="T6" fmla="*/ 29 w 111"/>
                  <a:gd name="T7" fmla="*/ 4 h 40"/>
                  <a:gd name="T8" fmla="*/ 36 w 111"/>
                  <a:gd name="T9" fmla="*/ 4 h 40"/>
                  <a:gd name="T10" fmla="*/ 42 w 111"/>
                  <a:gd name="T11" fmla="*/ 4 h 40"/>
                  <a:gd name="T12" fmla="*/ 48 w 111"/>
                  <a:gd name="T13" fmla="*/ 4 h 40"/>
                  <a:gd name="T14" fmla="*/ 55 w 111"/>
                  <a:gd name="T15" fmla="*/ 4 h 40"/>
                  <a:gd name="T16" fmla="*/ 63 w 111"/>
                  <a:gd name="T17" fmla="*/ 4 h 40"/>
                  <a:gd name="T18" fmla="*/ 69 w 111"/>
                  <a:gd name="T19" fmla="*/ 4 h 40"/>
                  <a:gd name="T20" fmla="*/ 74 w 111"/>
                  <a:gd name="T21" fmla="*/ 4 h 40"/>
                  <a:gd name="T22" fmla="*/ 82 w 111"/>
                  <a:gd name="T23" fmla="*/ 4 h 40"/>
                  <a:gd name="T24" fmla="*/ 88 w 111"/>
                  <a:gd name="T25" fmla="*/ 5 h 40"/>
                  <a:gd name="T26" fmla="*/ 92 w 111"/>
                  <a:gd name="T27" fmla="*/ 5 h 40"/>
                  <a:gd name="T28" fmla="*/ 99 w 111"/>
                  <a:gd name="T29" fmla="*/ 9 h 40"/>
                  <a:gd name="T30" fmla="*/ 103 w 111"/>
                  <a:gd name="T31" fmla="*/ 13 h 40"/>
                  <a:gd name="T32" fmla="*/ 111 w 111"/>
                  <a:gd name="T33" fmla="*/ 19 h 40"/>
                  <a:gd name="T34" fmla="*/ 107 w 111"/>
                  <a:gd name="T35" fmla="*/ 24 h 40"/>
                  <a:gd name="T36" fmla="*/ 103 w 111"/>
                  <a:gd name="T37" fmla="*/ 28 h 40"/>
                  <a:gd name="T38" fmla="*/ 101 w 111"/>
                  <a:gd name="T39" fmla="*/ 30 h 40"/>
                  <a:gd name="T40" fmla="*/ 97 w 111"/>
                  <a:gd name="T41" fmla="*/ 34 h 40"/>
                  <a:gd name="T42" fmla="*/ 88 w 111"/>
                  <a:gd name="T43" fmla="*/ 38 h 40"/>
                  <a:gd name="T44" fmla="*/ 78 w 111"/>
                  <a:gd name="T45" fmla="*/ 40 h 40"/>
                  <a:gd name="T46" fmla="*/ 73 w 111"/>
                  <a:gd name="T47" fmla="*/ 38 h 40"/>
                  <a:gd name="T48" fmla="*/ 67 w 111"/>
                  <a:gd name="T49" fmla="*/ 38 h 40"/>
                  <a:gd name="T50" fmla="*/ 61 w 111"/>
                  <a:gd name="T51" fmla="*/ 38 h 40"/>
                  <a:gd name="T52" fmla="*/ 57 w 111"/>
                  <a:gd name="T53" fmla="*/ 38 h 40"/>
                  <a:gd name="T54" fmla="*/ 46 w 111"/>
                  <a:gd name="T55" fmla="*/ 38 h 40"/>
                  <a:gd name="T56" fmla="*/ 38 w 111"/>
                  <a:gd name="T57" fmla="*/ 38 h 40"/>
                  <a:gd name="T58" fmla="*/ 31 w 111"/>
                  <a:gd name="T59" fmla="*/ 38 h 40"/>
                  <a:gd name="T60" fmla="*/ 21 w 111"/>
                  <a:gd name="T61" fmla="*/ 36 h 40"/>
                  <a:gd name="T62" fmla="*/ 12 w 111"/>
                  <a:gd name="T63" fmla="*/ 32 h 40"/>
                  <a:gd name="T64" fmla="*/ 6 w 111"/>
                  <a:gd name="T65" fmla="*/ 26 h 40"/>
                  <a:gd name="T66" fmla="*/ 2 w 111"/>
                  <a:gd name="T67" fmla="*/ 19 h 40"/>
                  <a:gd name="T68" fmla="*/ 0 w 111"/>
                  <a:gd name="T69" fmla="*/ 11 h 40"/>
                  <a:gd name="T70" fmla="*/ 0 w 111"/>
                  <a:gd name="T71" fmla="*/ 7 h 40"/>
                  <a:gd name="T72" fmla="*/ 2 w 111"/>
                  <a:gd name="T73" fmla="*/ 4 h 40"/>
                  <a:gd name="T74" fmla="*/ 6 w 111"/>
                  <a:gd name="T75" fmla="*/ 2 h 40"/>
                  <a:gd name="T76" fmla="*/ 12 w 111"/>
                  <a:gd name="T77" fmla="*/ 0 h 40"/>
                  <a:gd name="T78" fmla="*/ 12 w 111"/>
                  <a:gd name="T79" fmla="*/ 0 h 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1"/>
                  <a:gd name="T121" fmla="*/ 0 h 40"/>
                  <a:gd name="T122" fmla="*/ 111 w 111"/>
                  <a:gd name="T123" fmla="*/ 40 h 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1" h="40">
                    <a:moveTo>
                      <a:pt x="12" y="0"/>
                    </a:moveTo>
                    <a:lnTo>
                      <a:pt x="17" y="2"/>
                    </a:lnTo>
                    <a:lnTo>
                      <a:pt x="23" y="4"/>
                    </a:lnTo>
                    <a:lnTo>
                      <a:pt x="29" y="4"/>
                    </a:lnTo>
                    <a:lnTo>
                      <a:pt x="36" y="4"/>
                    </a:lnTo>
                    <a:lnTo>
                      <a:pt x="42" y="4"/>
                    </a:lnTo>
                    <a:lnTo>
                      <a:pt x="48" y="4"/>
                    </a:lnTo>
                    <a:lnTo>
                      <a:pt x="55" y="4"/>
                    </a:lnTo>
                    <a:lnTo>
                      <a:pt x="63" y="4"/>
                    </a:lnTo>
                    <a:lnTo>
                      <a:pt x="69" y="4"/>
                    </a:lnTo>
                    <a:lnTo>
                      <a:pt x="74" y="4"/>
                    </a:lnTo>
                    <a:lnTo>
                      <a:pt x="82" y="4"/>
                    </a:lnTo>
                    <a:lnTo>
                      <a:pt x="88" y="5"/>
                    </a:lnTo>
                    <a:lnTo>
                      <a:pt x="92" y="5"/>
                    </a:lnTo>
                    <a:lnTo>
                      <a:pt x="99" y="9"/>
                    </a:lnTo>
                    <a:lnTo>
                      <a:pt x="103" y="13"/>
                    </a:lnTo>
                    <a:lnTo>
                      <a:pt x="111" y="19"/>
                    </a:lnTo>
                    <a:lnTo>
                      <a:pt x="107" y="24"/>
                    </a:lnTo>
                    <a:lnTo>
                      <a:pt x="103" y="28"/>
                    </a:lnTo>
                    <a:lnTo>
                      <a:pt x="101" y="30"/>
                    </a:lnTo>
                    <a:lnTo>
                      <a:pt x="97" y="34"/>
                    </a:lnTo>
                    <a:lnTo>
                      <a:pt x="88" y="38"/>
                    </a:lnTo>
                    <a:lnTo>
                      <a:pt x="78" y="40"/>
                    </a:lnTo>
                    <a:lnTo>
                      <a:pt x="73" y="38"/>
                    </a:lnTo>
                    <a:lnTo>
                      <a:pt x="67" y="38"/>
                    </a:lnTo>
                    <a:lnTo>
                      <a:pt x="61" y="38"/>
                    </a:lnTo>
                    <a:lnTo>
                      <a:pt x="57" y="38"/>
                    </a:lnTo>
                    <a:lnTo>
                      <a:pt x="46" y="38"/>
                    </a:lnTo>
                    <a:lnTo>
                      <a:pt x="38" y="38"/>
                    </a:lnTo>
                    <a:lnTo>
                      <a:pt x="31" y="38"/>
                    </a:lnTo>
                    <a:lnTo>
                      <a:pt x="21" y="36"/>
                    </a:lnTo>
                    <a:lnTo>
                      <a:pt x="12" y="32"/>
                    </a:lnTo>
                    <a:lnTo>
                      <a:pt x="6" y="26"/>
                    </a:lnTo>
                    <a:lnTo>
                      <a:pt x="2" y="19"/>
                    </a:lnTo>
                    <a:lnTo>
                      <a:pt x="0" y="11"/>
                    </a:lnTo>
                    <a:lnTo>
                      <a:pt x="0" y="7"/>
                    </a:lnTo>
                    <a:lnTo>
                      <a:pt x="2" y="4"/>
                    </a:lnTo>
                    <a:lnTo>
                      <a:pt x="6" y="2"/>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22" name="Freeform 78"/>
              <p:cNvSpPr>
                <a:spLocks/>
              </p:cNvSpPr>
              <p:nvPr/>
            </p:nvSpPr>
            <p:spPr bwMode="auto">
              <a:xfrm>
                <a:off x="1716" y="2496"/>
                <a:ext cx="38" cy="19"/>
              </a:xfrm>
              <a:custGeom>
                <a:avLst/>
                <a:gdLst>
                  <a:gd name="T0" fmla="*/ 13 w 78"/>
                  <a:gd name="T1" fmla="*/ 0 h 38"/>
                  <a:gd name="T2" fmla="*/ 21 w 78"/>
                  <a:gd name="T3" fmla="*/ 0 h 38"/>
                  <a:gd name="T4" fmla="*/ 29 w 78"/>
                  <a:gd name="T5" fmla="*/ 0 h 38"/>
                  <a:gd name="T6" fmla="*/ 36 w 78"/>
                  <a:gd name="T7" fmla="*/ 2 h 38"/>
                  <a:gd name="T8" fmla="*/ 46 w 78"/>
                  <a:gd name="T9" fmla="*/ 5 h 38"/>
                  <a:gd name="T10" fmla="*/ 53 w 78"/>
                  <a:gd name="T11" fmla="*/ 7 h 38"/>
                  <a:gd name="T12" fmla="*/ 61 w 78"/>
                  <a:gd name="T13" fmla="*/ 11 h 38"/>
                  <a:gd name="T14" fmla="*/ 68 w 78"/>
                  <a:gd name="T15" fmla="*/ 13 h 38"/>
                  <a:gd name="T16" fmla="*/ 78 w 78"/>
                  <a:gd name="T17" fmla="*/ 17 h 38"/>
                  <a:gd name="T18" fmla="*/ 78 w 78"/>
                  <a:gd name="T19" fmla="*/ 21 h 38"/>
                  <a:gd name="T20" fmla="*/ 78 w 78"/>
                  <a:gd name="T21" fmla="*/ 26 h 38"/>
                  <a:gd name="T22" fmla="*/ 78 w 78"/>
                  <a:gd name="T23" fmla="*/ 32 h 38"/>
                  <a:gd name="T24" fmla="*/ 78 w 78"/>
                  <a:gd name="T25" fmla="*/ 38 h 38"/>
                  <a:gd name="T26" fmla="*/ 67 w 78"/>
                  <a:gd name="T27" fmla="*/ 38 h 38"/>
                  <a:gd name="T28" fmla="*/ 57 w 78"/>
                  <a:gd name="T29" fmla="*/ 38 h 38"/>
                  <a:gd name="T30" fmla="*/ 46 w 78"/>
                  <a:gd name="T31" fmla="*/ 38 h 38"/>
                  <a:gd name="T32" fmla="*/ 36 w 78"/>
                  <a:gd name="T33" fmla="*/ 38 h 38"/>
                  <a:gd name="T34" fmla="*/ 25 w 78"/>
                  <a:gd name="T35" fmla="*/ 36 h 38"/>
                  <a:gd name="T36" fmla="*/ 15 w 78"/>
                  <a:gd name="T37" fmla="*/ 32 h 38"/>
                  <a:gd name="T38" fmla="*/ 6 w 78"/>
                  <a:gd name="T39" fmla="*/ 26 h 38"/>
                  <a:gd name="T40" fmla="*/ 0 w 78"/>
                  <a:gd name="T41" fmla="*/ 17 h 38"/>
                  <a:gd name="T42" fmla="*/ 2 w 78"/>
                  <a:gd name="T43" fmla="*/ 11 h 38"/>
                  <a:gd name="T44" fmla="*/ 8 w 78"/>
                  <a:gd name="T45" fmla="*/ 5 h 38"/>
                  <a:gd name="T46" fmla="*/ 11 w 78"/>
                  <a:gd name="T47" fmla="*/ 0 h 38"/>
                  <a:gd name="T48" fmla="*/ 13 w 78"/>
                  <a:gd name="T49" fmla="*/ 0 h 38"/>
                  <a:gd name="T50" fmla="*/ 13 w 78"/>
                  <a:gd name="T51" fmla="*/ 0 h 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8"/>
                  <a:gd name="T79" fmla="*/ 0 h 38"/>
                  <a:gd name="T80" fmla="*/ 78 w 78"/>
                  <a:gd name="T81" fmla="*/ 38 h 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8" h="38">
                    <a:moveTo>
                      <a:pt x="13" y="0"/>
                    </a:moveTo>
                    <a:lnTo>
                      <a:pt x="21" y="0"/>
                    </a:lnTo>
                    <a:lnTo>
                      <a:pt x="29" y="0"/>
                    </a:lnTo>
                    <a:lnTo>
                      <a:pt x="36" y="2"/>
                    </a:lnTo>
                    <a:lnTo>
                      <a:pt x="46" y="5"/>
                    </a:lnTo>
                    <a:lnTo>
                      <a:pt x="53" y="7"/>
                    </a:lnTo>
                    <a:lnTo>
                      <a:pt x="61" y="11"/>
                    </a:lnTo>
                    <a:lnTo>
                      <a:pt x="68" y="13"/>
                    </a:lnTo>
                    <a:lnTo>
                      <a:pt x="78" y="17"/>
                    </a:lnTo>
                    <a:lnTo>
                      <a:pt x="78" y="21"/>
                    </a:lnTo>
                    <a:lnTo>
                      <a:pt x="78" y="26"/>
                    </a:lnTo>
                    <a:lnTo>
                      <a:pt x="78" y="32"/>
                    </a:lnTo>
                    <a:lnTo>
                      <a:pt x="78" y="38"/>
                    </a:lnTo>
                    <a:lnTo>
                      <a:pt x="67" y="38"/>
                    </a:lnTo>
                    <a:lnTo>
                      <a:pt x="57" y="38"/>
                    </a:lnTo>
                    <a:lnTo>
                      <a:pt x="46" y="38"/>
                    </a:lnTo>
                    <a:lnTo>
                      <a:pt x="36" y="38"/>
                    </a:lnTo>
                    <a:lnTo>
                      <a:pt x="25" y="36"/>
                    </a:lnTo>
                    <a:lnTo>
                      <a:pt x="15" y="32"/>
                    </a:lnTo>
                    <a:lnTo>
                      <a:pt x="6" y="26"/>
                    </a:lnTo>
                    <a:lnTo>
                      <a:pt x="0" y="17"/>
                    </a:lnTo>
                    <a:lnTo>
                      <a:pt x="2" y="11"/>
                    </a:lnTo>
                    <a:lnTo>
                      <a:pt x="8" y="5"/>
                    </a:lnTo>
                    <a:lnTo>
                      <a:pt x="11" y="0"/>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23" name="Freeform 79"/>
              <p:cNvSpPr>
                <a:spLocks/>
              </p:cNvSpPr>
              <p:nvPr/>
            </p:nvSpPr>
            <p:spPr bwMode="auto">
              <a:xfrm>
                <a:off x="1868" y="2253"/>
                <a:ext cx="76" cy="65"/>
              </a:xfrm>
              <a:custGeom>
                <a:avLst/>
                <a:gdLst>
                  <a:gd name="T0" fmla="*/ 23 w 152"/>
                  <a:gd name="T1" fmla="*/ 34 h 131"/>
                  <a:gd name="T2" fmla="*/ 0 w 152"/>
                  <a:gd name="T3" fmla="*/ 91 h 131"/>
                  <a:gd name="T4" fmla="*/ 42 w 152"/>
                  <a:gd name="T5" fmla="*/ 129 h 131"/>
                  <a:gd name="T6" fmla="*/ 101 w 152"/>
                  <a:gd name="T7" fmla="*/ 131 h 131"/>
                  <a:gd name="T8" fmla="*/ 139 w 152"/>
                  <a:gd name="T9" fmla="*/ 99 h 131"/>
                  <a:gd name="T10" fmla="*/ 152 w 152"/>
                  <a:gd name="T11" fmla="*/ 59 h 131"/>
                  <a:gd name="T12" fmla="*/ 139 w 152"/>
                  <a:gd name="T13" fmla="*/ 0 h 131"/>
                  <a:gd name="T14" fmla="*/ 23 w 152"/>
                  <a:gd name="T15" fmla="*/ 34 h 131"/>
                  <a:gd name="T16" fmla="*/ 23 w 152"/>
                  <a:gd name="T17" fmla="*/ 34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2"/>
                  <a:gd name="T28" fmla="*/ 0 h 131"/>
                  <a:gd name="T29" fmla="*/ 152 w 152"/>
                  <a:gd name="T30" fmla="*/ 131 h 1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2" h="131">
                    <a:moveTo>
                      <a:pt x="23" y="34"/>
                    </a:moveTo>
                    <a:lnTo>
                      <a:pt x="0" y="91"/>
                    </a:lnTo>
                    <a:lnTo>
                      <a:pt x="42" y="129"/>
                    </a:lnTo>
                    <a:lnTo>
                      <a:pt x="101" y="131"/>
                    </a:lnTo>
                    <a:lnTo>
                      <a:pt x="139" y="99"/>
                    </a:lnTo>
                    <a:lnTo>
                      <a:pt x="152" y="59"/>
                    </a:lnTo>
                    <a:lnTo>
                      <a:pt x="139" y="0"/>
                    </a:lnTo>
                    <a:lnTo>
                      <a:pt x="23" y="34"/>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24" name="Freeform 80"/>
              <p:cNvSpPr>
                <a:spLocks/>
              </p:cNvSpPr>
              <p:nvPr/>
            </p:nvSpPr>
            <p:spPr bwMode="auto">
              <a:xfrm>
                <a:off x="1882" y="2260"/>
                <a:ext cx="46" cy="51"/>
              </a:xfrm>
              <a:custGeom>
                <a:avLst/>
                <a:gdLst>
                  <a:gd name="T0" fmla="*/ 43 w 93"/>
                  <a:gd name="T1" fmla="*/ 2 h 103"/>
                  <a:gd name="T2" fmla="*/ 49 w 93"/>
                  <a:gd name="T3" fmla="*/ 0 h 103"/>
                  <a:gd name="T4" fmla="*/ 55 w 93"/>
                  <a:gd name="T5" fmla="*/ 2 h 103"/>
                  <a:gd name="T6" fmla="*/ 60 w 93"/>
                  <a:gd name="T7" fmla="*/ 2 h 103"/>
                  <a:gd name="T8" fmla="*/ 66 w 93"/>
                  <a:gd name="T9" fmla="*/ 4 h 103"/>
                  <a:gd name="T10" fmla="*/ 74 w 93"/>
                  <a:gd name="T11" fmla="*/ 8 h 103"/>
                  <a:gd name="T12" fmla="*/ 81 w 93"/>
                  <a:gd name="T13" fmla="*/ 17 h 103"/>
                  <a:gd name="T14" fmla="*/ 87 w 93"/>
                  <a:gd name="T15" fmla="*/ 25 h 103"/>
                  <a:gd name="T16" fmla="*/ 91 w 93"/>
                  <a:gd name="T17" fmla="*/ 35 h 103"/>
                  <a:gd name="T18" fmla="*/ 91 w 93"/>
                  <a:gd name="T19" fmla="*/ 40 h 103"/>
                  <a:gd name="T20" fmla="*/ 93 w 93"/>
                  <a:gd name="T21" fmla="*/ 46 h 103"/>
                  <a:gd name="T22" fmla="*/ 93 w 93"/>
                  <a:gd name="T23" fmla="*/ 52 h 103"/>
                  <a:gd name="T24" fmla="*/ 93 w 93"/>
                  <a:gd name="T25" fmla="*/ 57 h 103"/>
                  <a:gd name="T26" fmla="*/ 91 w 93"/>
                  <a:gd name="T27" fmla="*/ 69 h 103"/>
                  <a:gd name="T28" fmla="*/ 89 w 93"/>
                  <a:gd name="T29" fmla="*/ 78 h 103"/>
                  <a:gd name="T30" fmla="*/ 81 w 93"/>
                  <a:gd name="T31" fmla="*/ 86 h 103"/>
                  <a:gd name="T32" fmla="*/ 77 w 93"/>
                  <a:gd name="T33" fmla="*/ 95 h 103"/>
                  <a:gd name="T34" fmla="*/ 68 w 93"/>
                  <a:gd name="T35" fmla="*/ 99 h 103"/>
                  <a:gd name="T36" fmla="*/ 58 w 93"/>
                  <a:gd name="T37" fmla="*/ 103 h 103"/>
                  <a:gd name="T38" fmla="*/ 53 w 93"/>
                  <a:gd name="T39" fmla="*/ 103 h 103"/>
                  <a:gd name="T40" fmla="*/ 47 w 93"/>
                  <a:gd name="T41" fmla="*/ 103 h 103"/>
                  <a:gd name="T42" fmla="*/ 41 w 93"/>
                  <a:gd name="T43" fmla="*/ 101 h 103"/>
                  <a:gd name="T44" fmla="*/ 36 w 93"/>
                  <a:gd name="T45" fmla="*/ 99 h 103"/>
                  <a:gd name="T46" fmla="*/ 32 w 93"/>
                  <a:gd name="T47" fmla="*/ 90 h 103"/>
                  <a:gd name="T48" fmla="*/ 26 w 93"/>
                  <a:gd name="T49" fmla="*/ 80 h 103"/>
                  <a:gd name="T50" fmla="*/ 30 w 93"/>
                  <a:gd name="T51" fmla="*/ 76 h 103"/>
                  <a:gd name="T52" fmla="*/ 36 w 93"/>
                  <a:gd name="T53" fmla="*/ 74 h 103"/>
                  <a:gd name="T54" fmla="*/ 39 w 93"/>
                  <a:gd name="T55" fmla="*/ 71 h 103"/>
                  <a:gd name="T56" fmla="*/ 47 w 93"/>
                  <a:gd name="T57" fmla="*/ 67 h 103"/>
                  <a:gd name="T58" fmla="*/ 55 w 93"/>
                  <a:gd name="T59" fmla="*/ 55 h 103"/>
                  <a:gd name="T60" fmla="*/ 62 w 93"/>
                  <a:gd name="T61" fmla="*/ 50 h 103"/>
                  <a:gd name="T62" fmla="*/ 58 w 93"/>
                  <a:gd name="T63" fmla="*/ 42 h 103"/>
                  <a:gd name="T64" fmla="*/ 53 w 93"/>
                  <a:gd name="T65" fmla="*/ 38 h 103"/>
                  <a:gd name="T66" fmla="*/ 49 w 93"/>
                  <a:gd name="T67" fmla="*/ 36 h 103"/>
                  <a:gd name="T68" fmla="*/ 47 w 93"/>
                  <a:gd name="T69" fmla="*/ 36 h 103"/>
                  <a:gd name="T70" fmla="*/ 38 w 93"/>
                  <a:gd name="T71" fmla="*/ 40 h 103"/>
                  <a:gd name="T72" fmla="*/ 32 w 93"/>
                  <a:gd name="T73" fmla="*/ 46 h 103"/>
                  <a:gd name="T74" fmla="*/ 22 w 93"/>
                  <a:gd name="T75" fmla="*/ 50 h 103"/>
                  <a:gd name="T76" fmla="*/ 15 w 93"/>
                  <a:gd name="T77" fmla="*/ 55 h 103"/>
                  <a:gd name="T78" fmla="*/ 11 w 93"/>
                  <a:gd name="T79" fmla="*/ 54 h 103"/>
                  <a:gd name="T80" fmla="*/ 7 w 93"/>
                  <a:gd name="T81" fmla="*/ 52 h 103"/>
                  <a:gd name="T82" fmla="*/ 3 w 93"/>
                  <a:gd name="T83" fmla="*/ 48 h 103"/>
                  <a:gd name="T84" fmla="*/ 0 w 93"/>
                  <a:gd name="T85" fmla="*/ 42 h 103"/>
                  <a:gd name="T86" fmla="*/ 0 w 93"/>
                  <a:gd name="T87" fmla="*/ 31 h 103"/>
                  <a:gd name="T88" fmla="*/ 5 w 93"/>
                  <a:gd name="T89" fmla="*/ 23 h 103"/>
                  <a:gd name="T90" fmla="*/ 9 w 93"/>
                  <a:gd name="T91" fmla="*/ 17 h 103"/>
                  <a:gd name="T92" fmla="*/ 15 w 93"/>
                  <a:gd name="T93" fmla="*/ 14 h 103"/>
                  <a:gd name="T94" fmla="*/ 20 w 93"/>
                  <a:gd name="T95" fmla="*/ 10 h 103"/>
                  <a:gd name="T96" fmla="*/ 28 w 93"/>
                  <a:gd name="T97" fmla="*/ 6 h 103"/>
                  <a:gd name="T98" fmla="*/ 34 w 93"/>
                  <a:gd name="T99" fmla="*/ 4 h 103"/>
                  <a:gd name="T100" fmla="*/ 43 w 93"/>
                  <a:gd name="T101" fmla="*/ 2 h 103"/>
                  <a:gd name="T102" fmla="*/ 43 w 93"/>
                  <a:gd name="T103" fmla="*/ 2 h 1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3"/>
                  <a:gd name="T157" fmla="*/ 0 h 103"/>
                  <a:gd name="T158" fmla="*/ 93 w 93"/>
                  <a:gd name="T159" fmla="*/ 103 h 1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3" h="103">
                    <a:moveTo>
                      <a:pt x="43" y="2"/>
                    </a:moveTo>
                    <a:lnTo>
                      <a:pt x="49" y="0"/>
                    </a:lnTo>
                    <a:lnTo>
                      <a:pt x="55" y="2"/>
                    </a:lnTo>
                    <a:lnTo>
                      <a:pt x="60" y="2"/>
                    </a:lnTo>
                    <a:lnTo>
                      <a:pt x="66" y="4"/>
                    </a:lnTo>
                    <a:lnTo>
                      <a:pt x="74" y="8"/>
                    </a:lnTo>
                    <a:lnTo>
                      <a:pt x="81" y="17"/>
                    </a:lnTo>
                    <a:lnTo>
                      <a:pt x="87" y="25"/>
                    </a:lnTo>
                    <a:lnTo>
                      <a:pt x="91" y="35"/>
                    </a:lnTo>
                    <a:lnTo>
                      <a:pt x="91" y="40"/>
                    </a:lnTo>
                    <a:lnTo>
                      <a:pt x="93" y="46"/>
                    </a:lnTo>
                    <a:lnTo>
                      <a:pt x="93" y="52"/>
                    </a:lnTo>
                    <a:lnTo>
                      <a:pt x="93" y="57"/>
                    </a:lnTo>
                    <a:lnTo>
                      <a:pt x="91" y="69"/>
                    </a:lnTo>
                    <a:lnTo>
                      <a:pt x="89" y="78"/>
                    </a:lnTo>
                    <a:lnTo>
                      <a:pt x="81" y="86"/>
                    </a:lnTo>
                    <a:lnTo>
                      <a:pt x="77" y="95"/>
                    </a:lnTo>
                    <a:lnTo>
                      <a:pt x="68" y="99"/>
                    </a:lnTo>
                    <a:lnTo>
                      <a:pt x="58" y="103"/>
                    </a:lnTo>
                    <a:lnTo>
                      <a:pt x="53" y="103"/>
                    </a:lnTo>
                    <a:lnTo>
                      <a:pt x="47" y="103"/>
                    </a:lnTo>
                    <a:lnTo>
                      <a:pt x="41" y="101"/>
                    </a:lnTo>
                    <a:lnTo>
                      <a:pt x="36" y="99"/>
                    </a:lnTo>
                    <a:lnTo>
                      <a:pt x="32" y="90"/>
                    </a:lnTo>
                    <a:lnTo>
                      <a:pt x="26" y="80"/>
                    </a:lnTo>
                    <a:lnTo>
                      <a:pt x="30" y="76"/>
                    </a:lnTo>
                    <a:lnTo>
                      <a:pt x="36" y="74"/>
                    </a:lnTo>
                    <a:lnTo>
                      <a:pt x="39" y="71"/>
                    </a:lnTo>
                    <a:lnTo>
                      <a:pt x="47" y="67"/>
                    </a:lnTo>
                    <a:lnTo>
                      <a:pt x="55" y="55"/>
                    </a:lnTo>
                    <a:lnTo>
                      <a:pt x="62" y="50"/>
                    </a:lnTo>
                    <a:lnTo>
                      <a:pt x="58" y="42"/>
                    </a:lnTo>
                    <a:lnTo>
                      <a:pt x="53" y="38"/>
                    </a:lnTo>
                    <a:lnTo>
                      <a:pt x="49" y="36"/>
                    </a:lnTo>
                    <a:lnTo>
                      <a:pt x="47" y="36"/>
                    </a:lnTo>
                    <a:lnTo>
                      <a:pt x="38" y="40"/>
                    </a:lnTo>
                    <a:lnTo>
                      <a:pt x="32" y="46"/>
                    </a:lnTo>
                    <a:lnTo>
                      <a:pt x="22" y="50"/>
                    </a:lnTo>
                    <a:lnTo>
                      <a:pt x="15" y="55"/>
                    </a:lnTo>
                    <a:lnTo>
                      <a:pt x="11" y="54"/>
                    </a:lnTo>
                    <a:lnTo>
                      <a:pt x="7" y="52"/>
                    </a:lnTo>
                    <a:lnTo>
                      <a:pt x="3" y="48"/>
                    </a:lnTo>
                    <a:lnTo>
                      <a:pt x="0" y="42"/>
                    </a:lnTo>
                    <a:lnTo>
                      <a:pt x="0" y="31"/>
                    </a:lnTo>
                    <a:lnTo>
                      <a:pt x="5" y="23"/>
                    </a:lnTo>
                    <a:lnTo>
                      <a:pt x="9" y="17"/>
                    </a:lnTo>
                    <a:lnTo>
                      <a:pt x="15" y="14"/>
                    </a:lnTo>
                    <a:lnTo>
                      <a:pt x="20" y="10"/>
                    </a:lnTo>
                    <a:lnTo>
                      <a:pt x="28" y="6"/>
                    </a:lnTo>
                    <a:lnTo>
                      <a:pt x="34" y="4"/>
                    </a:lnTo>
                    <a:lnTo>
                      <a:pt x="4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25" name="Freeform 81"/>
              <p:cNvSpPr>
                <a:spLocks/>
              </p:cNvSpPr>
              <p:nvPr/>
            </p:nvSpPr>
            <p:spPr bwMode="auto">
              <a:xfrm>
                <a:off x="1633" y="2132"/>
                <a:ext cx="366" cy="117"/>
              </a:xfrm>
              <a:custGeom>
                <a:avLst/>
                <a:gdLst>
                  <a:gd name="T0" fmla="*/ 391 w 731"/>
                  <a:gd name="T1" fmla="*/ 2 h 234"/>
                  <a:gd name="T2" fmla="*/ 422 w 731"/>
                  <a:gd name="T3" fmla="*/ 5 h 234"/>
                  <a:gd name="T4" fmla="*/ 454 w 731"/>
                  <a:gd name="T5" fmla="*/ 11 h 234"/>
                  <a:gd name="T6" fmla="*/ 488 w 731"/>
                  <a:gd name="T7" fmla="*/ 17 h 234"/>
                  <a:gd name="T8" fmla="*/ 520 w 731"/>
                  <a:gd name="T9" fmla="*/ 21 h 234"/>
                  <a:gd name="T10" fmla="*/ 553 w 731"/>
                  <a:gd name="T11" fmla="*/ 26 h 234"/>
                  <a:gd name="T12" fmla="*/ 587 w 731"/>
                  <a:gd name="T13" fmla="*/ 32 h 234"/>
                  <a:gd name="T14" fmla="*/ 619 w 731"/>
                  <a:gd name="T15" fmla="*/ 38 h 234"/>
                  <a:gd name="T16" fmla="*/ 653 w 731"/>
                  <a:gd name="T17" fmla="*/ 47 h 234"/>
                  <a:gd name="T18" fmla="*/ 682 w 731"/>
                  <a:gd name="T19" fmla="*/ 61 h 234"/>
                  <a:gd name="T20" fmla="*/ 720 w 731"/>
                  <a:gd name="T21" fmla="*/ 95 h 234"/>
                  <a:gd name="T22" fmla="*/ 731 w 731"/>
                  <a:gd name="T23" fmla="*/ 131 h 234"/>
                  <a:gd name="T24" fmla="*/ 726 w 731"/>
                  <a:gd name="T25" fmla="*/ 154 h 234"/>
                  <a:gd name="T26" fmla="*/ 710 w 731"/>
                  <a:gd name="T27" fmla="*/ 175 h 234"/>
                  <a:gd name="T28" fmla="*/ 686 w 731"/>
                  <a:gd name="T29" fmla="*/ 186 h 234"/>
                  <a:gd name="T30" fmla="*/ 663 w 731"/>
                  <a:gd name="T31" fmla="*/ 197 h 234"/>
                  <a:gd name="T32" fmla="*/ 638 w 731"/>
                  <a:gd name="T33" fmla="*/ 207 h 234"/>
                  <a:gd name="T34" fmla="*/ 615 w 731"/>
                  <a:gd name="T35" fmla="*/ 215 h 234"/>
                  <a:gd name="T36" fmla="*/ 591 w 731"/>
                  <a:gd name="T37" fmla="*/ 220 h 234"/>
                  <a:gd name="T38" fmla="*/ 566 w 731"/>
                  <a:gd name="T39" fmla="*/ 224 h 234"/>
                  <a:gd name="T40" fmla="*/ 541 w 731"/>
                  <a:gd name="T41" fmla="*/ 230 h 234"/>
                  <a:gd name="T42" fmla="*/ 515 w 731"/>
                  <a:gd name="T43" fmla="*/ 226 h 234"/>
                  <a:gd name="T44" fmla="*/ 532 w 731"/>
                  <a:gd name="T45" fmla="*/ 199 h 234"/>
                  <a:gd name="T46" fmla="*/ 574 w 731"/>
                  <a:gd name="T47" fmla="*/ 188 h 234"/>
                  <a:gd name="T48" fmla="*/ 615 w 731"/>
                  <a:gd name="T49" fmla="*/ 180 h 234"/>
                  <a:gd name="T50" fmla="*/ 655 w 731"/>
                  <a:gd name="T51" fmla="*/ 165 h 234"/>
                  <a:gd name="T52" fmla="*/ 689 w 731"/>
                  <a:gd name="T53" fmla="*/ 148 h 234"/>
                  <a:gd name="T54" fmla="*/ 695 w 731"/>
                  <a:gd name="T55" fmla="*/ 121 h 234"/>
                  <a:gd name="T56" fmla="*/ 676 w 731"/>
                  <a:gd name="T57" fmla="*/ 97 h 234"/>
                  <a:gd name="T58" fmla="*/ 646 w 731"/>
                  <a:gd name="T59" fmla="*/ 82 h 234"/>
                  <a:gd name="T60" fmla="*/ 613 w 731"/>
                  <a:gd name="T61" fmla="*/ 72 h 234"/>
                  <a:gd name="T62" fmla="*/ 579 w 731"/>
                  <a:gd name="T63" fmla="*/ 62 h 234"/>
                  <a:gd name="T64" fmla="*/ 545 w 731"/>
                  <a:gd name="T65" fmla="*/ 57 h 234"/>
                  <a:gd name="T66" fmla="*/ 509 w 731"/>
                  <a:gd name="T67" fmla="*/ 51 h 234"/>
                  <a:gd name="T68" fmla="*/ 475 w 731"/>
                  <a:gd name="T69" fmla="*/ 45 h 234"/>
                  <a:gd name="T70" fmla="*/ 439 w 731"/>
                  <a:gd name="T71" fmla="*/ 42 h 234"/>
                  <a:gd name="T72" fmla="*/ 403 w 731"/>
                  <a:gd name="T73" fmla="*/ 38 h 234"/>
                  <a:gd name="T74" fmla="*/ 368 w 731"/>
                  <a:gd name="T75" fmla="*/ 34 h 234"/>
                  <a:gd name="T76" fmla="*/ 327 w 731"/>
                  <a:gd name="T77" fmla="*/ 36 h 234"/>
                  <a:gd name="T78" fmla="*/ 285 w 731"/>
                  <a:gd name="T79" fmla="*/ 40 h 234"/>
                  <a:gd name="T80" fmla="*/ 241 w 731"/>
                  <a:gd name="T81" fmla="*/ 43 h 234"/>
                  <a:gd name="T82" fmla="*/ 199 w 731"/>
                  <a:gd name="T83" fmla="*/ 51 h 234"/>
                  <a:gd name="T84" fmla="*/ 159 w 731"/>
                  <a:gd name="T85" fmla="*/ 59 h 234"/>
                  <a:gd name="T86" fmla="*/ 119 w 731"/>
                  <a:gd name="T87" fmla="*/ 70 h 234"/>
                  <a:gd name="T88" fmla="*/ 80 w 731"/>
                  <a:gd name="T89" fmla="*/ 85 h 234"/>
                  <a:gd name="T90" fmla="*/ 43 w 731"/>
                  <a:gd name="T91" fmla="*/ 106 h 234"/>
                  <a:gd name="T92" fmla="*/ 26 w 731"/>
                  <a:gd name="T93" fmla="*/ 129 h 234"/>
                  <a:gd name="T94" fmla="*/ 7 w 731"/>
                  <a:gd name="T95" fmla="*/ 135 h 234"/>
                  <a:gd name="T96" fmla="*/ 0 w 731"/>
                  <a:gd name="T97" fmla="*/ 104 h 234"/>
                  <a:gd name="T98" fmla="*/ 21 w 731"/>
                  <a:gd name="T99" fmla="*/ 80 h 234"/>
                  <a:gd name="T100" fmla="*/ 53 w 731"/>
                  <a:gd name="T101" fmla="*/ 61 h 234"/>
                  <a:gd name="T102" fmla="*/ 85 w 731"/>
                  <a:gd name="T103" fmla="*/ 49 h 234"/>
                  <a:gd name="T104" fmla="*/ 116 w 731"/>
                  <a:gd name="T105" fmla="*/ 36 h 234"/>
                  <a:gd name="T106" fmla="*/ 148 w 731"/>
                  <a:gd name="T107" fmla="*/ 24 h 234"/>
                  <a:gd name="T108" fmla="*/ 182 w 731"/>
                  <a:gd name="T109" fmla="*/ 17 h 234"/>
                  <a:gd name="T110" fmla="*/ 216 w 731"/>
                  <a:gd name="T111" fmla="*/ 13 h 234"/>
                  <a:gd name="T112" fmla="*/ 251 w 731"/>
                  <a:gd name="T113" fmla="*/ 7 h 234"/>
                  <a:gd name="T114" fmla="*/ 287 w 731"/>
                  <a:gd name="T115" fmla="*/ 5 h 234"/>
                  <a:gd name="T116" fmla="*/ 323 w 731"/>
                  <a:gd name="T117" fmla="*/ 4 h 234"/>
                  <a:gd name="T118" fmla="*/ 357 w 731"/>
                  <a:gd name="T119" fmla="*/ 0 h 2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31"/>
                  <a:gd name="T181" fmla="*/ 0 h 234"/>
                  <a:gd name="T182" fmla="*/ 731 w 731"/>
                  <a:gd name="T183" fmla="*/ 234 h 2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31" h="234">
                    <a:moveTo>
                      <a:pt x="366" y="0"/>
                    </a:moveTo>
                    <a:lnTo>
                      <a:pt x="374" y="0"/>
                    </a:lnTo>
                    <a:lnTo>
                      <a:pt x="382" y="2"/>
                    </a:lnTo>
                    <a:lnTo>
                      <a:pt x="391" y="2"/>
                    </a:lnTo>
                    <a:lnTo>
                      <a:pt x="399" y="4"/>
                    </a:lnTo>
                    <a:lnTo>
                      <a:pt x="406" y="4"/>
                    </a:lnTo>
                    <a:lnTo>
                      <a:pt x="414" y="5"/>
                    </a:lnTo>
                    <a:lnTo>
                      <a:pt x="422" y="5"/>
                    </a:lnTo>
                    <a:lnTo>
                      <a:pt x="431" y="7"/>
                    </a:lnTo>
                    <a:lnTo>
                      <a:pt x="439" y="7"/>
                    </a:lnTo>
                    <a:lnTo>
                      <a:pt x="448" y="11"/>
                    </a:lnTo>
                    <a:lnTo>
                      <a:pt x="454" y="11"/>
                    </a:lnTo>
                    <a:lnTo>
                      <a:pt x="463" y="13"/>
                    </a:lnTo>
                    <a:lnTo>
                      <a:pt x="473" y="13"/>
                    </a:lnTo>
                    <a:lnTo>
                      <a:pt x="480" y="15"/>
                    </a:lnTo>
                    <a:lnTo>
                      <a:pt x="488" y="17"/>
                    </a:lnTo>
                    <a:lnTo>
                      <a:pt x="498" y="19"/>
                    </a:lnTo>
                    <a:lnTo>
                      <a:pt x="505" y="19"/>
                    </a:lnTo>
                    <a:lnTo>
                      <a:pt x="513" y="21"/>
                    </a:lnTo>
                    <a:lnTo>
                      <a:pt x="520" y="21"/>
                    </a:lnTo>
                    <a:lnTo>
                      <a:pt x="530" y="23"/>
                    </a:lnTo>
                    <a:lnTo>
                      <a:pt x="537" y="24"/>
                    </a:lnTo>
                    <a:lnTo>
                      <a:pt x="545" y="24"/>
                    </a:lnTo>
                    <a:lnTo>
                      <a:pt x="553" y="26"/>
                    </a:lnTo>
                    <a:lnTo>
                      <a:pt x="562" y="28"/>
                    </a:lnTo>
                    <a:lnTo>
                      <a:pt x="570" y="28"/>
                    </a:lnTo>
                    <a:lnTo>
                      <a:pt x="579" y="30"/>
                    </a:lnTo>
                    <a:lnTo>
                      <a:pt x="587" y="32"/>
                    </a:lnTo>
                    <a:lnTo>
                      <a:pt x="596" y="34"/>
                    </a:lnTo>
                    <a:lnTo>
                      <a:pt x="604" y="34"/>
                    </a:lnTo>
                    <a:lnTo>
                      <a:pt x="612" y="36"/>
                    </a:lnTo>
                    <a:lnTo>
                      <a:pt x="619" y="38"/>
                    </a:lnTo>
                    <a:lnTo>
                      <a:pt x="629" y="42"/>
                    </a:lnTo>
                    <a:lnTo>
                      <a:pt x="638" y="42"/>
                    </a:lnTo>
                    <a:lnTo>
                      <a:pt x="648" y="45"/>
                    </a:lnTo>
                    <a:lnTo>
                      <a:pt x="653" y="47"/>
                    </a:lnTo>
                    <a:lnTo>
                      <a:pt x="659" y="49"/>
                    </a:lnTo>
                    <a:lnTo>
                      <a:pt x="667" y="53"/>
                    </a:lnTo>
                    <a:lnTo>
                      <a:pt x="672" y="55"/>
                    </a:lnTo>
                    <a:lnTo>
                      <a:pt x="682" y="61"/>
                    </a:lnTo>
                    <a:lnTo>
                      <a:pt x="693" y="68"/>
                    </a:lnTo>
                    <a:lnTo>
                      <a:pt x="703" y="76"/>
                    </a:lnTo>
                    <a:lnTo>
                      <a:pt x="712" y="85"/>
                    </a:lnTo>
                    <a:lnTo>
                      <a:pt x="720" y="95"/>
                    </a:lnTo>
                    <a:lnTo>
                      <a:pt x="726" y="104"/>
                    </a:lnTo>
                    <a:lnTo>
                      <a:pt x="729" y="114"/>
                    </a:lnTo>
                    <a:lnTo>
                      <a:pt x="731" y="125"/>
                    </a:lnTo>
                    <a:lnTo>
                      <a:pt x="731" y="131"/>
                    </a:lnTo>
                    <a:lnTo>
                      <a:pt x="731" y="137"/>
                    </a:lnTo>
                    <a:lnTo>
                      <a:pt x="729" y="142"/>
                    </a:lnTo>
                    <a:lnTo>
                      <a:pt x="729" y="148"/>
                    </a:lnTo>
                    <a:lnTo>
                      <a:pt x="726" y="154"/>
                    </a:lnTo>
                    <a:lnTo>
                      <a:pt x="724" y="159"/>
                    </a:lnTo>
                    <a:lnTo>
                      <a:pt x="720" y="165"/>
                    </a:lnTo>
                    <a:lnTo>
                      <a:pt x="716" y="173"/>
                    </a:lnTo>
                    <a:lnTo>
                      <a:pt x="710" y="175"/>
                    </a:lnTo>
                    <a:lnTo>
                      <a:pt x="703" y="178"/>
                    </a:lnTo>
                    <a:lnTo>
                      <a:pt x="697" y="180"/>
                    </a:lnTo>
                    <a:lnTo>
                      <a:pt x="693" y="184"/>
                    </a:lnTo>
                    <a:lnTo>
                      <a:pt x="686" y="186"/>
                    </a:lnTo>
                    <a:lnTo>
                      <a:pt x="680" y="190"/>
                    </a:lnTo>
                    <a:lnTo>
                      <a:pt x="674" y="192"/>
                    </a:lnTo>
                    <a:lnTo>
                      <a:pt x="669" y="196"/>
                    </a:lnTo>
                    <a:lnTo>
                      <a:pt x="663" y="197"/>
                    </a:lnTo>
                    <a:lnTo>
                      <a:pt x="657" y="199"/>
                    </a:lnTo>
                    <a:lnTo>
                      <a:pt x="651" y="201"/>
                    </a:lnTo>
                    <a:lnTo>
                      <a:pt x="644" y="205"/>
                    </a:lnTo>
                    <a:lnTo>
                      <a:pt x="638" y="207"/>
                    </a:lnTo>
                    <a:lnTo>
                      <a:pt x="632" y="209"/>
                    </a:lnTo>
                    <a:lnTo>
                      <a:pt x="627" y="211"/>
                    </a:lnTo>
                    <a:lnTo>
                      <a:pt x="621" y="213"/>
                    </a:lnTo>
                    <a:lnTo>
                      <a:pt x="615" y="215"/>
                    </a:lnTo>
                    <a:lnTo>
                      <a:pt x="608" y="216"/>
                    </a:lnTo>
                    <a:lnTo>
                      <a:pt x="602" y="216"/>
                    </a:lnTo>
                    <a:lnTo>
                      <a:pt x="596" y="218"/>
                    </a:lnTo>
                    <a:lnTo>
                      <a:pt x="591" y="220"/>
                    </a:lnTo>
                    <a:lnTo>
                      <a:pt x="585" y="222"/>
                    </a:lnTo>
                    <a:lnTo>
                      <a:pt x="577" y="222"/>
                    </a:lnTo>
                    <a:lnTo>
                      <a:pt x="572" y="224"/>
                    </a:lnTo>
                    <a:lnTo>
                      <a:pt x="566" y="224"/>
                    </a:lnTo>
                    <a:lnTo>
                      <a:pt x="560" y="228"/>
                    </a:lnTo>
                    <a:lnTo>
                      <a:pt x="553" y="228"/>
                    </a:lnTo>
                    <a:lnTo>
                      <a:pt x="547" y="230"/>
                    </a:lnTo>
                    <a:lnTo>
                      <a:pt x="541" y="230"/>
                    </a:lnTo>
                    <a:lnTo>
                      <a:pt x="536" y="232"/>
                    </a:lnTo>
                    <a:lnTo>
                      <a:pt x="530" y="232"/>
                    </a:lnTo>
                    <a:lnTo>
                      <a:pt x="522" y="234"/>
                    </a:lnTo>
                    <a:lnTo>
                      <a:pt x="515" y="226"/>
                    </a:lnTo>
                    <a:lnTo>
                      <a:pt x="505" y="218"/>
                    </a:lnTo>
                    <a:lnTo>
                      <a:pt x="515" y="211"/>
                    </a:lnTo>
                    <a:lnTo>
                      <a:pt x="522" y="205"/>
                    </a:lnTo>
                    <a:lnTo>
                      <a:pt x="532" y="199"/>
                    </a:lnTo>
                    <a:lnTo>
                      <a:pt x="543" y="196"/>
                    </a:lnTo>
                    <a:lnTo>
                      <a:pt x="551" y="192"/>
                    </a:lnTo>
                    <a:lnTo>
                      <a:pt x="562" y="190"/>
                    </a:lnTo>
                    <a:lnTo>
                      <a:pt x="574" y="188"/>
                    </a:lnTo>
                    <a:lnTo>
                      <a:pt x="585" y="188"/>
                    </a:lnTo>
                    <a:lnTo>
                      <a:pt x="594" y="184"/>
                    </a:lnTo>
                    <a:lnTo>
                      <a:pt x="604" y="182"/>
                    </a:lnTo>
                    <a:lnTo>
                      <a:pt x="615" y="180"/>
                    </a:lnTo>
                    <a:lnTo>
                      <a:pt x="627" y="178"/>
                    </a:lnTo>
                    <a:lnTo>
                      <a:pt x="636" y="175"/>
                    </a:lnTo>
                    <a:lnTo>
                      <a:pt x="646" y="171"/>
                    </a:lnTo>
                    <a:lnTo>
                      <a:pt x="655" y="165"/>
                    </a:lnTo>
                    <a:lnTo>
                      <a:pt x="667" y="161"/>
                    </a:lnTo>
                    <a:lnTo>
                      <a:pt x="674" y="156"/>
                    </a:lnTo>
                    <a:lnTo>
                      <a:pt x="684" y="152"/>
                    </a:lnTo>
                    <a:lnTo>
                      <a:pt x="689" y="148"/>
                    </a:lnTo>
                    <a:lnTo>
                      <a:pt x="693" y="142"/>
                    </a:lnTo>
                    <a:lnTo>
                      <a:pt x="695" y="135"/>
                    </a:lnTo>
                    <a:lnTo>
                      <a:pt x="695" y="129"/>
                    </a:lnTo>
                    <a:lnTo>
                      <a:pt x="695" y="121"/>
                    </a:lnTo>
                    <a:lnTo>
                      <a:pt x="693" y="116"/>
                    </a:lnTo>
                    <a:lnTo>
                      <a:pt x="688" y="108"/>
                    </a:lnTo>
                    <a:lnTo>
                      <a:pt x="682" y="102"/>
                    </a:lnTo>
                    <a:lnTo>
                      <a:pt x="676" y="97"/>
                    </a:lnTo>
                    <a:lnTo>
                      <a:pt x="670" y="91"/>
                    </a:lnTo>
                    <a:lnTo>
                      <a:pt x="661" y="87"/>
                    </a:lnTo>
                    <a:lnTo>
                      <a:pt x="655" y="83"/>
                    </a:lnTo>
                    <a:lnTo>
                      <a:pt x="646" y="82"/>
                    </a:lnTo>
                    <a:lnTo>
                      <a:pt x="640" y="82"/>
                    </a:lnTo>
                    <a:lnTo>
                      <a:pt x="631" y="80"/>
                    </a:lnTo>
                    <a:lnTo>
                      <a:pt x="623" y="76"/>
                    </a:lnTo>
                    <a:lnTo>
                      <a:pt x="613" y="72"/>
                    </a:lnTo>
                    <a:lnTo>
                      <a:pt x="604" y="70"/>
                    </a:lnTo>
                    <a:lnTo>
                      <a:pt x="596" y="68"/>
                    </a:lnTo>
                    <a:lnTo>
                      <a:pt x="587" y="66"/>
                    </a:lnTo>
                    <a:lnTo>
                      <a:pt x="579" y="62"/>
                    </a:lnTo>
                    <a:lnTo>
                      <a:pt x="572" y="62"/>
                    </a:lnTo>
                    <a:lnTo>
                      <a:pt x="562" y="59"/>
                    </a:lnTo>
                    <a:lnTo>
                      <a:pt x="553" y="59"/>
                    </a:lnTo>
                    <a:lnTo>
                      <a:pt x="545" y="57"/>
                    </a:lnTo>
                    <a:lnTo>
                      <a:pt x="536" y="55"/>
                    </a:lnTo>
                    <a:lnTo>
                      <a:pt x="528" y="53"/>
                    </a:lnTo>
                    <a:lnTo>
                      <a:pt x="518" y="53"/>
                    </a:lnTo>
                    <a:lnTo>
                      <a:pt x="509" y="51"/>
                    </a:lnTo>
                    <a:lnTo>
                      <a:pt x="501" y="51"/>
                    </a:lnTo>
                    <a:lnTo>
                      <a:pt x="492" y="47"/>
                    </a:lnTo>
                    <a:lnTo>
                      <a:pt x="482" y="47"/>
                    </a:lnTo>
                    <a:lnTo>
                      <a:pt x="475" y="45"/>
                    </a:lnTo>
                    <a:lnTo>
                      <a:pt x="465" y="45"/>
                    </a:lnTo>
                    <a:lnTo>
                      <a:pt x="458" y="43"/>
                    </a:lnTo>
                    <a:lnTo>
                      <a:pt x="448" y="43"/>
                    </a:lnTo>
                    <a:lnTo>
                      <a:pt x="439" y="42"/>
                    </a:lnTo>
                    <a:lnTo>
                      <a:pt x="431" y="42"/>
                    </a:lnTo>
                    <a:lnTo>
                      <a:pt x="422" y="40"/>
                    </a:lnTo>
                    <a:lnTo>
                      <a:pt x="412" y="40"/>
                    </a:lnTo>
                    <a:lnTo>
                      <a:pt x="403" y="38"/>
                    </a:lnTo>
                    <a:lnTo>
                      <a:pt x="395" y="38"/>
                    </a:lnTo>
                    <a:lnTo>
                      <a:pt x="385" y="36"/>
                    </a:lnTo>
                    <a:lnTo>
                      <a:pt x="378" y="36"/>
                    </a:lnTo>
                    <a:lnTo>
                      <a:pt x="368" y="34"/>
                    </a:lnTo>
                    <a:lnTo>
                      <a:pt x="359" y="34"/>
                    </a:lnTo>
                    <a:lnTo>
                      <a:pt x="349" y="34"/>
                    </a:lnTo>
                    <a:lnTo>
                      <a:pt x="338" y="36"/>
                    </a:lnTo>
                    <a:lnTo>
                      <a:pt x="327" y="36"/>
                    </a:lnTo>
                    <a:lnTo>
                      <a:pt x="317" y="36"/>
                    </a:lnTo>
                    <a:lnTo>
                      <a:pt x="306" y="36"/>
                    </a:lnTo>
                    <a:lnTo>
                      <a:pt x="296" y="38"/>
                    </a:lnTo>
                    <a:lnTo>
                      <a:pt x="285" y="40"/>
                    </a:lnTo>
                    <a:lnTo>
                      <a:pt x="273" y="42"/>
                    </a:lnTo>
                    <a:lnTo>
                      <a:pt x="262" y="42"/>
                    </a:lnTo>
                    <a:lnTo>
                      <a:pt x="252" y="43"/>
                    </a:lnTo>
                    <a:lnTo>
                      <a:pt x="241" y="43"/>
                    </a:lnTo>
                    <a:lnTo>
                      <a:pt x="232" y="45"/>
                    </a:lnTo>
                    <a:lnTo>
                      <a:pt x="220" y="45"/>
                    </a:lnTo>
                    <a:lnTo>
                      <a:pt x="211" y="47"/>
                    </a:lnTo>
                    <a:lnTo>
                      <a:pt x="199" y="51"/>
                    </a:lnTo>
                    <a:lnTo>
                      <a:pt x="190" y="53"/>
                    </a:lnTo>
                    <a:lnTo>
                      <a:pt x="178" y="55"/>
                    </a:lnTo>
                    <a:lnTo>
                      <a:pt x="169" y="57"/>
                    </a:lnTo>
                    <a:lnTo>
                      <a:pt x="159" y="59"/>
                    </a:lnTo>
                    <a:lnTo>
                      <a:pt x="148" y="61"/>
                    </a:lnTo>
                    <a:lnTo>
                      <a:pt x="138" y="64"/>
                    </a:lnTo>
                    <a:lnTo>
                      <a:pt x="129" y="68"/>
                    </a:lnTo>
                    <a:lnTo>
                      <a:pt x="119" y="70"/>
                    </a:lnTo>
                    <a:lnTo>
                      <a:pt x="110" y="74"/>
                    </a:lnTo>
                    <a:lnTo>
                      <a:pt x="100" y="78"/>
                    </a:lnTo>
                    <a:lnTo>
                      <a:pt x="89" y="82"/>
                    </a:lnTo>
                    <a:lnTo>
                      <a:pt x="80" y="85"/>
                    </a:lnTo>
                    <a:lnTo>
                      <a:pt x="70" y="89"/>
                    </a:lnTo>
                    <a:lnTo>
                      <a:pt x="62" y="95"/>
                    </a:lnTo>
                    <a:lnTo>
                      <a:pt x="53" y="101"/>
                    </a:lnTo>
                    <a:lnTo>
                      <a:pt x="43" y="106"/>
                    </a:lnTo>
                    <a:lnTo>
                      <a:pt x="34" y="112"/>
                    </a:lnTo>
                    <a:lnTo>
                      <a:pt x="32" y="120"/>
                    </a:lnTo>
                    <a:lnTo>
                      <a:pt x="30" y="125"/>
                    </a:lnTo>
                    <a:lnTo>
                      <a:pt x="26" y="129"/>
                    </a:lnTo>
                    <a:lnTo>
                      <a:pt x="24" y="137"/>
                    </a:lnTo>
                    <a:lnTo>
                      <a:pt x="19" y="137"/>
                    </a:lnTo>
                    <a:lnTo>
                      <a:pt x="13" y="135"/>
                    </a:lnTo>
                    <a:lnTo>
                      <a:pt x="7" y="135"/>
                    </a:lnTo>
                    <a:lnTo>
                      <a:pt x="4" y="135"/>
                    </a:lnTo>
                    <a:lnTo>
                      <a:pt x="0" y="123"/>
                    </a:lnTo>
                    <a:lnTo>
                      <a:pt x="0" y="114"/>
                    </a:lnTo>
                    <a:lnTo>
                      <a:pt x="0" y="104"/>
                    </a:lnTo>
                    <a:lnTo>
                      <a:pt x="5" y="99"/>
                    </a:lnTo>
                    <a:lnTo>
                      <a:pt x="9" y="91"/>
                    </a:lnTo>
                    <a:lnTo>
                      <a:pt x="15" y="85"/>
                    </a:lnTo>
                    <a:lnTo>
                      <a:pt x="21" y="80"/>
                    </a:lnTo>
                    <a:lnTo>
                      <a:pt x="30" y="74"/>
                    </a:lnTo>
                    <a:lnTo>
                      <a:pt x="36" y="70"/>
                    </a:lnTo>
                    <a:lnTo>
                      <a:pt x="45" y="66"/>
                    </a:lnTo>
                    <a:lnTo>
                      <a:pt x="53" y="61"/>
                    </a:lnTo>
                    <a:lnTo>
                      <a:pt x="62" y="59"/>
                    </a:lnTo>
                    <a:lnTo>
                      <a:pt x="70" y="55"/>
                    </a:lnTo>
                    <a:lnTo>
                      <a:pt x="78" y="53"/>
                    </a:lnTo>
                    <a:lnTo>
                      <a:pt x="85" y="49"/>
                    </a:lnTo>
                    <a:lnTo>
                      <a:pt x="93" y="47"/>
                    </a:lnTo>
                    <a:lnTo>
                      <a:pt x="100" y="43"/>
                    </a:lnTo>
                    <a:lnTo>
                      <a:pt x="108" y="40"/>
                    </a:lnTo>
                    <a:lnTo>
                      <a:pt x="116" y="36"/>
                    </a:lnTo>
                    <a:lnTo>
                      <a:pt x="123" y="32"/>
                    </a:lnTo>
                    <a:lnTo>
                      <a:pt x="133" y="30"/>
                    </a:lnTo>
                    <a:lnTo>
                      <a:pt x="140" y="26"/>
                    </a:lnTo>
                    <a:lnTo>
                      <a:pt x="148" y="24"/>
                    </a:lnTo>
                    <a:lnTo>
                      <a:pt x="157" y="24"/>
                    </a:lnTo>
                    <a:lnTo>
                      <a:pt x="167" y="21"/>
                    </a:lnTo>
                    <a:lnTo>
                      <a:pt x="175" y="19"/>
                    </a:lnTo>
                    <a:lnTo>
                      <a:pt x="182" y="17"/>
                    </a:lnTo>
                    <a:lnTo>
                      <a:pt x="192" y="17"/>
                    </a:lnTo>
                    <a:lnTo>
                      <a:pt x="199" y="15"/>
                    </a:lnTo>
                    <a:lnTo>
                      <a:pt x="207" y="13"/>
                    </a:lnTo>
                    <a:lnTo>
                      <a:pt x="216" y="13"/>
                    </a:lnTo>
                    <a:lnTo>
                      <a:pt x="226" y="13"/>
                    </a:lnTo>
                    <a:lnTo>
                      <a:pt x="233" y="11"/>
                    </a:lnTo>
                    <a:lnTo>
                      <a:pt x="243" y="9"/>
                    </a:lnTo>
                    <a:lnTo>
                      <a:pt x="251" y="7"/>
                    </a:lnTo>
                    <a:lnTo>
                      <a:pt x="260" y="7"/>
                    </a:lnTo>
                    <a:lnTo>
                      <a:pt x="268" y="7"/>
                    </a:lnTo>
                    <a:lnTo>
                      <a:pt x="277" y="7"/>
                    </a:lnTo>
                    <a:lnTo>
                      <a:pt x="287" y="5"/>
                    </a:lnTo>
                    <a:lnTo>
                      <a:pt x="296" y="5"/>
                    </a:lnTo>
                    <a:lnTo>
                      <a:pt x="304" y="5"/>
                    </a:lnTo>
                    <a:lnTo>
                      <a:pt x="313" y="4"/>
                    </a:lnTo>
                    <a:lnTo>
                      <a:pt x="323" y="4"/>
                    </a:lnTo>
                    <a:lnTo>
                      <a:pt x="330" y="4"/>
                    </a:lnTo>
                    <a:lnTo>
                      <a:pt x="340" y="2"/>
                    </a:lnTo>
                    <a:lnTo>
                      <a:pt x="349" y="2"/>
                    </a:lnTo>
                    <a:lnTo>
                      <a:pt x="357" y="0"/>
                    </a:lnTo>
                    <a:lnTo>
                      <a:pt x="36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26" name="Freeform 82"/>
              <p:cNvSpPr>
                <a:spLocks/>
              </p:cNvSpPr>
              <p:nvPr/>
            </p:nvSpPr>
            <p:spPr bwMode="auto">
              <a:xfrm>
                <a:off x="1595" y="2155"/>
                <a:ext cx="452" cy="444"/>
              </a:xfrm>
              <a:custGeom>
                <a:avLst/>
                <a:gdLst>
                  <a:gd name="T0" fmla="*/ 112 w 904"/>
                  <a:gd name="T1" fmla="*/ 299 h 890"/>
                  <a:gd name="T2" fmla="*/ 85 w 904"/>
                  <a:gd name="T3" fmla="*/ 202 h 890"/>
                  <a:gd name="T4" fmla="*/ 61 w 904"/>
                  <a:gd name="T5" fmla="*/ 105 h 890"/>
                  <a:gd name="T6" fmla="*/ 34 w 904"/>
                  <a:gd name="T7" fmla="*/ 50 h 890"/>
                  <a:gd name="T8" fmla="*/ 72 w 904"/>
                  <a:gd name="T9" fmla="*/ 204 h 890"/>
                  <a:gd name="T10" fmla="*/ 85 w 904"/>
                  <a:gd name="T11" fmla="*/ 297 h 890"/>
                  <a:gd name="T12" fmla="*/ 57 w 904"/>
                  <a:gd name="T13" fmla="*/ 179 h 890"/>
                  <a:gd name="T14" fmla="*/ 28 w 904"/>
                  <a:gd name="T15" fmla="*/ 78 h 890"/>
                  <a:gd name="T16" fmla="*/ 2 w 904"/>
                  <a:gd name="T17" fmla="*/ 37 h 890"/>
                  <a:gd name="T18" fmla="*/ 30 w 904"/>
                  <a:gd name="T19" fmla="*/ 152 h 890"/>
                  <a:gd name="T20" fmla="*/ 51 w 904"/>
                  <a:gd name="T21" fmla="*/ 268 h 890"/>
                  <a:gd name="T22" fmla="*/ 45 w 904"/>
                  <a:gd name="T23" fmla="*/ 314 h 890"/>
                  <a:gd name="T24" fmla="*/ 81 w 904"/>
                  <a:gd name="T25" fmla="*/ 456 h 890"/>
                  <a:gd name="T26" fmla="*/ 116 w 904"/>
                  <a:gd name="T27" fmla="*/ 591 h 890"/>
                  <a:gd name="T28" fmla="*/ 114 w 904"/>
                  <a:gd name="T29" fmla="*/ 609 h 890"/>
                  <a:gd name="T30" fmla="*/ 85 w 904"/>
                  <a:gd name="T31" fmla="*/ 500 h 890"/>
                  <a:gd name="T32" fmla="*/ 51 w 904"/>
                  <a:gd name="T33" fmla="*/ 386 h 890"/>
                  <a:gd name="T34" fmla="*/ 47 w 904"/>
                  <a:gd name="T35" fmla="*/ 417 h 890"/>
                  <a:gd name="T36" fmla="*/ 83 w 904"/>
                  <a:gd name="T37" fmla="*/ 533 h 890"/>
                  <a:gd name="T38" fmla="*/ 118 w 904"/>
                  <a:gd name="T39" fmla="*/ 650 h 890"/>
                  <a:gd name="T40" fmla="*/ 150 w 904"/>
                  <a:gd name="T41" fmla="*/ 766 h 890"/>
                  <a:gd name="T42" fmla="*/ 205 w 904"/>
                  <a:gd name="T43" fmla="*/ 857 h 890"/>
                  <a:gd name="T44" fmla="*/ 344 w 904"/>
                  <a:gd name="T45" fmla="*/ 880 h 890"/>
                  <a:gd name="T46" fmla="*/ 496 w 904"/>
                  <a:gd name="T47" fmla="*/ 886 h 890"/>
                  <a:gd name="T48" fmla="*/ 644 w 904"/>
                  <a:gd name="T49" fmla="*/ 867 h 890"/>
                  <a:gd name="T50" fmla="*/ 735 w 904"/>
                  <a:gd name="T51" fmla="*/ 797 h 890"/>
                  <a:gd name="T52" fmla="*/ 764 w 904"/>
                  <a:gd name="T53" fmla="*/ 673 h 890"/>
                  <a:gd name="T54" fmla="*/ 783 w 904"/>
                  <a:gd name="T55" fmla="*/ 631 h 890"/>
                  <a:gd name="T56" fmla="*/ 807 w 904"/>
                  <a:gd name="T57" fmla="*/ 553 h 890"/>
                  <a:gd name="T58" fmla="*/ 845 w 904"/>
                  <a:gd name="T59" fmla="*/ 388 h 890"/>
                  <a:gd name="T60" fmla="*/ 881 w 904"/>
                  <a:gd name="T61" fmla="*/ 213 h 890"/>
                  <a:gd name="T62" fmla="*/ 902 w 904"/>
                  <a:gd name="T63" fmla="*/ 82 h 890"/>
                  <a:gd name="T64" fmla="*/ 874 w 904"/>
                  <a:gd name="T65" fmla="*/ 202 h 890"/>
                  <a:gd name="T66" fmla="*/ 855 w 904"/>
                  <a:gd name="T67" fmla="*/ 255 h 890"/>
                  <a:gd name="T68" fmla="*/ 851 w 904"/>
                  <a:gd name="T69" fmla="*/ 240 h 890"/>
                  <a:gd name="T70" fmla="*/ 828 w 904"/>
                  <a:gd name="T71" fmla="*/ 350 h 890"/>
                  <a:gd name="T72" fmla="*/ 841 w 904"/>
                  <a:gd name="T73" fmla="*/ 225 h 890"/>
                  <a:gd name="T74" fmla="*/ 874 w 904"/>
                  <a:gd name="T75" fmla="*/ 84 h 890"/>
                  <a:gd name="T76" fmla="*/ 879 w 904"/>
                  <a:gd name="T77" fmla="*/ 6 h 890"/>
                  <a:gd name="T78" fmla="*/ 853 w 904"/>
                  <a:gd name="T79" fmla="*/ 118 h 890"/>
                  <a:gd name="T80" fmla="*/ 824 w 904"/>
                  <a:gd name="T81" fmla="*/ 228 h 890"/>
                  <a:gd name="T82" fmla="*/ 796 w 904"/>
                  <a:gd name="T83" fmla="*/ 339 h 890"/>
                  <a:gd name="T84" fmla="*/ 803 w 904"/>
                  <a:gd name="T85" fmla="*/ 282 h 890"/>
                  <a:gd name="T86" fmla="*/ 832 w 904"/>
                  <a:gd name="T87" fmla="*/ 164 h 890"/>
                  <a:gd name="T88" fmla="*/ 847 w 904"/>
                  <a:gd name="T89" fmla="*/ 54 h 890"/>
                  <a:gd name="T90" fmla="*/ 811 w 904"/>
                  <a:gd name="T91" fmla="*/ 166 h 890"/>
                  <a:gd name="T92" fmla="*/ 784 w 904"/>
                  <a:gd name="T93" fmla="*/ 295 h 890"/>
                  <a:gd name="T94" fmla="*/ 765 w 904"/>
                  <a:gd name="T95" fmla="*/ 409 h 890"/>
                  <a:gd name="T96" fmla="*/ 737 w 904"/>
                  <a:gd name="T97" fmla="*/ 529 h 890"/>
                  <a:gd name="T98" fmla="*/ 707 w 904"/>
                  <a:gd name="T99" fmla="*/ 647 h 890"/>
                  <a:gd name="T100" fmla="*/ 674 w 904"/>
                  <a:gd name="T101" fmla="*/ 768 h 890"/>
                  <a:gd name="T102" fmla="*/ 566 w 904"/>
                  <a:gd name="T103" fmla="*/ 814 h 890"/>
                  <a:gd name="T104" fmla="*/ 433 w 904"/>
                  <a:gd name="T105" fmla="*/ 818 h 890"/>
                  <a:gd name="T106" fmla="*/ 315 w 904"/>
                  <a:gd name="T107" fmla="*/ 804 h 890"/>
                  <a:gd name="T108" fmla="*/ 230 w 904"/>
                  <a:gd name="T109" fmla="*/ 761 h 890"/>
                  <a:gd name="T110" fmla="*/ 203 w 904"/>
                  <a:gd name="T111" fmla="*/ 593 h 890"/>
                  <a:gd name="T112" fmla="*/ 152 w 904"/>
                  <a:gd name="T113" fmla="*/ 352 h 890"/>
                  <a:gd name="T114" fmla="*/ 89 w 904"/>
                  <a:gd name="T115" fmla="*/ 120 h 890"/>
                  <a:gd name="T116" fmla="*/ 97 w 904"/>
                  <a:gd name="T117" fmla="*/ 173 h 890"/>
                  <a:gd name="T118" fmla="*/ 129 w 904"/>
                  <a:gd name="T119" fmla="*/ 299 h 8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4"/>
                  <a:gd name="T181" fmla="*/ 0 h 890"/>
                  <a:gd name="T182" fmla="*/ 904 w 904"/>
                  <a:gd name="T183" fmla="*/ 890 h 8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4" h="890">
                    <a:moveTo>
                      <a:pt x="138" y="394"/>
                    </a:moveTo>
                    <a:lnTo>
                      <a:pt x="138" y="392"/>
                    </a:lnTo>
                    <a:lnTo>
                      <a:pt x="137" y="388"/>
                    </a:lnTo>
                    <a:lnTo>
                      <a:pt x="135" y="384"/>
                    </a:lnTo>
                    <a:lnTo>
                      <a:pt x="135" y="379"/>
                    </a:lnTo>
                    <a:lnTo>
                      <a:pt x="133" y="373"/>
                    </a:lnTo>
                    <a:lnTo>
                      <a:pt x="129" y="365"/>
                    </a:lnTo>
                    <a:lnTo>
                      <a:pt x="127" y="356"/>
                    </a:lnTo>
                    <a:lnTo>
                      <a:pt x="125" y="348"/>
                    </a:lnTo>
                    <a:lnTo>
                      <a:pt x="123" y="339"/>
                    </a:lnTo>
                    <a:lnTo>
                      <a:pt x="119" y="327"/>
                    </a:lnTo>
                    <a:lnTo>
                      <a:pt x="118" y="322"/>
                    </a:lnTo>
                    <a:lnTo>
                      <a:pt x="116" y="316"/>
                    </a:lnTo>
                    <a:lnTo>
                      <a:pt x="114" y="310"/>
                    </a:lnTo>
                    <a:lnTo>
                      <a:pt x="114" y="306"/>
                    </a:lnTo>
                    <a:lnTo>
                      <a:pt x="112" y="299"/>
                    </a:lnTo>
                    <a:lnTo>
                      <a:pt x="110" y="293"/>
                    </a:lnTo>
                    <a:lnTo>
                      <a:pt x="108" y="287"/>
                    </a:lnTo>
                    <a:lnTo>
                      <a:pt x="106" y="282"/>
                    </a:lnTo>
                    <a:lnTo>
                      <a:pt x="104" y="274"/>
                    </a:lnTo>
                    <a:lnTo>
                      <a:pt x="102" y="268"/>
                    </a:lnTo>
                    <a:lnTo>
                      <a:pt x="100" y="263"/>
                    </a:lnTo>
                    <a:lnTo>
                      <a:pt x="100" y="257"/>
                    </a:lnTo>
                    <a:lnTo>
                      <a:pt x="97" y="251"/>
                    </a:lnTo>
                    <a:lnTo>
                      <a:pt x="97" y="244"/>
                    </a:lnTo>
                    <a:lnTo>
                      <a:pt x="95" y="238"/>
                    </a:lnTo>
                    <a:lnTo>
                      <a:pt x="93" y="232"/>
                    </a:lnTo>
                    <a:lnTo>
                      <a:pt x="91" y="227"/>
                    </a:lnTo>
                    <a:lnTo>
                      <a:pt x="89" y="219"/>
                    </a:lnTo>
                    <a:lnTo>
                      <a:pt x="87" y="213"/>
                    </a:lnTo>
                    <a:lnTo>
                      <a:pt x="87" y="208"/>
                    </a:lnTo>
                    <a:lnTo>
                      <a:pt x="85" y="202"/>
                    </a:lnTo>
                    <a:lnTo>
                      <a:pt x="83" y="196"/>
                    </a:lnTo>
                    <a:lnTo>
                      <a:pt x="81" y="190"/>
                    </a:lnTo>
                    <a:lnTo>
                      <a:pt x="81" y="187"/>
                    </a:lnTo>
                    <a:lnTo>
                      <a:pt x="78" y="175"/>
                    </a:lnTo>
                    <a:lnTo>
                      <a:pt x="76" y="166"/>
                    </a:lnTo>
                    <a:lnTo>
                      <a:pt x="72" y="156"/>
                    </a:lnTo>
                    <a:lnTo>
                      <a:pt x="70" y="149"/>
                    </a:lnTo>
                    <a:lnTo>
                      <a:pt x="68" y="141"/>
                    </a:lnTo>
                    <a:lnTo>
                      <a:pt x="68" y="135"/>
                    </a:lnTo>
                    <a:lnTo>
                      <a:pt x="68" y="130"/>
                    </a:lnTo>
                    <a:lnTo>
                      <a:pt x="66" y="128"/>
                    </a:lnTo>
                    <a:lnTo>
                      <a:pt x="66" y="124"/>
                    </a:lnTo>
                    <a:lnTo>
                      <a:pt x="68" y="124"/>
                    </a:lnTo>
                    <a:lnTo>
                      <a:pt x="64" y="118"/>
                    </a:lnTo>
                    <a:lnTo>
                      <a:pt x="62" y="111"/>
                    </a:lnTo>
                    <a:lnTo>
                      <a:pt x="61" y="105"/>
                    </a:lnTo>
                    <a:lnTo>
                      <a:pt x="59" y="99"/>
                    </a:lnTo>
                    <a:lnTo>
                      <a:pt x="57" y="94"/>
                    </a:lnTo>
                    <a:lnTo>
                      <a:pt x="55" y="88"/>
                    </a:lnTo>
                    <a:lnTo>
                      <a:pt x="53" y="80"/>
                    </a:lnTo>
                    <a:lnTo>
                      <a:pt x="53" y="75"/>
                    </a:lnTo>
                    <a:lnTo>
                      <a:pt x="51" y="69"/>
                    </a:lnTo>
                    <a:lnTo>
                      <a:pt x="47" y="63"/>
                    </a:lnTo>
                    <a:lnTo>
                      <a:pt x="45" y="56"/>
                    </a:lnTo>
                    <a:lnTo>
                      <a:pt x="45" y="50"/>
                    </a:lnTo>
                    <a:lnTo>
                      <a:pt x="42" y="44"/>
                    </a:lnTo>
                    <a:lnTo>
                      <a:pt x="42" y="38"/>
                    </a:lnTo>
                    <a:lnTo>
                      <a:pt x="38" y="31"/>
                    </a:lnTo>
                    <a:lnTo>
                      <a:pt x="38" y="27"/>
                    </a:lnTo>
                    <a:lnTo>
                      <a:pt x="34" y="35"/>
                    </a:lnTo>
                    <a:lnTo>
                      <a:pt x="34" y="42"/>
                    </a:lnTo>
                    <a:lnTo>
                      <a:pt x="34" y="50"/>
                    </a:lnTo>
                    <a:lnTo>
                      <a:pt x="34" y="59"/>
                    </a:lnTo>
                    <a:lnTo>
                      <a:pt x="34" y="69"/>
                    </a:lnTo>
                    <a:lnTo>
                      <a:pt x="36" y="78"/>
                    </a:lnTo>
                    <a:lnTo>
                      <a:pt x="38" y="88"/>
                    </a:lnTo>
                    <a:lnTo>
                      <a:pt x="40" y="95"/>
                    </a:lnTo>
                    <a:lnTo>
                      <a:pt x="42" y="105"/>
                    </a:lnTo>
                    <a:lnTo>
                      <a:pt x="43" y="114"/>
                    </a:lnTo>
                    <a:lnTo>
                      <a:pt x="47" y="124"/>
                    </a:lnTo>
                    <a:lnTo>
                      <a:pt x="51" y="135"/>
                    </a:lnTo>
                    <a:lnTo>
                      <a:pt x="53" y="145"/>
                    </a:lnTo>
                    <a:lnTo>
                      <a:pt x="57" y="154"/>
                    </a:lnTo>
                    <a:lnTo>
                      <a:pt x="59" y="164"/>
                    </a:lnTo>
                    <a:lnTo>
                      <a:pt x="62" y="175"/>
                    </a:lnTo>
                    <a:lnTo>
                      <a:pt x="66" y="185"/>
                    </a:lnTo>
                    <a:lnTo>
                      <a:pt x="68" y="194"/>
                    </a:lnTo>
                    <a:lnTo>
                      <a:pt x="72" y="204"/>
                    </a:lnTo>
                    <a:lnTo>
                      <a:pt x="74" y="213"/>
                    </a:lnTo>
                    <a:lnTo>
                      <a:pt x="78" y="223"/>
                    </a:lnTo>
                    <a:lnTo>
                      <a:pt x="81" y="232"/>
                    </a:lnTo>
                    <a:lnTo>
                      <a:pt x="83" y="244"/>
                    </a:lnTo>
                    <a:lnTo>
                      <a:pt x="87" y="253"/>
                    </a:lnTo>
                    <a:lnTo>
                      <a:pt x="89" y="263"/>
                    </a:lnTo>
                    <a:lnTo>
                      <a:pt x="91" y="272"/>
                    </a:lnTo>
                    <a:lnTo>
                      <a:pt x="93" y="282"/>
                    </a:lnTo>
                    <a:lnTo>
                      <a:pt x="95" y="291"/>
                    </a:lnTo>
                    <a:lnTo>
                      <a:pt x="97" y="301"/>
                    </a:lnTo>
                    <a:lnTo>
                      <a:pt x="97" y="310"/>
                    </a:lnTo>
                    <a:lnTo>
                      <a:pt x="97" y="318"/>
                    </a:lnTo>
                    <a:lnTo>
                      <a:pt x="99" y="327"/>
                    </a:lnTo>
                    <a:lnTo>
                      <a:pt x="87" y="303"/>
                    </a:lnTo>
                    <a:lnTo>
                      <a:pt x="85" y="299"/>
                    </a:lnTo>
                    <a:lnTo>
                      <a:pt x="85" y="297"/>
                    </a:lnTo>
                    <a:lnTo>
                      <a:pt x="85" y="293"/>
                    </a:lnTo>
                    <a:lnTo>
                      <a:pt x="85" y="287"/>
                    </a:lnTo>
                    <a:lnTo>
                      <a:pt x="83" y="280"/>
                    </a:lnTo>
                    <a:lnTo>
                      <a:pt x="81" y="274"/>
                    </a:lnTo>
                    <a:lnTo>
                      <a:pt x="80" y="266"/>
                    </a:lnTo>
                    <a:lnTo>
                      <a:pt x="78" y="257"/>
                    </a:lnTo>
                    <a:lnTo>
                      <a:pt x="74" y="247"/>
                    </a:lnTo>
                    <a:lnTo>
                      <a:pt x="72" y="238"/>
                    </a:lnTo>
                    <a:lnTo>
                      <a:pt x="68" y="227"/>
                    </a:lnTo>
                    <a:lnTo>
                      <a:pt x="66" y="215"/>
                    </a:lnTo>
                    <a:lnTo>
                      <a:pt x="64" y="209"/>
                    </a:lnTo>
                    <a:lnTo>
                      <a:pt x="64" y="204"/>
                    </a:lnTo>
                    <a:lnTo>
                      <a:pt x="61" y="198"/>
                    </a:lnTo>
                    <a:lnTo>
                      <a:pt x="61" y="192"/>
                    </a:lnTo>
                    <a:lnTo>
                      <a:pt x="59" y="187"/>
                    </a:lnTo>
                    <a:lnTo>
                      <a:pt x="57" y="179"/>
                    </a:lnTo>
                    <a:lnTo>
                      <a:pt x="55" y="173"/>
                    </a:lnTo>
                    <a:lnTo>
                      <a:pt x="55" y="168"/>
                    </a:lnTo>
                    <a:lnTo>
                      <a:pt x="51" y="162"/>
                    </a:lnTo>
                    <a:lnTo>
                      <a:pt x="51" y="156"/>
                    </a:lnTo>
                    <a:lnTo>
                      <a:pt x="47" y="151"/>
                    </a:lnTo>
                    <a:lnTo>
                      <a:pt x="45" y="145"/>
                    </a:lnTo>
                    <a:lnTo>
                      <a:pt x="43" y="137"/>
                    </a:lnTo>
                    <a:lnTo>
                      <a:pt x="43" y="132"/>
                    </a:lnTo>
                    <a:lnTo>
                      <a:pt x="42" y="126"/>
                    </a:lnTo>
                    <a:lnTo>
                      <a:pt x="40" y="120"/>
                    </a:lnTo>
                    <a:lnTo>
                      <a:pt x="38" y="114"/>
                    </a:lnTo>
                    <a:lnTo>
                      <a:pt x="36" y="109"/>
                    </a:lnTo>
                    <a:lnTo>
                      <a:pt x="34" y="103"/>
                    </a:lnTo>
                    <a:lnTo>
                      <a:pt x="32" y="97"/>
                    </a:lnTo>
                    <a:lnTo>
                      <a:pt x="30" y="88"/>
                    </a:lnTo>
                    <a:lnTo>
                      <a:pt x="28" y="78"/>
                    </a:lnTo>
                    <a:lnTo>
                      <a:pt x="24" y="69"/>
                    </a:lnTo>
                    <a:lnTo>
                      <a:pt x="21" y="61"/>
                    </a:lnTo>
                    <a:lnTo>
                      <a:pt x="19" y="54"/>
                    </a:lnTo>
                    <a:lnTo>
                      <a:pt x="17" y="46"/>
                    </a:lnTo>
                    <a:lnTo>
                      <a:pt x="15" y="40"/>
                    </a:lnTo>
                    <a:lnTo>
                      <a:pt x="15" y="37"/>
                    </a:lnTo>
                    <a:lnTo>
                      <a:pt x="13" y="35"/>
                    </a:lnTo>
                    <a:lnTo>
                      <a:pt x="13" y="33"/>
                    </a:lnTo>
                    <a:lnTo>
                      <a:pt x="9" y="23"/>
                    </a:lnTo>
                    <a:lnTo>
                      <a:pt x="5" y="16"/>
                    </a:lnTo>
                    <a:lnTo>
                      <a:pt x="2" y="12"/>
                    </a:lnTo>
                    <a:lnTo>
                      <a:pt x="0" y="16"/>
                    </a:lnTo>
                    <a:lnTo>
                      <a:pt x="0" y="25"/>
                    </a:lnTo>
                    <a:lnTo>
                      <a:pt x="0" y="29"/>
                    </a:lnTo>
                    <a:lnTo>
                      <a:pt x="2" y="37"/>
                    </a:lnTo>
                    <a:lnTo>
                      <a:pt x="2" y="42"/>
                    </a:lnTo>
                    <a:lnTo>
                      <a:pt x="4" y="50"/>
                    </a:lnTo>
                    <a:lnTo>
                      <a:pt x="5" y="54"/>
                    </a:lnTo>
                    <a:lnTo>
                      <a:pt x="5" y="59"/>
                    </a:lnTo>
                    <a:lnTo>
                      <a:pt x="7" y="63"/>
                    </a:lnTo>
                    <a:lnTo>
                      <a:pt x="9" y="67"/>
                    </a:lnTo>
                    <a:lnTo>
                      <a:pt x="11" y="76"/>
                    </a:lnTo>
                    <a:lnTo>
                      <a:pt x="13" y="88"/>
                    </a:lnTo>
                    <a:lnTo>
                      <a:pt x="15" y="95"/>
                    </a:lnTo>
                    <a:lnTo>
                      <a:pt x="19" y="107"/>
                    </a:lnTo>
                    <a:lnTo>
                      <a:pt x="21" y="116"/>
                    </a:lnTo>
                    <a:lnTo>
                      <a:pt x="24" y="126"/>
                    </a:lnTo>
                    <a:lnTo>
                      <a:pt x="26" y="135"/>
                    </a:lnTo>
                    <a:lnTo>
                      <a:pt x="28" y="147"/>
                    </a:lnTo>
                    <a:lnTo>
                      <a:pt x="30" y="152"/>
                    </a:lnTo>
                    <a:lnTo>
                      <a:pt x="30" y="158"/>
                    </a:lnTo>
                    <a:lnTo>
                      <a:pt x="32" y="168"/>
                    </a:lnTo>
                    <a:lnTo>
                      <a:pt x="34" y="177"/>
                    </a:lnTo>
                    <a:lnTo>
                      <a:pt x="36" y="187"/>
                    </a:lnTo>
                    <a:lnTo>
                      <a:pt x="38" y="192"/>
                    </a:lnTo>
                    <a:lnTo>
                      <a:pt x="38" y="198"/>
                    </a:lnTo>
                    <a:lnTo>
                      <a:pt x="40" y="204"/>
                    </a:lnTo>
                    <a:lnTo>
                      <a:pt x="42" y="211"/>
                    </a:lnTo>
                    <a:lnTo>
                      <a:pt x="42" y="215"/>
                    </a:lnTo>
                    <a:lnTo>
                      <a:pt x="42" y="221"/>
                    </a:lnTo>
                    <a:lnTo>
                      <a:pt x="43" y="227"/>
                    </a:lnTo>
                    <a:lnTo>
                      <a:pt x="43" y="232"/>
                    </a:lnTo>
                    <a:lnTo>
                      <a:pt x="45" y="244"/>
                    </a:lnTo>
                    <a:lnTo>
                      <a:pt x="47" y="253"/>
                    </a:lnTo>
                    <a:lnTo>
                      <a:pt x="49" y="261"/>
                    </a:lnTo>
                    <a:lnTo>
                      <a:pt x="51" y="268"/>
                    </a:lnTo>
                    <a:lnTo>
                      <a:pt x="51" y="272"/>
                    </a:lnTo>
                    <a:lnTo>
                      <a:pt x="51" y="276"/>
                    </a:lnTo>
                    <a:lnTo>
                      <a:pt x="32" y="228"/>
                    </a:lnTo>
                    <a:lnTo>
                      <a:pt x="30" y="228"/>
                    </a:lnTo>
                    <a:lnTo>
                      <a:pt x="30" y="232"/>
                    </a:lnTo>
                    <a:lnTo>
                      <a:pt x="30" y="240"/>
                    </a:lnTo>
                    <a:lnTo>
                      <a:pt x="32" y="247"/>
                    </a:lnTo>
                    <a:lnTo>
                      <a:pt x="32" y="255"/>
                    </a:lnTo>
                    <a:lnTo>
                      <a:pt x="34" y="266"/>
                    </a:lnTo>
                    <a:lnTo>
                      <a:pt x="36" y="272"/>
                    </a:lnTo>
                    <a:lnTo>
                      <a:pt x="38" y="280"/>
                    </a:lnTo>
                    <a:lnTo>
                      <a:pt x="40" y="285"/>
                    </a:lnTo>
                    <a:lnTo>
                      <a:pt x="42" y="293"/>
                    </a:lnTo>
                    <a:lnTo>
                      <a:pt x="42" y="299"/>
                    </a:lnTo>
                    <a:lnTo>
                      <a:pt x="43" y="306"/>
                    </a:lnTo>
                    <a:lnTo>
                      <a:pt x="45" y="314"/>
                    </a:lnTo>
                    <a:lnTo>
                      <a:pt x="47" y="322"/>
                    </a:lnTo>
                    <a:lnTo>
                      <a:pt x="47" y="329"/>
                    </a:lnTo>
                    <a:lnTo>
                      <a:pt x="51" y="337"/>
                    </a:lnTo>
                    <a:lnTo>
                      <a:pt x="53" y="346"/>
                    </a:lnTo>
                    <a:lnTo>
                      <a:pt x="55" y="356"/>
                    </a:lnTo>
                    <a:lnTo>
                      <a:pt x="57" y="363"/>
                    </a:lnTo>
                    <a:lnTo>
                      <a:pt x="59" y="373"/>
                    </a:lnTo>
                    <a:lnTo>
                      <a:pt x="61" y="380"/>
                    </a:lnTo>
                    <a:lnTo>
                      <a:pt x="64" y="390"/>
                    </a:lnTo>
                    <a:lnTo>
                      <a:pt x="66" y="399"/>
                    </a:lnTo>
                    <a:lnTo>
                      <a:pt x="68" y="409"/>
                    </a:lnTo>
                    <a:lnTo>
                      <a:pt x="72" y="418"/>
                    </a:lnTo>
                    <a:lnTo>
                      <a:pt x="74" y="428"/>
                    </a:lnTo>
                    <a:lnTo>
                      <a:pt x="76" y="437"/>
                    </a:lnTo>
                    <a:lnTo>
                      <a:pt x="80" y="447"/>
                    </a:lnTo>
                    <a:lnTo>
                      <a:pt x="81" y="456"/>
                    </a:lnTo>
                    <a:lnTo>
                      <a:pt x="83" y="464"/>
                    </a:lnTo>
                    <a:lnTo>
                      <a:pt x="85" y="474"/>
                    </a:lnTo>
                    <a:lnTo>
                      <a:pt x="87" y="483"/>
                    </a:lnTo>
                    <a:lnTo>
                      <a:pt x="89" y="493"/>
                    </a:lnTo>
                    <a:lnTo>
                      <a:pt x="93" y="502"/>
                    </a:lnTo>
                    <a:lnTo>
                      <a:pt x="95" y="510"/>
                    </a:lnTo>
                    <a:lnTo>
                      <a:pt x="97" y="519"/>
                    </a:lnTo>
                    <a:lnTo>
                      <a:pt x="99" y="527"/>
                    </a:lnTo>
                    <a:lnTo>
                      <a:pt x="100" y="536"/>
                    </a:lnTo>
                    <a:lnTo>
                      <a:pt x="102" y="544"/>
                    </a:lnTo>
                    <a:lnTo>
                      <a:pt x="106" y="553"/>
                    </a:lnTo>
                    <a:lnTo>
                      <a:pt x="108" y="561"/>
                    </a:lnTo>
                    <a:lnTo>
                      <a:pt x="110" y="571"/>
                    </a:lnTo>
                    <a:lnTo>
                      <a:pt x="112" y="578"/>
                    </a:lnTo>
                    <a:lnTo>
                      <a:pt x="114" y="584"/>
                    </a:lnTo>
                    <a:lnTo>
                      <a:pt x="116" y="591"/>
                    </a:lnTo>
                    <a:lnTo>
                      <a:pt x="118" y="599"/>
                    </a:lnTo>
                    <a:lnTo>
                      <a:pt x="118" y="607"/>
                    </a:lnTo>
                    <a:lnTo>
                      <a:pt x="121" y="612"/>
                    </a:lnTo>
                    <a:lnTo>
                      <a:pt x="121" y="620"/>
                    </a:lnTo>
                    <a:lnTo>
                      <a:pt x="123" y="626"/>
                    </a:lnTo>
                    <a:lnTo>
                      <a:pt x="125" y="637"/>
                    </a:lnTo>
                    <a:lnTo>
                      <a:pt x="127" y="647"/>
                    </a:lnTo>
                    <a:lnTo>
                      <a:pt x="129" y="654"/>
                    </a:lnTo>
                    <a:lnTo>
                      <a:pt x="131" y="662"/>
                    </a:lnTo>
                    <a:lnTo>
                      <a:pt x="129" y="656"/>
                    </a:lnTo>
                    <a:lnTo>
                      <a:pt x="127" y="652"/>
                    </a:lnTo>
                    <a:lnTo>
                      <a:pt x="125" y="645"/>
                    </a:lnTo>
                    <a:lnTo>
                      <a:pt x="123" y="637"/>
                    </a:lnTo>
                    <a:lnTo>
                      <a:pt x="119" y="628"/>
                    </a:lnTo>
                    <a:lnTo>
                      <a:pt x="118" y="620"/>
                    </a:lnTo>
                    <a:lnTo>
                      <a:pt x="114" y="609"/>
                    </a:lnTo>
                    <a:lnTo>
                      <a:pt x="112" y="599"/>
                    </a:lnTo>
                    <a:lnTo>
                      <a:pt x="110" y="593"/>
                    </a:lnTo>
                    <a:lnTo>
                      <a:pt x="108" y="586"/>
                    </a:lnTo>
                    <a:lnTo>
                      <a:pt x="106" y="580"/>
                    </a:lnTo>
                    <a:lnTo>
                      <a:pt x="106" y="574"/>
                    </a:lnTo>
                    <a:lnTo>
                      <a:pt x="102" y="567"/>
                    </a:lnTo>
                    <a:lnTo>
                      <a:pt x="100" y="561"/>
                    </a:lnTo>
                    <a:lnTo>
                      <a:pt x="99" y="553"/>
                    </a:lnTo>
                    <a:lnTo>
                      <a:pt x="99" y="548"/>
                    </a:lnTo>
                    <a:lnTo>
                      <a:pt x="97" y="540"/>
                    </a:lnTo>
                    <a:lnTo>
                      <a:pt x="95" y="533"/>
                    </a:lnTo>
                    <a:lnTo>
                      <a:pt x="93" y="527"/>
                    </a:lnTo>
                    <a:lnTo>
                      <a:pt x="91" y="521"/>
                    </a:lnTo>
                    <a:lnTo>
                      <a:pt x="89" y="513"/>
                    </a:lnTo>
                    <a:lnTo>
                      <a:pt x="87" y="506"/>
                    </a:lnTo>
                    <a:lnTo>
                      <a:pt x="85" y="500"/>
                    </a:lnTo>
                    <a:lnTo>
                      <a:pt x="83" y="494"/>
                    </a:lnTo>
                    <a:lnTo>
                      <a:pt x="81" y="487"/>
                    </a:lnTo>
                    <a:lnTo>
                      <a:pt x="80" y="479"/>
                    </a:lnTo>
                    <a:lnTo>
                      <a:pt x="76" y="474"/>
                    </a:lnTo>
                    <a:lnTo>
                      <a:pt x="76" y="466"/>
                    </a:lnTo>
                    <a:lnTo>
                      <a:pt x="74" y="460"/>
                    </a:lnTo>
                    <a:lnTo>
                      <a:pt x="72" y="455"/>
                    </a:lnTo>
                    <a:lnTo>
                      <a:pt x="70" y="447"/>
                    </a:lnTo>
                    <a:lnTo>
                      <a:pt x="68" y="441"/>
                    </a:lnTo>
                    <a:lnTo>
                      <a:pt x="66" y="436"/>
                    </a:lnTo>
                    <a:lnTo>
                      <a:pt x="64" y="430"/>
                    </a:lnTo>
                    <a:lnTo>
                      <a:pt x="61" y="422"/>
                    </a:lnTo>
                    <a:lnTo>
                      <a:pt x="61" y="417"/>
                    </a:lnTo>
                    <a:lnTo>
                      <a:pt x="57" y="405"/>
                    </a:lnTo>
                    <a:lnTo>
                      <a:pt x="55" y="396"/>
                    </a:lnTo>
                    <a:lnTo>
                      <a:pt x="51" y="386"/>
                    </a:lnTo>
                    <a:lnTo>
                      <a:pt x="47" y="379"/>
                    </a:lnTo>
                    <a:lnTo>
                      <a:pt x="45" y="371"/>
                    </a:lnTo>
                    <a:lnTo>
                      <a:pt x="43" y="365"/>
                    </a:lnTo>
                    <a:lnTo>
                      <a:pt x="40" y="356"/>
                    </a:lnTo>
                    <a:lnTo>
                      <a:pt x="38" y="354"/>
                    </a:lnTo>
                    <a:lnTo>
                      <a:pt x="38" y="361"/>
                    </a:lnTo>
                    <a:lnTo>
                      <a:pt x="38" y="367"/>
                    </a:lnTo>
                    <a:lnTo>
                      <a:pt x="38" y="373"/>
                    </a:lnTo>
                    <a:lnTo>
                      <a:pt x="38" y="377"/>
                    </a:lnTo>
                    <a:lnTo>
                      <a:pt x="38" y="380"/>
                    </a:lnTo>
                    <a:lnTo>
                      <a:pt x="38" y="382"/>
                    </a:lnTo>
                    <a:lnTo>
                      <a:pt x="40" y="388"/>
                    </a:lnTo>
                    <a:lnTo>
                      <a:pt x="42" y="396"/>
                    </a:lnTo>
                    <a:lnTo>
                      <a:pt x="43" y="403"/>
                    </a:lnTo>
                    <a:lnTo>
                      <a:pt x="45" y="409"/>
                    </a:lnTo>
                    <a:lnTo>
                      <a:pt x="47" y="417"/>
                    </a:lnTo>
                    <a:lnTo>
                      <a:pt x="51" y="424"/>
                    </a:lnTo>
                    <a:lnTo>
                      <a:pt x="53" y="430"/>
                    </a:lnTo>
                    <a:lnTo>
                      <a:pt x="55" y="437"/>
                    </a:lnTo>
                    <a:lnTo>
                      <a:pt x="57" y="445"/>
                    </a:lnTo>
                    <a:lnTo>
                      <a:pt x="59" y="453"/>
                    </a:lnTo>
                    <a:lnTo>
                      <a:pt x="61" y="458"/>
                    </a:lnTo>
                    <a:lnTo>
                      <a:pt x="64" y="466"/>
                    </a:lnTo>
                    <a:lnTo>
                      <a:pt x="66" y="474"/>
                    </a:lnTo>
                    <a:lnTo>
                      <a:pt x="68" y="481"/>
                    </a:lnTo>
                    <a:lnTo>
                      <a:pt x="70" y="489"/>
                    </a:lnTo>
                    <a:lnTo>
                      <a:pt x="74" y="496"/>
                    </a:lnTo>
                    <a:lnTo>
                      <a:pt x="76" y="502"/>
                    </a:lnTo>
                    <a:lnTo>
                      <a:pt x="78" y="512"/>
                    </a:lnTo>
                    <a:lnTo>
                      <a:pt x="80" y="517"/>
                    </a:lnTo>
                    <a:lnTo>
                      <a:pt x="81" y="525"/>
                    </a:lnTo>
                    <a:lnTo>
                      <a:pt x="83" y="533"/>
                    </a:lnTo>
                    <a:lnTo>
                      <a:pt x="85" y="540"/>
                    </a:lnTo>
                    <a:lnTo>
                      <a:pt x="87" y="546"/>
                    </a:lnTo>
                    <a:lnTo>
                      <a:pt x="91" y="555"/>
                    </a:lnTo>
                    <a:lnTo>
                      <a:pt x="93" y="561"/>
                    </a:lnTo>
                    <a:lnTo>
                      <a:pt x="95" y="569"/>
                    </a:lnTo>
                    <a:lnTo>
                      <a:pt x="97" y="574"/>
                    </a:lnTo>
                    <a:lnTo>
                      <a:pt x="100" y="584"/>
                    </a:lnTo>
                    <a:lnTo>
                      <a:pt x="102" y="590"/>
                    </a:lnTo>
                    <a:lnTo>
                      <a:pt x="104" y="599"/>
                    </a:lnTo>
                    <a:lnTo>
                      <a:pt x="106" y="607"/>
                    </a:lnTo>
                    <a:lnTo>
                      <a:pt x="110" y="614"/>
                    </a:lnTo>
                    <a:lnTo>
                      <a:pt x="110" y="620"/>
                    </a:lnTo>
                    <a:lnTo>
                      <a:pt x="112" y="628"/>
                    </a:lnTo>
                    <a:lnTo>
                      <a:pt x="114" y="635"/>
                    </a:lnTo>
                    <a:lnTo>
                      <a:pt x="116" y="643"/>
                    </a:lnTo>
                    <a:lnTo>
                      <a:pt x="118" y="650"/>
                    </a:lnTo>
                    <a:lnTo>
                      <a:pt x="121" y="656"/>
                    </a:lnTo>
                    <a:lnTo>
                      <a:pt x="123" y="664"/>
                    </a:lnTo>
                    <a:lnTo>
                      <a:pt x="125" y="673"/>
                    </a:lnTo>
                    <a:lnTo>
                      <a:pt x="127" y="679"/>
                    </a:lnTo>
                    <a:lnTo>
                      <a:pt x="129" y="686"/>
                    </a:lnTo>
                    <a:lnTo>
                      <a:pt x="131" y="692"/>
                    </a:lnTo>
                    <a:lnTo>
                      <a:pt x="133" y="702"/>
                    </a:lnTo>
                    <a:lnTo>
                      <a:pt x="135" y="707"/>
                    </a:lnTo>
                    <a:lnTo>
                      <a:pt x="137" y="715"/>
                    </a:lnTo>
                    <a:lnTo>
                      <a:pt x="138" y="723"/>
                    </a:lnTo>
                    <a:lnTo>
                      <a:pt x="142" y="730"/>
                    </a:lnTo>
                    <a:lnTo>
                      <a:pt x="142" y="736"/>
                    </a:lnTo>
                    <a:lnTo>
                      <a:pt x="144" y="745"/>
                    </a:lnTo>
                    <a:lnTo>
                      <a:pt x="146" y="751"/>
                    </a:lnTo>
                    <a:lnTo>
                      <a:pt x="150" y="759"/>
                    </a:lnTo>
                    <a:lnTo>
                      <a:pt x="150" y="766"/>
                    </a:lnTo>
                    <a:lnTo>
                      <a:pt x="152" y="774"/>
                    </a:lnTo>
                    <a:lnTo>
                      <a:pt x="154" y="781"/>
                    </a:lnTo>
                    <a:lnTo>
                      <a:pt x="156" y="789"/>
                    </a:lnTo>
                    <a:lnTo>
                      <a:pt x="157" y="797"/>
                    </a:lnTo>
                    <a:lnTo>
                      <a:pt x="159" y="804"/>
                    </a:lnTo>
                    <a:lnTo>
                      <a:pt x="161" y="810"/>
                    </a:lnTo>
                    <a:lnTo>
                      <a:pt x="163" y="818"/>
                    </a:lnTo>
                    <a:lnTo>
                      <a:pt x="165" y="825"/>
                    </a:lnTo>
                    <a:lnTo>
                      <a:pt x="167" y="833"/>
                    </a:lnTo>
                    <a:lnTo>
                      <a:pt x="169" y="840"/>
                    </a:lnTo>
                    <a:lnTo>
                      <a:pt x="171" y="850"/>
                    </a:lnTo>
                    <a:lnTo>
                      <a:pt x="178" y="850"/>
                    </a:lnTo>
                    <a:lnTo>
                      <a:pt x="184" y="852"/>
                    </a:lnTo>
                    <a:lnTo>
                      <a:pt x="192" y="854"/>
                    </a:lnTo>
                    <a:lnTo>
                      <a:pt x="199" y="856"/>
                    </a:lnTo>
                    <a:lnTo>
                      <a:pt x="205" y="857"/>
                    </a:lnTo>
                    <a:lnTo>
                      <a:pt x="213" y="859"/>
                    </a:lnTo>
                    <a:lnTo>
                      <a:pt x="220" y="859"/>
                    </a:lnTo>
                    <a:lnTo>
                      <a:pt x="230" y="863"/>
                    </a:lnTo>
                    <a:lnTo>
                      <a:pt x="237" y="865"/>
                    </a:lnTo>
                    <a:lnTo>
                      <a:pt x="245" y="867"/>
                    </a:lnTo>
                    <a:lnTo>
                      <a:pt x="252" y="867"/>
                    </a:lnTo>
                    <a:lnTo>
                      <a:pt x="262" y="869"/>
                    </a:lnTo>
                    <a:lnTo>
                      <a:pt x="271" y="871"/>
                    </a:lnTo>
                    <a:lnTo>
                      <a:pt x="279" y="873"/>
                    </a:lnTo>
                    <a:lnTo>
                      <a:pt x="289" y="873"/>
                    </a:lnTo>
                    <a:lnTo>
                      <a:pt x="298" y="876"/>
                    </a:lnTo>
                    <a:lnTo>
                      <a:pt x="306" y="876"/>
                    </a:lnTo>
                    <a:lnTo>
                      <a:pt x="315" y="878"/>
                    </a:lnTo>
                    <a:lnTo>
                      <a:pt x="325" y="878"/>
                    </a:lnTo>
                    <a:lnTo>
                      <a:pt x="334" y="880"/>
                    </a:lnTo>
                    <a:lnTo>
                      <a:pt x="344" y="880"/>
                    </a:lnTo>
                    <a:lnTo>
                      <a:pt x="351" y="882"/>
                    </a:lnTo>
                    <a:lnTo>
                      <a:pt x="361" y="882"/>
                    </a:lnTo>
                    <a:lnTo>
                      <a:pt x="372" y="884"/>
                    </a:lnTo>
                    <a:lnTo>
                      <a:pt x="382" y="884"/>
                    </a:lnTo>
                    <a:lnTo>
                      <a:pt x="389" y="884"/>
                    </a:lnTo>
                    <a:lnTo>
                      <a:pt x="399" y="886"/>
                    </a:lnTo>
                    <a:lnTo>
                      <a:pt x="410" y="886"/>
                    </a:lnTo>
                    <a:lnTo>
                      <a:pt x="418" y="886"/>
                    </a:lnTo>
                    <a:lnTo>
                      <a:pt x="429" y="888"/>
                    </a:lnTo>
                    <a:lnTo>
                      <a:pt x="439" y="888"/>
                    </a:lnTo>
                    <a:lnTo>
                      <a:pt x="448" y="890"/>
                    </a:lnTo>
                    <a:lnTo>
                      <a:pt x="458" y="888"/>
                    </a:lnTo>
                    <a:lnTo>
                      <a:pt x="467" y="888"/>
                    </a:lnTo>
                    <a:lnTo>
                      <a:pt x="477" y="888"/>
                    </a:lnTo>
                    <a:lnTo>
                      <a:pt x="486" y="888"/>
                    </a:lnTo>
                    <a:lnTo>
                      <a:pt x="496" y="886"/>
                    </a:lnTo>
                    <a:lnTo>
                      <a:pt x="507" y="886"/>
                    </a:lnTo>
                    <a:lnTo>
                      <a:pt x="515" y="886"/>
                    </a:lnTo>
                    <a:lnTo>
                      <a:pt x="526" y="886"/>
                    </a:lnTo>
                    <a:lnTo>
                      <a:pt x="536" y="884"/>
                    </a:lnTo>
                    <a:lnTo>
                      <a:pt x="543" y="884"/>
                    </a:lnTo>
                    <a:lnTo>
                      <a:pt x="553" y="882"/>
                    </a:lnTo>
                    <a:lnTo>
                      <a:pt x="562" y="882"/>
                    </a:lnTo>
                    <a:lnTo>
                      <a:pt x="572" y="880"/>
                    </a:lnTo>
                    <a:lnTo>
                      <a:pt x="581" y="880"/>
                    </a:lnTo>
                    <a:lnTo>
                      <a:pt x="591" y="878"/>
                    </a:lnTo>
                    <a:lnTo>
                      <a:pt x="600" y="878"/>
                    </a:lnTo>
                    <a:lnTo>
                      <a:pt x="608" y="876"/>
                    </a:lnTo>
                    <a:lnTo>
                      <a:pt x="617" y="873"/>
                    </a:lnTo>
                    <a:lnTo>
                      <a:pt x="625" y="871"/>
                    </a:lnTo>
                    <a:lnTo>
                      <a:pt x="634" y="869"/>
                    </a:lnTo>
                    <a:lnTo>
                      <a:pt x="644" y="867"/>
                    </a:lnTo>
                    <a:lnTo>
                      <a:pt x="651" y="865"/>
                    </a:lnTo>
                    <a:lnTo>
                      <a:pt x="659" y="863"/>
                    </a:lnTo>
                    <a:lnTo>
                      <a:pt x="669" y="861"/>
                    </a:lnTo>
                    <a:lnTo>
                      <a:pt x="676" y="857"/>
                    </a:lnTo>
                    <a:lnTo>
                      <a:pt x="684" y="856"/>
                    </a:lnTo>
                    <a:lnTo>
                      <a:pt x="691" y="852"/>
                    </a:lnTo>
                    <a:lnTo>
                      <a:pt x="699" y="850"/>
                    </a:lnTo>
                    <a:lnTo>
                      <a:pt x="707" y="844"/>
                    </a:lnTo>
                    <a:lnTo>
                      <a:pt x="714" y="842"/>
                    </a:lnTo>
                    <a:lnTo>
                      <a:pt x="720" y="838"/>
                    </a:lnTo>
                    <a:lnTo>
                      <a:pt x="729" y="837"/>
                    </a:lnTo>
                    <a:lnTo>
                      <a:pt x="729" y="827"/>
                    </a:lnTo>
                    <a:lnTo>
                      <a:pt x="731" y="821"/>
                    </a:lnTo>
                    <a:lnTo>
                      <a:pt x="731" y="812"/>
                    </a:lnTo>
                    <a:lnTo>
                      <a:pt x="733" y="804"/>
                    </a:lnTo>
                    <a:lnTo>
                      <a:pt x="735" y="797"/>
                    </a:lnTo>
                    <a:lnTo>
                      <a:pt x="737" y="789"/>
                    </a:lnTo>
                    <a:lnTo>
                      <a:pt x="737" y="783"/>
                    </a:lnTo>
                    <a:lnTo>
                      <a:pt x="739" y="776"/>
                    </a:lnTo>
                    <a:lnTo>
                      <a:pt x="741" y="768"/>
                    </a:lnTo>
                    <a:lnTo>
                      <a:pt x="743" y="759"/>
                    </a:lnTo>
                    <a:lnTo>
                      <a:pt x="745" y="751"/>
                    </a:lnTo>
                    <a:lnTo>
                      <a:pt x="746" y="743"/>
                    </a:lnTo>
                    <a:lnTo>
                      <a:pt x="748" y="736"/>
                    </a:lnTo>
                    <a:lnTo>
                      <a:pt x="750" y="728"/>
                    </a:lnTo>
                    <a:lnTo>
                      <a:pt x="752" y="721"/>
                    </a:lnTo>
                    <a:lnTo>
                      <a:pt x="756" y="713"/>
                    </a:lnTo>
                    <a:lnTo>
                      <a:pt x="756" y="704"/>
                    </a:lnTo>
                    <a:lnTo>
                      <a:pt x="758" y="696"/>
                    </a:lnTo>
                    <a:lnTo>
                      <a:pt x="760" y="688"/>
                    </a:lnTo>
                    <a:lnTo>
                      <a:pt x="762" y="681"/>
                    </a:lnTo>
                    <a:lnTo>
                      <a:pt x="764" y="673"/>
                    </a:lnTo>
                    <a:lnTo>
                      <a:pt x="765" y="666"/>
                    </a:lnTo>
                    <a:lnTo>
                      <a:pt x="769" y="658"/>
                    </a:lnTo>
                    <a:lnTo>
                      <a:pt x="771" y="650"/>
                    </a:lnTo>
                    <a:lnTo>
                      <a:pt x="773" y="643"/>
                    </a:lnTo>
                    <a:lnTo>
                      <a:pt x="775" y="635"/>
                    </a:lnTo>
                    <a:lnTo>
                      <a:pt x="777" y="628"/>
                    </a:lnTo>
                    <a:lnTo>
                      <a:pt x="781" y="620"/>
                    </a:lnTo>
                    <a:lnTo>
                      <a:pt x="783" y="612"/>
                    </a:lnTo>
                    <a:lnTo>
                      <a:pt x="786" y="607"/>
                    </a:lnTo>
                    <a:lnTo>
                      <a:pt x="788" y="599"/>
                    </a:lnTo>
                    <a:lnTo>
                      <a:pt x="792" y="593"/>
                    </a:lnTo>
                    <a:lnTo>
                      <a:pt x="788" y="599"/>
                    </a:lnTo>
                    <a:lnTo>
                      <a:pt x="788" y="607"/>
                    </a:lnTo>
                    <a:lnTo>
                      <a:pt x="786" y="614"/>
                    </a:lnTo>
                    <a:lnTo>
                      <a:pt x="784" y="624"/>
                    </a:lnTo>
                    <a:lnTo>
                      <a:pt x="783" y="631"/>
                    </a:lnTo>
                    <a:lnTo>
                      <a:pt x="781" y="639"/>
                    </a:lnTo>
                    <a:lnTo>
                      <a:pt x="781" y="648"/>
                    </a:lnTo>
                    <a:lnTo>
                      <a:pt x="781" y="656"/>
                    </a:lnTo>
                    <a:lnTo>
                      <a:pt x="783" y="647"/>
                    </a:lnTo>
                    <a:lnTo>
                      <a:pt x="786" y="635"/>
                    </a:lnTo>
                    <a:lnTo>
                      <a:pt x="786" y="628"/>
                    </a:lnTo>
                    <a:lnTo>
                      <a:pt x="788" y="622"/>
                    </a:lnTo>
                    <a:lnTo>
                      <a:pt x="790" y="616"/>
                    </a:lnTo>
                    <a:lnTo>
                      <a:pt x="792" y="610"/>
                    </a:lnTo>
                    <a:lnTo>
                      <a:pt x="794" y="601"/>
                    </a:lnTo>
                    <a:lnTo>
                      <a:pt x="796" y="593"/>
                    </a:lnTo>
                    <a:lnTo>
                      <a:pt x="798" y="586"/>
                    </a:lnTo>
                    <a:lnTo>
                      <a:pt x="802" y="578"/>
                    </a:lnTo>
                    <a:lnTo>
                      <a:pt x="803" y="571"/>
                    </a:lnTo>
                    <a:lnTo>
                      <a:pt x="805" y="561"/>
                    </a:lnTo>
                    <a:lnTo>
                      <a:pt x="807" y="553"/>
                    </a:lnTo>
                    <a:lnTo>
                      <a:pt x="811" y="544"/>
                    </a:lnTo>
                    <a:lnTo>
                      <a:pt x="811" y="534"/>
                    </a:lnTo>
                    <a:lnTo>
                      <a:pt x="813" y="525"/>
                    </a:lnTo>
                    <a:lnTo>
                      <a:pt x="815" y="515"/>
                    </a:lnTo>
                    <a:lnTo>
                      <a:pt x="819" y="506"/>
                    </a:lnTo>
                    <a:lnTo>
                      <a:pt x="821" y="494"/>
                    </a:lnTo>
                    <a:lnTo>
                      <a:pt x="822" y="485"/>
                    </a:lnTo>
                    <a:lnTo>
                      <a:pt x="826" y="474"/>
                    </a:lnTo>
                    <a:lnTo>
                      <a:pt x="828" y="464"/>
                    </a:lnTo>
                    <a:lnTo>
                      <a:pt x="830" y="453"/>
                    </a:lnTo>
                    <a:lnTo>
                      <a:pt x="832" y="443"/>
                    </a:lnTo>
                    <a:lnTo>
                      <a:pt x="834" y="432"/>
                    </a:lnTo>
                    <a:lnTo>
                      <a:pt x="838" y="420"/>
                    </a:lnTo>
                    <a:lnTo>
                      <a:pt x="840" y="409"/>
                    </a:lnTo>
                    <a:lnTo>
                      <a:pt x="843" y="399"/>
                    </a:lnTo>
                    <a:lnTo>
                      <a:pt x="845" y="388"/>
                    </a:lnTo>
                    <a:lnTo>
                      <a:pt x="849" y="377"/>
                    </a:lnTo>
                    <a:lnTo>
                      <a:pt x="851" y="365"/>
                    </a:lnTo>
                    <a:lnTo>
                      <a:pt x="853" y="354"/>
                    </a:lnTo>
                    <a:lnTo>
                      <a:pt x="855" y="342"/>
                    </a:lnTo>
                    <a:lnTo>
                      <a:pt x="857" y="331"/>
                    </a:lnTo>
                    <a:lnTo>
                      <a:pt x="859" y="320"/>
                    </a:lnTo>
                    <a:lnTo>
                      <a:pt x="860" y="308"/>
                    </a:lnTo>
                    <a:lnTo>
                      <a:pt x="862" y="297"/>
                    </a:lnTo>
                    <a:lnTo>
                      <a:pt x="866" y="287"/>
                    </a:lnTo>
                    <a:lnTo>
                      <a:pt x="868" y="274"/>
                    </a:lnTo>
                    <a:lnTo>
                      <a:pt x="870" y="265"/>
                    </a:lnTo>
                    <a:lnTo>
                      <a:pt x="872" y="253"/>
                    </a:lnTo>
                    <a:lnTo>
                      <a:pt x="874" y="244"/>
                    </a:lnTo>
                    <a:lnTo>
                      <a:pt x="876" y="232"/>
                    </a:lnTo>
                    <a:lnTo>
                      <a:pt x="879" y="223"/>
                    </a:lnTo>
                    <a:lnTo>
                      <a:pt x="881" y="213"/>
                    </a:lnTo>
                    <a:lnTo>
                      <a:pt x="883" y="204"/>
                    </a:lnTo>
                    <a:lnTo>
                      <a:pt x="885" y="192"/>
                    </a:lnTo>
                    <a:lnTo>
                      <a:pt x="887" y="183"/>
                    </a:lnTo>
                    <a:lnTo>
                      <a:pt x="887" y="173"/>
                    </a:lnTo>
                    <a:lnTo>
                      <a:pt x="889" y="164"/>
                    </a:lnTo>
                    <a:lnTo>
                      <a:pt x="891" y="156"/>
                    </a:lnTo>
                    <a:lnTo>
                      <a:pt x="893" y="147"/>
                    </a:lnTo>
                    <a:lnTo>
                      <a:pt x="895" y="137"/>
                    </a:lnTo>
                    <a:lnTo>
                      <a:pt x="897" y="132"/>
                    </a:lnTo>
                    <a:lnTo>
                      <a:pt x="897" y="122"/>
                    </a:lnTo>
                    <a:lnTo>
                      <a:pt x="898" y="114"/>
                    </a:lnTo>
                    <a:lnTo>
                      <a:pt x="898" y="107"/>
                    </a:lnTo>
                    <a:lnTo>
                      <a:pt x="900" y="101"/>
                    </a:lnTo>
                    <a:lnTo>
                      <a:pt x="900" y="94"/>
                    </a:lnTo>
                    <a:lnTo>
                      <a:pt x="902" y="88"/>
                    </a:lnTo>
                    <a:lnTo>
                      <a:pt x="902" y="82"/>
                    </a:lnTo>
                    <a:lnTo>
                      <a:pt x="904" y="76"/>
                    </a:lnTo>
                    <a:lnTo>
                      <a:pt x="902" y="82"/>
                    </a:lnTo>
                    <a:lnTo>
                      <a:pt x="900" y="92"/>
                    </a:lnTo>
                    <a:lnTo>
                      <a:pt x="898" y="95"/>
                    </a:lnTo>
                    <a:lnTo>
                      <a:pt x="897" y="103"/>
                    </a:lnTo>
                    <a:lnTo>
                      <a:pt x="895" y="109"/>
                    </a:lnTo>
                    <a:lnTo>
                      <a:pt x="895" y="118"/>
                    </a:lnTo>
                    <a:lnTo>
                      <a:pt x="891" y="126"/>
                    </a:lnTo>
                    <a:lnTo>
                      <a:pt x="889" y="135"/>
                    </a:lnTo>
                    <a:lnTo>
                      <a:pt x="887" y="145"/>
                    </a:lnTo>
                    <a:lnTo>
                      <a:pt x="885" y="154"/>
                    </a:lnTo>
                    <a:lnTo>
                      <a:pt x="883" y="164"/>
                    </a:lnTo>
                    <a:lnTo>
                      <a:pt x="881" y="173"/>
                    </a:lnTo>
                    <a:lnTo>
                      <a:pt x="879" y="183"/>
                    </a:lnTo>
                    <a:lnTo>
                      <a:pt x="876" y="194"/>
                    </a:lnTo>
                    <a:lnTo>
                      <a:pt x="874" y="202"/>
                    </a:lnTo>
                    <a:lnTo>
                      <a:pt x="870" y="211"/>
                    </a:lnTo>
                    <a:lnTo>
                      <a:pt x="868" y="221"/>
                    </a:lnTo>
                    <a:lnTo>
                      <a:pt x="866" y="230"/>
                    </a:lnTo>
                    <a:lnTo>
                      <a:pt x="862" y="238"/>
                    </a:lnTo>
                    <a:lnTo>
                      <a:pt x="862" y="246"/>
                    </a:lnTo>
                    <a:lnTo>
                      <a:pt x="860" y="253"/>
                    </a:lnTo>
                    <a:lnTo>
                      <a:pt x="859" y="259"/>
                    </a:lnTo>
                    <a:lnTo>
                      <a:pt x="857" y="265"/>
                    </a:lnTo>
                    <a:lnTo>
                      <a:pt x="855" y="268"/>
                    </a:lnTo>
                    <a:lnTo>
                      <a:pt x="853" y="272"/>
                    </a:lnTo>
                    <a:lnTo>
                      <a:pt x="853" y="276"/>
                    </a:lnTo>
                    <a:lnTo>
                      <a:pt x="853" y="278"/>
                    </a:lnTo>
                    <a:lnTo>
                      <a:pt x="853" y="276"/>
                    </a:lnTo>
                    <a:lnTo>
                      <a:pt x="853" y="270"/>
                    </a:lnTo>
                    <a:lnTo>
                      <a:pt x="855" y="261"/>
                    </a:lnTo>
                    <a:lnTo>
                      <a:pt x="855" y="255"/>
                    </a:lnTo>
                    <a:lnTo>
                      <a:pt x="857" y="247"/>
                    </a:lnTo>
                    <a:lnTo>
                      <a:pt x="859" y="242"/>
                    </a:lnTo>
                    <a:lnTo>
                      <a:pt x="860" y="234"/>
                    </a:lnTo>
                    <a:lnTo>
                      <a:pt x="862" y="228"/>
                    </a:lnTo>
                    <a:lnTo>
                      <a:pt x="862" y="221"/>
                    </a:lnTo>
                    <a:lnTo>
                      <a:pt x="864" y="215"/>
                    </a:lnTo>
                    <a:lnTo>
                      <a:pt x="866" y="209"/>
                    </a:lnTo>
                    <a:lnTo>
                      <a:pt x="866" y="200"/>
                    </a:lnTo>
                    <a:lnTo>
                      <a:pt x="864" y="198"/>
                    </a:lnTo>
                    <a:lnTo>
                      <a:pt x="862" y="200"/>
                    </a:lnTo>
                    <a:lnTo>
                      <a:pt x="862" y="206"/>
                    </a:lnTo>
                    <a:lnTo>
                      <a:pt x="859" y="213"/>
                    </a:lnTo>
                    <a:lnTo>
                      <a:pt x="857" y="223"/>
                    </a:lnTo>
                    <a:lnTo>
                      <a:pt x="855" y="227"/>
                    </a:lnTo>
                    <a:lnTo>
                      <a:pt x="853" y="232"/>
                    </a:lnTo>
                    <a:lnTo>
                      <a:pt x="851" y="240"/>
                    </a:lnTo>
                    <a:lnTo>
                      <a:pt x="851" y="246"/>
                    </a:lnTo>
                    <a:lnTo>
                      <a:pt x="847" y="251"/>
                    </a:lnTo>
                    <a:lnTo>
                      <a:pt x="847" y="259"/>
                    </a:lnTo>
                    <a:lnTo>
                      <a:pt x="845" y="266"/>
                    </a:lnTo>
                    <a:lnTo>
                      <a:pt x="843" y="272"/>
                    </a:lnTo>
                    <a:lnTo>
                      <a:pt x="841" y="280"/>
                    </a:lnTo>
                    <a:lnTo>
                      <a:pt x="841" y="285"/>
                    </a:lnTo>
                    <a:lnTo>
                      <a:pt x="840" y="291"/>
                    </a:lnTo>
                    <a:lnTo>
                      <a:pt x="838" y="299"/>
                    </a:lnTo>
                    <a:lnTo>
                      <a:pt x="836" y="304"/>
                    </a:lnTo>
                    <a:lnTo>
                      <a:pt x="834" y="310"/>
                    </a:lnTo>
                    <a:lnTo>
                      <a:pt x="832" y="316"/>
                    </a:lnTo>
                    <a:lnTo>
                      <a:pt x="832" y="323"/>
                    </a:lnTo>
                    <a:lnTo>
                      <a:pt x="830" y="333"/>
                    </a:lnTo>
                    <a:lnTo>
                      <a:pt x="828" y="342"/>
                    </a:lnTo>
                    <a:lnTo>
                      <a:pt x="828" y="350"/>
                    </a:lnTo>
                    <a:lnTo>
                      <a:pt x="828" y="354"/>
                    </a:lnTo>
                    <a:lnTo>
                      <a:pt x="826" y="346"/>
                    </a:lnTo>
                    <a:lnTo>
                      <a:pt x="826" y="337"/>
                    </a:lnTo>
                    <a:lnTo>
                      <a:pt x="826" y="327"/>
                    </a:lnTo>
                    <a:lnTo>
                      <a:pt x="826" y="320"/>
                    </a:lnTo>
                    <a:lnTo>
                      <a:pt x="826" y="310"/>
                    </a:lnTo>
                    <a:lnTo>
                      <a:pt x="828" y="303"/>
                    </a:lnTo>
                    <a:lnTo>
                      <a:pt x="828" y="293"/>
                    </a:lnTo>
                    <a:lnTo>
                      <a:pt x="830" y="285"/>
                    </a:lnTo>
                    <a:lnTo>
                      <a:pt x="830" y="276"/>
                    </a:lnTo>
                    <a:lnTo>
                      <a:pt x="832" y="268"/>
                    </a:lnTo>
                    <a:lnTo>
                      <a:pt x="834" y="259"/>
                    </a:lnTo>
                    <a:lnTo>
                      <a:pt x="836" y="251"/>
                    </a:lnTo>
                    <a:lnTo>
                      <a:pt x="838" y="242"/>
                    </a:lnTo>
                    <a:lnTo>
                      <a:pt x="840" y="232"/>
                    </a:lnTo>
                    <a:lnTo>
                      <a:pt x="841" y="225"/>
                    </a:lnTo>
                    <a:lnTo>
                      <a:pt x="845" y="215"/>
                    </a:lnTo>
                    <a:lnTo>
                      <a:pt x="847" y="206"/>
                    </a:lnTo>
                    <a:lnTo>
                      <a:pt x="849" y="198"/>
                    </a:lnTo>
                    <a:lnTo>
                      <a:pt x="851" y="189"/>
                    </a:lnTo>
                    <a:lnTo>
                      <a:pt x="855" y="179"/>
                    </a:lnTo>
                    <a:lnTo>
                      <a:pt x="857" y="170"/>
                    </a:lnTo>
                    <a:lnTo>
                      <a:pt x="859" y="162"/>
                    </a:lnTo>
                    <a:lnTo>
                      <a:pt x="860" y="152"/>
                    </a:lnTo>
                    <a:lnTo>
                      <a:pt x="862" y="145"/>
                    </a:lnTo>
                    <a:lnTo>
                      <a:pt x="864" y="135"/>
                    </a:lnTo>
                    <a:lnTo>
                      <a:pt x="866" y="126"/>
                    </a:lnTo>
                    <a:lnTo>
                      <a:pt x="868" y="118"/>
                    </a:lnTo>
                    <a:lnTo>
                      <a:pt x="870" y="109"/>
                    </a:lnTo>
                    <a:lnTo>
                      <a:pt x="872" y="101"/>
                    </a:lnTo>
                    <a:lnTo>
                      <a:pt x="874" y="92"/>
                    </a:lnTo>
                    <a:lnTo>
                      <a:pt x="874" y="84"/>
                    </a:lnTo>
                    <a:lnTo>
                      <a:pt x="876" y="76"/>
                    </a:lnTo>
                    <a:lnTo>
                      <a:pt x="876" y="75"/>
                    </a:lnTo>
                    <a:lnTo>
                      <a:pt x="876" y="71"/>
                    </a:lnTo>
                    <a:lnTo>
                      <a:pt x="878" y="67"/>
                    </a:lnTo>
                    <a:lnTo>
                      <a:pt x="879" y="61"/>
                    </a:lnTo>
                    <a:lnTo>
                      <a:pt x="879" y="54"/>
                    </a:lnTo>
                    <a:lnTo>
                      <a:pt x="881" y="48"/>
                    </a:lnTo>
                    <a:lnTo>
                      <a:pt x="881" y="40"/>
                    </a:lnTo>
                    <a:lnTo>
                      <a:pt x="883" y="35"/>
                    </a:lnTo>
                    <a:lnTo>
                      <a:pt x="883" y="27"/>
                    </a:lnTo>
                    <a:lnTo>
                      <a:pt x="883" y="21"/>
                    </a:lnTo>
                    <a:lnTo>
                      <a:pt x="883" y="14"/>
                    </a:lnTo>
                    <a:lnTo>
                      <a:pt x="883" y="10"/>
                    </a:lnTo>
                    <a:lnTo>
                      <a:pt x="883" y="0"/>
                    </a:lnTo>
                    <a:lnTo>
                      <a:pt x="879" y="6"/>
                    </a:lnTo>
                    <a:lnTo>
                      <a:pt x="876" y="12"/>
                    </a:lnTo>
                    <a:lnTo>
                      <a:pt x="874" y="17"/>
                    </a:lnTo>
                    <a:lnTo>
                      <a:pt x="872" y="27"/>
                    </a:lnTo>
                    <a:lnTo>
                      <a:pt x="868" y="33"/>
                    </a:lnTo>
                    <a:lnTo>
                      <a:pt x="868" y="40"/>
                    </a:lnTo>
                    <a:lnTo>
                      <a:pt x="864" y="48"/>
                    </a:lnTo>
                    <a:lnTo>
                      <a:pt x="864" y="57"/>
                    </a:lnTo>
                    <a:lnTo>
                      <a:pt x="862" y="65"/>
                    </a:lnTo>
                    <a:lnTo>
                      <a:pt x="862" y="73"/>
                    </a:lnTo>
                    <a:lnTo>
                      <a:pt x="860" y="80"/>
                    </a:lnTo>
                    <a:lnTo>
                      <a:pt x="859" y="88"/>
                    </a:lnTo>
                    <a:lnTo>
                      <a:pt x="857" y="95"/>
                    </a:lnTo>
                    <a:lnTo>
                      <a:pt x="857" y="103"/>
                    </a:lnTo>
                    <a:lnTo>
                      <a:pt x="855" y="109"/>
                    </a:lnTo>
                    <a:lnTo>
                      <a:pt x="855" y="118"/>
                    </a:lnTo>
                    <a:lnTo>
                      <a:pt x="853" y="118"/>
                    </a:lnTo>
                    <a:lnTo>
                      <a:pt x="853" y="122"/>
                    </a:lnTo>
                    <a:lnTo>
                      <a:pt x="851" y="128"/>
                    </a:lnTo>
                    <a:lnTo>
                      <a:pt x="849" y="133"/>
                    </a:lnTo>
                    <a:lnTo>
                      <a:pt x="847" y="139"/>
                    </a:lnTo>
                    <a:lnTo>
                      <a:pt x="845" y="149"/>
                    </a:lnTo>
                    <a:lnTo>
                      <a:pt x="843" y="158"/>
                    </a:lnTo>
                    <a:lnTo>
                      <a:pt x="841" y="168"/>
                    </a:lnTo>
                    <a:lnTo>
                      <a:pt x="838" y="177"/>
                    </a:lnTo>
                    <a:lnTo>
                      <a:pt x="834" y="189"/>
                    </a:lnTo>
                    <a:lnTo>
                      <a:pt x="832" y="192"/>
                    </a:lnTo>
                    <a:lnTo>
                      <a:pt x="832" y="200"/>
                    </a:lnTo>
                    <a:lnTo>
                      <a:pt x="830" y="206"/>
                    </a:lnTo>
                    <a:lnTo>
                      <a:pt x="828" y="211"/>
                    </a:lnTo>
                    <a:lnTo>
                      <a:pt x="826" y="217"/>
                    </a:lnTo>
                    <a:lnTo>
                      <a:pt x="826" y="223"/>
                    </a:lnTo>
                    <a:lnTo>
                      <a:pt x="824" y="228"/>
                    </a:lnTo>
                    <a:lnTo>
                      <a:pt x="822" y="234"/>
                    </a:lnTo>
                    <a:lnTo>
                      <a:pt x="821" y="242"/>
                    </a:lnTo>
                    <a:lnTo>
                      <a:pt x="819" y="247"/>
                    </a:lnTo>
                    <a:lnTo>
                      <a:pt x="817" y="253"/>
                    </a:lnTo>
                    <a:lnTo>
                      <a:pt x="817" y="261"/>
                    </a:lnTo>
                    <a:lnTo>
                      <a:pt x="815" y="266"/>
                    </a:lnTo>
                    <a:lnTo>
                      <a:pt x="813" y="272"/>
                    </a:lnTo>
                    <a:lnTo>
                      <a:pt x="811" y="278"/>
                    </a:lnTo>
                    <a:lnTo>
                      <a:pt x="811" y="284"/>
                    </a:lnTo>
                    <a:lnTo>
                      <a:pt x="807" y="289"/>
                    </a:lnTo>
                    <a:lnTo>
                      <a:pt x="807" y="295"/>
                    </a:lnTo>
                    <a:lnTo>
                      <a:pt x="805" y="301"/>
                    </a:lnTo>
                    <a:lnTo>
                      <a:pt x="803" y="308"/>
                    </a:lnTo>
                    <a:lnTo>
                      <a:pt x="802" y="318"/>
                    </a:lnTo>
                    <a:lnTo>
                      <a:pt x="798" y="329"/>
                    </a:lnTo>
                    <a:lnTo>
                      <a:pt x="796" y="339"/>
                    </a:lnTo>
                    <a:lnTo>
                      <a:pt x="794" y="348"/>
                    </a:lnTo>
                    <a:lnTo>
                      <a:pt x="790" y="356"/>
                    </a:lnTo>
                    <a:lnTo>
                      <a:pt x="788" y="363"/>
                    </a:lnTo>
                    <a:lnTo>
                      <a:pt x="786" y="373"/>
                    </a:lnTo>
                    <a:lnTo>
                      <a:pt x="786" y="363"/>
                    </a:lnTo>
                    <a:lnTo>
                      <a:pt x="788" y="356"/>
                    </a:lnTo>
                    <a:lnTo>
                      <a:pt x="790" y="348"/>
                    </a:lnTo>
                    <a:lnTo>
                      <a:pt x="792" y="341"/>
                    </a:lnTo>
                    <a:lnTo>
                      <a:pt x="792" y="335"/>
                    </a:lnTo>
                    <a:lnTo>
                      <a:pt x="794" y="327"/>
                    </a:lnTo>
                    <a:lnTo>
                      <a:pt x="796" y="318"/>
                    </a:lnTo>
                    <a:lnTo>
                      <a:pt x="798" y="312"/>
                    </a:lnTo>
                    <a:lnTo>
                      <a:pt x="800" y="303"/>
                    </a:lnTo>
                    <a:lnTo>
                      <a:pt x="802" y="297"/>
                    </a:lnTo>
                    <a:lnTo>
                      <a:pt x="802" y="289"/>
                    </a:lnTo>
                    <a:lnTo>
                      <a:pt x="803" y="282"/>
                    </a:lnTo>
                    <a:lnTo>
                      <a:pt x="805" y="274"/>
                    </a:lnTo>
                    <a:lnTo>
                      <a:pt x="807" y="268"/>
                    </a:lnTo>
                    <a:lnTo>
                      <a:pt x="809" y="259"/>
                    </a:lnTo>
                    <a:lnTo>
                      <a:pt x="811" y="253"/>
                    </a:lnTo>
                    <a:lnTo>
                      <a:pt x="813" y="244"/>
                    </a:lnTo>
                    <a:lnTo>
                      <a:pt x="815" y="238"/>
                    </a:lnTo>
                    <a:lnTo>
                      <a:pt x="815" y="228"/>
                    </a:lnTo>
                    <a:lnTo>
                      <a:pt x="819" y="223"/>
                    </a:lnTo>
                    <a:lnTo>
                      <a:pt x="819" y="215"/>
                    </a:lnTo>
                    <a:lnTo>
                      <a:pt x="822" y="208"/>
                    </a:lnTo>
                    <a:lnTo>
                      <a:pt x="824" y="200"/>
                    </a:lnTo>
                    <a:lnTo>
                      <a:pt x="826" y="192"/>
                    </a:lnTo>
                    <a:lnTo>
                      <a:pt x="826" y="187"/>
                    </a:lnTo>
                    <a:lnTo>
                      <a:pt x="828" y="179"/>
                    </a:lnTo>
                    <a:lnTo>
                      <a:pt x="830" y="171"/>
                    </a:lnTo>
                    <a:lnTo>
                      <a:pt x="832" y="164"/>
                    </a:lnTo>
                    <a:lnTo>
                      <a:pt x="834" y="156"/>
                    </a:lnTo>
                    <a:lnTo>
                      <a:pt x="836" y="151"/>
                    </a:lnTo>
                    <a:lnTo>
                      <a:pt x="838" y="141"/>
                    </a:lnTo>
                    <a:lnTo>
                      <a:pt x="840" y="133"/>
                    </a:lnTo>
                    <a:lnTo>
                      <a:pt x="840" y="124"/>
                    </a:lnTo>
                    <a:lnTo>
                      <a:pt x="841" y="118"/>
                    </a:lnTo>
                    <a:lnTo>
                      <a:pt x="843" y="109"/>
                    </a:lnTo>
                    <a:lnTo>
                      <a:pt x="843" y="101"/>
                    </a:lnTo>
                    <a:lnTo>
                      <a:pt x="845" y="92"/>
                    </a:lnTo>
                    <a:lnTo>
                      <a:pt x="845" y="84"/>
                    </a:lnTo>
                    <a:lnTo>
                      <a:pt x="845" y="82"/>
                    </a:lnTo>
                    <a:lnTo>
                      <a:pt x="847" y="76"/>
                    </a:lnTo>
                    <a:lnTo>
                      <a:pt x="847" y="71"/>
                    </a:lnTo>
                    <a:lnTo>
                      <a:pt x="847" y="65"/>
                    </a:lnTo>
                    <a:lnTo>
                      <a:pt x="847" y="59"/>
                    </a:lnTo>
                    <a:lnTo>
                      <a:pt x="847" y="54"/>
                    </a:lnTo>
                    <a:lnTo>
                      <a:pt x="847" y="50"/>
                    </a:lnTo>
                    <a:lnTo>
                      <a:pt x="843" y="54"/>
                    </a:lnTo>
                    <a:lnTo>
                      <a:pt x="841" y="63"/>
                    </a:lnTo>
                    <a:lnTo>
                      <a:pt x="838" y="69"/>
                    </a:lnTo>
                    <a:lnTo>
                      <a:pt x="836" y="76"/>
                    </a:lnTo>
                    <a:lnTo>
                      <a:pt x="834" y="82"/>
                    </a:lnTo>
                    <a:lnTo>
                      <a:pt x="832" y="92"/>
                    </a:lnTo>
                    <a:lnTo>
                      <a:pt x="828" y="99"/>
                    </a:lnTo>
                    <a:lnTo>
                      <a:pt x="826" y="109"/>
                    </a:lnTo>
                    <a:lnTo>
                      <a:pt x="824" y="118"/>
                    </a:lnTo>
                    <a:lnTo>
                      <a:pt x="821" y="128"/>
                    </a:lnTo>
                    <a:lnTo>
                      <a:pt x="819" y="137"/>
                    </a:lnTo>
                    <a:lnTo>
                      <a:pt x="817" y="149"/>
                    </a:lnTo>
                    <a:lnTo>
                      <a:pt x="815" y="154"/>
                    </a:lnTo>
                    <a:lnTo>
                      <a:pt x="813" y="160"/>
                    </a:lnTo>
                    <a:lnTo>
                      <a:pt x="811" y="166"/>
                    </a:lnTo>
                    <a:lnTo>
                      <a:pt x="811" y="171"/>
                    </a:lnTo>
                    <a:lnTo>
                      <a:pt x="807" y="183"/>
                    </a:lnTo>
                    <a:lnTo>
                      <a:pt x="805" y="192"/>
                    </a:lnTo>
                    <a:lnTo>
                      <a:pt x="803" y="198"/>
                    </a:lnTo>
                    <a:lnTo>
                      <a:pt x="802" y="204"/>
                    </a:lnTo>
                    <a:lnTo>
                      <a:pt x="802" y="209"/>
                    </a:lnTo>
                    <a:lnTo>
                      <a:pt x="800" y="215"/>
                    </a:lnTo>
                    <a:lnTo>
                      <a:pt x="798" y="227"/>
                    </a:lnTo>
                    <a:lnTo>
                      <a:pt x="794" y="236"/>
                    </a:lnTo>
                    <a:lnTo>
                      <a:pt x="792" y="246"/>
                    </a:lnTo>
                    <a:lnTo>
                      <a:pt x="792" y="257"/>
                    </a:lnTo>
                    <a:lnTo>
                      <a:pt x="788" y="265"/>
                    </a:lnTo>
                    <a:lnTo>
                      <a:pt x="788" y="274"/>
                    </a:lnTo>
                    <a:lnTo>
                      <a:pt x="786" y="282"/>
                    </a:lnTo>
                    <a:lnTo>
                      <a:pt x="786" y="289"/>
                    </a:lnTo>
                    <a:lnTo>
                      <a:pt x="784" y="295"/>
                    </a:lnTo>
                    <a:lnTo>
                      <a:pt x="783" y="301"/>
                    </a:lnTo>
                    <a:lnTo>
                      <a:pt x="783" y="306"/>
                    </a:lnTo>
                    <a:lnTo>
                      <a:pt x="783" y="310"/>
                    </a:lnTo>
                    <a:lnTo>
                      <a:pt x="781" y="318"/>
                    </a:lnTo>
                    <a:lnTo>
                      <a:pt x="779" y="325"/>
                    </a:lnTo>
                    <a:lnTo>
                      <a:pt x="779" y="333"/>
                    </a:lnTo>
                    <a:lnTo>
                      <a:pt x="777" y="341"/>
                    </a:lnTo>
                    <a:lnTo>
                      <a:pt x="775" y="348"/>
                    </a:lnTo>
                    <a:lnTo>
                      <a:pt x="775" y="356"/>
                    </a:lnTo>
                    <a:lnTo>
                      <a:pt x="773" y="363"/>
                    </a:lnTo>
                    <a:lnTo>
                      <a:pt x="773" y="371"/>
                    </a:lnTo>
                    <a:lnTo>
                      <a:pt x="771" y="379"/>
                    </a:lnTo>
                    <a:lnTo>
                      <a:pt x="771" y="386"/>
                    </a:lnTo>
                    <a:lnTo>
                      <a:pt x="769" y="394"/>
                    </a:lnTo>
                    <a:lnTo>
                      <a:pt x="767" y="401"/>
                    </a:lnTo>
                    <a:lnTo>
                      <a:pt x="765" y="409"/>
                    </a:lnTo>
                    <a:lnTo>
                      <a:pt x="764" y="417"/>
                    </a:lnTo>
                    <a:lnTo>
                      <a:pt x="762" y="424"/>
                    </a:lnTo>
                    <a:lnTo>
                      <a:pt x="762" y="432"/>
                    </a:lnTo>
                    <a:lnTo>
                      <a:pt x="760" y="437"/>
                    </a:lnTo>
                    <a:lnTo>
                      <a:pt x="758" y="447"/>
                    </a:lnTo>
                    <a:lnTo>
                      <a:pt x="756" y="455"/>
                    </a:lnTo>
                    <a:lnTo>
                      <a:pt x="754" y="462"/>
                    </a:lnTo>
                    <a:lnTo>
                      <a:pt x="752" y="468"/>
                    </a:lnTo>
                    <a:lnTo>
                      <a:pt x="750" y="475"/>
                    </a:lnTo>
                    <a:lnTo>
                      <a:pt x="748" y="483"/>
                    </a:lnTo>
                    <a:lnTo>
                      <a:pt x="748" y="491"/>
                    </a:lnTo>
                    <a:lnTo>
                      <a:pt x="745" y="498"/>
                    </a:lnTo>
                    <a:lnTo>
                      <a:pt x="745" y="506"/>
                    </a:lnTo>
                    <a:lnTo>
                      <a:pt x="743" y="513"/>
                    </a:lnTo>
                    <a:lnTo>
                      <a:pt x="741" y="521"/>
                    </a:lnTo>
                    <a:lnTo>
                      <a:pt x="737" y="529"/>
                    </a:lnTo>
                    <a:lnTo>
                      <a:pt x="737" y="536"/>
                    </a:lnTo>
                    <a:lnTo>
                      <a:pt x="735" y="544"/>
                    </a:lnTo>
                    <a:lnTo>
                      <a:pt x="733" y="552"/>
                    </a:lnTo>
                    <a:lnTo>
                      <a:pt x="731" y="557"/>
                    </a:lnTo>
                    <a:lnTo>
                      <a:pt x="729" y="567"/>
                    </a:lnTo>
                    <a:lnTo>
                      <a:pt x="727" y="572"/>
                    </a:lnTo>
                    <a:lnTo>
                      <a:pt x="724" y="580"/>
                    </a:lnTo>
                    <a:lnTo>
                      <a:pt x="722" y="588"/>
                    </a:lnTo>
                    <a:lnTo>
                      <a:pt x="720" y="595"/>
                    </a:lnTo>
                    <a:lnTo>
                      <a:pt x="718" y="603"/>
                    </a:lnTo>
                    <a:lnTo>
                      <a:pt x="716" y="610"/>
                    </a:lnTo>
                    <a:lnTo>
                      <a:pt x="714" y="618"/>
                    </a:lnTo>
                    <a:lnTo>
                      <a:pt x="712" y="626"/>
                    </a:lnTo>
                    <a:lnTo>
                      <a:pt x="708" y="631"/>
                    </a:lnTo>
                    <a:lnTo>
                      <a:pt x="708" y="639"/>
                    </a:lnTo>
                    <a:lnTo>
                      <a:pt x="707" y="647"/>
                    </a:lnTo>
                    <a:lnTo>
                      <a:pt x="705" y="654"/>
                    </a:lnTo>
                    <a:lnTo>
                      <a:pt x="703" y="662"/>
                    </a:lnTo>
                    <a:lnTo>
                      <a:pt x="701" y="671"/>
                    </a:lnTo>
                    <a:lnTo>
                      <a:pt x="699" y="677"/>
                    </a:lnTo>
                    <a:lnTo>
                      <a:pt x="695" y="685"/>
                    </a:lnTo>
                    <a:lnTo>
                      <a:pt x="693" y="692"/>
                    </a:lnTo>
                    <a:lnTo>
                      <a:pt x="691" y="700"/>
                    </a:lnTo>
                    <a:lnTo>
                      <a:pt x="689" y="705"/>
                    </a:lnTo>
                    <a:lnTo>
                      <a:pt x="688" y="715"/>
                    </a:lnTo>
                    <a:lnTo>
                      <a:pt x="686" y="721"/>
                    </a:lnTo>
                    <a:lnTo>
                      <a:pt x="684" y="730"/>
                    </a:lnTo>
                    <a:lnTo>
                      <a:pt x="682" y="736"/>
                    </a:lnTo>
                    <a:lnTo>
                      <a:pt x="680" y="745"/>
                    </a:lnTo>
                    <a:lnTo>
                      <a:pt x="678" y="751"/>
                    </a:lnTo>
                    <a:lnTo>
                      <a:pt x="676" y="761"/>
                    </a:lnTo>
                    <a:lnTo>
                      <a:pt x="674" y="768"/>
                    </a:lnTo>
                    <a:lnTo>
                      <a:pt x="674" y="776"/>
                    </a:lnTo>
                    <a:lnTo>
                      <a:pt x="672" y="783"/>
                    </a:lnTo>
                    <a:lnTo>
                      <a:pt x="670" y="791"/>
                    </a:lnTo>
                    <a:lnTo>
                      <a:pt x="663" y="793"/>
                    </a:lnTo>
                    <a:lnTo>
                      <a:pt x="653" y="795"/>
                    </a:lnTo>
                    <a:lnTo>
                      <a:pt x="646" y="797"/>
                    </a:lnTo>
                    <a:lnTo>
                      <a:pt x="638" y="800"/>
                    </a:lnTo>
                    <a:lnTo>
                      <a:pt x="631" y="802"/>
                    </a:lnTo>
                    <a:lnTo>
                      <a:pt x="623" y="804"/>
                    </a:lnTo>
                    <a:lnTo>
                      <a:pt x="613" y="806"/>
                    </a:lnTo>
                    <a:lnTo>
                      <a:pt x="608" y="808"/>
                    </a:lnTo>
                    <a:lnTo>
                      <a:pt x="598" y="810"/>
                    </a:lnTo>
                    <a:lnTo>
                      <a:pt x="591" y="810"/>
                    </a:lnTo>
                    <a:lnTo>
                      <a:pt x="581" y="812"/>
                    </a:lnTo>
                    <a:lnTo>
                      <a:pt x="574" y="814"/>
                    </a:lnTo>
                    <a:lnTo>
                      <a:pt x="566" y="814"/>
                    </a:lnTo>
                    <a:lnTo>
                      <a:pt x="558" y="816"/>
                    </a:lnTo>
                    <a:lnTo>
                      <a:pt x="549" y="816"/>
                    </a:lnTo>
                    <a:lnTo>
                      <a:pt x="541" y="818"/>
                    </a:lnTo>
                    <a:lnTo>
                      <a:pt x="534" y="818"/>
                    </a:lnTo>
                    <a:lnTo>
                      <a:pt x="524" y="818"/>
                    </a:lnTo>
                    <a:lnTo>
                      <a:pt x="517" y="818"/>
                    </a:lnTo>
                    <a:lnTo>
                      <a:pt x="509" y="818"/>
                    </a:lnTo>
                    <a:lnTo>
                      <a:pt x="499" y="818"/>
                    </a:lnTo>
                    <a:lnTo>
                      <a:pt x="490" y="818"/>
                    </a:lnTo>
                    <a:lnTo>
                      <a:pt x="482" y="818"/>
                    </a:lnTo>
                    <a:lnTo>
                      <a:pt x="475" y="819"/>
                    </a:lnTo>
                    <a:lnTo>
                      <a:pt x="467" y="818"/>
                    </a:lnTo>
                    <a:lnTo>
                      <a:pt x="458" y="818"/>
                    </a:lnTo>
                    <a:lnTo>
                      <a:pt x="450" y="818"/>
                    </a:lnTo>
                    <a:lnTo>
                      <a:pt x="442" y="818"/>
                    </a:lnTo>
                    <a:lnTo>
                      <a:pt x="433" y="818"/>
                    </a:lnTo>
                    <a:lnTo>
                      <a:pt x="425" y="818"/>
                    </a:lnTo>
                    <a:lnTo>
                      <a:pt x="418" y="818"/>
                    </a:lnTo>
                    <a:lnTo>
                      <a:pt x="410" y="818"/>
                    </a:lnTo>
                    <a:lnTo>
                      <a:pt x="404" y="818"/>
                    </a:lnTo>
                    <a:lnTo>
                      <a:pt x="399" y="816"/>
                    </a:lnTo>
                    <a:lnTo>
                      <a:pt x="391" y="816"/>
                    </a:lnTo>
                    <a:lnTo>
                      <a:pt x="387" y="816"/>
                    </a:lnTo>
                    <a:lnTo>
                      <a:pt x="376" y="814"/>
                    </a:lnTo>
                    <a:lnTo>
                      <a:pt x="365" y="814"/>
                    </a:lnTo>
                    <a:lnTo>
                      <a:pt x="359" y="812"/>
                    </a:lnTo>
                    <a:lnTo>
                      <a:pt x="353" y="812"/>
                    </a:lnTo>
                    <a:lnTo>
                      <a:pt x="347" y="810"/>
                    </a:lnTo>
                    <a:lnTo>
                      <a:pt x="342" y="810"/>
                    </a:lnTo>
                    <a:lnTo>
                      <a:pt x="330" y="808"/>
                    </a:lnTo>
                    <a:lnTo>
                      <a:pt x="321" y="806"/>
                    </a:lnTo>
                    <a:lnTo>
                      <a:pt x="315" y="804"/>
                    </a:lnTo>
                    <a:lnTo>
                      <a:pt x="309" y="804"/>
                    </a:lnTo>
                    <a:lnTo>
                      <a:pt x="304" y="802"/>
                    </a:lnTo>
                    <a:lnTo>
                      <a:pt x="298" y="802"/>
                    </a:lnTo>
                    <a:lnTo>
                      <a:pt x="287" y="800"/>
                    </a:lnTo>
                    <a:lnTo>
                      <a:pt x="277" y="800"/>
                    </a:lnTo>
                    <a:lnTo>
                      <a:pt x="266" y="797"/>
                    </a:lnTo>
                    <a:lnTo>
                      <a:pt x="254" y="795"/>
                    </a:lnTo>
                    <a:lnTo>
                      <a:pt x="245" y="793"/>
                    </a:lnTo>
                    <a:lnTo>
                      <a:pt x="235" y="791"/>
                    </a:lnTo>
                    <a:lnTo>
                      <a:pt x="233" y="791"/>
                    </a:lnTo>
                    <a:lnTo>
                      <a:pt x="233" y="785"/>
                    </a:lnTo>
                    <a:lnTo>
                      <a:pt x="233" y="778"/>
                    </a:lnTo>
                    <a:lnTo>
                      <a:pt x="232" y="772"/>
                    </a:lnTo>
                    <a:lnTo>
                      <a:pt x="232" y="768"/>
                    </a:lnTo>
                    <a:lnTo>
                      <a:pt x="230" y="761"/>
                    </a:lnTo>
                    <a:lnTo>
                      <a:pt x="228" y="755"/>
                    </a:lnTo>
                    <a:lnTo>
                      <a:pt x="228" y="747"/>
                    </a:lnTo>
                    <a:lnTo>
                      <a:pt x="226" y="738"/>
                    </a:lnTo>
                    <a:lnTo>
                      <a:pt x="226" y="730"/>
                    </a:lnTo>
                    <a:lnTo>
                      <a:pt x="224" y="723"/>
                    </a:lnTo>
                    <a:lnTo>
                      <a:pt x="222" y="711"/>
                    </a:lnTo>
                    <a:lnTo>
                      <a:pt x="220" y="702"/>
                    </a:lnTo>
                    <a:lnTo>
                      <a:pt x="218" y="690"/>
                    </a:lnTo>
                    <a:lnTo>
                      <a:pt x="218" y="681"/>
                    </a:lnTo>
                    <a:lnTo>
                      <a:pt x="214" y="667"/>
                    </a:lnTo>
                    <a:lnTo>
                      <a:pt x="213" y="656"/>
                    </a:lnTo>
                    <a:lnTo>
                      <a:pt x="211" y="645"/>
                    </a:lnTo>
                    <a:lnTo>
                      <a:pt x="209" y="633"/>
                    </a:lnTo>
                    <a:lnTo>
                      <a:pt x="207" y="620"/>
                    </a:lnTo>
                    <a:lnTo>
                      <a:pt x="205" y="607"/>
                    </a:lnTo>
                    <a:lnTo>
                      <a:pt x="203" y="593"/>
                    </a:lnTo>
                    <a:lnTo>
                      <a:pt x="199" y="580"/>
                    </a:lnTo>
                    <a:lnTo>
                      <a:pt x="197" y="565"/>
                    </a:lnTo>
                    <a:lnTo>
                      <a:pt x="195" y="552"/>
                    </a:lnTo>
                    <a:lnTo>
                      <a:pt x="192" y="536"/>
                    </a:lnTo>
                    <a:lnTo>
                      <a:pt x="190" y="523"/>
                    </a:lnTo>
                    <a:lnTo>
                      <a:pt x="186" y="508"/>
                    </a:lnTo>
                    <a:lnTo>
                      <a:pt x="182" y="493"/>
                    </a:lnTo>
                    <a:lnTo>
                      <a:pt x="180" y="477"/>
                    </a:lnTo>
                    <a:lnTo>
                      <a:pt x="176" y="462"/>
                    </a:lnTo>
                    <a:lnTo>
                      <a:pt x="173" y="445"/>
                    </a:lnTo>
                    <a:lnTo>
                      <a:pt x="171" y="430"/>
                    </a:lnTo>
                    <a:lnTo>
                      <a:pt x="167" y="415"/>
                    </a:lnTo>
                    <a:lnTo>
                      <a:pt x="165" y="399"/>
                    </a:lnTo>
                    <a:lnTo>
                      <a:pt x="161" y="382"/>
                    </a:lnTo>
                    <a:lnTo>
                      <a:pt x="156" y="367"/>
                    </a:lnTo>
                    <a:lnTo>
                      <a:pt x="152" y="352"/>
                    </a:lnTo>
                    <a:lnTo>
                      <a:pt x="150" y="337"/>
                    </a:lnTo>
                    <a:lnTo>
                      <a:pt x="144" y="322"/>
                    </a:lnTo>
                    <a:lnTo>
                      <a:pt x="142" y="306"/>
                    </a:lnTo>
                    <a:lnTo>
                      <a:pt x="138" y="289"/>
                    </a:lnTo>
                    <a:lnTo>
                      <a:pt x="135" y="274"/>
                    </a:lnTo>
                    <a:lnTo>
                      <a:pt x="129" y="259"/>
                    </a:lnTo>
                    <a:lnTo>
                      <a:pt x="127" y="244"/>
                    </a:lnTo>
                    <a:lnTo>
                      <a:pt x="121" y="228"/>
                    </a:lnTo>
                    <a:lnTo>
                      <a:pt x="118" y="215"/>
                    </a:lnTo>
                    <a:lnTo>
                      <a:pt x="114" y="200"/>
                    </a:lnTo>
                    <a:lnTo>
                      <a:pt x="110" y="187"/>
                    </a:lnTo>
                    <a:lnTo>
                      <a:pt x="106" y="171"/>
                    </a:lnTo>
                    <a:lnTo>
                      <a:pt x="102" y="160"/>
                    </a:lnTo>
                    <a:lnTo>
                      <a:pt x="97" y="147"/>
                    </a:lnTo>
                    <a:lnTo>
                      <a:pt x="93" y="133"/>
                    </a:lnTo>
                    <a:lnTo>
                      <a:pt x="89" y="120"/>
                    </a:lnTo>
                    <a:lnTo>
                      <a:pt x="85" y="109"/>
                    </a:lnTo>
                    <a:lnTo>
                      <a:pt x="80" y="97"/>
                    </a:lnTo>
                    <a:lnTo>
                      <a:pt x="76" y="86"/>
                    </a:lnTo>
                    <a:lnTo>
                      <a:pt x="72" y="75"/>
                    </a:lnTo>
                    <a:lnTo>
                      <a:pt x="68" y="65"/>
                    </a:lnTo>
                    <a:lnTo>
                      <a:pt x="68" y="75"/>
                    </a:lnTo>
                    <a:lnTo>
                      <a:pt x="70" y="82"/>
                    </a:lnTo>
                    <a:lnTo>
                      <a:pt x="72" y="92"/>
                    </a:lnTo>
                    <a:lnTo>
                      <a:pt x="76" y="101"/>
                    </a:lnTo>
                    <a:lnTo>
                      <a:pt x="80" y="111"/>
                    </a:lnTo>
                    <a:lnTo>
                      <a:pt x="81" y="120"/>
                    </a:lnTo>
                    <a:lnTo>
                      <a:pt x="85" y="132"/>
                    </a:lnTo>
                    <a:lnTo>
                      <a:pt x="87" y="143"/>
                    </a:lnTo>
                    <a:lnTo>
                      <a:pt x="91" y="151"/>
                    </a:lnTo>
                    <a:lnTo>
                      <a:pt x="95" y="162"/>
                    </a:lnTo>
                    <a:lnTo>
                      <a:pt x="97" y="173"/>
                    </a:lnTo>
                    <a:lnTo>
                      <a:pt x="100" y="185"/>
                    </a:lnTo>
                    <a:lnTo>
                      <a:pt x="102" y="189"/>
                    </a:lnTo>
                    <a:lnTo>
                      <a:pt x="104" y="194"/>
                    </a:lnTo>
                    <a:lnTo>
                      <a:pt x="106" y="200"/>
                    </a:lnTo>
                    <a:lnTo>
                      <a:pt x="108" y="206"/>
                    </a:lnTo>
                    <a:lnTo>
                      <a:pt x="108" y="211"/>
                    </a:lnTo>
                    <a:lnTo>
                      <a:pt x="110" y="217"/>
                    </a:lnTo>
                    <a:lnTo>
                      <a:pt x="112" y="223"/>
                    </a:lnTo>
                    <a:lnTo>
                      <a:pt x="114" y="228"/>
                    </a:lnTo>
                    <a:lnTo>
                      <a:pt x="116" y="240"/>
                    </a:lnTo>
                    <a:lnTo>
                      <a:pt x="119" y="251"/>
                    </a:lnTo>
                    <a:lnTo>
                      <a:pt x="123" y="261"/>
                    </a:lnTo>
                    <a:lnTo>
                      <a:pt x="125" y="272"/>
                    </a:lnTo>
                    <a:lnTo>
                      <a:pt x="127" y="282"/>
                    </a:lnTo>
                    <a:lnTo>
                      <a:pt x="129" y="293"/>
                    </a:lnTo>
                    <a:lnTo>
                      <a:pt x="129" y="299"/>
                    </a:lnTo>
                    <a:lnTo>
                      <a:pt x="133" y="304"/>
                    </a:lnTo>
                    <a:lnTo>
                      <a:pt x="133" y="310"/>
                    </a:lnTo>
                    <a:lnTo>
                      <a:pt x="135" y="316"/>
                    </a:lnTo>
                    <a:lnTo>
                      <a:pt x="135" y="325"/>
                    </a:lnTo>
                    <a:lnTo>
                      <a:pt x="137" y="335"/>
                    </a:lnTo>
                    <a:lnTo>
                      <a:pt x="137" y="346"/>
                    </a:lnTo>
                    <a:lnTo>
                      <a:pt x="138" y="356"/>
                    </a:lnTo>
                    <a:lnTo>
                      <a:pt x="138" y="365"/>
                    </a:lnTo>
                    <a:lnTo>
                      <a:pt x="138" y="375"/>
                    </a:lnTo>
                    <a:lnTo>
                      <a:pt x="138" y="382"/>
                    </a:lnTo>
                    <a:lnTo>
                      <a:pt x="138" y="3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27" name="Freeform 83"/>
              <p:cNvSpPr>
                <a:spLocks/>
              </p:cNvSpPr>
              <p:nvPr/>
            </p:nvSpPr>
            <p:spPr bwMode="auto">
              <a:xfrm>
                <a:off x="1692" y="2521"/>
                <a:ext cx="111" cy="53"/>
              </a:xfrm>
              <a:custGeom>
                <a:avLst/>
                <a:gdLst>
                  <a:gd name="T0" fmla="*/ 19 w 222"/>
                  <a:gd name="T1" fmla="*/ 70 h 106"/>
                  <a:gd name="T2" fmla="*/ 17 w 222"/>
                  <a:gd name="T3" fmla="*/ 57 h 106"/>
                  <a:gd name="T4" fmla="*/ 13 w 222"/>
                  <a:gd name="T5" fmla="*/ 40 h 106"/>
                  <a:gd name="T6" fmla="*/ 9 w 222"/>
                  <a:gd name="T7" fmla="*/ 27 h 106"/>
                  <a:gd name="T8" fmla="*/ 5 w 222"/>
                  <a:gd name="T9" fmla="*/ 15 h 106"/>
                  <a:gd name="T10" fmla="*/ 1 w 222"/>
                  <a:gd name="T11" fmla="*/ 4 h 106"/>
                  <a:gd name="T12" fmla="*/ 0 w 222"/>
                  <a:gd name="T13" fmla="*/ 0 h 106"/>
                  <a:gd name="T14" fmla="*/ 1 w 222"/>
                  <a:gd name="T15" fmla="*/ 13 h 106"/>
                  <a:gd name="T16" fmla="*/ 3 w 222"/>
                  <a:gd name="T17" fmla="*/ 27 h 106"/>
                  <a:gd name="T18" fmla="*/ 7 w 222"/>
                  <a:gd name="T19" fmla="*/ 40 h 106"/>
                  <a:gd name="T20" fmla="*/ 11 w 222"/>
                  <a:gd name="T21" fmla="*/ 53 h 106"/>
                  <a:gd name="T22" fmla="*/ 13 w 222"/>
                  <a:gd name="T23" fmla="*/ 65 h 106"/>
                  <a:gd name="T24" fmla="*/ 15 w 222"/>
                  <a:gd name="T25" fmla="*/ 72 h 106"/>
                  <a:gd name="T26" fmla="*/ 24 w 222"/>
                  <a:gd name="T27" fmla="*/ 78 h 106"/>
                  <a:gd name="T28" fmla="*/ 41 w 222"/>
                  <a:gd name="T29" fmla="*/ 82 h 106"/>
                  <a:gd name="T30" fmla="*/ 55 w 222"/>
                  <a:gd name="T31" fmla="*/ 86 h 106"/>
                  <a:gd name="T32" fmla="*/ 66 w 222"/>
                  <a:gd name="T33" fmla="*/ 89 h 106"/>
                  <a:gd name="T34" fmla="*/ 79 w 222"/>
                  <a:gd name="T35" fmla="*/ 91 h 106"/>
                  <a:gd name="T36" fmla="*/ 95 w 222"/>
                  <a:gd name="T37" fmla="*/ 95 h 106"/>
                  <a:gd name="T38" fmla="*/ 110 w 222"/>
                  <a:gd name="T39" fmla="*/ 97 h 106"/>
                  <a:gd name="T40" fmla="*/ 121 w 222"/>
                  <a:gd name="T41" fmla="*/ 99 h 106"/>
                  <a:gd name="T42" fmla="*/ 134 w 222"/>
                  <a:gd name="T43" fmla="*/ 101 h 106"/>
                  <a:gd name="T44" fmla="*/ 150 w 222"/>
                  <a:gd name="T45" fmla="*/ 105 h 106"/>
                  <a:gd name="T46" fmla="*/ 163 w 222"/>
                  <a:gd name="T47" fmla="*/ 106 h 106"/>
                  <a:gd name="T48" fmla="*/ 176 w 222"/>
                  <a:gd name="T49" fmla="*/ 106 h 106"/>
                  <a:gd name="T50" fmla="*/ 190 w 222"/>
                  <a:gd name="T51" fmla="*/ 106 h 106"/>
                  <a:gd name="T52" fmla="*/ 203 w 222"/>
                  <a:gd name="T53" fmla="*/ 106 h 106"/>
                  <a:gd name="T54" fmla="*/ 212 w 222"/>
                  <a:gd name="T55" fmla="*/ 106 h 106"/>
                  <a:gd name="T56" fmla="*/ 222 w 222"/>
                  <a:gd name="T57" fmla="*/ 105 h 106"/>
                  <a:gd name="T58" fmla="*/ 214 w 222"/>
                  <a:gd name="T59" fmla="*/ 103 h 106"/>
                  <a:gd name="T60" fmla="*/ 203 w 222"/>
                  <a:gd name="T61" fmla="*/ 103 h 106"/>
                  <a:gd name="T62" fmla="*/ 193 w 222"/>
                  <a:gd name="T63" fmla="*/ 103 h 106"/>
                  <a:gd name="T64" fmla="*/ 182 w 222"/>
                  <a:gd name="T65" fmla="*/ 103 h 106"/>
                  <a:gd name="T66" fmla="*/ 171 w 222"/>
                  <a:gd name="T67" fmla="*/ 101 h 106"/>
                  <a:gd name="T68" fmla="*/ 161 w 222"/>
                  <a:gd name="T69" fmla="*/ 99 h 106"/>
                  <a:gd name="T70" fmla="*/ 148 w 222"/>
                  <a:gd name="T71" fmla="*/ 97 h 106"/>
                  <a:gd name="T72" fmla="*/ 134 w 222"/>
                  <a:gd name="T73" fmla="*/ 95 h 106"/>
                  <a:gd name="T74" fmla="*/ 121 w 222"/>
                  <a:gd name="T75" fmla="*/ 93 h 106"/>
                  <a:gd name="T76" fmla="*/ 110 w 222"/>
                  <a:gd name="T77" fmla="*/ 91 h 106"/>
                  <a:gd name="T78" fmla="*/ 98 w 222"/>
                  <a:gd name="T79" fmla="*/ 89 h 106"/>
                  <a:gd name="T80" fmla="*/ 85 w 222"/>
                  <a:gd name="T81" fmla="*/ 86 h 106"/>
                  <a:gd name="T82" fmla="*/ 74 w 222"/>
                  <a:gd name="T83" fmla="*/ 84 h 106"/>
                  <a:gd name="T84" fmla="*/ 58 w 222"/>
                  <a:gd name="T85" fmla="*/ 82 h 106"/>
                  <a:gd name="T86" fmla="*/ 43 w 222"/>
                  <a:gd name="T87" fmla="*/ 78 h 106"/>
                  <a:gd name="T88" fmla="*/ 28 w 222"/>
                  <a:gd name="T89" fmla="*/ 74 h 106"/>
                  <a:gd name="T90" fmla="*/ 20 w 222"/>
                  <a:gd name="T91" fmla="*/ 74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2"/>
                  <a:gd name="T139" fmla="*/ 0 h 106"/>
                  <a:gd name="T140" fmla="*/ 222 w 222"/>
                  <a:gd name="T141" fmla="*/ 106 h 1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2" h="106">
                    <a:moveTo>
                      <a:pt x="20" y="74"/>
                    </a:moveTo>
                    <a:lnTo>
                      <a:pt x="19" y="70"/>
                    </a:lnTo>
                    <a:lnTo>
                      <a:pt x="19" y="67"/>
                    </a:lnTo>
                    <a:lnTo>
                      <a:pt x="17" y="57"/>
                    </a:lnTo>
                    <a:lnTo>
                      <a:pt x="15" y="46"/>
                    </a:lnTo>
                    <a:lnTo>
                      <a:pt x="13" y="40"/>
                    </a:lnTo>
                    <a:lnTo>
                      <a:pt x="11" y="32"/>
                    </a:lnTo>
                    <a:lnTo>
                      <a:pt x="9" y="27"/>
                    </a:lnTo>
                    <a:lnTo>
                      <a:pt x="9" y="21"/>
                    </a:lnTo>
                    <a:lnTo>
                      <a:pt x="5" y="15"/>
                    </a:lnTo>
                    <a:lnTo>
                      <a:pt x="3" y="10"/>
                    </a:lnTo>
                    <a:lnTo>
                      <a:pt x="1" y="4"/>
                    </a:lnTo>
                    <a:lnTo>
                      <a:pt x="1" y="0"/>
                    </a:lnTo>
                    <a:lnTo>
                      <a:pt x="0" y="0"/>
                    </a:lnTo>
                    <a:lnTo>
                      <a:pt x="1" y="10"/>
                    </a:lnTo>
                    <a:lnTo>
                      <a:pt x="1" y="13"/>
                    </a:lnTo>
                    <a:lnTo>
                      <a:pt x="3" y="19"/>
                    </a:lnTo>
                    <a:lnTo>
                      <a:pt x="3" y="27"/>
                    </a:lnTo>
                    <a:lnTo>
                      <a:pt x="5" y="32"/>
                    </a:lnTo>
                    <a:lnTo>
                      <a:pt x="7" y="40"/>
                    </a:lnTo>
                    <a:lnTo>
                      <a:pt x="9" y="46"/>
                    </a:lnTo>
                    <a:lnTo>
                      <a:pt x="11" y="53"/>
                    </a:lnTo>
                    <a:lnTo>
                      <a:pt x="13" y="59"/>
                    </a:lnTo>
                    <a:lnTo>
                      <a:pt x="13" y="65"/>
                    </a:lnTo>
                    <a:lnTo>
                      <a:pt x="15" y="68"/>
                    </a:lnTo>
                    <a:lnTo>
                      <a:pt x="15" y="72"/>
                    </a:lnTo>
                    <a:lnTo>
                      <a:pt x="17" y="76"/>
                    </a:lnTo>
                    <a:lnTo>
                      <a:pt x="24" y="78"/>
                    </a:lnTo>
                    <a:lnTo>
                      <a:pt x="34" y="80"/>
                    </a:lnTo>
                    <a:lnTo>
                      <a:pt x="41" y="82"/>
                    </a:lnTo>
                    <a:lnTo>
                      <a:pt x="49" y="84"/>
                    </a:lnTo>
                    <a:lnTo>
                      <a:pt x="55" y="86"/>
                    </a:lnTo>
                    <a:lnTo>
                      <a:pt x="60" y="87"/>
                    </a:lnTo>
                    <a:lnTo>
                      <a:pt x="66" y="89"/>
                    </a:lnTo>
                    <a:lnTo>
                      <a:pt x="74" y="91"/>
                    </a:lnTo>
                    <a:lnTo>
                      <a:pt x="79" y="91"/>
                    </a:lnTo>
                    <a:lnTo>
                      <a:pt x="87" y="93"/>
                    </a:lnTo>
                    <a:lnTo>
                      <a:pt x="95" y="95"/>
                    </a:lnTo>
                    <a:lnTo>
                      <a:pt x="106" y="97"/>
                    </a:lnTo>
                    <a:lnTo>
                      <a:pt x="110" y="97"/>
                    </a:lnTo>
                    <a:lnTo>
                      <a:pt x="115" y="99"/>
                    </a:lnTo>
                    <a:lnTo>
                      <a:pt x="121" y="99"/>
                    </a:lnTo>
                    <a:lnTo>
                      <a:pt x="127" y="101"/>
                    </a:lnTo>
                    <a:lnTo>
                      <a:pt x="134" y="101"/>
                    </a:lnTo>
                    <a:lnTo>
                      <a:pt x="142" y="105"/>
                    </a:lnTo>
                    <a:lnTo>
                      <a:pt x="150" y="105"/>
                    </a:lnTo>
                    <a:lnTo>
                      <a:pt x="159" y="106"/>
                    </a:lnTo>
                    <a:lnTo>
                      <a:pt x="163" y="106"/>
                    </a:lnTo>
                    <a:lnTo>
                      <a:pt x="171" y="106"/>
                    </a:lnTo>
                    <a:lnTo>
                      <a:pt x="176" y="106"/>
                    </a:lnTo>
                    <a:lnTo>
                      <a:pt x="182" y="106"/>
                    </a:lnTo>
                    <a:lnTo>
                      <a:pt x="190" y="106"/>
                    </a:lnTo>
                    <a:lnTo>
                      <a:pt x="197" y="106"/>
                    </a:lnTo>
                    <a:lnTo>
                      <a:pt x="203" y="106"/>
                    </a:lnTo>
                    <a:lnTo>
                      <a:pt x="209" y="106"/>
                    </a:lnTo>
                    <a:lnTo>
                      <a:pt x="212" y="106"/>
                    </a:lnTo>
                    <a:lnTo>
                      <a:pt x="218" y="106"/>
                    </a:lnTo>
                    <a:lnTo>
                      <a:pt x="222" y="105"/>
                    </a:lnTo>
                    <a:lnTo>
                      <a:pt x="214" y="103"/>
                    </a:lnTo>
                    <a:lnTo>
                      <a:pt x="209" y="103"/>
                    </a:lnTo>
                    <a:lnTo>
                      <a:pt x="203" y="103"/>
                    </a:lnTo>
                    <a:lnTo>
                      <a:pt x="199" y="103"/>
                    </a:lnTo>
                    <a:lnTo>
                      <a:pt x="193" y="103"/>
                    </a:lnTo>
                    <a:lnTo>
                      <a:pt x="190" y="103"/>
                    </a:lnTo>
                    <a:lnTo>
                      <a:pt x="182" y="103"/>
                    </a:lnTo>
                    <a:lnTo>
                      <a:pt x="176" y="103"/>
                    </a:lnTo>
                    <a:lnTo>
                      <a:pt x="171" y="101"/>
                    </a:lnTo>
                    <a:lnTo>
                      <a:pt x="167" y="101"/>
                    </a:lnTo>
                    <a:lnTo>
                      <a:pt x="161" y="99"/>
                    </a:lnTo>
                    <a:lnTo>
                      <a:pt x="155" y="99"/>
                    </a:lnTo>
                    <a:lnTo>
                      <a:pt x="148" y="97"/>
                    </a:lnTo>
                    <a:lnTo>
                      <a:pt x="142" y="97"/>
                    </a:lnTo>
                    <a:lnTo>
                      <a:pt x="134" y="95"/>
                    </a:lnTo>
                    <a:lnTo>
                      <a:pt x="125" y="95"/>
                    </a:lnTo>
                    <a:lnTo>
                      <a:pt x="121" y="93"/>
                    </a:lnTo>
                    <a:lnTo>
                      <a:pt x="115" y="93"/>
                    </a:lnTo>
                    <a:lnTo>
                      <a:pt x="110" y="91"/>
                    </a:lnTo>
                    <a:lnTo>
                      <a:pt x="104" y="91"/>
                    </a:lnTo>
                    <a:lnTo>
                      <a:pt x="98" y="89"/>
                    </a:lnTo>
                    <a:lnTo>
                      <a:pt x="93" y="89"/>
                    </a:lnTo>
                    <a:lnTo>
                      <a:pt x="85" y="86"/>
                    </a:lnTo>
                    <a:lnTo>
                      <a:pt x="81" y="86"/>
                    </a:lnTo>
                    <a:lnTo>
                      <a:pt x="74" y="84"/>
                    </a:lnTo>
                    <a:lnTo>
                      <a:pt x="66" y="84"/>
                    </a:lnTo>
                    <a:lnTo>
                      <a:pt x="58" y="82"/>
                    </a:lnTo>
                    <a:lnTo>
                      <a:pt x="53" y="80"/>
                    </a:lnTo>
                    <a:lnTo>
                      <a:pt x="43" y="78"/>
                    </a:lnTo>
                    <a:lnTo>
                      <a:pt x="38" y="78"/>
                    </a:lnTo>
                    <a:lnTo>
                      <a:pt x="28" y="74"/>
                    </a:lnTo>
                    <a:lnTo>
                      <a:pt x="20"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28" name="Freeform 84"/>
              <p:cNvSpPr>
                <a:spLocks/>
              </p:cNvSpPr>
              <p:nvPr/>
            </p:nvSpPr>
            <p:spPr bwMode="auto">
              <a:xfrm>
                <a:off x="1864" y="2575"/>
                <a:ext cx="12" cy="2"/>
              </a:xfrm>
              <a:custGeom>
                <a:avLst/>
                <a:gdLst>
                  <a:gd name="T0" fmla="*/ 25 w 25"/>
                  <a:gd name="T1" fmla="*/ 0 h 4"/>
                  <a:gd name="T2" fmla="*/ 18 w 25"/>
                  <a:gd name="T3" fmla="*/ 0 h 4"/>
                  <a:gd name="T4" fmla="*/ 12 w 25"/>
                  <a:gd name="T5" fmla="*/ 0 h 4"/>
                  <a:gd name="T6" fmla="*/ 4 w 25"/>
                  <a:gd name="T7" fmla="*/ 2 h 4"/>
                  <a:gd name="T8" fmla="*/ 0 w 25"/>
                  <a:gd name="T9" fmla="*/ 4 h 4"/>
                  <a:gd name="T10" fmla="*/ 4 w 25"/>
                  <a:gd name="T11" fmla="*/ 4 h 4"/>
                  <a:gd name="T12" fmla="*/ 6 w 25"/>
                  <a:gd name="T13" fmla="*/ 2 h 4"/>
                  <a:gd name="T14" fmla="*/ 16 w 25"/>
                  <a:gd name="T15" fmla="*/ 2 h 4"/>
                  <a:gd name="T16" fmla="*/ 25 w 25"/>
                  <a:gd name="T17" fmla="*/ 0 h 4"/>
                  <a:gd name="T18" fmla="*/ 25 w 25"/>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4"/>
                  <a:gd name="T32" fmla="*/ 25 w 25"/>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4">
                    <a:moveTo>
                      <a:pt x="25" y="0"/>
                    </a:moveTo>
                    <a:lnTo>
                      <a:pt x="18" y="0"/>
                    </a:lnTo>
                    <a:lnTo>
                      <a:pt x="12" y="0"/>
                    </a:lnTo>
                    <a:lnTo>
                      <a:pt x="4" y="2"/>
                    </a:lnTo>
                    <a:lnTo>
                      <a:pt x="0" y="4"/>
                    </a:lnTo>
                    <a:lnTo>
                      <a:pt x="4" y="4"/>
                    </a:lnTo>
                    <a:lnTo>
                      <a:pt x="6" y="2"/>
                    </a:lnTo>
                    <a:lnTo>
                      <a:pt x="16" y="2"/>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29" name="Freeform 85"/>
              <p:cNvSpPr>
                <a:spLocks/>
              </p:cNvSpPr>
              <p:nvPr/>
            </p:nvSpPr>
            <p:spPr bwMode="auto">
              <a:xfrm>
                <a:off x="1941" y="2430"/>
                <a:ext cx="32" cy="121"/>
              </a:xfrm>
              <a:custGeom>
                <a:avLst/>
                <a:gdLst>
                  <a:gd name="T0" fmla="*/ 0 w 65"/>
                  <a:gd name="T1" fmla="*/ 235 h 241"/>
                  <a:gd name="T2" fmla="*/ 2 w 65"/>
                  <a:gd name="T3" fmla="*/ 222 h 241"/>
                  <a:gd name="T4" fmla="*/ 4 w 65"/>
                  <a:gd name="T5" fmla="*/ 205 h 241"/>
                  <a:gd name="T6" fmla="*/ 8 w 65"/>
                  <a:gd name="T7" fmla="*/ 186 h 241"/>
                  <a:gd name="T8" fmla="*/ 12 w 65"/>
                  <a:gd name="T9" fmla="*/ 167 h 241"/>
                  <a:gd name="T10" fmla="*/ 16 w 65"/>
                  <a:gd name="T11" fmla="*/ 144 h 241"/>
                  <a:gd name="T12" fmla="*/ 23 w 65"/>
                  <a:gd name="T13" fmla="*/ 123 h 241"/>
                  <a:gd name="T14" fmla="*/ 29 w 65"/>
                  <a:gd name="T15" fmla="*/ 102 h 241"/>
                  <a:gd name="T16" fmla="*/ 33 w 65"/>
                  <a:gd name="T17" fmla="*/ 81 h 241"/>
                  <a:gd name="T18" fmla="*/ 38 w 65"/>
                  <a:gd name="T19" fmla="*/ 60 h 241"/>
                  <a:gd name="T20" fmla="*/ 44 w 65"/>
                  <a:gd name="T21" fmla="*/ 43 h 241"/>
                  <a:gd name="T22" fmla="*/ 48 w 65"/>
                  <a:gd name="T23" fmla="*/ 26 h 241"/>
                  <a:gd name="T24" fmla="*/ 54 w 65"/>
                  <a:gd name="T25" fmla="*/ 13 h 241"/>
                  <a:gd name="T26" fmla="*/ 57 w 65"/>
                  <a:gd name="T27" fmla="*/ 3 h 241"/>
                  <a:gd name="T28" fmla="*/ 61 w 65"/>
                  <a:gd name="T29" fmla="*/ 0 h 241"/>
                  <a:gd name="T30" fmla="*/ 61 w 65"/>
                  <a:gd name="T31" fmla="*/ 7 h 241"/>
                  <a:gd name="T32" fmla="*/ 57 w 65"/>
                  <a:gd name="T33" fmla="*/ 22 h 241"/>
                  <a:gd name="T34" fmla="*/ 54 w 65"/>
                  <a:gd name="T35" fmla="*/ 38 h 241"/>
                  <a:gd name="T36" fmla="*/ 50 w 65"/>
                  <a:gd name="T37" fmla="*/ 53 h 241"/>
                  <a:gd name="T38" fmla="*/ 46 w 65"/>
                  <a:gd name="T39" fmla="*/ 68 h 241"/>
                  <a:gd name="T40" fmla="*/ 42 w 65"/>
                  <a:gd name="T41" fmla="*/ 83 h 241"/>
                  <a:gd name="T42" fmla="*/ 40 w 65"/>
                  <a:gd name="T43" fmla="*/ 98 h 241"/>
                  <a:gd name="T44" fmla="*/ 36 w 65"/>
                  <a:gd name="T45" fmla="*/ 114 h 241"/>
                  <a:gd name="T46" fmla="*/ 33 w 65"/>
                  <a:gd name="T47" fmla="*/ 127 h 241"/>
                  <a:gd name="T48" fmla="*/ 29 w 65"/>
                  <a:gd name="T49" fmla="*/ 142 h 241"/>
                  <a:gd name="T50" fmla="*/ 25 w 65"/>
                  <a:gd name="T51" fmla="*/ 157 h 241"/>
                  <a:gd name="T52" fmla="*/ 21 w 65"/>
                  <a:gd name="T53" fmla="*/ 172 h 241"/>
                  <a:gd name="T54" fmla="*/ 17 w 65"/>
                  <a:gd name="T55" fmla="*/ 188 h 241"/>
                  <a:gd name="T56" fmla="*/ 12 w 65"/>
                  <a:gd name="T57" fmla="*/ 203 h 241"/>
                  <a:gd name="T58" fmla="*/ 8 w 65"/>
                  <a:gd name="T59" fmla="*/ 218 h 241"/>
                  <a:gd name="T60" fmla="*/ 2 w 65"/>
                  <a:gd name="T61" fmla="*/ 233 h 241"/>
                  <a:gd name="T62" fmla="*/ 0 w 65"/>
                  <a:gd name="T63" fmla="*/ 241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
                  <a:gd name="T97" fmla="*/ 0 h 241"/>
                  <a:gd name="T98" fmla="*/ 65 w 65"/>
                  <a:gd name="T99" fmla="*/ 241 h 2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 h="241">
                    <a:moveTo>
                      <a:pt x="0" y="241"/>
                    </a:moveTo>
                    <a:lnTo>
                      <a:pt x="0" y="235"/>
                    </a:lnTo>
                    <a:lnTo>
                      <a:pt x="0" y="229"/>
                    </a:lnTo>
                    <a:lnTo>
                      <a:pt x="2" y="222"/>
                    </a:lnTo>
                    <a:lnTo>
                      <a:pt x="2" y="214"/>
                    </a:lnTo>
                    <a:lnTo>
                      <a:pt x="4" y="205"/>
                    </a:lnTo>
                    <a:lnTo>
                      <a:pt x="6" y="195"/>
                    </a:lnTo>
                    <a:lnTo>
                      <a:pt x="8" y="186"/>
                    </a:lnTo>
                    <a:lnTo>
                      <a:pt x="10" y="178"/>
                    </a:lnTo>
                    <a:lnTo>
                      <a:pt x="12" y="167"/>
                    </a:lnTo>
                    <a:lnTo>
                      <a:pt x="14" y="155"/>
                    </a:lnTo>
                    <a:lnTo>
                      <a:pt x="16" y="144"/>
                    </a:lnTo>
                    <a:lnTo>
                      <a:pt x="19" y="134"/>
                    </a:lnTo>
                    <a:lnTo>
                      <a:pt x="23" y="123"/>
                    </a:lnTo>
                    <a:lnTo>
                      <a:pt x="25" y="114"/>
                    </a:lnTo>
                    <a:lnTo>
                      <a:pt x="29" y="102"/>
                    </a:lnTo>
                    <a:lnTo>
                      <a:pt x="31" y="93"/>
                    </a:lnTo>
                    <a:lnTo>
                      <a:pt x="33" y="81"/>
                    </a:lnTo>
                    <a:lnTo>
                      <a:pt x="36" y="72"/>
                    </a:lnTo>
                    <a:lnTo>
                      <a:pt x="38" y="60"/>
                    </a:lnTo>
                    <a:lnTo>
                      <a:pt x="42" y="53"/>
                    </a:lnTo>
                    <a:lnTo>
                      <a:pt x="44" y="43"/>
                    </a:lnTo>
                    <a:lnTo>
                      <a:pt x="46" y="34"/>
                    </a:lnTo>
                    <a:lnTo>
                      <a:pt x="48" y="26"/>
                    </a:lnTo>
                    <a:lnTo>
                      <a:pt x="52" y="20"/>
                    </a:lnTo>
                    <a:lnTo>
                      <a:pt x="54" y="13"/>
                    </a:lnTo>
                    <a:lnTo>
                      <a:pt x="55" y="7"/>
                    </a:lnTo>
                    <a:lnTo>
                      <a:pt x="57" y="3"/>
                    </a:lnTo>
                    <a:lnTo>
                      <a:pt x="59" y="1"/>
                    </a:lnTo>
                    <a:lnTo>
                      <a:pt x="61" y="0"/>
                    </a:lnTo>
                    <a:lnTo>
                      <a:pt x="65" y="1"/>
                    </a:lnTo>
                    <a:lnTo>
                      <a:pt x="61" y="7"/>
                    </a:lnTo>
                    <a:lnTo>
                      <a:pt x="59" y="17"/>
                    </a:lnTo>
                    <a:lnTo>
                      <a:pt x="57" y="22"/>
                    </a:lnTo>
                    <a:lnTo>
                      <a:pt x="55" y="30"/>
                    </a:lnTo>
                    <a:lnTo>
                      <a:pt x="54" y="38"/>
                    </a:lnTo>
                    <a:lnTo>
                      <a:pt x="52" y="45"/>
                    </a:lnTo>
                    <a:lnTo>
                      <a:pt x="50" y="53"/>
                    </a:lnTo>
                    <a:lnTo>
                      <a:pt x="48" y="60"/>
                    </a:lnTo>
                    <a:lnTo>
                      <a:pt x="46" y="68"/>
                    </a:lnTo>
                    <a:lnTo>
                      <a:pt x="44" y="76"/>
                    </a:lnTo>
                    <a:lnTo>
                      <a:pt x="42" y="83"/>
                    </a:lnTo>
                    <a:lnTo>
                      <a:pt x="42" y="91"/>
                    </a:lnTo>
                    <a:lnTo>
                      <a:pt x="40" y="98"/>
                    </a:lnTo>
                    <a:lnTo>
                      <a:pt x="38" y="106"/>
                    </a:lnTo>
                    <a:lnTo>
                      <a:pt x="36" y="114"/>
                    </a:lnTo>
                    <a:lnTo>
                      <a:pt x="36" y="121"/>
                    </a:lnTo>
                    <a:lnTo>
                      <a:pt x="33" y="127"/>
                    </a:lnTo>
                    <a:lnTo>
                      <a:pt x="31" y="136"/>
                    </a:lnTo>
                    <a:lnTo>
                      <a:pt x="29" y="142"/>
                    </a:lnTo>
                    <a:lnTo>
                      <a:pt x="27" y="152"/>
                    </a:lnTo>
                    <a:lnTo>
                      <a:pt x="25" y="157"/>
                    </a:lnTo>
                    <a:lnTo>
                      <a:pt x="23" y="165"/>
                    </a:lnTo>
                    <a:lnTo>
                      <a:pt x="21" y="172"/>
                    </a:lnTo>
                    <a:lnTo>
                      <a:pt x="19" y="180"/>
                    </a:lnTo>
                    <a:lnTo>
                      <a:pt x="17" y="188"/>
                    </a:lnTo>
                    <a:lnTo>
                      <a:pt x="16" y="195"/>
                    </a:lnTo>
                    <a:lnTo>
                      <a:pt x="12" y="203"/>
                    </a:lnTo>
                    <a:lnTo>
                      <a:pt x="10" y="210"/>
                    </a:lnTo>
                    <a:lnTo>
                      <a:pt x="8" y="218"/>
                    </a:lnTo>
                    <a:lnTo>
                      <a:pt x="4" y="226"/>
                    </a:lnTo>
                    <a:lnTo>
                      <a:pt x="2" y="233"/>
                    </a:lnTo>
                    <a:lnTo>
                      <a:pt x="0"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30" name="Freeform 86"/>
              <p:cNvSpPr>
                <a:spLocks/>
              </p:cNvSpPr>
              <p:nvPr/>
            </p:nvSpPr>
            <p:spPr bwMode="auto">
              <a:xfrm>
                <a:off x="1973" y="2401"/>
                <a:ext cx="4" cy="19"/>
              </a:xfrm>
              <a:custGeom>
                <a:avLst/>
                <a:gdLst>
                  <a:gd name="T0" fmla="*/ 2 w 8"/>
                  <a:gd name="T1" fmla="*/ 38 h 38"/>
                  <a:gd name="T2" fmla="*/ 4 w 8"/>
                  <a:gd name="T3" fmla="*/ 28 h 38"/>
                  <a:gd name="T4" fmla="*/ 8 w 8"/>
                  <a:gd name="T5" fmla="*/ 19 h 38"/>
                  <a:gd name="T6" fmla="*/ 8 w 8"/>
                  <a:gd name="T7" fmla="*/ 9 h 38"/>
                  <a:gd name="T8" fmla="*/ 8 w 8"/>
                  <a:gd name="T9" fmla="*/ 0 h 38"/>
                  <a:gd name="T10" fmla="*/ 6 w 8"/>
                  <a:gd name="T11" fmla="*/ 1 h 38"/>
                  <a:gd name="T12" fmla="*/ 4 w 8"/>
                  <a:gd name="T13" fmla="*/ 5 h 38"/>
                  <a:gd name="T14" fmla="*/ 2 w 8"/>
                  <a:gd name="T15" fmla="*/ 11 h 38"/>
                  <a:gd name="T16" fmla="*/ 0 w 8"/>
                  <a:gd name="T17" fmla="*/ 17 h 38"/>
                  <a:gd name="T18" fmla="*/ 0 w 8"/>
                  <a:gd name="T19" fmla="*/ 22 h 38"/>
                  <a:gd name="T20" fmla="*/ 0 w 8"/>
                  <a:gd name="T21" fmla="*/ 30 h 38"/>
                  <a:gd name="T22" fmla="*/ 0 w 8"/>
                  <a:gd name="T23" fmla="*/ 34 h 38"/>
                  <a:gd name="T24" fmla="*/ 2 w 8"/>
                  <a:gd name="T25" fmla="*/ 38 h 38"/>
                  <a:gd name="T26" fmla="*/ 2 w 8"/>
                  <a:gd name="T27" fmla="*/ 38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38"/>
                  <a:gd name="T44" fmla="*/ 8 w 8"/>
                  <a:gd name="T45" fmla="*/ 38 h 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38">
                    <a:moveTo>
                      <a:pt x="2" y="38"/>
                    </a:moveTo>
                    <a:lnTo>
                      <a:pt x="4" y="28"/>
                    </a:lnTo>
                    <a:lnTo>
                      <a:pt x="8" y="19"/>
                    </a:lnTo>
                    <a:lnTo>
                      <a:pt x="8" y="9"/>
                    </a:lnTo>
                    <a:lnTo>
                      <a:pt x="8" y="0"/>
                    </a:lnTo>
                    <a:lnTo>
                      <a:pt x="6" y="1"/>
                    </a:lnTo>
                    <a:lnTo>
                      <a:pt x="4" y="5"/>
                    </a:lnTo>
                    <a:lnTo>
                      <a:pt x="2" y="11"/>
                    </a:lnTo>
                    <a:lnTo>
                      <a:pt x="0" y="17"/>
                    </a:lnTo>
                    <a:lnTo>
                      <a:pt x="0" y="22"/>
                    </a:lnTo>
                    <a:lnTo>
                      <a:pt x="0" y="30"/>
                    </a:lnTo>
                    <a:lnTo>
                      <a:pt x="0" y="34"/>
                    </a:lnTo>
                    <a:lnTo>
                      <a:pt x="2"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31" name="Freeform 87"/>
              <p:cNvSpPr>
                <a:spLocks/>
              </p:cNvSpPr>
              <p:nvPr/>
            </p:nvSpPr>
            <p:spPr bwMode="auto">
              <a:xfrm>
                <a:off x="1679" y="2563"/>
                <a:ext cx="15" cy="15"/>
              </a:xfrm>
              <a:custGeom>
                <a:avLst/>
                <a:gdLst>
                  <a:gd name="T0" fmla="*/ 0 w 28"/>
                  <a:gd name="T1" fmla="*/ 0 h 28"/>
                  <a:gd name="T2" fmla="*/ 0 w 28"/>
                  <a:gd name="T3" fmla="*/ 1 h 28"/>
                  <a:gd name="T4" fmla="*/ 2 w 28"/>
                  <a:gd name="T5" fmla="*/ 7 h 28"/>
                  <a:gd name="T6" fmla="*/ 2 w 28"/>
                  <a:gd name="T7" fmla="*/ 9 h 28"/>
                  <a:gd name="T8" fmla="*/ 4 w 28"/>
                  <a:gd name="T9" fmla="*/ 13 h 28"/>
                  <a:gd name="T10" fmla="*/ 4 w 28"/>
                  <a:gd name="T11" fmla="*/ 19 h 28"/>
                  <a:gd name="T12" fmla="*/ 7 w 28"/>
                  <a:gd name="T13" fmla="*/ 24 h 28"/>
                  <a:gd name="T14" fmla="*/ 11 w 28"/>
                  <a:gd name="T15" fmla="*/ 26 h 28"/>
                  <a:gd name="T16" fmla="*/ 17 w 28"/>
                  <a:gd name="T17" fmla="*/ 28 h 28"/>
                  <a:gd name="T18" fmla="*/ 23 w 28"/>
                  <a:gd name="T19" fmla="*/ 28 h 28"/>
                  <a:gd name="T20" fmla="*/ 28 w 28"/>
                  <a:gd name="T21" fmla="*/ 28 h 28"/>
                  <a:gd name="T22" fmla="*/ 13 w 28"/>
                  <a:gd name="T23" fmla="*/ 22 h 28"/>
                  <a:gd name="T24" fmla="*/ 7 w 28"/>
                  <a:gd name="T25" fmla="*/ 0 h 28"/>
                  <a:gd name="T26" fmla="*/ 4 w 28"/>
                  <a:gd name="T27" fmla="*/ 0 h 28"/>
                  <a:gd name="T28" fmla="*/ 0 w 28"/>
                  <a:gd name="T29" fmla="*/ 0 h 28"/>
                  <a:gd name="T30" fmla="*/ 0 w 28"/>
                  <a:gd name="T31" fmla="*/ 0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28"/>
                  <a:gd name="T50" fmla="*/ 28 w 28"/>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28">
                    <a:moveTo>
                      <a:pt x="0" y="0"/>
                    </a:moveTo>
                    <a:lnTo>
                      <a:pt x="0" y="1"/>
                    </a:lnTo>
                    <a:lnTo>
                      <a:pt x="2" y="7"/>
                    </a:lnTo>
                    <a:lnTo>
                      <a:pt x="2" y="9"/>
                    </a:lnTo>
                    <a:lnTo>
                      <a:pt x="4" y="13"/>
                    </a:lnTo>
                    <a:lnTo>
                      <a:pt x="4" y="19"/>
                    </a:lnTo>
                    <a:lnTo>
                      <a:pt x="7" y="24"/>
                    </a:lnTo>
                    <a:lnTo>
                      <a:pt x="11" y="26"/>
                    </a:lnTo>
                    <a:lnTo>
                      <a:pt x="17" y="28"/>
                    </a:lnTo>
                    <a:lnTo>
                      <a:pt x="23" y="28"/>
                    </a:lnTo>
                    <a:lnTo>
                      <a:pt x="28" y="28"/>
                    </a:lnTo>
                    <a:lnTo>
                      <a:pt x="13" y="22"/>
                    </a:lnTo>
                    <a:lnTo>
                      <a:pt x="7" y="0"/>
                    </a:lnTo>
                    <a:lnTo>
                      <a:pt x="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32" name="Freeform 88"/>
              <p:cNvSpPr>
                <a:spLocks/>
              </p:cNvSpPr>
              <p:nvPr/>
            </p:nvSpPr>
            <p:spPr bwMode="auto">
              <a:xfrm>
                <a:off x="1622" y="2297"/>
                <a:ext cx="18" cy="63"/>
              </a:xfrm>
              <a:custGeom>
                <a:avLst/>
                <a:gdLst>
                  <a:gd name="T0" fmla="*/ 2 w 34"/>
                  <a:gd name="T1" fmla="*/ 0 h 126"/>
                  <a:gd name="T2" fmla="*/ 0 w 34"/>
                  <a:gd name="T3" fmla="*/ 12 h 126"/>
                  <a:gd name="T4" fmla="*/ 0 w 34"/>
                  <a:gd name="T5" fmla="*/ 18 h 126"/>
                  <a:gd name="T6" fmla="*/ 4 w 34"/>
                  <a:gd name="T7" fmla="*/ 23 h 126"/>
                  <a:gd name="T8" fmla="*/ 4 w 34"/>
                  <a:gd name="T9" fmla="*/ 29 h 126"/>
                  <a:gd name="T10" fmla="*/ 7 w 34"/>
                  <a:gd name="T11" fmla="*/ 37 h 126"/>
                  <a:gd name="T12" fmla="*/ 9 w 34"/>
                  <a:gd name="T13" fmla="*/ 44 h 126"/>
                  <a:gd name="T14" fmla="*/ 11 w 34"/>
                  <a:gd name="T15" fmla="*/ 52 h 126"/>
                  <a:gd name="T16" fmla="*/ 13 w 34"/>
                  <a:gd name="T17" fmla="*/ 59 h 126"/>
                  <a:gd name="T18" fmla="*/ 17 w 34"/>
                  <a:gd name="T19" fmla="*/ 67 h 126"/>
                  <a:gd name="T20" fmla="*/ 17 w 34"/>
                  <a:gd name="T21" fmla="*/ 75 h 126"/>
                  <a:gd name="T22" fmla="*/ 19 w 34"/>
                  <a:gd name="T23" fmla="*/ 82 h 126"/>
                  <a:gd name="T24" fmla="*/ 21 w 34"/>
                  <a:gd name="T25" fmla="*/ 90 h 126"/>
                  <a:gd name="T26" fmla="*/ 25 w 34"/>
                  <a:gd name="T27" fmla="*/ 97 h 126"/>
                  <a:gd name="T28" fmla="*/ 26 w 34"/>
                  <a:gd name="T29" fmla="*/ 105 h 126"/>
                  <a:gd name="T30" fmla="*/ 28 w 34"/>
                  <a:gd name="T31" fmla="*/ 113 h 126"/>
                  <a:gd name="T32" fmla="*/ 30 w 34"/>
                  <a:gd name="T33" fmla="*/ 118 h 126"/>
                  <a:gd name="T34" fmla="*/ 34 w 34"/>
                  <a:gd name="T35" fmla="*/ 126 h 126"/>
                  <a:gd name="T36" fmla="*/ 30 w 34"/>
                  <a:gd name="T37" fmla="*/ 118 h 126"/>
                  <a:gd name="T38" fmla="*/ 30 w 34"/>
                  <a:gd name="T39" fmla="*/ 109 h 126"/>
                  <a:gd name="T40" fmla="*/ 26 w 34"/>
                  <a:gd name="T41" fmla="*/ 101 h 126"/>
                  <a:gd name="T42" fmla="*/ 26 w 34"/>
                  <a:gd name="T43" fmla="*/ 94 h 126"/>
                  <a:gd name="T44" fmla="*/ 25 w 34"/>
                  <a:gd name="T45" fmla="*/ 86 h 126"/>
                  <a:gd name="T46" fmla="*/ 21 w 34"/>
                  <a:gd name="T47" fmla="*/ 78 h 126"/>
                  <a:gd name="T48" fmla="*/ 19 w 34"/>
                  <a:gd name="T49" fmla="*/ 69 h 126"/>
                  <a:gd name="T50" fmla="*/ 19 w 34"/>
                  <a:gd name="T51" fmla="*/ 63 h 126"/>
                  <a:gd name="T52" fmla="*/ 15 w 34"/>
                  <a:gd name="T53" fmla="*/ 54 h 126"/>
                  <a:gd name="T54" fmla="*/ 13 w 34"/>
                  <a:gd name="T55" fmla="*/ 46 h 126"/>
                  <a:gd name="T56" fmla="*/ 11 w 34"/>
                  <a:gd name="T57" fmla="*/ 38 h 126"/>
                  <a:gd name="T58" fmla="*/ 9 w 34"/>
                  <a:gd name="T59" fmla="*/ 31 h 126"/>
                  <a:gd name="T60" fmla="*/ 7 w 34"/>
                  <a:gd name="T61" fmla="*/ 23 h 126"/>
                  <a:gd name="T62" fmla="*/ 6 w 34"/>
                  <a:gd name="T63" fmla="*/ 16 h 126"/>
                  <a:gd name="T64" fmla="*/ 4 w 34"/>
                  <a:gd name="T65" fmla="*/ 8 h 126"/>
                  <a:gd name="T66" fmla="*/ 2 w 34"/>
                  <a:gd name="T67" fmla="*/ 0 h 126"/>
                  <a:gd name="T68" fmla="*/ 2 w 34"/>
                  <a:gd name="T69" fmla="*/ 0 h 1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
                  <a:gd name="T106" fmla="*/ 0 h 126"/>
                  <a:gd name="T107" fmla="*/ 34 w 34"/>
                  <a:gd name="T108" fmla="*/ 126 h 1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 h="126">
                    <a:moveTo>
                      <a:pt x="2" y="0"/>
                    </a:moveTo>
                    <a:lnTo>
                      <a:pt x="0" y="12"/>
                    </a:lnTo>
                    <a:lnTo>
                      <a:pt x="0" y="18"/>
                    </a:lnTo>
                    <a:lnTo>
                      <a:pt x="4" y="23"/>
                    </a:lnTo>
                    <a:lnTo>
                      <a:pt x="4" y="29"/>
                    </a:lnTo>
                    <a:lnTo>
                      <a:pt x="7" y="37"/>
                    </a:lnTo>
                    <a:lnTo>
                      <a:pt x="9" y="44"/>
                    </a:lnTo>
                    <a:lnTo>
                      <a:pt x="11" y="52"/>
                    </a:lnTo>
                    <a:lnTo>
                      <a:pt x="13" y="59"/>
                    </a:lnTo>
                    <a:lnTo>
                      <a:pt x="17" y="67"/>
                    </a:lnTo>
                    <a:lnTo>
                      <a:pt x="17" y="75"/>
                    </a:lnTo>
                    <a:lnTo>
                      <a:pt x="19" y="82"/>
                    </a:lnTo>
                    <a:lnTo>
                      <a:pt x="21" y="90"/>
                    </a:lnTo>
                    <a:lnTo>
                      <a:pt x="25" y="97"/>
                    </a:lnTo>
                    <a:lnTo>
                      <a:pt x="26" y="105"/>
                    </a:lnTo>
                    <a:lnTo>
                      <a:pt x="28" y="113"/>
                    </a:lnTo>
                    <a:lnTo>
                      <a:pt x="30" y="118"/>
                    </a:lnTo>
                    <a:lnTo>
                      <a:pt x="34" y="126"/>
                    </a:lnTo>
                    <a:lnTo>
                      <a:pt x="30" y="118"/>
                    </a:lnTo>
                    <a:lnTo>
                      <a:pt x="30" y="109"/>
                    </a:lnTo>
                    <a:lnTo>
                      <a:pt x="26" y="101"/>
                    </a:lnTo>
                    <a:lnTo>
                      <a:pt x="26" y="94"/>
                    </a:lnTo>
                    <a:lnTo>
                      <a:pt x="25" y="86"/>
                    </a:lnTo>
                    <a:lnTo>
                      <a:pt x="21" y="78"/>
                    </a:lnTo>
                    <a:lnTo>
                      <a:pt x="19" y="69"/>
                    </a:lnTo>
                    <a:lnTo>
                      <a:pt x="19" y="63"/>
                    </a:lnTo>
                    <a:lnTo>
                      <a:pt x="15" y="54"/>
                    </a:lnTo>
                    <a:lnTo>
                      <a:pt x="13" y="46"/>
                    </a:lnTo>
                    <a:lnTo>
                      <a:pt x="11" y="38"/>
                    </a:lnTo>
                    <a:lnTo>
                      <a:pt x="9" y="31"/>
                    </a:lnTo>
                    <a:lnTo>
                      <a:pt x="7" y="23"/>
                    </a:lnTo>
                    <a:lnTo>
                      <a:pt x="6" y="16"/>
                    </a:lnTo>
                    <a:lnTo>
                      <a:pt x="4" y="8"/>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33" name="Freeform 89"/>
              <p:cNvSpPr>
                <a:spLocks/>
              </p:cNvSpPr>
              <p:nvPr/>
            </p:nvSpPr>
            <p:spPr bwMode="auto">
              <a:xfrm>
                <a:off x="1667" y="2509"/>
                <a:ext cx="12" cy="46"/>
              </a:xfrm>
              <a:custGeom>
                <a:avLst/>
                <a:gdLst>
                  <a:gd name="T0" fmla="*/ 0 w 25"/>
                  <a:gd name="T1" fmla="*/ 0 h 91"/>
                  <a:gd name="T2" fmla="*/ 2 w 25"/>
                  <a:gd name="T3" fmla="*/ 2 h 91"/>
                  <a:gd name="T4" fmla="*/ 6 w 25"/>
                  <a:gd name="T5" fmla="*/ 12 h 91"/>
                  <a:gd name="T6" fmla="*/ 8 w 25"/>
                  <a:gd name="T7" fmla="*/ 17 h 91"/>
                  <a:gd name="T8" fmla="*/ 10 w 25"/>
                  <a:gd name="T9" fmla="*/ 25 h 91"/>
                  <a:gd name="T10" fmla="*/ 12 w 25"/>
                  <a:gd name="T11" fmla="*/ 33 h 91"/>
                  <a:gd name="T12" fmla="*/ 13 w 25"/>
                  <a:gd name="T13" fmla="*/ 40 h 91"/>
                  <a:gd name="T14" fmla="*/ 17 w 25"/>
                  <a:gd name="T15" fmla="*/ 50 h 91"/>
                  <a:gd name="T16" fmla="*/ 19 w 25"/>
                  <a:gd name="T17" fmla="*/ 57 h 91"/>
                  <a:gd name="T18" fmla="*/ 21 w 25"/>
                  <a:gd name="T19" fmla="*/ 65 h 91"/>
                  <a:gd name="T20" fmla="*/ 23 w 25"/>
                  <a:gd name="T21" fmla="*/ 72 h 91"/>
                  <a:gd name="T22" fmla="*/ 23 w 25"/>
                  <a:gd name="T23" fmla="*/ 78 h 91"/>
                  <a:gd name="T24" fmla="*/ 25 w 25"/>
                  <a:gd name="T25" fmla="*/ 86 h 91"/>
                  <a:gd name="T26" fmla="*/ 25 w 25"/>
                  <a:gd name="T27" fmla="*/ 91 h 91"/>
                  <a:gd name="T28" fmla="*/ 0 w 25"/>
                  <a:gd name="T29" fmla="*/ 0 h 91"/>
                  <a:gd name="T30" fmla="*/ 0 w 25"/>
                  <a:gd name="T31" fmla="*/ 0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
                  <a:gd name="T49" fmla="*/ 0 h 91"/>
                  <a:gd name="T50" fmla="*/ 25 w 25"/>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 h="91">
                    <a:moveTo>
                      <a:pt x="0" y="0"/>
                    </a:moveTo>
                    <a:lnTo>
                      <a:pt x="2" y="2"/>
                    </a:lnTo>
                    <a:lnTo>
                      <a:pt x="6" y="12"/>
                    </a:lnTo>
                    <a:lnTo>
                      <a:pt x="8" y="17"/>
                    </a:lnTo>
                    <a:lnTo>
                      <a:pt x="10" y="25"/>
                    </a:lnTo>
                    <a:lnTo>
                      <a:pt x="12" y="33"/>
                    </a:lnTo>
                    <a:lnTo>
                      <a:pt x="13" y="40"/>
                    </a:lnTo>
                    <a:lnTo>
                      <a:pt x="17" y="50"/>
                    </a:lnTo>
                    <a:lnTo>
                      <a:pt x="19" y="57"/>
                    </a:lnTo>
                    <a:lnTo>
                      <a:pt x="21" y="65"/>
                    </a:lnTo>
                    <a:lnTo>
                      <a:pt x="23" y="72"/>
                    </a:lnTo>
                    <a:lnTo>
                      <a:pt x="23" y="78"/>
                    </a:lnTo>
                    <a:lnTo>
                      <a:pt x="25" y="86"/>
                    </a:lnTo>
                    <a:lnTo>
                      <a:pt x="25" y="9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34" name="Freeform 90"/>
              <p:cNvSpPr>
                <a:spLocks/>
              </p:cNvSpPr>
              <p:nvPr/>
            </p:nvSpPr>
            <p:spPr bwMode="auto">
              <a:xfrm>
                <a:off x="1818" y="2602"/>
                <a:ext cx="58" cy="3"/>
              </a:xfrm>
              <a:custGeom>
                <a:avLst/>
                <a:gdLst>
                  <a:gd name="T0" fmla="*/ 116 w 116"/>
                  <a:gd name="T1" fmla="*/ 4 h 6"/>
                  <a:gd name="T2" fmla="*/ 107 w 116"/>
                  <a:gd name="T3" fmla="*/ 2 h 6"/>
                  <a:gd name="T4" fmla="*/ 101 w 116"/>
                  <a:gd name="T5" fmla="*/ 0 h 6"/>
                  <a:gd name="T6" fmla="*/ 93 w 116"/>
                  <a:gd name="T7" fmla="*/ 0 h 6"/>
                  <a:gd name="T8" fmla="*/ 88 w 116"/>
                  <a:gd name="T9" fmla="*/ 0 h 6"/>
                  <a:gd name="T10" fmla="*/ 78 w 116"/>
                  <a:gd name="T11" fmla="*/ 0 h 6"/>
                  <a:gd name="T12" fmla="*/ 72 w 116"/>
                  <a:gd name="T13" fmla="*/ 0 h 6"/>
                  <a:gd name="T14" fmla="*/ 65 w 116"/>
                  <a:gd name="T15" fmla="*/ 0 h 6"/>
                  <a:gd name="T16" fmla="*/ 57 w 116"/>
                  <a:gd name="T17" fmla="*/ 0 h 6"/>
                  <a:gd name="T18" fmla="*/ 50 w 116"/>
                  <a:gd name="T19" fmla="*/ 0 h 6"/>
                  <a:gd name="T20" fmla="*/ 42 w 116"/>
                  <a:gd name="T21" fmla="*/ 0 h 6"/>
                  <a:gd name="T22" fmla="*/ 36 w 116"/>
                  <a:gd name="T23" fmla="*/ 0 h 6"/>
                  <a:gd name="T24" fmla="*/ 29 w 116"/>
                  <a:gd name="T25" fmla="*/ 2 h 6"/>
                  <a:gd name="T26" fmla="*/ 21 w 116"/>
                  <a:gd name="T27" fmla="*/ 2 h 6"/>
                  <a:gd name="T28" fmla="*/ 14 w 116"/>
                  <a:gd name="T29" fmla="*/ 2 h 6"/>
                  <a:gd name="T30" fmla="*/ 8 w 116"/>
                  <a:gd name="T31" fmla="*/ 2 h 6"/>
                  <a:gd name="T32" fmla="*/ 0 w 116"/>
                  <a:gd name="T33" fmla="*/ 4 h 6"/>
                  <a:gd name="T34" fmla="*/ 8 w 116"/>
                  <a:gd name="T35" fmla="*/ 4 h 6"/>
                  <a:gd name="T36" fmla="*/ 14 w 116"/>
                  <a:gd name="T37" fmla="*/ 4 h 6"/>
                  <a:gd name="T38" fmla="*/ 21 w 116"/>
                  <a:gd name="T39" fmla="*/ 4 h 6"/>
                  <a:gd name="T40" fmla="*/ 29 w 116"/>
                  <a:gd name="T41" fmla="*/ 6 h 6"/>
                  <a:gd name="T42" fmla="*/ 36 w 116"/>
                  <a:gd name="T43" fmla="*/ 6 h 6"/>
                  <a:gd name="T44" fmla="*/ 42 w 116"/>
                  <a:gd name="T45" fmla="*/ 6 h 6"/>
                  <a:gd name="T46" fmla="*/ 50 w 116"/>
                  <a:gd name="T47" fmla="*/ 6 h 6"/>
                  <a:gd name="T48" fmla="*/ 57 w 116"/>
                  <a:gd name="T49" fmla="*/ 6 h 6"/>
                  <a:gd name="T50" fmla="*/ 65 w 116"/>
                  <a:gd name="T51" fmla="*/ 6 h 6"/>
                  <a:gd name="T52" fmla="*/ 72 w 116"/>
                  <a:gd name="T53" fmla="*/ 6 h 6"/>
                  <a:gd name="T54" fmla="*/ 78 w 116"/>
                  <a:gd name="T55" fmla="*/ 6 h 6"/>
                  <a:gd name="T56" fmla="*/ 88 w 116"/>
                  <a:gd name="T57" fmla="*/ 6 h 6"/>
                  <a:gd name="T58" fmla="*/ 93 w 116"/>
                  <a:gd name="T59" fmla="*/ 6 h 6"/>
                  <a:gd name="T60" fmla="*/ 101 w 116"/>
                  <a:gd name="T61" fmla="*/ 4 h 6"/>
                  <a:gd name="T62" fmla="*/ 107 w 116"/>
                  <a:gd name="T63" fmla="*/ 4 h 6"/>
                  <a:gd name="T64" fmla="*/ 116 w 116"/>
                  <a:gd name="T65" fmla="*/ 4 h 6"/>
                  <a:gd name="T66" fmla="*/ 116 w 116"/>
                  <a:gd name="T67" fmla="*/ 4 h 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6"/>
                  <a:gd name="T103" fmla="*/ 0 h 6"/>
                  <a:gd name="T104" fmla="*/ 116 w 116"/>
                  <a:gd name="T105" fmla="*/ 6 h 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6" h="6">
                    <a:moveTo>
                      <a:pt x="116" y="4"/>
                    </a:moveTo>
                    <a:lnTo>
                      <a:pt x="107" y="2"/>
                    </a:lnTo>
                    <a:lnTo>
                      <a:pt x="101" y="0"/>
                    </a:lnTo>
                    <a:lnTo>
                      <a:pt x="93" y="0"/>
                    </a:lnTo>
                    <a:lnTo>
                      <a:pt x="88" y="0"/>
                    </a:lnTo>
                    <a:lnTo>
                      <a:pt x="78" y="0"/>
                    </a:lnTo>
                    <a:lnTo>
                      <a:pt x="72" y="0"/>
                    </a:lnTo>
                    <a:lnTo>
                      <a:pt x="65" y="0"/>
                    </a:lnTo>
                    <a:lnTo>
                      <a:pt x="57" y="0"/>
                    </a:lnTo>
                    <a:lnTo>
                      <a:pt x="50" y="0"/>
                    </a:lnTo>
                    <a:lnTo>
                      <a:pt x="42" y="0"/>
                    </a:lnTo>
                    <a:lnTo>
                      <a:pt x="36" y="0"/>
                    </a:lnTo>
                    <a:lnTo>
                      <a:pt x="29" y="2"/>
                    </a:lnTo>
                    <a:lnTo>
                      <a:pt x="21" y="2"/>
                    </a:lnTo>
                    <a:lnTo>
                      <a:pt x="14" y="2"/>
                    </a:lnTo>
                    <a:lnTo>
                      <a:pt x="8" y="2"/>
                    </a:lnTo>
                    <a:lnTo>
                      <a:pt x="0" y="4"/>
                    </a:lnTo>
                    <a:lnTo>
                      <a:pt x="8" y="4"/>
                    </a:lnTo>
                    <a:lnTo>
                      <a:pt x="14" y="4"/>
                    </a:lnTo>
                    <a:lnTo>
                      <a:pt x="21" y="4"/>
                    </a:lnTo>
                    <a:lnTo>
                      <a:pt x="29" y="6"/>
                    </a:lnTo>
                    <a:lnTo>
                      <a:pt x="36" y="6"/>
                    </a:lnTo>
                    <a:lnTo>
                      <a:pt x="42" y="6"/>
                    </a:lnTo>
                    <a:lnTo>
                      <a:pt x="50" y="6"/>
                    </a:lnTo>
                    <a:lnTo>
                      <a:pt x="57" y="6"/>
                    </a:lnTo>
                    <a:lnTo>
                      <a:pt x="65" y="6"/>
                    </a:lnTo>
                    <a:lnTo>
                      <a:pt x="72" y="6"/>
                    </a:lnTo>
                    <a:lnTo>
                      <a:pt x="78" y="6"/>
                    </a:lnTo>
                    <a:lnTo>
                      <a:pt x="88" y="6"/>
                    </a:lnTo>
                    <a:lnTo>
                      <a:pt x="93" y="6"/>
                    </a:lnTo>
                    <a:lnTo>
                      <a:pt x="101" y="4"/>
                    </a:lnTo>
                    <a:lnTo>
                      <a:pt x="107" y="4"/>
                    </a:lnTo>
                    <a:lnTo>
                      <a:pt x="11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35" name="Freeform 91"/>
              <p:cNvSpPr>
                <a:spLocks/>
              </p:cNvSpPr>
              <p:nvPr/>
            </p:nvSpPr>
            <p:spPr bwMode="auto">
              <a:xfrm>
                <a:off x="1969" y="2536"/>
                <a:ext cx="5" cy="29"/>
              </a:xfrm>
              <a:custGeom>
                <a:avLst/>
                <a:gdLst>
                  <a:gd name="T0" fmla="*/ 10 w 10"/>
                  <a:gd name="T1" fmla="*/ 0 h 59"/>
                  <a:gd name="T2" fmla="*/ 8 w 10"/>
                  <a:gd name="T3" fmla="*/ 4 h 59"/>
                  <a:gd name="T4" fmla="*/ 6 w 10"/>
                  <a:gd name="T5" fmla="*/ 12 h 59"/>
                  <a:gd name="T6" fmla="*/ 4 w 10"/>
                  <a:gd name="T7" fmla="*/ 21 h 59"/>
                  <a:gd name="T8" fmla="*/ 2 w 10"/>
                  <a:gd name="T9" fmla="*/ 33 h 59"/>
                  <a:gd name="T10" fmla="*/ 0 w 10"/>
                  <a:gd name="T11" fmla="*/ 40 h 59"/>
                  <a:gd name="T12" fmla="*/ 0 w 10"/>
                  <a:gd name="T13" fmla="*/ 50 h 59"/>
                  <a:gd name="T14" fmla="*/ 0 w 10"/>
                  <a:gd name="T15" fmla="*/ 56 h 59"/>
                  <a:gd name="T16" fmla="*/ 0 w 10"/>
                  <a:gd name="T17" fmla="*/ 59 h 59"/>
                  <a:gd name="T18" fmla="*/ 2 w 10"/>
                  <a:gd name="T19" fmla="*/ 50 h 59"/>
                  <a:gd name="T20" fmla="*/ 4 w 10"/>
                  <a:gd name="T21" fmla="*/ 42 h 59"/>
                  <a:gd name="T22" fmla="*/ 4 w 10"/>
                  <a:gd name="T23" fmla="*/ 35 h 59"/>
                  <a:gd name="T24" fmla="*/ 6 w 10"/>
                  <a:gd name="T25" fmla="*/ 27 h 59"/>
                  <a:gd name="T26" fmla="*/ 6 w 10"/>
                  <a:gd name="T27" fmla="*/ 19 h 59"/>
                  <a:gd name="T28" fmla="*/ 6 w 10"/>
                  <a:gd name="T29" fmla="*/ 12 h 59"/>
                  <a:gd name="T30" fmla="*/ 8 w 10"/>
                  <a:gd name="T31" fmla="*/ 6 h 59"/>
                  <a:gd name="T32" fmla="*/ 10 w 10"/>
                  <a:gd name="T33" fmla="*/ 0 h 59"/>
                  <a:gd name="T34" fmla="*/ 10 w 10"/>
                  <a:gd name="T35" fmla="*/ 0 h 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59"/>
                  <a:gd name="T56" fmla="*/ 10 w 10"/>
                  <a:gd name="T57" fmla="*/ 59 h 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59">
                    <a:moveTo>
                      <a:pt x="10" y="0"/>
                    </a:moveTo>
                    <a:lnTo>
                      <a:pt x="8" y="4"/>
                    </a:lnTo>
                    <a:lnTo>
                      <a:pt x="6" y="12"/>
                    </a:lnTo>
                    <a:lnTo>
                      <a:pt x="4" y="21"/>
                    </a:lnTo>
                    <a:lnTo>
                      <a:pt x="2" y="33"/>
                    </a:lnTo>
                    <a:lnTo>
                      <a:pt x="0" y="40"/>
                    </a:lnTo>
                    <a:lnTo>
                      <a:pt x="0" y="50"/>
                    </a:lnTo>
                    <a:lnTo>
                      <a:pt x="0" y="56"/>
                    </a:lnTo>
                    <a:lnTo>
                      <a:pt x="0" y="59"/>
                    </a:lnTo>
                    <a:lnTo>
                      <a:pt x="2" y="50"/>
                    </a:lnTo>
                    <a:lnTo>
                      <a:pt x="4" y="42"/>
                    </a:lnTo>
                    <a:lnTo>
                      <a:pt x="4" y="35"/>
                    </a:lnTo>
                    <a:lnTo>
                      <a:pt x="6" y="27"/>
                    </a:lnTo>
                    <a:lnTo>
                      <a:pt x="6" y="19"/>
                    </a:lnTo>
                    <a:lnTo>
                      <a:pt x="6" y="12"/>
                    </a:lnTo>
                    <a:lnTo>
                      <a:pt x="8" y="6"/>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36" name="Freeform 92"/>
              <p:cNvSpPr>
                <a:spLocks/>
              </p:cNvSpPr>
              <p:nvPr/>
            </p:nvSpPr>
            <p:spPr bwMode="auto">
              <a:xfrm>
                <a:off x="1975" y="2497"/>
                <a:ext cx="7" cy="33"/>
              </a:xfrm>
              <a:custGeom>
                <a:avLst/>
                <a:gdLst>
                  <a:gd name="T0" fmla="*/ 15 w 15"/>
                  <a:gd name="T1" fmla="*/ 0 h 66"/>
                  <a:gd name="T2" fmla="*/ 13 w 15"/>
                  <a:gd name="T3" fmla="*/ 7 h 66"/>
                  <a:gd name="T4" fmla="*/ 11 w 15"/>
                  <a:gd name="T5" fmla="*/ 17 h 66"/>
                  <a:gd name="T6" fmla="*/ 9 w 15"/>
                  <a:gd name="T7" fmla="*/ 24 h 66"/>
                  <a:gd name="T8" fmla="*/ 5 w 15"/>
                  <a:gd name="T9" fmla="*/ 34 h 66"/>
                  <a:gd name="T10" fmla="*/ 4 w 15"/>
                  <a:gd name="T11" fmla="*/ 41 h 66"/>
                  <a:gd name="T12" fmla="*/ 2 w 15"/>
                  <a:gd name="T13" fmla="*/ 49 h 66"/>
                  <a:gd name="T14" fmla="*/ 0 w 15"/>
                  <a:gd name="T15" fmla="*/ 58 h 66"/>
                  <a:gd name="T16" fmla="*/ 0 w 15"/>
                  <a:gd name="T17" fmla="*/ 66 h 66"/>
                  <a:gd name="T18" fmla="*/ 0 w 15"/>
                  <a:gd name="T19" fmla="*/ 60 h 66"/>
                  <a:gd name="T20" fmla="*/ 4 w 15"/>
                  <a:gd name="T21" fmla="*/ 53 h 66"/>
                  <a:gd name="T22" fmla="*/ 5 w 15"/>
                  <a:gd name="T23" fmla="*/ 43 h 66"/>
                  <a:gd name="T24" fmla="*/ 9 w 15"/>
                  <a:gd name="T25" fmla="*/ 32 h 66"/>
                  <a:gd name="T26" fmla="*/ 11 w 15"/>
                  <a:gd name="T27" fmla="*/ 20 h 66"/>
                  <a:gd name="T28" fmla="*/ 13 w 15"/>
                  <a:gd name="T29" fmla="*/ 11 h 66"/>
                  <a:gd name="T30" fmla="*/ 15 w 15"/>
                  <a:gd name="T31" fmla="*/ 3 h 66"/>
                  <a:gd name="T32" fmla="*/ 15 w 15"/>
                  <a:gd name="T33" fmla="*/ 0 h 66"/>
                  <a:gd name="T34" fmla="*/ 15 w 15"/>
                  <a:gd name="T35" fmla="*/ 0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66"/>
                  <a:gd name="T56" fmla="*/ 15 w 15"/>
                  <a:gd name="T57" fmla="*/ 66 h 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66">
                    <a:moveTo>
                      <a:pt x="15" y="0"/>
                    </a:moveTo>
                    <a:lnTo>
                      <a:pt x="13" y="7"/>
                    </a:lnTo>
                    <a:lnTo>
                      <a:pt x="11" y="17"/>
                    </a:lnTo>
                    <a:lnTo>
                      <a:pt x="9" y="24"/>
                    </a:lnTo>
                    <a:lnTo>
                      <a:pt x="5" y="34"/>
                    </a:lnTo>
                    <a:lnTo>
                      <a:pt x="4" y="41"/>
                    </a:lnTo>
                    <a:lnTo>
                      <a:pt x="2" y="49"/>
                    </a:lnTo>
                    <a:lnTo>
                      <a:pt x="0" y="58"/>
                    </a:lnTo>
                    <a:lnTo>
                      <a:pt x="0" y="66"/>
                    </a:lnTo>
                    <a:lnTo>
                      <a:pt x="0" y="60"/>
                    </a:lnTo>
                    <a:lnTo>
                      <a:pt x="4" y="53"/>
                    </a:lnTo>
                    <a:lnTo>
                      <a:pt x="5" y="43"/>
                    </a:lnTo>
                    <a:lnTo>
                      <a:pt x="9" y="32"/>
                    </a:lnTo>
                    <a:lnTo>
                      <a:pt x="11" y="20"/>
                    </a:lnTo>
                    <a:lnTo>
                      <a:pt x="13" y="11"/>
                    </a:lnTo>
                    <a:lnTo>
                      <a:pt x="15" y="3"/>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37" name="Freeform 93"/>
              <p:cNvSpPr>
                <a:spLocks/>
              </p:cNvSpPr>
              <p:nvPr/>
            </p:nvSpPr>
            <p:spPr bwMode="auto">
              <a:xfrm>
                <a:off x="1598" y="2133"/>
                <a:ext cx="344" cy="145"/>
              </a:xfrm>
              <a:custGeom>
                <a:avLst/>
                <a:gdLst>
                  <a:gd name="T0" fmla="*/ 52 w 688"/>
                  <a:gd name="T1" fmla="*/ 22 h 290"/>
                  <a:gd name="T2" fmla="*/ 12 w 688"/>
                  <a:gd name="T3" fmla="*/ 64 h 290"/>
                  <a:gd name="T4" fmla="*/ 0 w 688"/>
                  <a:gd name="T5" fmla="*/ 99 h 290"/>
                  <a:gd name="T6" fmla="*/ 8 w 688"/>
                  <a:gd name="T7" fmla="*/ 138 h 290"/>
                  <a:gd name="T8" fmla="*/ 38 w 688"/>
                  <a:gd name="T9" fmla="*/ 182 h 290"/>
                  <a:gd name="T10" fmla="*/ 97 w 688"/>
                  <a:gd name="T11" fmla="*/ 220 h 290"/>
                  <a:gd name="T12" fmla="*/ 105 w 688"/>
                  <a:gd name="T13" fmla="*/ 228 h 290"/>
                  <a:gd name="T14" fmla="*/ 67 w 688"/>
                  <a:gd name="T15" fmla="*/ 216 h 290"/>
                  <a:gd name="T16" fmla="*/ 109 w 688"/>
                  <a:gd name="T17" fmla="*/ 233 h 290"/>
                  <a:gd name="T18" fmla="*/ 160 w 688"/>
                  <a:gd name="T19" fmla="*/ 249 h 290"/>
                  <a:gd name="T20" fmla="*/ 219 w 688"/>
                  <a:gd name="T21" fmla="*/ 262 h 290"/>
                  <a:gd name="T22" fmla="*/ 287 w 688"/>
                  <a:gd name="T23" fmla="*/ 273 h 290"/>
                  <a:gd name="T24" fmla="*/ 358 w 688"/>
                  <a:gd name="T25" fmla="*/ 283 h 290"/>
                  <a:gd name="T26" fmla="*/ 424 w 688"/>
                  <a:gd name="T27" fmla="*/ 289 h 290"/>
                  <a:gd name="T28" fmla="*/ 491 w 688"/>
                  <a:gd name="T29" fmla="*/ 290 h 290"/>
                  <a:gd name="T30" fmla="*/ 548 w 688"/>
                  <a:gd name="T31" fmla="*/ 287 h 290"/>
                  <a:gd name="T32" fmla="*/ 595 w 688"/>
                  <a:gd name="T33" fmla="*/ 281 h 290"/>
                  <a:gd name="T34" fmla="*/ 624 w 688"/>
                  <a:gd name="T35" fmla="*/ 262 h 290"/>
                  <a:gd name="T36" fmla="*/ 580 w 688"/>
                  <a:gd name="T37" fmla="*/ 268 h 290"/>
                  <a:gd name="T38" fmla="*/ 538 w 688"/>
                  <a:gd name="T39" fmla="*/ 273 h 290"/>
                  <a:gd name="T40" fmla="*/ 494 w 688"/>
                  <a:gd name="T41" fmla="*/ 277 h 290"/>
                  <a:gd name="T42" fmla="*/ 455 w 688"/>
                  <a:gd name="T43" fmla="*/ 279 h 290"/>
                  <a:gd name="T44" fmla="*/ 437 w 688"/>
                  <a:gd name="T45" fmla="*/ 273 h 290"/>
                  <a:gd name="T46" fmla="*/ 475 w 688"/>
                  <a:gd name="T47" fmla="*/ 273 h 290"/>
                  <a:gd name="T48" fmla="*/ 512 w 688"/>
                  <a:gd name="T49" fmla="*/ 264 h 290"/>
                  <a:gd name="T50" fmla="*/ 455 w 688"/>
                  <a:gd name="T51" fmla="*/ 268 h 290"/>
                  <a:gd name="T52" fmla="*/ 420 w 688"/>
                  <a:gd name="T53" fmla="*/ 268 h 290"/>
                  <a:gd name="T54" fmla="*/ 369 w 688"/>
                  <a:gd name="T55" fmla="*/ 266 h 290"/>
                  <a:gd name="T56" fmla="*/ 373 w 688"/>
                  <a:gd name="T57" fmla="*/ 262 h 290"/>
                  <a:gd name="T58" fmla="*/ 422 w 688"/>
                  <a:gd name="T59" fmla="*/ 260 h 290"/>
                  <a:gd name="T60" fmla="*/ 453 w 688"/>
                  <a:gd name="T61" fmla="*/ 260 h 290"/>
                  <a:gd name="T62" fmla="*/ 513 w 688"/>
                  <a:gd name="T63" fmla="*/ 256 h 290"/>
                  <a:gd name="T64" fmla="*/ 576 w 688"/>
                  <a:gd name="T65" fmla="*/ 247 h 290"/>
                  <a:gd name="T66" fmla="*/ 639 w 688"/>
                  <a:gd name="T67" fmla="*/ 233 h 290"/>
                  <a:gd name="T68" fmla="*/ 688 w 688"/>
                  <a:gd name="T69" fmla="*/ 216 h 290"/>
                  <a:gd name="T70" fmla="*/ 648 w 688"/>
                  <a:gd name="T71" fmla="*/ 218 h 290"/>
                  <a:gd name="T72" fmla="*/ 607 w 688"/>
                  <a:gd name="T73" fmla="*/ 228 h 290"/>
                  <a:gd name="T74" fmla="*/ 561 w 688"/>
                  <a:gd name="T75" fmla="*/ 232 h 290"/>
                  <a:gd name="T76" fmla="*/ 502 w 688"/>
                  <a:gd name="T77" fmla="*/ 235 h 290"/>
                  <a:gd name="T78" fmla="*/ 443 w 688"/>
                  <a:gd name="T79" fmla="*/ 237 h 290"/>
                  <a:gd name="T80" fmla="*/ 405 w 688"/>
                  <a:gd name="T81" fmla="*/ 241 h 290"/>
                  <a:gd name="T82" fmla="*/ 350 w 688"/>
                  <a:gd name="T83" fmla="*/ 235 h 290"/>
                  <a:gd name="T84" fmla="*/ 323 w 688"/>
                  <a:gd name="T85" fmla="*/ 228 h 290"/>
                  <a:gd name="T86" fmla="*/ 367 w 688"/>
                  <a:gd name="T87" fmla="*/ 228 h 290"/>
                  <a:gd name="T88" fmla="*/ 413 w 688"/>
                  <a:gd name="T89" fmla="*/ 230 h 290"/>
                  <a:gd name="T90" fmla="*/ 458 w 688"/>
                  <a:gd name="T91" fmla="*/ 230 h 290"/>
                  <a:gd name="T92" fmla="*/ 504 w 688"/>
                  <a:gd name="T93" fmla="*/ 228 h 290"/>
                  <a:gd name="T94" fmla="*/ 550 w 688"/>
                  <a:gd name="T95" fmla="*/ 222 h 290"/>
                  <a:gd name="T96" fmla="*/ 601 w 688"/>
                  <a:gd name="T97" fmla="*/ 214 h 290"/>
                  <a:gd name="T98" fmla="*/ 620 w 688"/>
                  <a:gd name="T99" fmla="*/ 201 h 290"/>
                  <a:gd name="T100" fmla="*/ 591 w 688"/>
                  <a:gd name="T101" fmla="*/ 201 h 290"/>
                  <a:gd name="T102" fmla="*/ 548 w 688"/>
                  <a:gd name="T103" fmla="*/ 209 h 290"/>
                  <a:gd name="T104" fmla="*/ 506 w 688"/>
                  <a:gd name="T105" fmla="*/ 214 h 290"/>
                  <a:gd name="T106" fmla="*/ 462 w 688"/>
                  <a:gd name="T107" fmla="*/ 209 h 290"/>
                  <a:gd name="T108" fmla="*/ 407 w 688"/>
                  <a:gd name="T109" fmla="*/ 205 h 290"/>
                  <a:gd name="T110" fmla="*/ 352 w 688"/>
                  <a:gd name="T111" fmla="*/ 205 h 290"/>
                  <a:gd name="T112" fmla="*/ 295 w 688"/>
                  <a:gd name="T113" fmla="*/ 201 h 290"/>
                  <a:gd name="T114" fmla="*/ 238 w 688"/>
                  <a:gd name="T115" fmla="*/ 195 h 290"/>
                  <a:gd name="T116" fmla="*/ 183 w 688"/>
                  <a:gd name="T117" fmla="*/ 182 h 290"/>
                  <a:gd name="T118" fmla="*/ 128 w 688"/>
                  <a:gd name="T119" fmla="*/ 163 h 290"/>
                  <a:gd name="T120" fmla="*/ 84 w 688"/>
                  <a:gd name="T121" fmla="*/ 123 h 290"/>
                  <a:gd name="T122" fmla="*/ 84 w 688"/>
                  <a:gd name="T123" fmla="*/ 74 h 290"/>
                  <a:gd name="T124" fmla="*/ 84 w 688"/>
                  <a:gd name="T125" fmla="*/ 0 h 29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8"/>
                  <a:gd name="T190" fmla="*/ 0 h 290"/>
                  <a:gd name="T191" fmla="*/ 688 w 688"/>
                  <a:gd name="T192" fmla="*/ 290 h 29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8" h="290">
                    <a:moveTo>
                      <a:pt x="84" y="0"/>
                    </a:moveTo>
                    <a:lnTo>
                      <a:pt x="76" y="3"/>
                    </a:lnTo>
                    <a:lnTo>
                      <a:pt x="69" y="9"/>
                    </a:lnTo>
                    <a:lnTo>
                      <a:pt x="63" y="13"/>
                    </a:lnTo>
                    <a:lnTo>
                      <a:pt x="57" y="17"/>
                    </a:lnTo>
                    <a:lnTo>
                      <a:pt x="52" y="22"/>
                    </a:lnTo>
                    <a:lnTo>
                      <a:pt x="46" y="26"/>
                    </a:lnTo>
                    <a:lnTo>
                      <a:pt x="38" y="30"/>
                    </a:lnTo>
                    <a:lnTo>
                      <a:pt x="35" y="38"/>
                    </a:lnTo>
                    <a:lnTo>
                      <a:pt x="25" y="47"/>
                    </a:lnTo>
                    <a:lnTo>
                      <a:pt x="16" y="59"/>
                    </a:lnTo>
                    <a:lnTo>
                      <a:pt x="12" y="64"/>
                    </a:lnTo>
                    <a:lnTo>
                      <a:pt x="10" y="70"/>
                    </a:lnTo>
                    <a:lnTo>
                      <a:pt x="6" y="76"/>
                    </a:lnTo>
                    <a:lnTo>
                      <a:pt x="6" y="81"/>
                    </a:lnTo>
                    <a:lnTo>
                      <a:pt x="2" y="87"/>
                    </a:lnTo>
                    <a:lnTo>
                      <a:pt x="0" y="93"/>
                    </a:lnTo>
                    <a:lnTo>
                      <a:pt x="0" y="99"/>
                    </a:lnTo>
                    <a:lnTo>
                      <a:pt x="0" y="106"/>
                    </a:lnTo>
                    <a:lnTo>
                      <a:pt x="0" y="112"/>
                    </a:lnTo>
                    <a:lnTo>
                      <a:pt x="2" y="119"/>
                    </a:lnTo>
                    <a:lnTo>
                      <a:pt x="4" y="125"/>
                    </a:lnTo>
                    <a:lnTo>
                      <a:pt x="6" y="133"/>
                    </a:lnTo>
                    <a:lnTo>
                      <a:pt x="8" y="138"/>
                    </a:lnTo>
                    <a:lnTo>
                      <a:pt x="12" y="146"/>
                    </a:lnTo>
                    <a:lnTo>
                      <a:pt x="14" y="154"/>
                    </a:lnTo>
                    <a:lnTo>
                      <a:pt x="21" y="161"/>
                    </a:lnTo>
                    <a:lnTo>
                      <a:pt x="25" y="167"/>
                    </a:lnTo>
                    <a:lnTo>
                      <a:pt x="33" y="176"/>
                    </a:lnTo>
                    <a:lnTo>
                      <a:pt x="38" y="182"/>
                    </a:lnTo>
                    <a:lnTo>
                      <a:pt x="48" y="192"/>
                    </a:lnTo>
                    <a:lnTo>
                      <a:pt x="56" y="197"/>
                    </a:lnTo>
                    <a:lnTo>
                      <a:pt x="65" y="205"/>
                    </a:lnTo>
                    <a:lnTo>
                      <a:pt x="76" y="211"/>
                    </a:lnTo>
                    <a:lnTo>
                      <a:pt x="88" y="216"/>
                    </a:lnTo>
                    <a:lnTo>
                      <a:pt x="97" y="220"/>
                    </a:lnTo>
                    <a:lnTo>
                      <a:pt x="107" y="226"/>
                    </a:lnTo>
                    <a:lnTo>
                      <a:pt x="118" y="230"/>
                    </a:lnTo>
                    <a:lnTo>
                      <a:pt x="128" y="233"/>
                    </a:lnTo>
                    <a:lnTo>
                      <a:pt x="122" y="232"/>
                    </a:lnTo>
                    <a:lnTo>
                      <a:pt x="114" y="230"/>
                    </a:lnTo>
                    <a:lnTo>
                      <a:pt x="105" y="228"/>
                    </a:lnTo>
                    <a:lnTo>
                      <a:pt x="95" y="224"/>
                    </a:lnTo>
                    <a:lnTo>
                      <a:pt x="84" y="220"/>
                    </a:lnTo>
                    <a:lnTo>
                      <a:pt x="75" y="216"/>
                    </a:lnTo>
                    <a:lnTo>
                      <a:pt x="65" y="214"/>
                    </a:lnTo>
                    <a:lnTo>
                      <a:pt x="61" y="211"/>
                    </a:lnTo>
                    <a:lnTo>
                      <a:pt x="67" y="216"/>
                    </a:lnTo>
                    <a:lnTo>
                      <a:pt x="78" y="220"/>
                    </a:lnTo>
                    <a:lnTo>
                      <a:pt x="82" y="222"/>
                    </a:lnTo>
                    <a:lnTo>
                      <a:pt x="90" y="226"/>
                    </a:lnTo>
                    <a:lnTo>
                      <a:pt x="95" y="228"/>
                    </a:lnTo>
                    <a:lnTo>
                      <a:pt x="103" y="232"/>
                    </a:lnTo>
                    <a:lnTo>
                      <a:pt x="109" y="233"/>
                    </a:lnTo>
                    <a:lnTo>
                      <a:pt x="118" y="235"/>
                    </a:lnTo>
                    <a:lnTo>
                      <a:pt x="124" y="237"/>
                    </a:lnTo>
                    <a:lnTo>
                      <a:pt x="133" y="241"/>
                    </a:lnTo>
                    <a:lnTo>
                      <a:pt x="141" y="243"/>
                    </a:lnTo>
                    <a:lnTo>
                      <a:pt x="151" y="247"/>
                    </a:lnTo>
                    <a:lnTo>
                      <a:pt x="160" y="249"/>
                    </a:lnTo>
                    <a:lnTo>
                      <a:pt x="171" y="251"/>
                    </a:lnTo>
                    <a:lnTo>
                      <a:pt x="179" y="254"/>
                    </a:lnTo>
                    <a:lnTo>
                      <a:pt x="189" y="256"/>
                    </a:lnTo>
                    <a:lnTo>
                      <a:pt x="200" y="258"/>
                    </a:lnTo>
                    <a:lnTo>
                      <a:pt x="211" y="260"/>
                    </a:lnTo>
                    <a:lnTo>
                      <a:pt x="219" y="262"/>
                    </a:lnTo>
                    <a:lnTo>
                      <a:pt x="230" y="264"/>
                    </a:lnTo>
                    <a:lnTo>
                      <a:pt x="242" y="266"/>
                    </a:lnTo>
                    <a:lnTo>
                      <a:pt x="253" y="270"/>
                    </a:lnTo>
                    <a:lnTo>
                      <a:pt x="265" y="270"/>
                    </a:lnTo>
                    <a:lnTo>
                      <a:pt x="276" y="271"/>
                    </a:lnTo>
                    <a:lnTo>
                      <a:pt x="287" y="273"/>
                    </a:lnTo>
                    <a:lnTo>
                      <a:pt x="299" y="275"/>
                    </a:lnTo>
                    <a:lnTo>
                      <a:pt x="310" y="277"/>
                    </a:lnTo>
                    <a:lnTo>
                      <a:pt x="322" y="279"/>
                    </a:lnTo>
                    <a:lnTo>
                      <a:pt x="333" y="281"/>
                    </a:lnTo>
                    <a:lnTo>
                      <a:pt x="346" y="283"/>
                    </a:lnTo>
                    <a:lnTo>
                      <a:pt x="358" y="283"/>
                    </a:lnTo>
                    <a:lnTo>
                      <a:pt x="369" y="285"/>
                    </a:lnTo>
                    <a:lnTo>
                      <a:pt x="380" y="285"/>
                    </a:lnTo>
                    <a:lnTo>
                      <a:pt x="392" y="287"/>
                    </a:lnTo>
                    <a:lnTo>
                      <a:pt x="401" y="287"/>
                    </a:lnTo>
                    <a:lnTo>
                      <a:pt x="413" y="289"/>
                    </a:lnTo>
                    <a:lnTo>
                      <a:pt x="424" y="289"/>
                    </a:lnTo>
                    <a:lnTo>
                      <a:pt x="437" y="290"/>
                    </a:lnTo>
                    <a:lnTo>
                      <a:pt x="447" y="290"/>
                    </a:lnTo>
                    <a:lnTo>
                      <a:pt x="458" y="290"/>
                    </a:lnTo>
                    <a:lnTo>
                      <a:pt x="468" y="290"/>
                    </a:lnTo>
                    <a:lnTo>
                      <a:pt x="479" y="290"/>
                    </a:lnTo>
                    <a:lnTo>
                      <a:pt x="491" y="290"/>
                    </a:lnTo>
                    <a:lnTo>
                      <a:pt x="500" y="290"/>
                    </a:lnTo>
                    <a:lnTo>
                      <a:pt x="510" y="290"/>
                    </a:lnTo>
                    <a:lnTo>
                      <a:pt x="521" y="290"/>
                    </a:lnTo>
                    <a:lnTo>
                      <a:pt x="529" y="289"/>
                    </a:lnTo>
                    <a:lnTo>
                      <a:pt x="538" y="289"/>
                    </a:lnTo>
                    <a:lnTo>
                      <a:pt x="548" y="287"/>
                    </a:lnTo>
                    <a:lnTo>
                      <a:pt x="557" y="287"/>
                    </a:lnTo>
                    <a:lnTo>
                      <a:pt x="565" y="285"/>
                    </a:lnTo>
                    <a:lnTo>
                      <a:pt x="572" y="285"/>
                    </a:lnTo>
                    <a:lnTo>
                      <a:pt x="580" y="283"/>
                    </a:lnTo>
                    <a:lnTo>
                      <a:pt x="589" y="283"/>
                    </a:lnTo>
                    <a:lnTo>
                      <a:pt x="595" y="281"/>
                    </a:lnTo>
                    <a:lnTo>
                      <a:pt x="601" y="277"/>
                    </a:lnTo>
                    <a:lnTo>
                      <a:pt x="607" y="275"/>
                    </a:lnTo>
                    <a:lnTo>
                      <a:pt x="614" y="273"/>
                    </a:lnTo>
                    <a:lnTo>
                      <a:pt x="624" y="270"/>
                    </a:lnTo>
                    <a:lnTo>
                      <a:pt x="633" y="264"/>
                    </a:lnTo>
                    <a:lnTo>
                      <a:pt x="624" y="262"/>
                    </a:lnTo>
                    <a:lnTo>
                      <a:pt x="614" y="262"/>
                    </a:lnTo>
                    <a:lnTo>
                      <a:pt x="605" y="264"/>
                    </a:lnTo>
                    <a:lnTo>
                      <a:pt x="599" y="264"/>
                    </a:lnTo>
                    <a:lnTo>
                      <a:pt x="593" y="264"/>
                    </a:lnTo>
                    <a:lnTo>
                      <a:pt x="588" y="266"/>
                    </a:lnTo>
                    <a:lnTo>
                      <a:pt x="580" y="268"/>
                    </a:lnTo>
                    <a:lnTo>
                      <a:pt x="574" y="268"/>
                    </a:lnTo>
                    <a:lnTo>
                      <a:pt x="567" y="270"/>
                    </a:lnTo>
                    <a:lnTo>
                      <a:pt x="559" y="270"/>
                    </a:lnTo>
                    <a:lnTo>
                      <a:pt x="551" y="271"/>
                    </a:lnTo>
                    <a:lnTo>
                      <a:pt x="544" y="271"/>
                    </a:lnTo>
                    <a:lnTo>
                      <a:pt x="538" y="273"/>
                    </a:lnTo>
                    <a:lnTo>
                      <a:pt x="531" y="273"/>
                    </a:lnTo>
                    <a:lnTo>
                      <a:pt x="523" y="275"/>
                    </a:lnTo>
                    <a:lnTo>
                      <a:pt x="515" y="275"/>
                    </a:lnTo>
                    <a:lnTo>
                      <a:pt x="508" y="277"/>
                    </a:lnTo>
                    <a:lnTo>
                      <a:pt x="500" y="277"/>
                    </a:lnTo>
                    <a:lnTo>
                      <a:pt x="494" y="277"/>
                    </a:lnTo>
                    <a:lnTo>
                      <a:pt x="485" y="277"/>
                    </a:lnTo>
                    <a:lnTo>
                      <a:pt x="479" y="279"/>
                    </a:lnTo>
                    <a:lnTo>
                      <a:pt x="474" y="279"/>
                    </a:lnTo>
                    <a:lnTo>
                      <a:pt x="468" y="281"/>
                    </a:lnTo>
                    <a:lnTo>
                      <a:pt x="462" y="279"/>
                    </a:lnTo>
                    <a:lnTo>
                      <a:pt x="455" y="279"/>
                    </a:lnTo>
                    <a:lnTo>
                      <a:pt x="449" y="277"/>
                    </a:lnTo>
                    <a:lnTo>
                      <a:pt x="445" y="277"/>
                    </a:lnTo>
                    <a:lnTo>
                      <a:pt x="436" y="275"/>
                    </a:lnTo>
                    <a:lnTo>
                      <a:pt x="430" y="273"/>
                    </a:lnTo>
                    <a:lnTo>
                      <a:pt x="434" y="273"/>
                    </a:lnTo>
                    <a:lnTo>
                      <a:pt x="437" y="273"/>
                    </a:lnTo>
                    <a:lnTo>
                      <a:pt x="441" y="273"/>
                    </a:lnTo>
                    <a:lnTo>
                      <a:pt x="449" y="273"/>
                    </a:lnTo>
                    <a:lnTo>
                      <a:pt x="453" y="273"/>
                    </a:lnTo>
                    <a:lnTo>
                      <a:pt x="460" y="273"/>
                    </a:lnTo>
                    <a:lnTo>
                      <a:pt x="466" y="273"/>
                    </a:lnTo>
                    <a:lnTo>
                      <a:pt x="475" y="273"/>
                    </a:lnTo>
                    <a:lnTo>
                      <a:pt x="481" y="271"/>
                    </a:lnTo>
                    <a:lnTo>
                      <a:pt x="487" y="271"/>
                    </a:lnTo>
                    <a:lnTo>
                      <a:pt x="493" y="270"/>
                    </a:lnTo>
                    <a:lnTo>
                      <a:pt x="498" y="270"/>
                    </a:lnTo>
                    <a:lnTo>
                      <a:pt x="508" y="268"/>
                    </a:lnTo>
                    <a:lnTo>
                      <a:pt x="512" y="264"/>
                    </a:lnTo>
                    <a:lnTo>
                      <a:pt x="504" y="266"/>
                    </a:lnTo>
                    <a:lnTo>
                      <a:pt x="494" y="268"/>
                    </a:lnTo>
                    <a:lnTo>
                      <a:pt x="485" y="268"/>
                    </a:lnTo>
                    <a:lnTo>
                      <a:pt x="475" y="268"/>
                    </a:lnTo>
                    <a:lnTo>
                      <a:pt x="464" y="268"/>
                    </a:lnTo>
                    <a:lnTo>
                      <a:pt x="455" y="268"/>
                    </a:lnTo>
                    <a:lnTo>
                      <a:pt x="449" y="268"/>
                    </a:lnTo>
                    <a:lnTo>
                      <a:pt x="443" y="268"/>
                    </a:lnTo>
                    <a:lnTo>
                      <a:pt x="437" y="268"/>
                    </a:lnTo>
                    <a:lnTo>
                      <a:pt x="432" y="270"/>
                    </a:lnTo>
                    <a:lnTo>
                      <a:pt x="426" y="268"/>
                    </a:lnTo>
                    <a:lnTo>
                      <a:pt x="420" y="268"/>
                    </a:lnTo>
                    <a:lnTo>
                      <a:pt x="413" y="268"/>
                    </a:lnTo>
                    <a:lnTo>
                      <a:pt x="409" y="268"/>
                    </a:lnTo>
                    <a:lnTo>
                      <a:pt x="398" y="268"/>
                    </a:lnTo>
                    <a:lnTo>
                      <a:pt x="388" y="268"/>
                    </a:lnTo>
                    <a:lnTo>
                      <a:pt x="379" y="266"/>
                    </a:lnTo>
                    <a:lnTo>
                      <a:pt x="369" y="266"/>
                    </a:lnTo>
                    <a:lnTo>
                      <a:pt x="363" y="264"/>
                    </a:lnTo>
                    <a:lnTo>
                      <a:pt x="358" y="264"/>
                    </a:lnTo>
                    <a:lnTo>
                      <a:pt x="363" y="264"/>
                    </a:lnTo>
                    <a:lnTo>
                      <a:pt x="367" y="262"/>
                    </a:lnTo>
                    <a:lnTo>
                      <a:pt x="373" y="262"/>
                    </a:lnTo>
                    <a:lnTo>
                      <a:pt x="380" y="262"/>
                    </a:lnTo>
                    <a:lnTo>
                      <a:pt x="388" y="262"/>
                    </a:lnTo>
                    <a:lnTo>
                      <a:pt x="398" y="262"/>
                    </a:lnTo>
                    <a:lnTo>
                      <a:pt x="407" y="262"/>
                    </a:lnTo>
                    <a:lnTo>
                      <a:pt x="415" y="260"/>
                    </a:lnTo>
                    <a:lnTo>
                      <a:pt x="422" y="260"/>
                    </a:lnTo>
                    <a:lnTo>
                      <a:pt x="430" y="260"/>
                    </a:lnTo>
                    <a:lnTo>
                      <a:pt x="437" y="260"/>
                    </a:lnTo>
                    <a:lnTo>
                      <a:pt x="443" y="260"/>
                    </a:lnTo>
                    <a:lnTo>
                      <a:pt x="449" y="260"/>
                    </a:lnTo>
                    <a:lnTo>
                      <a:pt x="451" y="260"/>
                    </a:lnTo>
                    <a:lnTo>
                      <a:pt x="453" y="260"/>
                    </a:lnTo>
                    <a:lnTo>
                      <a:pt x="462" y="260"/>
                    </a:lnTo>
                    <a:lnTo>
                      <a:pt x="474" y="258"/>
                    </a:lnTo>
                    <a:lnTo>
                      <a:pt x="483" y="258"/>
                    </a:lnTo>
                    <a:lnTo>
                      <a:pt x="494" y="258"/>
                    </a:lnTo>
                    <a:lnTo>
                      <a:pt x="504" y="256"/>
                    </a:lnTo>
                    <a:lnTo>
                      <a:pt x="513" y="256"/>
                    </a:lnTo>
                    <a:lnTo>
                      <a:pt x="525" y="254"/>
                    </a:lnTo>
                    <a:lnTo>
                      <a:pt x="536" y="254"/>
                    </a:lnTo>
                    <a:lnTo>
                      <a:pt x="546" y="252"/>
                    </a:lnTo>
                    <a:lnTo>
                      <a:pt x="557" y="251"/>
                    </a:lnTo>
                    <a:lnTo>
                      <a:pt x="565" y="249"/>
                    </a:lnTo>
                    <a:lnTo>
                      <a:pt x="576" y="247"/>
                    </a:lnTo>
                    <a:lnTo>
                      <a:pt x="588" y="245"/>
                    </a:lnTo>
                    <a:lnTo>
                      <a:pt x="599" y="243"/>
                    </a:lnTo>
                    <a:lnTo>
                      <a:pt x="608" y="241"/>
                    </a:lnTo>
                    <a:lnTo>
                      <a:pt x="620" y="239"/>
                    </a:lnTo>
                    <a:lnTo>
                      <a:pt x="629" y="235"/>
                    </a:lnTo>
                    <a:lnTo>
                      <a:pt x="639" y="233"/>
                    </a:lnTo>
                    <a:lnTo>
                      <a:pt x="646" y="232"/>
                    </a:lnTo>
                    <a:lnTo>
                      <a:pt x="656" y="230"/>
                    </a:lnTo>
                    <a:lnTo>
                      <a:pt x="662" y="226"/>
                    </a:lnTo>
                    <a:lnTo>
                      <a:pt x="671" y="222"/>
                    </a:lnTo>
                    <a:lnTo>
                      <a:pt x="679" y="220"/>
                    </a:lnTo>
                    <a:lnTo>
                      <a:pt x="688" y="216"/>
                    </a:lnTo>
                    <a:lnTo>
                      <a:pt x="683" y="216"/>
                    </a:lnTo>
                    <a:lnTo>
                      <a:pt x="675" y="216"/>
                    </a:lnTo>
                    <a:lnTo>
                      <a:pt x="667" y="216"/>
                    </a:lnTo>
                    <a:lnTo>
                      <a:pt x="662" y="216"/>
                    </a:lnTo>
                    <a:lnTo>
                      <a:pt x="654" y="216"/>
                    </a:lnTo>
                    <a:lnTo>
                      <a:pt x="648" y="218"/>
                    </a:lnTo>
                    <a:lnTo>
                      <a:pt x="641" y="218"/>
                    </a:lnTo>
                    <a:lnTo>
                      <a:pt x="635" y="220"/>
                    </a:lnTo>
                    <a:lnTo>
                      <a:pt x="627" y="222"/>
                    </a:lnTo>
                    <a:lnTo>
                      <a:pt x="620" y="224"/>
                    </a:lnTo>
                    <a:lnTo>
                      <a:pt x="614" y="226"/>
                    </a:lnTo>
                    <a:lnTo>
                      <a:pt x="607" y="228"/>
                    </a:lnTo>
                    <a:lnTo>
                      <a:pt x="601" y="228"/>
                    </a:lnTo>
                    <a:lnTo>
                      <a:pt x="593" y="230"/>
                    </a:lnTo>
                    <a:lnTo>
                      <a:pt x="588" y="230"/>
                    </a:lnTo>
                    <a:lnTo>
                      <a:pt x="580" y="232"/>
                    </a:lnTo>
                    <a:lnTo>
                      <a:pt x="570" y="232"/>
                    </a:lnTo>
                    <a:lnTo>
                      <a:pt x="561" y="232"/>
                    </a:lnTo>
                    <a:lnTo>
                      <a:pt x="550" y="232"/>
                    </a:lnTo>
                    <a:lnTo>
                      <a:pt x="540" y="233"/>
                    </a:lnTo>
                    <a:lnTo>
                      <a:pt x="531" y="233"/>
                    </a:lnTo>
                    <a:lnTo>
                      <a:pt x="521" y="233"/>
                    </a:lnTo>
                    <a:lnTo>
                      <a:pt x="512" y="233"/>
                    </a:lnTo>
                    <a:lnTo>
                      <a:pt x="502" y="235"/>
                    </a:lnTo>
                    <a:lnTo>
                      <a:pt x="493" y="235"/>
                    </a:lnTo>
                    <a:lnTo>
                      <a:pt x="481" y="235"/>
                    </a:lnTo>
                    <a:lnTo>
                      <a:pt x="474" y="235"/>
                    </a:lnTo>
                    <a:lnTo>
                      <a:pt x="464" y="235"/>
                    </a:lnTo>
                    <a:lnTo>
                      <a:pt x="453" y="235"/>
                    </a:lnTo>
                    <a:lnTo>
                      <a:pt x="443" y="237"/>
                    </a:lnTo>
                    <a:lnTo>
                      <a:pt x="434" y="239"/>
                    </a:lnTo>
                    <a:lnTo>
                      <a:pt x="424" y="241"/>
                    </a:lnTo>
                    <a:lnTo>
                      <a:pt x="422" y="241"/>
                    </a:lnTo>
                    <a:lnTo>
                      <a:pt x="418" y="241"/>
                    </a:lnTo>
                    <a:lnTo>
                      <a:pt x="411" y="241"/>
                    </a:lnTo>
                    <a:lnTo>
                      <a:pt x="405" y="241"/>
                    </a:lnTo>
                    <a:lnTo>
                      <a:pt x="396" y="239"/>
                    </a:lnTo>
                    <a:lnTo>
                      <a:pt x="386" y="239"/>
                    </a:lnTo>
                    <a:lnTo>
                      <a:pt x="379" y="237"/>
                    </a:lnTo>
                    <a:lnTo>
                      <a:pt x="369" y="237"/>
                    </a:lnTo>
                    <a:lnTo>
                      <a:pt x="358" y="235"/>
                    </a:lnTo>
                    <a:lnTo>
                      <a:pt x="350" y="235"/>
                    </a:lnTo>
                    <a:lnTo>
                      <a:pt x="341" y="233"/>
                    </a:lnTo>
                    <a:lnTo>
                      <a:pt x="333" y="233"/>
                    </a:lnTo>
                    <a:lnTo>
                      <a:pt x="327" y="232"/>
                    </a:lnTo>
                    <a:lnTo>
                      <a:pt x="323" y="232"/>
                    </a:lnTo>
                    <a:lnTo>
                      <a:pt x="322" y="230"/>
                    </a:lnTo>
                    <a:lnTo>
                      <a:pt x="323" y="228"/>
                    </a:lnTo>
                    <a:lnTo>
                      <a:pt x="329" y="228"/>
                    </a:lnTo>
                    <a:lnTo>
                      <a:pt x="337" y="228"/>
                    </a:lnTo>
                    <a:lnTo>
                      <a:pt x="344" y="228"/>
                    </a:lnTo>
                    <a:lnTo>
                      <a:pt x="352" y="228"/>
                    </a:lnTo>
                    <a:lnTo>
                      <a:pt x="360" y="228"/>
                    </a:lnTo>
                    <a:lnTo>
                      <a:pt x="367" y="228"/>
                    </a:lnTo>
                    <a:lnTo>
                      <a:pt x="375" y="228"/>
                    </a:lnTo>
                    <a:lnTo>
                      <a:pt x="382" y="230"/>
                    </a:lnTo>
                    <a:lnTo>
                      <a:pt x="390" y="230"/>
                    </a:lnTo>
                    <a:lnTo>
                      <a:pt x="398" y="230"/>
                    </a:lnTo>
                    <a:lnTo>
                      <a:pt x="405" y="230"/>
                    </a:lnTo>
                    <a:lnTo>
                      <a:pt x="413" y="230"/>
                    </a:lnTo>
                    <a:lnTo>
                      <a:pt x="420" y="230"/>
                    </a:lnTo>
                    <a:lnTo>
                      <a:pt x="428" y="230"/>
                    </a:lnTo>
                    <a:lnTo>
                      <a:pt x="436" y="230"/>
                    </a:lnTo>
                    <a:lnTo>
                      <a:pt x="443" y="230"/>
                    </a:lnTo>
                    <a:lnTo>
                      <a:pt x="451" y="230"/>
                    </a:lnTo>
                    <a:lnTo>
                      <a:pt x="458" y="230"/>
                    </a:lnTo>
                    <a:lnTo>
                      <a:pt x="466" y="230"/>
                    </a:lnTo>
                    <a:lnTo>
                      <a:pt x="474" y="230"/>
                    </a:lnTo>
                    <a:lnTo>
                      <a:pt x="481" y="228"/>
                    </a:lnTo>
                    <a:lnTo>
                      <a:pt x="489" y="228"/>
                    </a:lnTo>
                    <a:lnTo>
                      <a:pt x="496" y="228"/>
                    </a:lnTo>
                    <a:lnTo>
                      <a:pt x="504" y="228"/>
                    </a:lnTo>
                    <a:lnTo>
                      <a:pt x="512" y="228"/>
                    </a:lnTo>
                    <a:lnTo>
                      <a:pt x="519" y="226"/>
                    </a:lnTo>
                    <a:lnTo>
                      <a:pt x="527" y="226"/>
                    </a:lnTo>
                    <a:lnTo>
                      <a:pt x="534" y="226"/>
                    </a:lnTo>
                    <a:lnTo>
                      <a:pt x="542" y="224"/>
                    </a:lnTo>
                    <a:lnTo>
                      <a:pt x="550" y="222"/>
                    </a:lnTo>
                    <a:lnTo>
                      <a:pt x="557" y="222"/>
                    </a:lnTo>
                    <a:lnTo>
                      <a:pt x="565" y="222"/>
                    </a:lnTo>
                    <a:lnTo>
                      <a:pt x="572" y="220"/>
                    </a:lnTo>
                    <a:lnTo>
                      <a:pt x="580" y="218"/>
                    </a:lnTo>
                    <a:lnTo>
                      <a:pt x="589" y="216"/>
                    </a:lnTo>
                    <a:lnTo>
                      <a:pt x="601" y="214"/>
                    </a:lnTo>
                    <a:lnTo>
                      <a:pt x="608" y="211"/>
                    </a:lnTo>
                    <a:lnTo>
                      <a:pt x="618" y="207"/>
                    </a:lnTo>
                    <a:lnTo>
                      <a:pt x="627" y="205"/>
                    </a:lnTo>
                    <a:lnTo>
                      <a:pt x="635" y="201"/>
                    </a:lnTo>
                    <a:lnTo>
                      <a:pt x="629" y="201"/>
                    </a:lnTo>
                    <a:lnTo>
                      <a:pt x="620" y="201"/>
                    </a:lnTo>
                    <a:lnTo>
                      <a:pt x="614" y="201"/>
                    </a:lnTo>
                    <a:lnTo>
                      <a:pt x="608" y="201"/>
                    </a:lnTo>
                    <a:lnTo>
                      <a:pt x="605" y="201"/>
                    </a:lnTo>
                    <a:lnTo>
                      <a:pt x="603" y="201"/>
                    </a:lnTo>
                    <a:lnTo>
                      <a:pt x="597" y="201"/>
                    </a:lnTo>
                    <a:lnTo>
                      <a:pt x="591" y="201"/>
                    </a:lnTo>
                    <a:lnTo>
                      <a:pt x="586" y="203"/>
                    </a:lnTo>
                    <a:lnTo>
                      <a:pt x="578" y="205"/>
                    </a:lnTo>
                    <a:lnTo>
                      <a:pt x="570" y="205"/>
                    </a:lnTo>
                    <a:lnTo>
                      <a:pt x="563" y="207"/>
                    </a:lnTo>
                    <a:lnTo>
                      <a:pt x="555" y="207"/>
                    </a:lnTo>
                    <a:lnTo>
                      <a:pt x="548" y="209"/>
                    </a:lnTo>
                    <a:lnTo>
                      <a:pt x="538" y="209"/>
                    </a:lnTo>
                    <a:lnTo>
                      <a:pt x="532" y="211"/>
                    </a:lnTo>
                    <a:lnTo>
                      <a:pt x="523" y="211"/>
                    </a:lnTo>
                    <a:lnTo>
                      <a:pt x="517" y="214"/>
                    </a:lnTo>
                    <a:lnTo>
                      <a:pt x="512" y="214"/>
                    </a:lnTo>
                    <a:lnTo>
                      <a:pt x="506" y="214"/>
                    </a:lnTo>
                    <a:lnTo>
                      <a:pt x="502" y="214"/>
                    </a:lnTo>
                    <a:lnTo>
                      <a:pt x="500" y="214"/>
                    </a:lnTo>
                    <a:lnTo>
                      <a:pt x="491" y="213"/>
                    </a:lnTo>
                    <a:lnTo>
                      <a:pt x="481" y="211"/>
                    </a:lnTo>
                    <a:lnTo>
                      <a:pt x="472" y="209"/>
                    </a:lnTo>
                    <a:lnTo>
                      <a:pt x="462" y="209"/>
                    </a:lnTo>
                    <a:lnTo>
                      <a:pt x="453" y="209"/>
                    </a:lnTo>
                    <a:lnTo>
                      <a:pt x="443" y="207"/>
                    </a:lnTo>
                    <a:lnTo>
                      <a:pt x="434" y="207"/>
                    </a:lnTo>
                    <a:lnTo>
                      <a:pt x="424" y="207"/>
                    </a:lnTo>
                    <a:lnTo>
                      <a:pt x="415" y="205"/>
                    </a:lnTo>
                    <a:lnTo>
                      <a:pt x="407" y="205"/>
                    </a:lnTo>
                    <a:lnTo>
                      <a:pt x="398" y="205"/>
                    </a:lnTo>
                    <a:lnTo>
                      <a:pt x="388" y="205"/>
                    </a:lnTo>
                    <a:lnTo>
                      <a:pt x="379" y="205"/>
                    </a:lnTo>
                    <a:lnTo>
                      <a:pt x="369" y="205"/>
                    </a:lnTo>
                    <a:lnTo>
                      <a:pt x="360" y="205"/>
                    </a:lnTo>
                    <a:lnTo>
                      <a:pt x="352" y="205"/>
                    </a:lnTo>
                    <a:lnTo>
                      <a:pt x="341" y="203"/>
                    </a:lnTo>
                    <a:lnTo>
                      <a:pt x="331" y="203"/>
                    </a:lnTo>
                    <a:lnTo>
                      <a:pt x="323" y="203"/>
                    </a:lnTo>
                    <a:lnTo>
                      <a:pt x="314" y="203"/>
                    </a:lnTo>
                    <a:lnTo>
                      <a:pt x="303" y="201"/>
                    </a:lnTo>
                    <a:lnTo>
                      <a:pt x="295" y="201"/>
                    </a:lnTo>
                    <a:lnTo>
                      <a:pt x="285" y="201"/>
                    </a:lnTo>
                    <a:lnTo>
                      <a:pt x="276" y="201"/>
                    </a:lnTo>
                    <a:lnTo>
                      <a:pt x="266" y="199"/>
                    </a:lnTo>
                    <a:lnTo>
                      <a:pt x="257" y="197"/>
                    </a:lnTo>
                    <a:lnTo>
                      <a:pt x="247" y="195"/>
                    </a:lnTo>
                    <a:lnTo>
                      <a:pt x="238" y="195"/>
                    </a:lnTo>
                    <a:lnTo>
                      <a:pt x="228" y="194"/>
                    </a:lnTo>
                    <a:lnTo>
                      <a:pt x="219" y="192"/>
                    </a:lnTo>
                    <a:lnTo>
                      <a:pt x="211" y="190"/>
                    </a:lnTo>
                    <a:lnTo>
                      <a:pt x="202" y="190"/>
                    </a:lnTo>
                    <a:lnTo>
                      <a:pt x="190" y="186"/>
                    </a:lnTo>
                    <a:lnTo>
                      <a:pt x="183" y="182"/>
                    </a:lnTo>
                    <a:lnTo>
                      <a:pt x="171" y="180"/>
                    </a:lnTo>
                    <a:lnTo>
                      <a:pt x="162" y="176"/>
                    </a:lnTo>
                    <a:lnTo>
                      <a:pt x="152" y="173"/>
                    </a:lnTo>
                    <a:lnTo>
                      <a:pt x="145" y="171"/>
                    </a:lnTo>
                    <a:lnTo>
                      <a:pt x="135" y="165"/>
                    </a:lnTo>
                    <a:lnTo>
                      <a:pt x="128" y="163"/>
                    </a:lnTo>
                    <a:lnTo>
                      <a:pt x="118" y="156"/>
                    </a:lnTo>
                    <a:lnTo>
                      <a:pt x="109" y="152"/>
                    </a:lnTo>
                    <a:lnTo>
                      <a:pt x="103" y="146"/>
                    </a:lnTo>
                    <a:lnTo>
                      <a:pt x="95" y="138"/>
                    </a:lnTo>
                    <a:lnTo>
                      <a:pt x="90" y="131"/>
                    </a:lnTo>
                    <a:lnTo>
                      <a:pt x="84" y="123"/>
                    </a:lnTo>
                    <a:lnTo>
                      <a:pt x="82" y="114"/>
                    </a:lnTo>
                    <a:lnTo>
                      <a:pt x="80" y="104"/>
                    </a:lnTo>
                    <a:lnTo>
                      <a:pt x="78" y="95"/>
                    </a:lnTo>
                    <a:lnTo>
                      <a:pt x="78" y="87"/>
                    </a:lnTo>
                    <a:lnTo>
                      <a:pt x="80" y="81"/>
                    </a:lnTo>
                    <a:lnTo>
                      <a:pt x="84" y="74"/>
                    </a:lnTo>
                    <a:lnTo>
                      <a:pt x="90" y="68"/>
                    </a:lnTo>
                    <a:lnTo>
                      <a:pt x="95" y="60"/>
                    </a:lnTo>
                    <a:lnTo>
                      <a:pt x="101" y="55"/>
                    </a:lnTo>
                    <a:lnTo>
                      <a:pt x="111" y="51"/>
                    </a:lnTo>
                    <a:lnTo>
                      <a:pt x="8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38" name="Freeform 94"/>
              <p:cNvSpPr>
                <a:spLocks/>
              </p:cNvSpPr>
              <p:nvPr/>
            </p:nvSpPr>
            <p:spPr bwMode="auto">
              <a:xfrm>
                <a:off x="1624" y="2087"/>
                <a:ext cx="425" cy="186"/>
              </a:xfrm>
              <a:custGeom>
                <a:avLst/>
                <a:gdLst>
                  <a:gd name="T0" fmla="*/ 95 w 849"/>
                  <a:gd name="T1" fmla="*/ 120 h 373"/>
                  <a:gd name="T2" fmla="*/ 150 w 849"/>
                  <a:gd name="T3" fmla="*/ 103 h 373"/>
                  <a:gd name="T4" fmla="*/ 209 w 849"/>
                  <a:gd name="T5" fmla="*/ 90 h 373"/>
                  <a:gd name="T6" fmla="*/ 266 w 849"/>
                  <a:gd name="T7" fmla="*/ 80 h 373"/>
                  <a:gd name="T8" fmla="*/ 338 w 849"/>
                  <a:gd name="T9" fmla="*/ 76 h 373"/>
                  <a:gd name="T10" fmla="*/ 410 w 849"/>
                  <a:gd name="T11" fmla="*/ 78 h 373"/>
                  <a:gd name="T12" fmla="*/ 477 w 849"/>
                  <a:gd name="T13" fmla="*/ 80 h 373"/>
                  <a:gd name="T14" fmla="*/ 524 w 849"/>
                  <a:gd name="T15" fmla="*/ 88 h 373"/>
                  <a:gd name="T16" fmla="*/ 581 w 849"/>
                  <a:gd name="T17" fmla="*/ 95 h 373"/>
                  <a:gd name="T18" fmla="*/ 636 w 849"/>
                  <a:gd name="T19" fmla="*/ 109 h 373"/>
                  <a:gd name="T20" fmla="*/ 686 w 849"/>
                  <a:gd name="T21" fmla="*/ 126 h 373"/>
                  <a:gd name="T22" fmla="*/ 739 w 849"/>
                  <a:gd name="T23" fmla="*/ 170 h 373"/>
                  <a:gd name="T24" fmla="*/ 722 w 849"/>
                  <a:gd name="T25" fmla="*/ 223 h 373"/>
                  <a:gd name="T26" fmla="*/ 661 w 849"/>
                  <a:gd name="T27" fmla="*/ 255 h 373"/>
                  <a:gd name="T28" fmla="*/ 589 w 849"/>
                  <a:gd name="T29" fmla="*/ 282 h 373"/>
                  <a:gd name="T30" fmla="*/ 537 w 849"/>
                  <a:gd name="T31" fmla="*/ 301 h 373"/>
                  <a:gd name="T32" fmla="*/ 585 w 849"/>
                  <a:gd name="T33" fmla="*/ 287 h 373"/>
                  <a:gd name="T34" fmla="*/ 640 w 849"/>
                  <a:gd name="T35" fmla="*/ 268 h 373"/>
                  <a:gd name="T36" fmla="*/ 697 w 849"/>
                  <a:gd name="T37" fmla="*/ 244 h 373"/>
                  <a:gd name="T38" fmla="*/ 744 w 849"/>
                  <a:gd name="T39" fmla="*/ 210 h 373"/>
                  <a:gd name="T40" fmla="*/ 727 w 849"/>
                  <a:gd name="T41" fmla="*/ 232 h 373"/>
                  <a:gd name="T42" fmla="*/ 663 w 849"/>
                  <a:gd name="T43" fmla="*/ 265 h 373"/>
                  <a:gd name="T44" fmla="*/ 606 w 849"/>
                  <a:gd name="T45" fmla="*/ 299 h 373"/>
                  <a:gd name="T46" fmla="*/ 535 w 849"/>
                  <a:gd name="T47" fmla="*/ 322 h 373"/>
                  <a:gd name="T48" fmla="*/ 532 w 849"/>
                  <a:gd name="T49" fmla="*/ 329 h 373"/>
                  <a:gd name="T50" fmla="*/ 600 w 849"/>
                  <a:gd name="T51" fmla="*/ 306 h 373"/>
                  <a:gd name="T52" fmla="*/ 672 w 849"/>
                  <a:gd name="T53" fmla="*/ 280 h 373"/>
                  <a:gd name="T54" fmla="*/ 746 w 849"/>
                  <a:gd name="T55" fmla="*/ 244 h 373"/>
                  <a:gd name="T56" fmla="*/ 678 w 849"/>
                  <a:gd name="T57" fmla="*/ 291 h 373"/>
                  <a:gd name="T58" fmla="*/ 621 w 849"/>
                  <a:gd name="T59" fmla="*/ 320 h 373"/>
                  <a:gd name="T60" fmla="*/ 553 w 849"/>
                  <a:gd name="T61" fmla="*/ 343 h 373"/>
                  <a:gd name="T62" fmla="*/ 496 w 849"/>
                  <a:gd name="T63" fmla="*/ 362 h 373"/>
                  <a:gd name="T64" fmla="*/ 520 w 849"/>
                  <a:gd name="T65" fmla="*/ 365 h 373"/>
                  <a:gd name="T66" fmla="*/ 573 w 849"/>
                  <a:gd name="T67" fmla="*/ 350 h 373"/>
                  <a:gd name="T68" fmla="*/ 629 w 849"/>
                  <a:gd name="T69" fmla="*/ 333 h 373"/>
                  <a:gd name="T70" fmla="*/ 678 w 849"/>
                  <a:gd name="T71" fmla="*/ 316 h 373"/>
                  <a:gd name="T72" fmla="*/ 725 w 849"/>
                  <a:gd name="T73" fmla="*/ 299 h 373"/>
                  <a:gd name="T74" fmla="*/ 689 w 849"/>
                  <a:gd name="T75" fmla="*/ 325 h 373"/>
                  <a:gd name="T76" fmla="*/ 743 w 849"/>
                  <a:gd name="T77" fmla="*/ 306 h 373"/>
                  <a:gd name="T78" fmla="*/ 794 w 849"/>
                  <a:gd name="T79" fmla="*/ 267 h 373"/>
                  <a:gd name="T80" fmla="*/ 824 w 849"/>
                  <a:gd name="T81" fmla="*/ 213 h 373"/>
                  <a:gd name="T82" fmla="*/ 815 w 849"/>
                  <a:gd name="T83" fmla="*/ 152 h 373"/>
                  <a:gd name="T84" fmla="*/ 781 w 849"/>
                  <a:gd name="T85" fmla="*/ 107 h 373"/>
                  <a:gd name="T86" fmla="*/ 720 w 849"/>
                  <a:gd name="T87" fmla="*/ 69 h 373"/>
                  <a:gd name="T88" fmla="*/ 667 w 849"/>
                  <a:gd name="T89" fmla="*/ 44 h 373"/>
                  <a:gd name="T90" fmla="*/ 699 w 849"/>
                  <a:gd name="T91" fmla="*/ 46 h 373"/>
                  <a:gd name="T92" fmla="*/ 750 w 849"/>
                  <a:gd name="T93" fmla="*/ 71 h 373"/>
                  <a:gd name="T94" fmla="*/ 811 w 849"/>
                  <a:gd name="T95" fmla="*/ 126 h 373"/>
                  <a:gd name="T96" fmla="*/ 838 w 849"/>
                  <a:gd name="T97" fmla="*/ 189 h 373"/>
                  <a:gd name="T98" fmla="*/ 836 w 849"/>
                  <a:gd name="T99" fmla="*/ 238 h 373"/>
                  <a:gd name="T100" fmla="*/ 834 w 849"/>
                  <a:gd name="T101" fmla="*/ 257 h 373"/>
                  <a:gd name="T102" fmla="*/ 849 w 849"/>
                  <a:gd name="T103" fmla="*/ 215 h 373"/>
                  <a:gd name="T104" fmla="*/ 839 w 849"/>
                  <a:gd name="T105" fmla="*/ 170 h 373"/>
                  <a:gd name="T106" fmla="*/ 809 w 849"/>
                  <a:gd name="T107" fmla="*/ 111 h 373"/>
                  <a:gd name="T108" fmla="*/ 746 w 849"/>
                  <a:gd name="T109" fmla="*/ 63 h 373"/>
                  <a:gd name="T110" fmla="*/ 663 w 849"/>
                  <a:gd name="T111" fmla="*/ 31 h 373"/>
                  <a:gd name="T112" fmla="*/ 568 w 849"/>
                  <a:gd name="T113" fmla="*/ 12 h 373"/>
                  <a:gd name="T114" fmla="*/ 465 w 849"/>
                  <a:gd name="T115" fmla="*/ 2 h 373"/>
                  <a:gd name="T116" fmla="*/ 364 w 849"/>
                  <a:gd name="T117" fmla="*/ 2 h 373"/>
                  <a:gd name="T118" fmla="*/ 273 w 849"/>
                  <a:gd name="T119" fmla="*/ 8 h 373"/>
                  <a:gd name="T120" fmla="*/ 201 w 849"/>
                  <a:gd name="T121" fmla="*/ 21 h 373"/>
                  <a:gd name="T122" fmla="*/ 133 w 849"/>
                  <a:gd name="T123" fmla="*/ 40 h 373"/>
                  <a:gd name="T124" fmla="*/ 49 w 849"/>
                  <a:gd name="T125" fmla="*/ 80 h 37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49"/>
                  <a:gd name="T190" fmla="*/ 0 h 373"/>
                  <a:gd name="T191" fmla="*/ 849 w 849"/>
                  <a:gd name="T192" fmla="*/ 373 h 37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49" h="373">
                    <a:moveTo>
                      <a:pt x="57" y="143"/>
                    </a:moveTo>
                    <a:lnTo>
                      <a:pt x="60" y="137"/>
                    </a:lnTo>
                    <a:lnTo>
                      <a:pt x="66" y="135"/>
                    </a:lnTo>
                    <a:lnTo>
                      <a:pt x="70" y="132"/>
                    </a:lnTo>
                    <a:lnTo>
                      <a:pt x="78" y="130"/>
                    </a:lnTo>
                    <a:lnTo>
                      <a:pt x="81" y="126"/>
                    </a:lnTo>
                    <a:lnTo>
                      <a:pt x="87" y="124"/>
                    </a:lnTo>
                    <a:lnTo>
                      <a:pt x="95" y="120"/>
                    </a:lnTo>
                    <a:lnTo>
                      <a:pt x="102" y="118"/>
                    </a:lnTo>
                    <a:lnTo>
                      <a:pt x="108" y="116"/>
                    </a:lnTo>
                    <a:lnTo>
                      <a:pt x="114" y="113"/>
                    </a:lnTo>
                    <a:lnTo>
                      <a:pt x="121" y="111"/>
                    </a:lnTo>
                    <a:lnTo>
                      <a:pt x="129" y="109"/>
                    </a:lnTo>
                    <a:lnTo>
                      <a:pt x="135" y="107"/>
                    </a:lnTo>
                    <a:lnTo>
                      <a:pt x="142" y="105"/>
                    </a:lnTo>
                    <a:lnTo>
                      <a:pt x="150" y="103"/>
                    </a:lnTo>
                    <a:lnTo>
                      <a:pt x="157" y="101"/>
                    </a:lnTo>
                    <a:lnTo>
                      <a:pt x="163" y="97"/>
                    </a:lnTo>
                    <a:lnTo>
                      <a:pt x="173" y="97"/>
                    </a:lnTo>
                    <a:lnTo>
                      <a:pt x="178" y="95"/>
                    </a:lnTo>
                    <a:lnTo>
                      <a:pt x="188" y="94"/>
                    </a:lnTo>
                    <a:lnTo>
                      <a:pt x="193" y="92"/>
                    </a:lnTo>
                    <a:lnTo>
                      <a:pt x="201" y="92"/>
                    </a:lnTo>
                    <a:lnTo>
                      <a:pt x="209" y="90"/>
                    </a:lnTo>
                    <a:lnTo>
                      <a:pt x="216" y="90"/>
                    </a:lnTo>
                    <a:lnTo>
                      <a:pt x="224" y="88"/>
                    </a:lnTo>
                    <a:lnTo>
                      <a:pt x="231" y="86"/>
                    </a:lnTo>
                    <a:lnTo>
                      <a:pt x="239" y="84"/>
                    </a:lnTo>
                    <a:lnTo>
                      <a:pt x="245" y="84"/>
                    </a:lnTo>
                    <a:lnTo>
                      <a:pt x="250" y="82"/>
                    </a:lnTo>
                    <a:lnTo>
                      <a:pt x="258" y="82"/>
                    </a:lnTo>
                    <a:lnTo>
                      <a:pt x="266" y="80"/>
                    </a:lnTo>
                    <a:lnTo>
                      <a:pt x="273" y="80"/>
                    </a:lnTo>
                    <a:lnTo>
                      <a:pt x="283" y="80"/>
                    </a:lnTo>
                    <a:lnTo>
                      <a:pt x="290" y="78"/>
                    </a:lnTo>
                    <a:lnTo>
                      <a:pt x="300" y="78"/>
                    </a:lnTo>
                    <a:lnTo>
                      <a:pt x="309" y="78"/>
                    </a:lnTo>
                    <a:lnTo>
                      <a:pt x="319" y="76"/>
                    </a:lnTo>
                    <a:lnTo>
                      <a:pt x="328" y="76"/>
                    </a:lnTo>
                    <a:lnTo>
                      <a:pt x="338" y="76"/>
                    </a:lnTo>
                    <a:lnTo>
                      <a:pt x="345" y="76"/>
                    </a:lnTo>
                    <a:lnTo>
                      <a:pt x="355" y="76"/>
                    </a:lnTo>
                    <a:lnTo>
                      <a:pt x="364" y="76"/>
                    </a:lnTo>
                    <a:lnTo>
                      <a:pt x="372" y="76"/>
                    </a:lnTo>
                    <a:lnTo>
                      <a:pt x="382" y="76"/>
                    </a:lnTo>
                    <a:lnTo>
                      <a:pt x="391" y="76"/>
                    </a:lnTo>
                    <a:lnTo>
                      <a:pt x="401" y="78"/>
                    </a:lnTo>
                    <a:lnTo>
                      <a:pt x="410" y="78"/>
                    </a:lnTo>
                    <a:lnTo>
                      <a:pt x="421" y="78"/>
                    </a:lnTo>
                    <a:lnTo>
                      <a:pt x="425" y="78"/>
                    </a:lnTo>
                    <a:lnTo>
                      <a:pt x="431" y="78"/>
                    </a:lnTo>
                    <a:lnTo>
                      <a:pt x="440" y="78"/>
                    </a:lnTo>
                    <a:lnTo>
                      <a:pt x="450" y="80"/>
                    </a:lnTo>
                    <a:lnTo>
                      <a:pt x="458" y="80"/>
                    </a:lnTo>
                    <a:lnTo>
                      <a:pt x="469" y="80"/>
                    </a:lnTo>
                    <a:lnTo>
                      <a:pt x="477" y="80"/>
                    </a:lnTo>
                    <a:lnTo>
                      <a:pt x="482" y="82"/>
                    </a:lnTo>
                    <a:lnTo>
                      <a:pt x="488" y="82"/>
                    </a:lnTo>
                    <a:lnTo>
                      <a:pt x="494" y="84"/>
                    </a:lnTo>
                    <a:lnTo>
                      <a:pt x="499" y="84"/>
                    </a:lnTo>
                    <a:lnTo>
                      <a:pt x="507" y="84"/>
                    </a:lnTo>
                    <a:lnTo>
                      <a:pt x="513" y="86"/>
                    </a:lnTo>
                    <a:lnTo>
                      <a:pt x="518" y="88"/>
                    </a:lnTo>
                    <a:lnTo>
                      <a:pt x="524" y="88"/>
                    </a:lnTo>
                    <a:lnTo>
                      <a:pt x="532" y="88"/>
                    </a:lnTo>
                    <a:lnTo>
                      <a:pt x="539" y="90"/>
                    </a:lnTo>
                    <a:lnTo>
                      <a:pt x="547" y="92"/>
                    </a:lnTo>
                    <a:lnTo>
                      <a:pt x="553" y="92"/>
                    </a:lnTo>
                    <a:lnTo>
                      <a:pt x="560" y="92"/>
                    </a:lnTo>
                    <a:lnTo>
                      <a:pt x="566" y="94"/>
                    </a:lnTo>
                    <a:lnTo>
                      <a:pt x="573" y="95"/>
                    </a:lnTo>
                    <a:lnTo>
                      <a:pt x="581" y="95"/>
                    </a:lnTo>
                    <a:lnTo>
                      <a:pt x="589" y="97"/>
                    </a:lnTo>
                    <a:lnTo>
                      <a:pt x="594" y="99"/>
                    </a:lnTo>
                    <a:lnTo>
                      <a:pt x="604" y="101"/>
                    </a:lnTo>
                    <a:lnTo>
                      <a:pt x="610" y="103"/>
                    </a:lnTo>
                    <a:lnTo>
                      <a:pt x="617" y="105"/>
                    </a:lnTo>
                    <a:lnTo>
                      <a:pt x="623" y="105"/>
                    </a:lnTo>
                    <a:lnTo>
                      <a:pt x="630" y="107"/>
                    </a:lnTo>
                    <a:lnTo>
                      <a:pt x="636" y="109"/>
                    </a:lnTo>
                    <a:lnTo>
                      <a:pt x="644" y="111"/>
                    </a:lnTo>
                    <a:lnTo>
                      <a:pt x="649" y="113"/>
                    </a:lnTo>
                    <a:lnTo>
                      <a:pt x="657" y="116"/>
                    </a:lnTo>
                    <a:lnTo>
                      <a:pt x="661" y="118"/>
                    </a:lnTo>
                    <a:lnTo>
                      <a:pt x="668" y="120"/>
                    </a:lnTo>
                    <a:lnTo>
                      <a:pt x="674" y="122"/>
                    </a:lnTo>
                    <a:lnTo>
                      <a:pt x="680" y="124"/>
                    </a:lnTo>
                    <a:lnTo>
                      <a:pt x="686" y="126"/>
                    </a:lnTo>
                    <a:lnTo>
                      <a:pt x="691" y="130"/>
                    </a:lnTo>
                    <a:lnTo>
                      <a:pt x="697" y="133"/>
                    </a:lnTo>
                    <a:lnTo>
                      <a:pt x="703" y="135"/>
                    </a:lnTo>
                    <a:lnTo>
                      <a:pt x="710" y="141"/>
                    </a:lnTo>
                    <a:lnTo>
                      <a:pt x="720" y="147"/>
                    </a:lnTo>
                    <a:lnTo>
                      <a:pt x="727" y="154"/>
                    </a:lnTo>
                    <a:lnTo>
                      <a:pt x="733" y="162"/>
                    </a:lnTo>
                    <a:lnTo>
                      <a:pt x="739" y="170"/>
                    </a:lnTo>
                    <a:lnTo>
                      <a:pt x="743" y="177"/>
                    </a:lnTo>
                    <a:lnTo>
                      <a:pt x="746" y="187"/>
                    </a:lnTo>
                    <a:lnTo>
                      <a:pt x="748" y="196"/>
                    </a:lnTo>
                    <a:lnTo>
                      <a:pt x="744" y="204"/>
                    </a:lnTo>
                    <a:lnTo>
                      <a:pt x="739" y="211"/>
                    </a:lnTo>
                    <a:lnTo>
                      <a:pt x="733" y="215"/>
                    </a:lnTo>
                    <a:lnTo>
                      <a:pt x="727" y="219"/>
                    </a:lnTo>
                    <a:lnTo>
                      <a:pt x="722" y="223"/>
                    </a:lnTo>
                    <a:lnTo>
                      <a:pt x="716" y="229"/>
                    </a:lnTo>
                    <a:lnTo>
                      <a:pt x="708" y="230"/>
                    </a:lnTo>
                    <a:lnTo>
                      <a:pt x="701" y="236"/>
                    </a:lnTo>
                    <a:lnTo>
                      <a:pt x="693" y="240"/>
                    </a:lnTo>
                    <a:lnTo>
                      <a:pt x="686" y="244"/>
                    </a:lnTo>
                    <a:lnTo>
                      <a:pt x="676" y="248"/>
                    </a:lnTo>
                    <a:lnTo>
                      <a:pt x="668" y="251"/>
                    </a:lnTo>
                    <a:lnTo>
                      <a:pt x="661" y="255"/>
                    </a:lnTo>
                    <a:lnTo>
                      <a:pt x="651" y="259"/>
                    </a:lnTo>
                    <a:lnTo>
                      <a:pt x="644" y="263"/>
                    </a:lnTo>
                    <a:lnTo>
                      <a:pt x="634" y="267"/>
                    </a:lnTo>
                    <a:lnTo>
                      <a:pt x="625" y="268"/>
                    </a:lnTo>
                    <a:lnTo>
                      <a:pt x="615" y="272"/>
                    </a:lnTo>
                    <a:lnTo>
                      <a:pt x="606" y="276"/>
                    </a:lnTo>
                    <a:lnTo>
                      <a:pt x="596" y="280"/>
                    </a:lnTo>
                    <a:lnTo>
                      <a:pt x="589" y="282"/>
                    </a:lnTo>
                    <a:lnTo>
                      <a:pt x="581" y="286"/>
                    </a:lnTo>
                    <a:lnTo>
                      <a:pt x="573" y="287"/>
                    </a:lnTo>
                    <a:lnTo>
                      <a:pt x="566" y="289"/>
                    </a:lnTo>
                    <a:lnTo>
                      <a:pt x="560" y="291"/>
                    </a:lnTo>
                    <a:lnTo>
                      <a:pt x="553" y="295"/>
                    </a:lnTo>
                    <a:lnTo>
                      <a:pt x="547" y="297"/>
                    </a:lnTo>
                    <a:lnTo>
                      <a:pt x="541" y="299"/>
                    </a:lnTo>
                    <a:lnTo>
                      <a:pt x="537" y="301"/>
                    </a:lnTo>
                    <a:lnTo>
                      <a:pt x="535" y="303"/>
                    </a:lnTo>
                    <a:lnTo>
                      <a:pt x="541" y="303"/>
                    </a:lnTo>
                    <a:lnTo>
                      <a:pt x="549" y="299"/>
                    </a:lnTo>
                    <a:lnTo>
                      <a:pt x="556" y="297"/>
                    </a:lnTo>
                    <a:lnTo>
                      <a:pt x="562" y="295"/>
                    </a:lnTo>
                    <a:lnTo>
                      <a:pt x="570" y="293"/>
                    </a:lnTo>
                    <a:lnTo>
                      <a:pt x="577" y="289"/>
                    </a:lnTo>
                    <a:lnTo>
                      <a:pt x="585" y="287"/>
                    </a:lnTo>
                    <a:lnTo>
                      <a:pt x="591" y="286"/>
                    </a:lnTo>
                    <a:lnTo>
                      <a:pt x="600" y="284"/>
                    </a:lnTo>
                    <a:lnTo>
                      <a:pt x="606" y="282"/>
                    </a:lnTo>
                    <a:lnTo>
                      <a:pt x="613" y="280"/>
                    </a:lnTo>
                    <a:lnTo>
                      <a:pt x="619" y="276"/>
                    </a:lnTo>
                    <a:lnTo>
                      <a:pt x="627" y="274"/>
                    </a:lnTo>
                    <a:lnTo>
                      <a:pt x="632" y="270"/>
                    </a:lnTo>
                    <a:lnTo>
                      <a:pt x="640" y="268"/>
                    </a:lnTo>
                    <a:lnTo>
                      <a:pt x="648" y="267"/>
                    </a:lnTo>
                    <a:lnTo>
                      <a:pt x="655" y="265"/>
                    </a:lnTo>
                    <a:lnTo>
                      <a:pt x="661" y="259"/>
                    </a:lnTo>
                    <a:lnTo>
                      <a:pt x="667" y="257"/>
                    </a:lnTo>
                    <a:lnTo>
                      <a:pt x="674" y="253"/>
                    </a:lnTo>
                    <a:lnTo>
                      <a:pt x="682" y="251"/>
                    </a:lnTo>
                    <a:lnTo>
                      <a:pt x="687" y="246"/>
                    </a:lnTo>
                    <a:lnTo>
                      <a:pt x="697" y="244"/>
                    </a:lnTo>
                    <a:lnTo>
                      <a:pt x="703" y="240"/>
                    </a:lnTo>
                    <a:lnTo>
                      <a:pt x="710" y="238"/>
                    </a:lnTo>
                    <a:lnTo>
                      <a:pt x="716" y="232"/>
                    </a:lnTo>
                    <a:lnTo>
                      <a:pt x="724" y="229"/>
                    </a:lnTo>
                    <a:lnTo>
                      <a:pt x="729" y="225"/>
                    </a:lnTo>
                    <a:lnTo>
                      <a:pt x="735" y="219"/>
                    </a:lnTo>
                    <a:lnTo>
                      <a:pt x="741" y="215"/>
                    </a:lnTo>
                    <a:lnTo>
                      <a:pt x="744" y="210"/>
                    </a:lnTo>
                    <a:lnTo>
                      <a:pt x="748" y="204"/>
                    </a:lnTo>
                    <a:lnTo>
                      <a:pt x="752" y="198"/>
                    </a:lnTo>
                    <a:lnTo>
                      <a:pt x="756" y="198"/>
                    </a:lnTo>
                    <a:lnTo>
                      <a:pt x="754" y="206"/>
                    </a:lnTo>
                    <a:lnTo>
                      <a:pt x="748" y="213"/>
                    </a:lnTo>
                    <a:lnTo>
                      <a:pt x="743" y="219"/>
                    </a:lnTo>
                    <a:lnTo>
                      <a:pt x="735" y="227"/>
                    </a:lnTo>
                    <a:lnTo>
                      <a:pt x="727" y="232"/>
                    </a:lnTo>
                    <a:lnTo>
                      <a:pt x="718" y="238"/>
                    </a:lnTo>
                    <a:lnTo>
                      <a:pt x="706" y="244"/>
                    </a:lnTo>
                    <a:lnTo>
                      <a:pt x="697" y="251"/>
                    </a:lnTo>
                    <a:lnTo>
                      <a:pt x="691" y="253"/>
                    </a:lnTo>
                    <a:lnTo>
                      <a:pt x="686" y="255"/>
                    </a:lnTo>
                    <a:lnTo>
                      <a:pt x="680" y="257"/>
                    </a:lnTo>
                    <a:lnTo>
                      <a:pt x="674" y="259"/>
                    </a:lnTo>
                    <a:lnTo>
                      <a:pt x="663" y="265"/>
                    </a:lnTo>
                    <a:lnTo>
                      <a:pt x="653" y="270"/>
                    </a:lnTo>
                    <a:lnTo>
                      <a:pt x="644" y="274"/>
                    </a:lnTo>
                    <a:lnTo>
                      <a:pt x="634" y="280"/>
                    </a:lnTo>
                    <a:lnTo>
                      <a:pt x="625" y="284"/>
                    </a:lnTo>
                    <a:lnTo>
                      <a:pt x="619" y="289"/>
                    </a:lnTo>
                    <a:lnTo>
                      <a:pt x="615" y="293"/>
                    </a:lnTo>
                    <a:lnTo>
                      <a:pt x="611" y="295"/>
                    </a:lnTo>
                    <a:lnTo>
                      <a:pt x="606" y="299"/>
                    </a:lnTo>
                    <a:lnTo>
                      <a:pt x="600" y="301"/>
                    </a:lnTo>
                    <a:lnTo>
                      <a:pt x="591" y="305"/>
                    </a:lnTo>
                    <a:lnTo>
                      <a:pt x="581" y="308"/>
                    </a:lnTo>
                    <a:lnTo>
                      <a:pt x="573" y="310"/>
                    </a:lnTo>
                    <a:lnTo>
                      <a:pt x="564" y="314"/>
                    </a:lnTo>
                    <a:lnTo>
                      <a:pt x="554" y="316"/>
                    </a:lnTo>
                    <a:lnTo>
                      <a:pt x="545" y="320"/>
                    </a:lnTo>
                    <a:lnTo>
                      <a:pt x="535" y="322"/>
                    </a:lnTo>
                    <a:lnTo>
                      <a:pt x="526" y="324"/>
                    </a:lnTo>
                    <a:lnTo>
                      <a:pt x="518" y="325"/>
                    </a:lnTo>
                    <a:lnTo>
                      <a:pt x="511" y="327"/>
                    </a:lnTo>
                    <a:lnTo>
                      <a:pt x="505" y="329"/>
                    </a:lnTo>
                    <a:lnTo>
                      <a:pt x="499" y="333"/>
                    </a:lnTo>
                    <a:lnTo>
                      <a:pt x="511" y="333"/>
                    </a:lnTo>
                    <a:lnTo>
                      <a:pt x="522" y="333"/>
                    </a:lnTo>
                    <a:lnTo>
                      <a:pt x="532" y="329"/>
                    </a:lnTo>
                    <a:lnTo>
                      <a:pt x="541" y="329"/>
                    </a:lnTo>
                    <a:lnTo>
                      <a:pt x="551" y="325"/>
                    </a:lnTo>
                    <a:lnTo>
                      <a:pt x="562" y="322"/>
                    </a:lnTo>
                    <a:lnTo>
                      <a:pt x="572" y="320"/>
                    </a:lnTo>
                    <a:lnTo>
                      <a:pt x="583" y="316"/>
                    </a:lnTo>
                    <a:lnTo>
                      <a:pt x="587" y="312"/>
                    </a:lnTo>
                    <a:lnTo>
                      <a:pt x="592" y="308"/>
                    </a:lnTo>
                    <a:lnTo>
                      <a:pt x="600" y="306"/>
                    </a:lnTo>
                    <a:lnTo>
                      <a:pt x="606" y="306"/>
                    </a:lnTo>
                    <a:lnTo>
                      <a:pt x="615" y="303"/>
                    </a:lnTo>
                    <a:lnTo>
                      <a:pt x="625" y="299"/>
                    </a:lnTo>
                    <a:lnTo>
                      <a:pt x="634" y="295"/>
                    </a:lnTo>
                    <a:lnTo>
                      <a:pt x="644" y="293"/>
                    </a:lnTo>
                    <a:lnTo>
                      <a:pt x="653" y="287"/>
                    </a:lnTo>
                    <a:lnTo>
                      <a:pt x="663" y="284"/>
                    </a:lnTo>
                    <a:lnTo>
                      <a:pt x="672" y="280"/>
                    </a:lnTo>
                    <a:lnTo>
                      <a:pt x="684" y="278"/>
                    </a:lnTo>
                    <a:lnTo>
                      <a:pt x="691" y="272"/>
                    </a:lnTo>
                    <a:lnTo>
                      <a:pt x="701" y="268"/>
                    </a:lnTo>
                    <a:lnTo>
                      <a:pt x="710" y="265"/>
                    </a:lnTo>
                    <a:lnTo>
                      <a:pt x="720" y="259"/>
                    </a:lnTo>
                    <a:lnTo>
                      <a:pt x="729" y="255"/>
                    </a:lnTo>
                    <a:lnTo>
                      <a:pt x="739" y="249"/>
                    </a:lnTo>
                    <a:lnTo>
                      <a:pt x="746" y="244"/>
                    </a:lnTo>
                    <a:lnTo>
                      <a:pt x="756" y="240"/>
                    </a:lnTo>
                    <a:lnTo>
                      <a:pt x="739" y="257"/>
                    </a:lnTo>
                    <a:lnTo>
                      <a:pt x="729" y="263"/>
                    </a:lnTo>
                    <a:lnTo>
                      <a:pt x="720" y="268"/>
                    </a:lnTo>
                    <a:lnTo>
                      <a:pt x="710" y="274"/>
                    </a:lnTo>
                    <a:lnTo>
                      <a:pt x="699" y="280"/>
                    </a:lnTo>
                    <a:lnTo>
                      <a:pt x="687" y="286"/>
                    </a:lnTo>
                    <a:lnTo>
                      <a:pt x="678" y="291"/>
                    </a:lnTo>
                    <a:lnTo>
                      <a:pt x="667" y="297"/>
                    </a:lnTo>
                    <a:lnTo>
                      <a:pt x="657" y="303"/>
                    </a:lnTo>
                    <a:lnTo>
                      <a:pt x="649" y="306"/>
                    </a:lnTo>
                    <a:lnTo>
                      <a:pt x="644" y="308"/>
                    </a:lnTo>
                    <a:lnTo>
                      <a:pt x="638" y="310"/>
                    </a:lnTo>
                    <a:lnTo>
                      <a:pt x="632" y="314"/>
                    </a:lnTo>
                    <a:lnTo>
                      <a:pt x="627" y="316"/>
                    </a:lnTo>
                    <a:lnTo>
                      <a:pt x="621" y="320"/>
                    </a:lnTo>
                    <a:lnTo>
                      <a:pt x="615" y="322"/>
                    </a:lnTo>
                    <a:lnTo>
                      <a:pt x="610" y="324"/>
                    </a:lnTo>
                    <a:lnTo>
                      <a:pt x="600" y="327"/>
                    </a:lnTo>
                    <a:lnTo>
                      <a:pt x="589" y="333"/>
                    </a:lnTo>
                    <a:lnTo>
                      <a:pt x="579" y="335"/>
                    </a:lnTo>
                    <a:lnTo>
                      <a:pt x="570" y="339"/>
                    </a:lnTo>
                    <a:lnTo>
                      <a:pt x="560" y="341"/>
                    </a:lnTo>
                    <a:lnTo>
                      <a:pt x="553" y="343"/>
                    </a:lnTo>
                    <a:lnTo>
                      <a:pt x="545" y="344"/>
                    </a:lnTo>
                    <a:lnTo>
                      <a:pt x="537" y="348"/>
                    </a:lnTo>
                    <a:lnTo>
                      <a:pt x="530" y="348"/>
                    </a:lnTo>
                    <a:lnTo>
                      <a:pt x="522" y="352"/>
                    </a:lnTo>
                    <a:lnTo>
                      <a:pt x="513" y="354"/>
                    </a:lnTo>
                    <a:lnTo>
                      <a:pt x="507" y="360"/>
                    </a:lnTo>
                    <a:lnTo>
                      <a:pt x="499" y="360"/>
                    </a:lnTo>
                    <a:lnTo>
                      <a:pt x="496" y="362"/>
                    </a:lnTo>
                    <a:lnTo>
                      <a:pt x="492" y="365"/>
                    </a:lnTo>
                    <a:lnTo>
                      <a:pt x="488" y="373"/>
                    </a:lnTo>
                    <a:lnTo>
                      <a:pt x="490" y="373"/>
                    </a:lnTo>
                    <a:lnTo>
                      <a:pt x="496" y="371"/>
                    </a:lnTo>
                    <a:lnTo>
                      <a:pt x="503" y="369"/>
                    </a:lnTo>
                    <a:lnTo>
                      <a:pt x="507" y="369"/>
                    </a:lnTo>
                    <a:lnTo>
                      <a:pt x="513" y="367"/>
                    </a:lnTo>
                    <a:lnTo>
                      <a:pt x="520" y="365"/>
                    </a:lnTo>
                    <a:lnTo>
                      <a:pt x="526" y="363"/>
                    </a:lnTo>
                    <a:lnTo>
                      <a:pt x="534" y="362"/>
                    </a:lnTo>
                    <a:lnTo>
                      <a:pt x="539" y="360"/>
                    </a:lnTo>
                    <a:lnTo>
                      <a:pt x="547" y="358"/>
                    </a:lnTo>
                    <a:lnTo>
                      <a:pt x="553" y="356"/>
                    </a:lnTo>
                    <a:lnTo>
                      <a:pt x="560" y="354"/>
                    </a:lnTo>
                    <a:lnTo>
                      <a:pt x="566" y="352"/>
                    </a:lnTo>
                    <a:lnTo>
                      <a:pt x="573" y="350"/>
                    </a:lnTo>
                    <a:lnTo>
                      <a:pt x="579" y="348"/>
                    </a:lnTo>
                    <a:lnTo>
                      <a:pt x="587" y="346"/>
                    </a:lnTo>
                    <a:lnTo>
                      <a:pt x="592" y="343"/>
                    </a:lnTo>
                    <a:lnTo>
                      <a:pt x="600" y="341"/>
                    </a:lnTo>
                    <a:lnTo>
                      <a:pt x="608" y="339"/>
                    </a:lnTo>
                    <a:lnTo>
                      <a:pt x="615" y="339"/>
                    </a:lnTo>
                    <a:lnTo>
                      <a:pt x="621" y="335"/>
                    </a:lnTo>
                    <a:lnTo>
                      <a:pt x="629" y="333"/>
                    </a:lnTo>
                    <a:lnTo>
                      <a:pt x="634" y="331"/>
                    </a:lnTo>
                    <a:lnTo>
                      <a:pt x="642" y="329"/>
                    </a:lnTo>
                    <a:lnTo>
                      <a:pt x="648" y="325"/>
                    </a:lnTo>
                    <a:lnTo>
                      <a:pt x="655" y="324"/>
                    </a:lnTo>
                    <a:lnTo>
                      <a:pt x="661" y="322"/>
                    </a:lnTo>
                    <a:lnTo>
                      <a:pt x="668" y="322"/>
                    </a:lnTo>
                    <a:lnTo>
                      <a:pt x="672" y="318"/>
                    </a:lnTo>
                    <a:lnTo>
                      <a:pt x="678" y="316"/>
                    </a:lnTo>
                    <a:lnTo>
                      <a:pt x="686" y="314"/>
                    </a:lnTo>
                    <a:lnTo>
                      <a:pt x="691" y="312"/>
                    </a:lnTo>
                    <a:lnTo>
                      <a:pt x="697" y="310"/>
                    </a:lnTo>
                    <a:lnTo>
                      <a:pt x="703" y="308"/>
                    </a:lnTo>
                    <a:lnTo>
                      <a:pt x="710" y="306"/>
                    </a:lnTo>
                    <a:lnTo>
                      <a:pt x="716" y="305"/>
                    </a:lnTo>
                    <a:lnTo>
                      <a:pt x="722" y="301"/>
                    </a:lnTo>
                    <a:lnTo>
                      <a:pt x="725" y="299"/>
                    </a:lnTo>
                    <a:lnTo>
                      <a:pt x="729" y="299"/>
                    </a:lnTo>
                    <a:lnTo>
                      <a:pt x="727" y="301"/>
                    </a:lnTo>
                    <a:lnTo>
                      <a:pt x="722" y="306"/>
                    </a:lnTo>
                    <a:lnTo>
                      <a:pt x="712" y="312"/>
                    </a:lnTo>
                    <a:lnTo>
                      <a:pt x="703" y="318"/>
                    </a:lnTo>
                    <a:lnTo>
                      <a:pt x="693" y="324"/>
                    </a:lnTo>
                    <a:lnTo>
                      <a:pt x="689" y="325"/>
                    </a:lnTo>
                    <a:lnTo>
                      <a:pt x="691" y="325"/>
                    </a:lnTo>
                    <a:lnTo>
                      <a:pt x="699" y="325"/>
                    </a:lnTo>
                    <a:lnTo>
                      <a:pt x="706" y="322"/>
                    </a:lnTo>
                    <a:lnTo>
                      <a:pt x="718" y="320"/>
                    </a:lnTo>
                    <a:lnTo>
                      <a:pt x="724" y="316"/>
                    </a:lnTo>
                    <a:lnTo>
                      <a:pt x="729" y="312"/>
                    </a:lnTo>
                    <a:lnTo>
                      <a:pt x="735" y="310"/>
                    </a:lnTo>
                    <a:lnTo>
                      <a:pt x="743" y="306"/>
                    </a:lnTo>
                    <a:lnTo>
                      <a:pt x="748" y="301"/>
                    </a:lnTo>
                    <a:lnTo>
                      <a:pt x="756" y="297"/>
                    </a:lnTo>
                    <a:lnTo>
                      <a:pt x="762" y="293"/>
                    </a:lnTo>
                    <a:lnTo>
                      <a:pt x="769" y="289"/>
                    </a:lnTo>
                    <a:lnTo>
                      <a:pt x="775" y="284"/>
                    </a:lnTo>
                    <a:lnTo>
                      <a:pt x="781" y="278"/>
                    </a:lnTo>
                    <a:lnTo>
                      <a:pt x="786" y="272"/>
                    </a:lnTo>
                    <a:lnTo>
                      <a:pt x="794" y="267"/>
                    </a:lnTo>
                    <a:lnTo>
                      <a:pt x="798" y="259"/>
                    </a:lnTo>
                    <a:lnTo>
                      <a:pt x="803" y="253"/>
                    </a:lnTo>
                    <a:lnTo>
                      <a:pt x="807" y="248"/>
                    </a:lnTo>
                    <a:lnTo>
                      <a:pt x="813" y="242"/>
                    </a:lnTo>
                    <a:lnTo>
                      <a:pt x="815" y="234"/>
                    </a:lnTo>
                    <a:lnTo>
                      <a:pt x="819" y="227"/>
                    </a:lnTo>
                    <a:lnTo>
                      <a:pt x="820" y="219"/>
                    </a:lnTo>
                    <a:lnTo>
                      <a:pt x="824" y="213"/>
                    </a:lnTo>
                    <a:lnTo>
                      <a:pt x="824" y="206"/>
                    </a:lnTo>
                    <a:lnTo>
                      <a:pt x="826" y="200"/>
                    </a:lnTo>
                    <a:lnTo>
                      <a:pt x="826" y="191"/>
                    </a:lnTo>
                    <a:lnTo>
                      <a:pt x="826" y="185"/>
                    </a:lnTo>
                    <a:lnTo>
                      <a:pt x="822" y="175"/>
                    </a:lnTo>
                    <a:lnTo>
                      <a:pt x="820" y="168"/>
                    </a:lnTo>
                    <a:lnTo>
                      <a:pt x="817" y="160"/>
                    </a:lnTo>
                    <a:lnTo>
                      <a:pt x="815" y="152"/>
                    </a:lnTo>
                    <a:lnTo>
                      <a:pt x="811" y="145"/>
                    </a:lnTo>
                    <a:lnTo>
                      <a:pt x="809" y="139"/>
                    </a:lnTo>
                    <a:lnTo>
                      <a:pt x="803" y="133"/>
                    </a:lnTo>
                    <a:lnTo>
                      <a:pt x="800" y="128"/>
                    </a:lnTo>
                    <a:lnTo>
                      <a:pt x="796" y="122"/>
                    </a:lnTo>
                    <a:lnTo>
                      <a:pt x="790" y="116"/>
                    </a:lnTo>
                    <a:lnTo>
                      <a:pt x="784" y="111"/>
                    </a:lnTo>
                    <a:lnTo>
                      <a:pt x="781" y="107"/>
                    </a:lnTo>
                    <a:lnTo>
                      <a:pt x="769" y="97"/>
                    </a:lnTo>
                    <a:lnTo>
                      <a:pt x="760" y="92"/>
                    </a:lnTo>
                    <a:lnTo>
                      <a:pt x="752" y="86"/>
                    </a:lnTo>
                    <a:lnTo>
                      <a:pt x="746" y="82"/>
                    </a:lnTo>
                    <a:lnTo>
                      <a:pt x="739" y="78"/>
                    </a:lnTo>
                    <a:lnTo>
                      <a:pt x="733" y="76"/>
                    </a:lnTo>
                    <a:lnTo>
                      <a:pt x="725" y="71"/>
                    </a:lnTo>
                    <a:lnTo>
                      <a:pt x="720" y="69"/>
                    </a:lnTo>
                    <a:lnTo>
                      <a:pt x="714" y="65"/>
                    </a:lnTo>
                    <a:lnTo>
                      <a:pt x="706" y="63"/>
                    </a:lnTo>
                    <a:lnTo>
                      <a:pt x="701" y="59"/>
                    </a:lnTo>
                    <a:lnTo>
                      <a:pt x="693" y="56"/>
                    </a:lnTo>
                    <a:lnTo>
                      <a:pt x="686" y="54"/>
                    </a:lnTo>
                    <a:lnTo>
                      <a:pt x="680" y="50"/>
                    </a:lnTo>
                    <a:lnTo>
                      <a:pt x="672" y="48"/>
                    </a:lnTo>
                    <a:lnTo>
                      <a:pt x="667" y="44"/>
                    </a:lnTo>
                    <a:lnTo>
                      <a:pt x="661" y="40"/>
                    </a:lnTo>
                    <a:lnTo>
                      <a:pt x="655" y="38"/>
                    </a:lnTo>
                    <a:lnTo>
                      <a:pt x="663" y="37"/>
                    </a:lnTo>
                    <a:lnTo>
                      <a:pt x="674" y="38"/>
                    </a:lnTo>
                    <a:lnTo>
                      <a:pt x="680" y="38"/>
                    </a:lnTo>
                    <a:lnTo>
                      <a:pt x="687" y="40"/>
                    </a:lnTo>
                    <a:lnTo>
                      <a:pt x="693" y="42"/>
                    </a:lnTo>
                    <a:lnTo>
                      <a:pt x="699" y="46"/>
                    </a:lnTo>
                    <a:lnTo>
                      <a:pt x="705" y="48"/>
                    </a:lnTo>
                    <a:lnTo>
                      <a:pt x="712" y="50"/>
                    </a:lnTo>
                    <a:lnTo>
                      <a:pt x="718" y="54"/>
                    </a:lnTo>
                    <a:lnTo>
                      <a:pt x="725" y="56"/>
                    </a:lnTo>
                    <a:lnTo>
                      <a:pt x="731" y="59"/>
                    </a:lnTo>
                    <a:lnTo>
                      <a:pt x="737" y="63"/>
                    </a:lnTo>
                    <a:lnTo>
                      <a:pt x="743" y="67"/>
                    </a:lnTo>
                    <a:lnTo>
                      <a:pt x="750" y="71"/>
                    </a:lnTo>
                    <a:lnTo>
                      <a:pt x="756" y="75"/>
                    </a:lnTo>
                    <a:lnTo>
                      <a:pt x="762" y="78"/>
                    </a:lnTo>
                    <a:lnTo>
                      <a:pt x="767" y="82"/>
                    </a:lnTo>
                    <a:lnTo>
                      <a:pt x="773" y="88"/>
                    </a:lnTo>
                    <a:lnTo>
                      <a:pt x="784" y="95"/>
                    </a:lnTo>
                    <a:lnTo>
                      <a:pt x="794" y="107"/>
                    </a:lnTo>
                    <a:lnTo>
                      <a:pt x="801" y="116"/>
                    </a:lnTo>
                    <a:lnTo>
                      <a:pt x="811" y="126"/>
                    </a:lnTo>
                    <a:lnTo>
                      <a:pt x="815" y="135"/>
                    </a:lnTo>
                    <a:lnTo>
                      <a:pt x="822" y="147"/>
                    </a:lnTo>
                    <a:lnTo>
                      <a:pt x="824" y="156"/>
                    </a:lnTo>
                    <a:lnTo>
                      <a:pt x="828" y="166"/>
                    </a:lnTo>
                    <a:lnTo>
                      <a:pt x="830" y="172"/>
                    </a:lnTo>
                    <a:lnTo>
                      <a:pt x="832" y="177"/>
                    </a:lnTo>
                    <a:lnTo>
                      <a:pt x="836" y="183"/>
                    </a:lnTo>
                    <a:lnTo>
                      <a:pt x="838" y="189"/>
                    </a:lnTo>
                    <a:lnTo>
                      <a:pt x="838" y="194"/>
                    </a:lnTo>
                    <a:lnTo>
                      <a:pt x="839" y="200"/>
                    </a:lnTo>
                    <a:lnTo>
                      <a:pt x="839" y="206"/>
                    </a:lnTo>
                    <a:lnTo>
                      <a:pt x="839" y="213"/>
                    </a:lnTo>
                    <a:lnTo>
                      <a:pt x="839" y="219"/>
                    </a:lnTo>
                    <a:lnTo>
                      <a:pt x="838" y="225"/>
                    </a:lnTo>
                    <a:lnTo>
                      <a:pt x="836" y="230"/>
                    </a:lnTo>
                    <a:lnTo>
                      <a:pt x="836" y="238"/>
                    </a:lnTo>
                    <a:lnTo>
                      <a:pt x="828" y="246"/>
                    </a:lnTo>
                    <a:lnTo>
                      <a:pt x="824" y="257"/>
                    </a:lnTo>
                    <a:lnTo>
                      <a:pt x="817" y="268"/>
                    </a:lnTo>
                    <a:lnTo>
                      <a:pt x="813" y="280"/>
                    </a:lnTo>
                    <a:lnTo>
                      <a:pt x="819" y="270"/>
                    </a:lnTo>
                    <a:lnTo>
                      <a:pt x="824" y="267"/>
                    </a:lnTo>
                    <a:lnTo>
                      <a:pt x="828" y="259"/>
                    </a:lnTo>
                    <a:lnTo>
                      <a:pt x="834" y="257"/>
                    </a:lnTo>
                    <a:lnTo>
                      <a:pt x="839" y="253"/>
                    </a:lnTo>
                    <a:lnTo>
                      <a:pt x="841" y="253"/>
                    </a:lnTo>
                    <a:lnTo>
                      <a:pt x="841" y="246"/>
                    </a:lnTo>
                    <a:lnTo>
                      <a:pt x="843" y="238"/>
                    </a:lnTo>
                    <a:lnTo>
                      <a:pt x="847" y="232"/>
                    </a:lnTo>
                    <a:lnTo>
                      <a:pt x="849" y="227"/>
                    </a:lnTo>
                    <a:lnTo>
                      <a:pt x="849" y="219"/>
                    </a:lnTo>
                    <a:lnTo>
                      <a:pt x="849" y="215"/>
                    </a:lnTo>
                    <a:lnTo>
                      <a:pt x="849" y="210"/>
                    </a:lnTo>
                    <a:lnTo>
                      <a:pt x="849" y="204"/>
                    </a:lnTo>
                    <a:lnTo>
                      <a:pt x="847" y="198"/>
                    </a:lnTo>
                    <a:lnTo>
                      <a:pt x="847" y="192"/>
                    </a:lnTo>
                    <a:lnTo>
                      <a:pt x="845" y="187"/>
                    </a:lnTo>
                    <a:lnTo>
                      <a:pt x="843" y="181"/>
                    </a:lnTo>
                    <a:lnTo>
                      <a:pt x="841" y="175"/>
                    </a:lnTo>
                    <a:lnTo>
                      <a:pt x="839" y="170"/>
                    </a:lnTo>
                    <a:lnTo>
                      <a:pt x="838" y="162"/>
                    </a:lnTo>
                    <a:lnTo>
                      <a:pt x="838" y="158"/>
                    </a:lnTo>
                    <a:lnTo>
                      <a:pt x="832" y="149"/>
                    </a:lnTo>
                    <a:lnTo>
                      <a:pt x="828" y="141"/>
                    </a:lnTo>
                    <a:lnTo>
                      <a:pt x="824" y="132"/>
                    </a:lnTo>
                    <a:lnTo>
                      <a:pt x="820" y="124"/>
                    </a:lnTo>
                    <a:lnTo>
                      <a:pt x="813" y="118"/>
                    </a:lnTo>
                    <a:lnTo>
                      <a:pt x="809" y="111"/>
                    </a:lnTo>
                    <a:lnTo>
                      <a:pt x="801" y="105"/>
                    </a:lnTo>
                    <a:lnTo>
                      <a:pt x="796" y="97"/>
                    </a:lnTo>
                    <a:lnTo>
                      <a:pt x="788" y="92"/>
                    </a:lnTo>
                    <a:lnTo>
                      <a:pt x="781" y="84"/>
                    </a:lnTo>
                    <a:lnTo>
                      <a:pt x="773" y="78"/>
                    </a:lnTo>
                    <a:lnTo>
                      <a:pt x="765" y="75"/>
                    </a:lnTo>
                    <a:lnTo>
                      <a:pt x="756" y="67"/>
                    </a:lnTo>
                    <a:lnTo>
                      <a:pt x="746" y="63"/>
                    </a:lnTo>
                    <a:lnTo>
                      <a:pt x="737" y="57"/>
                    </a:lnTo>
                    <a:lnTo>
                      <a:pt x="729" y="56"/>
                    </a:lnTo>
                    <a:lnTo>
                      <a:pt x="718" y="50"/>
                    </a:lnTo>
                    <a:lnTo>
                      <a:pt x="706" y="46"/>
                    </a:lnTo>
                    <a:lnTo>
                      <a:pt x="697" y="42"/>
                    </a:lnTo>
                    <a:lnTo>
                      <a:pt x="686" y="38"/>
                    </a:lnTo>
                    <a:lnTo>
                      <a:pt x="674" y="35"/>
                    </a:lnTo>
                    <a:lnTo>
                      <a:pt x="663" y="31"/>
                    </a:lnTo>
                    <a:lnTo>
                      <a:pt x="651" y="29"/>
                    </a:lnTo>
                    <a:lnTo>
                      <a:pt x="642" y="25"/>
                    </a:lnTo>
                    <a:lnTo>
                      <a:pt x="629" y="23"/>
                    </a:lnTo>
                    <a:lnTo>
                      <a:pt x="617" y="19"/>
                    </a:lnTo>
                    <a:lnTo>
                      <a:pt x="604" y="18"/>
                    </a:lnTo>
                    <a:lnTo>
                      <a:pt x="592" y="16"/>
                    </a:lnTo>
                    <a:lnTo>
                      <a:pt x="579" y="14"/>
                    </a:lnTo>
                    <a:lnTo>
                      <a:pt x="568" y="12"/>
                    </a:lnTo>
                    <a:lnTo>
                      <a:pt x="554" y="10"/>
                    </a:lnTo>
                    <a:lnTo>
                      <a:pt x="543" y="10"/>
                    </a:lnTo>
                    <a:lnTo>
                      <a:pt x="530" y="8"/>
                    </a:lnTo>
                    <a:lnTo>
                      <a:pt x="516" y="6"/>
                    </a:lnTo>
                    <a:lnTo>
                      <a:pt x="503" y="4"/>
                    </a:lnTo>
                    <a:lnTo>
                      <a:pt x="492" y="4"/>
                    </a:lnTo>
                    <a:lnTo>
                      <a:pt x="478" y="2"/>
                    </a:lnTo>
                    <a:lnTo>
                      <a:pt x="465" y="2"/>
                    </a:lnTo>
                    <a:lnTo>
                      <a:pt x="452" y="2"/>
                    </a:lnTo>
                    <a:lnTo>
                      <a:pt x="439" y="2"/>
                    </a:lnTo>
                    <a:lnTo>
                      <a:pt x="425" y="0"/>
                    </a:lnTo>
                    <a:lnTo>
                      <a:pt x="414" y="0"/>
                    </a:lnTo>
                    <a:lnTo>
                      <a:pt x="401" y="0"/>
                    </a:lnTo>
                    <a:lnTo>
                      <a:pt x="387" y="0"/>
                    </a:lnTo>
                    <a:lnTo>
                      <a:pt x="376" y="0"/>
                    </a:lnTo>
                    <a:lnTo>
                      <a:pt x="364" y="2"/>
                    </a:lnTo>
                    <a:lnTo>
                      <a:pt x="351" y="2"/>
                    </a:lnTo>
                    <a:lnTo>
                      <a:pt x="340" y="4"/>
                    </a:lnTo>
                    <a:lnTo>
                      <a:pt x="328" y="4"/>
                    </a:lnTo>
                    <a:lnTo>
                      <a:pt x="315" y="4"/>
                    </a:lnTo>
                    <a:lnTo>
                      <a:pt x="304" y="6"/>
                    </a:lnTo>
                    <a:lnTo>
                      <a:pt x="294" y="6"/>
                    </a:lnTo>
                    <a:lnTo>
                      <a:pt x="283" y="8"/>
                    </a:lnTo>
                    <a:lnTo>
                      <a:pt x="273" y="8"/>
                    </a:lnTo>
                    <a:lnTo>
                      <a:pt x="262" y="10"/>
                    </a:lnTo>
                    <a:lnTo>
                      <a:pt x="254" y="12"/>
                    </a:lnTo>
                    <a:lnTo>
                      <a:pt x="243" y="12"/>
                    </a:lnTo>
                    <a:lnTo>
                      <a:pt x="233" y="14"/>
                    </a:lnTo>
                    <a:lnTo>
                      <a:pt x="224" y="16"/>
                    </a:lnTo>
                    <a:lnTo>
                      <a:pt x="216" y="18"/>
                    </a:lnTo>
                    <a:lnTo>
                      <a:pt x="207" y="19"/>
                    </a:lnTo>
                    <a:lnTo>
                      <a:pt x="201" y="21"/>
                    </a:lnTo>
                    <a:lnTo>
                      <a:pt x="192" y="21"/>
                    </a:lnTo>
                    <a:lnTo>
                      <a:pt x="186" y="25"/>
                    </a:lnTo>
                    <a:lnTo>
                      <a:pt x="178" y="25"/>
                    </a:lnTo>
                    <a:lnTo>
                      <a:pt x="169" y="29"/>
                    </a:lnTo>
                    <a:lnTo>
                      <a:pt x="161" y="31"/>
                    </a:lnTo>
                    <a:lnTo>
                      <a:pt x="152" y="35"/>
                    </a:lnTo>
                    <a:lnTo>
                      <a:pt x="142" y="38"/>
                    </a:lnTo>
                    <a:lnTo>
                      <a:pt x="133" y="40"/>
                    </a:lnTo>
                    <a:lnTo>
                      <a:pt x="121" y="46"/>
                    </a:lnTo>
                    <a:lnTo>
                      <a:pt x="112" y="50"/>
                    </a:lnTo>
                    <a:lnTo>
                      <a:pt x="102" y="54"/>
                    </a:lnTo>
                    <a:lnTo>
                      <a:pt x="91" y="57"/>
                    </a:lnTo>
                    <a:lnTo>
                      <a:pt x="79" y="63"/>
                    </a:lnTo>
                    <a:lnTo>
                      <a:pt x="70" y="69"/>
                    </a:lnTo>
                    <a:lnTo>
                      <a:pt x="59" y="75"/>
                    </a:lnTo>
                    <a:lnTo>
                      <a:pt x="49" y="80"/>
                    </a:lnTo>
                    <a:lnTo>
                      <a:pt x="40" y="86"/>
                    </a:lnTo>
                    <a:lnTo>
                      <a:pt x="30" y="92"/>
                    </a:lnTo>
                    <a:lnTo>
                      <a:pt x="0" y="135"/>
                    </a:lnTo>
                    <a:lnTo>
                      <a:pt x="57" y="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39" name="Freeform 95"/>
              <p:cNvSpPr>
                <a:spLocks/>
              </p:cNvSpPr>
              <p:nvPr/>
            </p:nvSpPr>
            <p:spPr bwMode="auto">
              <a:xfrm>
                <a:off x="1758" y="2112"/>
                <a:ext cx="152" cy="9"/>
              </a:xfrm>
              <a:custGeom>
                <a:avLst/>
                <a:gdLst>
                  <a:gd name="T0" fmla="*/ 131 w 304"/>
                  <a:gd name="T1" fmla="*/ 7 h 19"/>
                  <a:gd name="T2" fmla="*/ 146 w 304"/>
                  <a:gd name="T3" fmla="*/ 7 h 19"/>
                  <a:gd name="T4" fmla="*/ 159 w 304"/>
                  <a:gd name="T5" fmla="*/ 9 h 19"/>
                  <a:gd name="T6" fmla="*/ 171 w 304"/>
                  <a:gd name="T7" fmla="*/ 11 h 19"/>
                  <a:gd name="T8" fmla="*/ 182 w 304"/>
                  <a:gd name="T9" fmla="*/ 11 h 19"/>
                  <a:gd name="T10" fmla="*/ 195 w 304"/>
                  <a:gd name="T11" fmla="*/ 13 h 19"/>
                  <a:gd name="T12" fmla="*/ 207 w 304"/>
                  <a:gd name="T13" fmla="*/ 15 h 19"/>
                  <a:gd name="T14" fmla="*/ 220 w 304"/>
                  <a:gd name="T15" fmla="*/ 17 h 19"/>
                  <a:gd name="T16" fmla="*/ 231 w 304"/>
                  <a:gd name="T17" fmla="*/ 17 h 19"/>
                  <a:gd name="T18" fmla="*/ 245 w 304"/>
                  <a:gd name="T19" fmla="*/ 19 h 19"/>
                  <a:gd name="T20" fmla="*/ 256 w 304"/>
                  <a:gd name="T21" fmla="*/ 19 h 19"/>
                  <a:gd name="T22" fmla="*/ 273 w 304"/>
                  <a:gd name="T23" fmla="*/ 19 h 19"/>
                  <a:gd name="T24" fmla="*/ 294 w 304"/>
                  <a:gd name="T25" fmla="*/ 19 h 19"/>
                  <a:gd name="T26" fmla="*/ 298 w 304"/>
                  <a:gd name="T27" fmla="*/ 15 h 19"/>
                  <a:gd name="T28" fmla="*/ 285 w 304"/>
                  <a:gd name="T29" fmla="*/ 13 h 19"/>
                  <a:gd name="T30" fmla="*/ 273 w 304"/>
                  <a:gd name="T31" fmla="*/ 11 h 19"/>
                  <a:gd name="T32" fmla="*/ 262 w 304"/>
                  <a:gd name="T33" fmla="*/ 11 h 19"/>
                  <a:gd name="T34" fmla="*/ 245 w 304"/>
                  <a:gd name="T35" fmla="*/ 9 h 19"/>
                  <a:gd name="T36" fmla="*/ 229 w 304"/>
                  <a:gd name="T37" fmla="*/ 7 h 19"/>
                  <a:gd name="T38" fmla="*/ 212 w 304"/>
                  <a:gd name="T39" fmla="*/ 7 h 19"/>
                  <a:gd name="T40" fmla="*/ 197 w 304"/>
                  <a:gd name="T41" fmla="*/ 7 h 19"/>
                  <a:gd name="T42" fmla="*/ 184 w 304"/>
                  <a:gd name="T43" fmla="*/ 6 h 19"/>
                  <a:gd name="T44" fmla="*/ 172 w 304"/>
                  <a:gd name="T45" fmla="*/ 6 h 19"/>
                  <a:gd name="T46" fmla="*/ 161 w 304"/>
                  <a:gd name="T47" fmla="*/ 4 h 19"/>
                  <a:gd name="T48" fmla="*/ 148 w 304"/>
                  <a:gd name="T49" fmla="*/ 4 h 19"/>
                  <a:gd name="T50" fmla="*/ 136 w 304"/>
                  <a:gd name="T51" fmla="*/ 2 h 19"/>
                  <a:gd name="T52" fmla="*/ 125 w 304"/>
                  <a:gd name="T53" fmla="*/ 2 h 19"/>
                  <a:gd name="T54" fmla="*/ 114 w 304"/>
                  <a:gd name="T55" fmla="*/ 0 h 19"/>
                  <a:gd name="T56" fmla="*/ 100 w 304"/>
                  <a:gd name="T57" fmla="*/ 0 h 19"/>
                  <a:gd name="T58" fmla="*/ 89 w 304"/>
                  <a:gd name="T59" fmla="*/ 0 h 19"/>
                  <a:gd name="T60" fmla="*/ 76 w 304"/>
                  <a:gd name="T61" fmla="*/ 0 h 19"/>
                  <a:gd name="T62" fmla="*/ 64 w 304"/>
                  <a:gd name="T63" fmla="*/ 0 h 19"/>
                  <a:gd name="T64" fmla="*/ 51 w 304"/>
                  <a:gd name="T65" fmla="*/ 0 h 19"/>
                  <a:gd name="T66" fmla="*/ 41 w 304"/>
                  <a:gd name="T67" fmla="*/ 0 h 19"/>
                  <a:gd name="T68" fmla="*/ 30 w 304"/>
                  <a:gd name="T69" fmla="*/ 2 h 19"/>
                  <a:gd name="T70" fmla="*/ 15 w 304"/>
                  <a:gd name="T71" fmla="*/ 4 h 19"/>
                  <a:gd name="T72" fmla="*/ 0 w 304"/>
                  <a:gd name="T73" fmla="*/ 7 h 19"/>
                  <a:gd name="T74" fmla="*/ 0 w 304"/>
                  <a:gd name="T75" fmla="*/ 11 h 19"/>
                  <a:gd name="T76" fmla="*/ 9 w 304"/>
                  <a:gd name="T77" fmla="*/ 11 h 19"/>
                  <a:gd name="T78" fmla="*/ 22 w 304"/>
                  <a:gd name="T79" fmla="*/ 11 h 19"/>
                  <a:gd name="T80" fmla="*/ 34 w 304"/>
                  <a:gd name="T81" fmla="*/ 11 h 19"/>
                  <a:gd name="T82" fmla="*/ 45 w 304"/>
                  <a:gd name="T83" fmla="*/ 9 h 19"/>
                  <a:gd name="T84" fmla="*/ 57 w 304"/>
                  <a:gd name="T85" fmla="*/ 7 h 19"/>
                  <a:gd name="T86" fmla="*/ 66 w 304"/>
                  <a:gd name="T87" fmla="*/ 7 h 19"/>
                  <a:gd name="T88" fmla="*/ 79 w 304"/>
                  <a:gd name="T89" fmla="*/ 7 h 19"/>
                  <a:gd name="T90" fmla="*/ 96 w 304"/>
                  <a:gd name="T91" fmla="*/ 7 h 19"/>
                  <a:gd name="T92" fmla="*/ 114 w 304"/>
                  <a:gd name="T93" fmla="*/ 7 h 19"/>
                  <a:gd name="T94" fmla="*/ 121 w 304"/>
                  <a:gd name="T95" fmla="*/ 7 h 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04"/>
                  <a:gd name="T145" fmla="*/ 0 h 19"/>
                  <a:gd name="T146" fmla="*/ 304 w 304"/>
                  <a:gd name="T147" fmla="*/ 19 h 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04" h="19">
                    <a:moveTo>
                      <a:pt x="121" y="7"/>
                    </a:moveTo>
                    <a:lnTo>
                      <a:pt x="131" y="7"/>
                    </a:lnTo>
                    <a:lnTo>
                      <a:pt x="142" y="7"/>
                    </a:lnTo>
                    <a:lnTo>
                      <a:pt x="146" y="7"/>
                    </a:lnTo>
                    <a:lnTo>
                      <a:pt x="153" y="7"/>
                    </a:lnTo>
                    <a:lnTo>
                      <a:pt x="159" y="9"/>
                    </a:lnTo>
                    <a:lnTo>
                      <a:pt x="165" y="11"/>
                    </a:lnTo>
                    <a:lnTo>
                      <a:pt x="171" y="11"/>
                    </a:lnTo>
                    <a:lnTo>
                      <a:pt x="176" y="11"/>
                    </a:lnTo>
                    <a:lnTo>
                      <a:pt x="182" y="11"/>
                    </a:lnTo>
                    <a:lnTo>
                      <a:pt x="188" y="13"/>
                    </a:lnTo>
                    <a:lnTo>
                      <a:pt x="195" y="13"/>
                    </a:lnTo>
                    <a:lnTo>
                      <a:pt x="201" y="15"/>
                    </a:lnTo>
                    <a:lnTo>
                      <a:pt x="207" y="15"/>
                    </a:lnTo>
                    <a:lnTo>
                      <a:pt x="214" y="17"/>
                    </a:lnTo>
                    <a:lnTo>
                      <a:pt x="220" y="17"/>
                    </a:lnTo>
                    <a:lnTo>
                      <a:pt x="226" y="17"/>
                    </a:lnTo>
                    <a:lnTo>
                      <a:pt x="231" y="17"/>
                    </a:lnTo>
                    <a:lnTo>
                      <a:pt x="239" y="19"/>
                    </a:lnTo>
                    <a:lnTo>
                      <a:pt x="245" y="19"/>
                    </a:lnTo>
                    <a:lnTo>
                      <a:pt x="250" y="19"/>
                    </a:lnTo>
                    <a:lnTo>
                      <a:pt x="256" y="19"/>
                    </a:lnTo>
                    <a:lnTo>
                      <a:pt x="264" y="19"/>
                    </a:lnTo>
                    <a:lnTo>
                      <a:pt x="273" y="19"/>
                    </a:lnTo>
                    <a:lnTo>
                      <a:pt x="285" y="19"/>
                    </a:lnTo>
                    <a:lnTo>
                      <a:pt x="294" y="19"/>
                    </a:lnTo>
                    <a:lnTo>
                      <a:pt x="304" y="17"/>
                    </a:lnTo>
                    <a:lnTo>
                      <a:pt x="298" y="15"/>
                    </a:lnTo>
                    <a:lnTo>
                      <a:pt x="292" y="15"/>
                    </a:lnTo>
                    <a:lnTo>
                      <a:pt x="285" y="13"/>
                    </a:lnTo>
                    <a:lnTo>
                      <a:pt x="281" y="13"/>
                    </a:lnTo>
                    <a:lnTo>
                      <a:pt x="273" y="11"/>
                    </a:lnTo>
                    <a:lnTo>
                      <a:pt x="267" y="11"/>
                    </a:lnTo>
                    <a:lnTo>
                      <a:pt x="262" y="11"/>
                    </a:lnTo>
                    <a:lnTo>
                      <a:pt x="254" y="11"/>
                    </a:lnTo>
                    <a:lnTo>
                      <a:pt x="245" y="9"/>
                    </a:lnTo>
                    <a:lnTo>
                      <a:pt x="237" y="7"/>
                    </a:lnTo>
                    <a:lnTo>
                      <a:pt x="229" y="7"/>
                    </a:lnTo>
                    <a:lnTo>
                      <a:pt x="222" y="7"/>
                    </a:lnTo>
                    <a:lnTo>
                      <a:pt x="212" y="7"/>
                    </a:lnTo>
                    <a:lnTo>
                      <a:pt x="205" y="7"/>
                    </a:lnTo>
                    <a:lnTo>
                      <a:pt x="197" y="7"/>
                    </a:lnTo>
                    <a:lnTo>
                      <a:pt x="190" y="7"/>
                    </a:lnTo>
                    <a:lnTo>
                      <a:pt x="184" y="6"/>
                    </a:lnTo>
                    <a:lnTo>
                      <a:pt x="178" y="6"/>
                    </a:lnTo>
                    <a:lnTo>
                      <a:pt x="172" y="6"/>
                    </a:lnTo>
                    <a:lnTo>
                      <a:pt x="167" y="6"/>
                    </a:lnTo>
                    <a:lnTo>
                      <a:pt x="161" y="4"/>
                    </a:lnTo>
                    <a:lnTo>
                      <a:pt x="155" y="4"/>
                    </a:lnTo>
                    <a:lnTo>
                      <a:pt x="148" y="4"/>
                    </a:lnTo>
                    <a:lnTo>
                      <a:pt x="144" y="4"/>
                    </a:lnTo>
                    <a:lnTo>
                      <a:pt x="136" y="2"/>
                    </a:lnTo>
                    <a:lnTo>
                      <a:pt x="131" y="2"/>
                    </a:lnTo>
                    <a:lnTo>
                      <a:pt x="125" y="2"/>
                    </a:lnTo>
                    <a:lnTo>
                      <a:pt x="119" y="2"/>
                    </a:lnTo>
                    <a:lnTo>
                      <a:pt x="114" y="0"/>
                    </a:lnTo>
                    <a:lnTo>
                      <a:pt x="106" y="0"/>
                    </a:lnTo>
                    <a:lnTo>
                      <a:pt x="100" y="0"/>
                    </a:lnTo>
                    <a:lnTo>
                      <a:pt x="96" y="0"/>
                    </a:lnTo>
                    <a:lnTo>
                      <a:pt x="89" y="0"/>
                    </a:lnTo>
                    <a:lnTo>
                      <a:pt x="83" y="0"/>
                    </a:lnTo>
                    <a:lnTo>
                      <a:pt x="76" y="0"/>
                    </a:lnTo>
                    <a:lnTo>
                      <a:pt x="70" y="0"/>
                    </a:lnTo>
                    <a:lnTo>
                      <a:pt x="64" y="0"/>
                    </a:lnTo>
                    <a:lnTo>
                      <a:pt x="58" y="0"/>
                    </a:lnTo>
                    <a:lnTo>
                      <a:pt x="51" y="0"/>
                    </a:lnTo>
                    <a:lnTo>
                      <a:pt x="47" y="0"/>
                    </a:lnTo>
                    <a:lnTo>
                      <a:pt x="41" y="0"/>
                    </a:lnTo>
                    <a:lnTo>
                      <a:pt x="34" y="0"/>
                    </a:lnTo>
                    <a:lnTo>
                      <a:pt x="30" y="2"/>
                    </a:lnTo>
                    <a:lnTo>
                      <a:pt x="24" y="2"/>
                    </a:lnTo>
                    <a:lnTo>
                      <a:pt x="15" y="4"/>
                    </a:lnTo>
                    <a:lnTo>
                      <a:pt x="5" y="7"/>
                    </a:lnTo>
                    <a:lnTo>
                      <a:pt x="0" y="7"/>
                    </a:lnTo>
                    <a:lnTo>
                      <a:pt x="0" y="9"/>
                    </a:lnTo>
                    <a:lnTo>
                      <a:pt x="0" y="11"/>
                    </a:lnTo>
                    <a:lnTo>
                      <a:pt x="5" y="11"/>
                    </a:lnTo>
                    <a:lnTo>
                      <a:pt x="9" y="11"/>
                    </a:lnTo>
                    <a:lnTo>
                      <a:pt x="19" y="11"/>
                    </a:lnTo>
                    <a:lnTo>
                      <a:pt x="22" y="11"/>
                    </a:lnTo>
                    <a:lnTo>
                      <a:pt x="28" y="11"/>
                    </a:lnTo>
                    <a:lnTo>
                      <a:pt x="34" y="11"/>
                    </a:lnTo>
                    <a:lnTo>
                      <a:pt x="39" y="11"/>
                    </a:lnTo>
                    <a:lnTo>
                      <a:pt x="45" y="9"/>
                    </a:lnTo>
                    <a:lnTo>
                      <a:pt x="49" y="9"/>
                    </a:lnTo>
                    <a:lnTo>
                      <a:pt x="57" y="7"/>
                    </a:lnTo>
                    <a:lnTo>
                      <a:pt x="62" y="7"/>
                    </a:lnTo>
                    <a:lnTo>
                      <a:pt x="66" y="7"/>
                    </a:lnTo>
                    <a:lnTo>
                      <a:pt x="74" y="7"/>
                    </a:lnTo>
                    <a:lnTo>
                      <a:pt x="79" y="7"/>
                    </a:lnTo>
                    <a:lnTo>
                      <a:pt x="85" y="7"/>
                    </a:lnTo>
                    <a:lnTo>
                      <a:pt x="96" y="7"/>
                    </a:lnTo>
                    <a:lnTo>
                      <a:pt x="106" y="7"/>
                    </a:lnTo>
                    <a:lnTo>
                      <a:pt x="114" y="7"/>
                    </a:lnTo>
                    <a:lnTo>
                      <a:pt x="12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40" name="Freeform 96"/>
              <p:cNvSpPr>
                <a:spLocks/>
              </p:cNvSpPr>
              <p:nvPr/>
            </p:nvSpPr>
            <p:spPr bwMode="auto">
              <a:xfrm>
                <a:off x="1619" y="2166"/>
                <a:ext cx="61" cy="70"/>
              </a:xfrm>
              <a:custGeom>
                <a:avLst/>
                <a:gdLst>
                  <a:gd name="T0" fmla="*/ 33 w 124"/>
                  <a:gd name="T1" fmla="*/ 0 h 141"/>
                  <a:gd name="T2" fmla="*/ 23 w 124"/>
                  <a:gd name="T3" fmla="*/ 8 h 141"/>
                  <a:gd name="T4" fmla="*/ 19 w 124"/>
                  <a:gd name="T5" fmla="*/ 15 h 141"/>
                  <a:gd name="T6" fmla="*/ 14 w 124"/>
                  <a:gd name="T7" fmla="*/ 23 h 141"/>
                  <a:gd name="T8" fmla="*/ 14 w 124"/>
                  <a:gd name="T9" fmla="*/ 33 h 141"/>
                  <a:gd name="T10" fmla="*/ 12 w 124"/>
                  <a:gd name="T11" fmla="*/ 42 h 141"/>
                  <a:gd name="T12" fmla="*/ 14 w 124"/>
                  <a:gd name="T13" fmla="*/ 52 h 141"/>
                  <a:gd name="T14" fmla="*/ 17 w 124"/>
                  <a:gd name="T15" fmla="*/ 59 h 141"/>
                  <a:gd name="T16" fmla="*/ 21 w 124"/>
                  <a:gd name="T17" fmla="*/ 69 h 141"/>
                  <a:gd name="T18" fmla="*/ 25 w 124"/>
                  <a:gd name="T19" fmla="*/ 74 h 141"/>
                  <a:gd name="T20" fmla="*/ 31 w 124"/>
                  <a:gd name="T21" fmla="*/ 82 h 141"/>
                  <a:gd name="T22" fmla="*/ 36 w 124"/>
                  <a:gd name="T23" fmla="*/ 90 h 141"/>
                  <a:gd name="T24" fmla="*/ 46 w 124"/>
                  <a:gd name="T25" fmla="*/ 97 h 141"/>
                  <a:gd name="T26" fmla="*/ 53 w 124"/>
                  <a:gd name="T27" fmla="*/ 103 h 141"/>
                  <a:gd name="T28" fmla="*/ 65 w 124"/>
                  <a:gd name="T29" fmla="*/ 109 h 141"/>
                  <a:gd name="T30" fmla="*/ 69 w 124"/>
                  <a:gd name="T31" fmla="*/ 110 h 141"/>
                  <a:gd name="T32" fmla="*/ 74 w 124"/>
                  <a:gd name="T33" fmla="*/ 112 h 141"/>
                  <a:gd name="T34" fmla="*/ 80 w 124"/>
                  <a:gd name="T35" fmla="*/ 114 h 141"/>
                  <a:gd name="T36" fmla="*/ 86 w 124"/>
                  <a:gd name="T37" fmla="*/ 118 h 141"/>
                  <a:gd name="T38" fmla="*/ 88 w 124"/>
                  <a:gd name="T39" fmla="*/ 118 h 141"/>
                  <a:gd name="T40" fmla="*/ 93 w 124"/>
                  <a:gd name="T41" fmla="*/ 122 h 141"/>
                  <a:gd name="T42" fmla="*/ 99 w 124"/>
                  <a:gd name="T43" fmla="*/ 124 h 141"/>
                  <a:gd name="T44" fmla="*/ 109 w 124"/>
                  <a:gd name="T45" fmla="*/ 128 h 141"/>
                  <a:gd name="T46" fmla="*/ 114 w 124"/>
                  <a:gd name="T47" fmla="*/ 131 h 141"/>
                  <a:gd name="T48" fmla="*/ 120 w 124"/>
                  <a:gd name="T49" fmla="*/ 135 h 141"/>
                  <a:gd name="T50" fmla="*/ 124 w 124"/>
                  <a:gd name="T51" fmla="*/ 137 h 141"/>
                  <a:gd name="T52" fmla="*/ 124 w 124"/>
                  <a:gd name="T53" fmla="*/ 141 h 141"/>
                  <a:gd name="T54" fmla="*/ 116 w 124"/>
                  <a:gd name="T55" fmla="*/ 137 h 141"/>
                  <a:gd name="T56" fmla="*/ 107 w 124"/>
                  <a:gd name="T57" fmla="*/ 133 h 141"/>
                  <a:gd name="T58" fmla="*/ 99 w 124"/>
                  <a:gd name="T59" fmla="*/ 129 h 141"/>
                  <a:gd name="T60" fmla="*/ 93 w 124"/>
                  <a:gd name="T61" fmla="*/ 128 h 141"/>
                  <a:gd name="T62" fmla="*/ 88 w 124"/>
                  <a:gd name="T63" fmla="*/ 124 h 141"/>
                  <a:gd name="T64" fmla="*/ 82 w 124"/>
                  <a:gd name="T65" fmla="*/ 122 h 141"/>
                  <a:gd name="T66" fmla="*/ 74 w 124"/>
                  <a:gd name="T67" fmla="*/ 118 h 141"/>
                  <a:gd name="T68" fmla="*/ 67 w 124"/>
                  <a:gd name="T69" fmla="*/ 114 h 141"/>
                  <a:gd name="T70" fmla="*/ 61 w 124"/>
                  <a:gd name="T71" fmla="*/ 110 h 141"/>
                  <a:gd name="T72" fmla="*/ 53 w 124"/>
                  <a:gd name="T73" fmla="*/ 107 h 141"/>
                  <a:gd name="T74" fmla="*/ 48 w 124"/>
                  <a:gd name="T75" fmla="*/ 101 h 141"/>
                  <a:gd name="T76" fmla="*/ 42 w 124"/>
                  <a:gd name="T77" fmla="*/ 97 h 141"/>
                  <a:gd name="T78" fmla="*/ 36 w 124"/>
                  <a:gd name="T79" fmla="*/ 91 h 141"/>
                  <a:gd name="T80" fmla="*/ 31 w 124"/>
                  <a:gd name="T81" fmla="*/ 88 h 141"/>
                  <a:gd name="T82" fmla="*/ 25 w 124"/>
                  <a:gd name="T83" fmla="*/ 82 h 141"/>
                  <a:gd name="T84" fmla="*/ 19 w 124"/>
                  <a:gd name="T85" fmla="*/ 76 h 141"/>
                  <a:gd name="T86" fmla="*/ 14 w 124"/>
                  <a:gd name="T87" fmla="*/ 71 h 141"/>
                  <a:gd name="T88" fmla="*/ 12 w 124"/>
                  <a:gd name="T89" fmla="*/ 65 h 141"/>
                  <a:gd name="T90" fmla="*/ 8 w 124"/>
                  <a:gd name="T91" fmla="*/ 59 h 141"/>
                  <a:gd name="T92" fmla="*/ 6 w 124"/>
                  <a:gd name="T93" fmla="*/ 53 h 141"/>
                  <a:gd name="T94" fmla="*/ 2 w 124"/>
                  <a:gd name="T95" fmla="*/ 48 h 141"/>
                  <a:gd name="T96" fmla="*/ 2 w 124"/>
                  <a:gd name="T97" fmla="*/ 42 h 141"/>
                  <a:gd name="T98" fmla="*/ 0 w 124"/>
                  <a:gd name="T99" fmla="*/ 36 h 141"/>
                  <a:gd name="T100" fmla="*/ 2 w 124"/>
                  <a:gd name="T101" fmla="*/ 31 h 141"/>
                  <a:gd name="T102" fmla="*/ 4 w 124"/>
                  <a:gd name="T103" fmla="*/ 25 h 141"/>
                  <a:gd name="T104" fmla="*/ 8 w 124"/>
                  <a:gd name="T105" fmla="*/ 19 h 141"/>
                  <a:gd name="T106" fmla="*/ 10 w 124"/>
                  <a:gd name="T107" fmla="*/ 14 h 141"/>
                  <a:gd name="T108" fmla="*/ 17 w 124"/>
                  <a:gd name="T109" fmla="*/ 8 h 141"/>
                  <a:gd name="T110" fmla="*/ 23 w 124"/>
                  <a:gd name="T111" fmla="*/ 4 h 141"/>
                  <a:gd name="T112" fmla="*/ 33 w 124"/>
                  <a:gd name="T113" fmla="*/ 0 h 141"/>
                  <a:gd name="T114" fmla="*/ 33 w 124"/>
                  <a:gd name="T115" fmla="*/ 0 h 1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4"/>
                  <a:gd name="T175" fmla="*/ 0 h 141"/>
                  <a:gd name="T176" fmla="*/ 124 w 124"/>
                  <a:gd name="T177" fmla="*/ 141 h 14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4" h="141">
                    <a:moveTo>
                      <a:pt x="33" y="0"/>
                    </a:moveTo>
                    <a:lnTo>
                      <a:pt x="23" y="8"/>
                    </a:lnTo>
                    <a:lnTo>
                      <a:pt x="19" y="15"/>
                    </a:lnTo>
                    <a:lnTo>
                      <a:pt x="14" y="23"/>
                    </a:lnTo>
                    <a:lnTo>
                      <a:pt x="14" y="33"/>
                    </a:lnTo>
                    <a:lnTo>
                      <a:pt x="12" y="42"/>
                    </a:lnTo>
                    <a:lnTo>
                      <a:pt x="14" y="52"/>
                    </a:lnTo>
                    <a:lnTo>
                      <a:pt x="17" y="59"/>
                    </a:lnTo>
                    <a:lnTo>
                      <a:pt x="21" y="69"/>
                    </a:lnTo>
                    <a:lnTo>
                      <a:pt x="25" y="74"/>
                    </a:lnTo>
                    <a:lnTo>
                      <a:pt x="31" y="82"/>
                    </a:lnTo>
                    <a:lnTo>
                      <a:pt x="36" y="90"/>
                    </a:lnTo>
                    <a:lnTo>
                      <a:pt x="46" y="97"/>
                    </a:lnTo>
                    <a:lnTo>
                      <a:pt x="53" y="103"/>
                    </a:lnTo>
                    <a:lnTo>
                      <a:pt x="65" y="109"/>
                    </a:lnTo>
                    <a:lnTo>
                      <a:pt x="69" y="110"/>
                    </a:lnTo>
                    <a:lnTo>
                      <a:pt x="74" y="112"/>
                    </a:lnTo>
                    <a:lnTo>
                      <a:pt x="80" y="114"/>
                    </a:lnTo>
                    <a:lnTo>
                      <a:pt x="86" y="118"/>
                    </a:lnTo>
                    <a:lnTo>
                      <a:pt x="88" y="118"/>
                    </a:lnTo>
                    <a:lnTo>
                      <a:pt x="93" y="122"/>
                    </a:lnTo>
                    <a:lnTo>
                      <a:pt x="99" y="124"/>
                    </a:lnTo>
                    <a:lnTo>
                      <a:pt x="109" y="128"/>
                    </a:lnTo>
                    <a:lnTo>
                      <a:pt x="114" y="131"/>
                    </a:lnTo>
                    <a:lnTo>
                      <a:pt x="120" y="135"/>
                    </a:lnTo>
                    <a:lnTo>
                      <a:pt x="124" y="137"/>
                    </a:lnTo>
                    <a:lnTo>
                      <a:pt x="124" y="141"/>
                    </a:lnTo>
                    <a:lnTo>
                      <a:pt x="116" y="137"/>
                    </a:lnTo>
                    <a:lnTo>
                      <a:pt x="107" y="133"/>
                    </a:lnTo>
                    <a:lnTo>
                      <a:pt x="99" y="129"/>
                    </a:lnTo>
                    <a:lnTo>
                      <a:pt x="93" y="128"/>
                    </a:lnTo>
                    <a:lnTo>
                      <a:pt x="88" y="124"/>
                    </a:lnTo>
                    <a:lnTo>
                      <a:pt x="82" y="122"/>
                    </a:lnTo>
                    <a:lnTo>
                      <a:pt x="74" y="118"/>
                    </a:lnTo>
                    <a:lnTo>
                      <a:pt x="67" y="114"/>
                    </a:lnTo>
                    <a:lnTo>
                      <a:pt x="61" y="110"/>
                    </a:lnTo>
                    <a:lnTo>
                      <a:pt x="53" y="107"/>
                    </a:lnTo>
                    <a:lnTo>
                      <a:pt x="48" y="101"/>
                    </a:lnTo>
                    <a:lnTo>
                      <a:pt x="42" y="97"/>
                    </a:lnTo>
                    <a:lnTo>
                      <a:pt x="36" y="91"/>
                    </a:lnTo>
                    <a:lnTo>
                      <a:pt x="31" y="88"/>
                    </a:lnTo>
                    <a:lnTo>
                      <a:pt x="25" y="82"/>
                    </a:lnTo>
                    <a:lnTo>
                      <a:pt x="19" y="76"/>
                    </a:lnTo>
                    <a:lnTo>
                      <a:pt x="14" y="71"/>
                    </a:lnTo>
                    <a:lnTo>
                      <a:pt x="12" y="65"/>
                    </a:lnTo>
                    <a:lnTo>
                      <a:pt x="8" y="59"/>
                    </a:lnTo>
                    <a:lnTo>
                      <a:pt x="6" y="53"/>
                    </a:lnTo>
                    <a:lnTo>
                      <a:pt x="2" y="48"/>
                    </a:lnTo>
                    <a:lnTo>
                      <a:pt x="2" y="42"/>
                    </a:lnTo>
                    <a:lnTo>
                      <a:pt x="0" y="36"/>
                    </a:lnTo>
                    <a:lnTo>
                      <a:pt x="2" y="31"/>
                    </a:lnTo>
                    <a:lnTo>
                      <a:pt x="4" y="25"/>
                    </a:lnTo>
                    <a:lnTo>
                      <a:pt x="8" y="19"/>
                    </a:lnTo>
                    <a:lnTo>
                      <a:pt x="10" y="14"/>
                    </a:lnTo>
                    <a:lnTo>
                      <a:pt x="17" y="8"/>
                    </a:lnTo>
                    <a:lnTo>
                      <a:pt x="23" y="4"/>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41" name="Freeform 97"/>
              <p:cNvSpPr>
                <a:spLocks/>
              </p:cNvSpPr>
              <p:nvPr/>
            </p:nvSpPr>
            <p:spPr bwMode="auto">
              <a:xfrm>
                <a:off x="1693" y="2237"/>
                <a:ext cx="16" cy="5"/>
              </a:xfrm>
              <a:custGeom>
                <a:avLst/>
                <a:gdLst>
                  <a:gd name="T0" fmla="*/ 0 w 33"/>
                  <a:gd name="T1" fmla="*/ 2 h 9"/>
                  <a:gd name="T2" fmla="*/ 0 w 33"/>
                  <a:gd name="T3" fmla="*/ 0 h 9"/>
                  <a:gd name="T4" fmla="*/ 2 w 33"/>
                  <a:gd name="T5" fmla="*/ 2 h 9"/>
                  <a:gd name="T6" fmla="*/ 8 w 33"/>
                  <a:gd name="T7" fmla="*/ 4 h 9"/>
                  <a:gd name="T8" fmla="*/ 14 w 33"/>
                  <a:gd name="T9" fmla="*/ 5 h 9"/>
                  <a:gd name="T10" fmla="*/ 19 w 33"/>
                  <a:gd name="T11" fmla="*/ 7 h 9"/>
                  <a:gd name="T12" fmla="*/ 25 w 33"/>
                  <a:gd name="T13" fmla="*/ 9 h 9"/>
                  <a:gd name="T14" fmla="*/ 29 w 33"/>
                  <a:gd name="T15" fmla="*/ 7 h 9"/>
                  <a:gd name="T16" fmla="*/ 33 w 33"/>
                  <a:gd name="T17" fmla="*/ 7 h 9"/>
                  <a:gd name="T18" fmla="*/ 25 w 33"/>
                  <a:gd name="T19" fmla="*/ 5 h 9"/>
                  <a:gd name="T20" fmla="*/ 16 w 33"/>
                  <a:gd name="T21" fmla="*/ 2 h 9"/>
                  <a:gd name="T22" fmla="*/ 8 w 33"/>
                  <a:gd name="T23" fmla="*/ 2 h 9"/>
                  <a:gd name="T24" fmla="*/ 0 w 33"/>
                  <a:gd name="T25" fmla="*/ 2 h 9"/>
                  <a:gd name="T26" fmla="*/ 0 w 33"/>
                  <a:gd name="T27" fmla="*/ 2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9"/>
                  <a:gd name="T44" fmla="*/ 33 w 33"/>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9">
                    <a:moveTo>
                      <a:pt x="0" y="2"/>
                    </a:moveTo>
                    <a:lnTo>
                      <a:pt x="0" y="0"/>
                    </a:lnTo>
                    <a:lnTo>
                      <a:pt x="2" y="2"/>
                    </a:lnTo>
                    <a:lnTo>
                      <a:pt x="8" y="4"/>
                    </a:lnTo>
                    <a:lnTo>
                      <a:pt x="14" y="5"/>
                    </a:lnTo>
                    <a:lnTo>
                      <a:pt x="19" y="7"/>
                    </a:lnTo>
                    <a:lnTo>
                      <a:pt x="25" y="9"/>
                    </a:lnTo>
                    <a:lnTo>
                      <a:pt x="29" y="7"/>
                    </a:lnTo>
                    <a:lnTo>
                      <a:pt x="33" y="7"/>
                    </a:lnTo>
                    <a:lnTo>
                      <a:pt x="25" y="5"/>
                    </a:lnTo>
                    <a:lnTo>
                      <a:pt x="16" y="2"/>
                    </a:lnTo>
                    <a:lnTo>
                      <a:pt x="8" y="2"/>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42" name="Freeform 98"/>
              <p:cNvSpPr>
                <a:spLocks/>
              </p:cNvSpPr>
              <p:nvPr/>
            </p:nvSpPr>
            <p:spPr bwMode="auto">
              <a:xfrm>
                <a:off x="1858" y="2095"/>
                <a:ext cx="20" cy="4"/>
              </a:xfrm>
              <a:custGeom>
                <a:avLst/>
                <a:gdLst>
                  <a:gd name="T0" fmla="*/ 40 w 40"/>
                  <a:gd name="T1" fmla="*/ 3 h 7"/>
                  <a:gd name="T2" fmla="*/ 30 w 40"/>
                  <a:gd name="T3" fmla="*/ 2 h 7"/>
                  <a:gd name="T4" fmla="*/ 19 w 40"/>
                  <a:gd name="T5" fmla="*/ 0 h 7"/>
                  <a:gd name="T6" fmla="*/ 10 w 40"/>
                  <a:gd name="T7" fmla="*/ 0 h 7"/>
                  <a:gd name="T8" fmla="*/ 0 w 40"/>
                  <a:gd name="T9" fmla="*/ 3 h 7"/>
                  <a:gd name="T10" fmla="*/ 2 w 40"/>
                  <a:gd name="T11" fmla="*/ 3 h 7"/>
                  <a:gd name="T12" fmla="*/ 8 w 40"/>
                  <a:gd name="T13" fmla="*/ 5 h 7"/>
                  <a:gd name="T14" fmla="*/ 11 w 40"/>
                  <a:gd name="T15" fmla="*/ 5 h 7"/>
                  <a:gd name="T16" fmla="*/ 17 w 40"/>
                  <a:gd name="T17" fmla="*/ 5 h 7"/>
                  <a:gd name="T18" fmla="*/ 23 w 40"/>
                  <a:gd name="T19" fmla="*/ 5 h 7"/>
                  <a:gd name="T20" fmla="*/ 29 w 40"/>
                  <a:gd name="T21" fmla="*/ 5 h 7"/>
                  <a:gd name="T22" fmla="*/ 32 w 40"/>
                  <a:gd name="T23" fmla="*/ 5 h 7"/>
                  <a:gd name="T24" fmla="*/ 38 w 40"/>
                  <a:gd name="T25" fmla="*/ 7 h 7"/>
                  <a:gd name="T26" fmla="*/ 40 w 40"/>
                  <a:gd name="T27" fmla="*/ 5 h 7"/>
                  <a:gd name="T28" fmla="*/ 40 w 40"/>
                  <a:gd name="T29" fmla="*/ 3 h 7"/>
                  <a:gd name="T30" fmla="*/ 40 w 40"/>
                  <a:gd name="T31" fmla="*/ 3 h 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7"/>
                  <a:gd name="T50" fmla="*/ 40 w 40"/>
                  <a:gd name="T51" fmla="*/ 7 h 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7">
                    <a:moveTo>
                      <a:pt x="40" y="3"/>
                    </a:moveTo>
                    <a:lnTo>
                      <a:pt x="30" y="2"/>
                    </a:lnTo>
                    <a:lnTo>
                      <a:pt x="19" y="0"/>
                    </a:lnTo>
                    <a:lnTo>
                      <a:pt x="10" y="0"/>
                    </a:lnTo>
                    <a:lnTo>
                      <a:pt x="0" y="3"/>
                    </a:lnTo>
                    <a:lnTo>
                      <a:pt x="2" y="3"/>
                    </a:lnTo>
                    <a:lnTo>
                      <a:pt x="8" y="5"/>
                    </a:lnTo>
                    <a:lnTo>
                      <a:pt x="11" y="5"/>
                    </a:lnTo>
                    <a:lnTo>
                      <a:pt x="17" y="5"/>
                    </a:lnTo>
                    <a:lnTo>
                      <a:pt x="23" y="5"/>
                    </a:lnTo>
                    <a:lnTo>
                      <a:pt x="29" y="5"/>
                    </a:lnTo>
                    <a:lnTo>
                      <a:pt x="32" y="5"/>
                    </a:lnTo>
                    <a:lnTo>
                      <a:pt x="38" y="7"/>
                    </a:lnTo>
                    <a:lnTo>
                      <a:pt x="40" y="5"/>
                    </a:lnTo>
                    <a:lnTo>
                      <a:pt x="4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43" name="Freeform 99"/>
              <p:cNvSpPr>
                <a:spLocks/>
              </p:cNvSpPr>
              <p:nvPr/>
            </p:nvSpPr>
            <p:spPr bwMode="auto">
              <a:xfrm>
                <a:off x="1993" y="2185"/>
                <a:ext cx="37" cy="48"/>
              </a:xfrm>
              <a:custGeom>
                <a:avLst/>
                <a:gdLst>
                  <a:gd name="T0" fmla="*/ 0 w 74"/>
                  <a:gd name="T1" fmla="*/ 95 h 95"/>
                  <a:gd name="T2" fmla="*/ 6 w 74"/>
                  <a:gd name="T3" fmla="*/ 91 h 95"/>
                  <a:gd name="T4" fmla="*/ 11 w 74"/>
                  <a:gd name="T5" fmla="*/ 90 h 95"/>
                  <a:gd name="T6" fmla="*/ 19 w 74"/>
                  <a:gd name="T7" fmla="*/ 86 h 95"/>
                  <a:gd name="T8" fmla="*/ 26 w 74"/>
                  <a:gd name="T9" fmla="*/ 82 h 95"/>
                  <a:gd name="T10" fmla="*/ 32 w 74"/>
                  <a:gd name="T11" fmla="*/ 76 h 95"/>
                  <a:gd name="T12" fmla="*/ 40 w 74"/>
                  <a:gd name="T13" fmla="*/ 71 h 95"/>
                  <a:gd name="T14" fmla="*/ 47 w 74"/>
                  <a:gd name="T15" fmla="*/ 65 h 95"/>
                  <a:gd name="T16" fmla="*/ 55 w 74"/>
                  <a:gd name="T17" fmla="*/ 59 h 95"/>
                  <a:gd name="T18" fmla="*/ 59 w 74"/>
                  <a:gd name="T19" fmla="*/ 52 h 95"/>
                  <a:gd name="T20" fmla="*/ 64 w 74"/>
                  <a:gd name="T21" fmla="*/ 46 h 95"/>
                  <a:gd name="T22" fmla="*/ 66 w 74"/>
                  <a:gd name="T23" fmla="*/ 38 h 95"/>
                  <a:gd name="T24" fmla="*/ 72 w 74"/>
                  <a:gd name="T25" fmla="*/ 31 h 95"/>
                  <a:gd name="T26" fmla="*/ 74 w 74"/>
                  <a:gd name="T27" fmla="*/ 23 h 95"/>
                  <a:gd name="T28" fmla="*/ 74 w 74"/>
                  <a:gd name="T29" fmla="*/ 15 h 95"/>
                  <a:gd name="T30" fmla="*/ 74 w 74"/>
                  <a:gd name="T31" fmla="*/ 8 h 95"/>
                  <a:gd name="T32" fmla="*/ 72 w 74"/>
                  <a:gd name="T33" fmla="*/ 0 h 95"/>
                  <a:gd name="T34" fmla="*/ 70 w 74"/>
                  <a:gd name="T35" fmla="*/ 8 h 95"/>
                  <a:gd name="T36" fmla="*/ 68 w 74"/>
                  <a:gd name="T37" fmla="*/ 15 h 95"/>
                  <a:gd name="T38" fmla="*/ 66 w 74"/>
                  <a:gd name="T39" fmla="*/ 21 h 95"/>
                  <a:gd name="T40" fmla="*/ 64 w 74"/>
                  <a:gd name="T41" fmla="*/ 29 h 95"/>
                  <a:gd name="T42" fmla="*/ 61 w 74"/>
                  <a:gd name="T43" fmla="*/ 34 h 95"/>
                  <a:gd name="T44" fmla="*/ 57 w 74"/>
                  <a:gd name="T45" fmla="*/ 42 h 95"/>
                  <a:gd name="T46" fmla="*/ 51 w 74"/>
                  <a:gd name="T47" fmla="*/ 48 h 95"/>
                  <a:gd name="T48" fmla="*/ 47 w 74"/>
                  <a:gd name="T49" fmla="*/ 55 h 95"/>
                  <a:gd name="T50" fmla="*/ 40 w 74"/>
                  <a:gd name="T51" fmla="*/ 61 h 95"/>
                  <a:gd name="T52" fmla="*/ 34 w 74"/>
                  <a:gd name="T53" fmla="*/ 67 h 95"/>
                  <a:gd name="T54" fmla="*/ 28 w 74"/>
                  <a:gd name="T55" fmla="*/ 72 h 95"/>
                  <a:gd name="T56" fmla="*/ 23 w 74"/>
                  <a:gd name="T57" fmla="*/ 76 h 95"/>
                  <a:gd name="T58" fmla="*/ 17 w 74"/>
                  <a:gd name="T59" fmla="*/ 82 h 95"/>
                  <a:gd name="T60" fmla="*/ 11 w 74"/>
                  <a:gd name="T61" fmla="*/ 86 h 95"/>
                  <a:gd name="T62" fmla="*/ 6 w 74"/>
                  <a:gd name="T63" fmla="*/ 90 h 95"/>
                  <a:gd name="T64" fmla="*/ 0 w 74"/>
                  <a:gd name="T65" fmla="*/ 95 h 95"/>
                  <a:gd name="T66" fmla="*/ 0 w 74"/>
                  <a:gd name="T67" fmla="*/ 95 h 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
                  <a:gd name="T103" fmla="*/ 0 h 95"/>
                  <a:gd name="T104" fmla="*/ 74 w 74"/>
                  <a:gd name="T105" fmla="*/ 95 h 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 h="95">
                    <a:moveTo>
                      <a:pt x="0" y="95"/>
                    </a:moveTo>
                    <a:lnTo>
                      <a:pt x="6" y="91"/>
                    </a:lnTo>
                    <a:lnTo>
                      <a:pt x="11" y="90"/>
                    </a:lnTo>
                    <a:lnTo>
                      <a:pt x="19" y="86"/>
                    </a:lnTo>
                    <a:lnTo>
                      <a:pt x="26" y="82"/>
                    </a:lnTo>
                    <a:lnTo>
                      <a:pt x="32" y="76"/>
                    </a:lnTo>
                    <a:lnTo>
                      <a:pt x="40" y="71"/>
                    </a:lnTo>
                    <a:lnTo>
                      <a:pt x="47" y="65"/>
                    </a:lnTo>
                    <a:lnTo>
                      <a:pt x="55" y="59"/>
                    </a:lnTo>
                    <a:lnTo>
                      <a:pt x="59" y="52"/>
                    </a:lnTo>
                    <a:lnTo>
                      <a:pt x="64" y="46"/>
                    </a:lnTo>
                    <a:lnTo>
                      <a:pt x="66" y="38"/>
                    </a:lnTo>
                    <a:lnTo>
                      <a:pt x="72" y="31"/>
                    </a:lnTo>
                    <a:lnTo>
                      <a:pt x="74" y="23"/>
                    </a:lnTo>
                    <a:lnTo>
                      <a:pt x="74" y="15"/>
                    </a:lnTo>
                    <a:lnTo>
                      <a:pt x="74" y="8"/>
                    </a:lnTo>
                    <a:lnTo>
                      <a:pt x="72" y="0"/>
                    </a:lnTo>
                    <a:lnTo>
                      <a:pt x="70" y="8"/>
                    </a:lnTo>
                    <a:lnTo>
                      <a:pt x="68" y="15"/>
                    </a:lnTo>
                    <a:lnTo>
                      <a:pt x="66" y="21"/>
                    </a:lnTo>
                    <a:lnTo>
                      <a:pt x="64" y="29"/>
                    </a:lnTo>
                    <a:lnTo>
                      <a:pt x="61" y="34"/>
                    </a:lnTo>
                    <a:lnTo>
                      <a:pt x="57" y="42"/>
                    </a:lnTo>
                    <a:lnTo>
                      <a:pt x="51" y="48"/>
                    </a:lnTo>
                    <a:lnTo>
                      <a:pt x="47" y="55"/>
                    </a:lnTo>
                    <a:lnTo>
                      <a:pt x="40" y="61"/>
                    </a:lnTo>
                    <a:lnTo>
                      <a:pt x="34" y="67"/>
                    </a:lnTo>
                    <a:lnTo>
                      <a:pt x="28" y="72"/>
                    </a:lnTo>
                    <a:lnTo>
                      <a:pt x="23" y="76"/>
                    </a:lnTo>
                    <a:lnTo>
                      <a:pt x="17" y="82"/>
                    </a:lnTo>
                    <a:lnTo>
                      <a:pt x="11" y="86"/>
                    </a:lnTo>
                    <a:lnTo>
                      <a:pt x="6" y="90"/>
                    </a:lnTo>
                    <a:lnTo>
                      <a:pt x="0" y="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44" name="Freeform 100"/>
              <p:cNvSpPr>
                <a:spLocks/>
              </p:cNvSpPr>
              <p:nvPr/>
            </p:nvSpPr>
            <p:spPr bwMode="auto">
              <a:xfrm>
                <a:off x="1885" y="2099"/>
                <a:ext cx="44" cy="4"/>
              </a:xfrm>
              <a:custGeom>
                <a:avLst/>
                <a:gdLst>
                  <a:gd name="T0" fmla="*/ 90 w 90"/>
                  <a:gd name="T1" fmla="*/ 8 h 10"/>
                  <a:gd name="T2" fmla="*/ 86 w 90"/>
                  <a:gd name="T3" fmla="*/ 8 h 10"/>
                  <a:gd name="T4" fmla="*/ 76 w 90"/>
                  <a:gd name="T5" fmla="*/ 10 h 10"/>
                  <a:gd name="T6" fmla="*/ 71 w 90"/>
                  <a:gd name="T7" fmla="*/ 8 h 10"/>
                  <a:gd name="T8" fmla="*/ 65 w 90"/>
                  <a:gd name="T9" fmla="*/ 8 h 10"/>
                  <a:gd name="T10" fmla="*/ 57 w 90"/>
                  <a:gd name="T11" fmla="*/ 8 h 10"/>
                  <a:gd name="T12" fmla="*/ 50 w 90"/>
                  <a:gd name="T13" fmla="*/ 8 h 10"/>
                  <a:gd name="T14" fmla="*/ 42 w 90"/>
                  <a:gd name="T15" fmla="*/ 6 h 10"/>
                  <a:gd name="T16" fmla="*/ 33 w 90"/>
                  <a:gd name="T17" fmla="*/ 6 h 10"/>
                  <a:gd name="T18" fmla="*/ 25 w 90"/>
                  <a:gd name="T19" fmla="*/ 4 h 10"/>
                  <a:gd name="T20" fmla="*/ 19 w 90"/>
                  <a:gd name="T21" fmla="*/ 4 h 10"/>
                  <a:gd name="T22" fmla="*/ 12 w 90"/>
                  <a:gd name="T23" fmla="*/ 2 h 10"/>
                  <a:gd name="T24" fmla="*/ 6 w 90"/>
                  <a:gd name="T25" fmla="*/ 2 h 10"/>
                  <a:gd name="T26" fmla="*/ 2 w 90"/>
                  <a:gd name="T27" fmla="*/ 0 h 10"/>
                  <a:gd name="T28" fmla="*/ 0 w 90"/>
                  <a:gd name="T29" fmla="*/ 0 h 10"/>
                  <a:gd name="T30" fmla="*/ 10 w 90"/>
                  <a:gd name="T31" fmla="*/ 0 h 10"/>
                  <a:gd name="T32" fmla="*/ 21 w 90"/>
                  <a:gd name="T33" fmla="*/ 0 h 10"/>
                  <a:gd name="T34" fmla="*/ 27 w 90"/>
                  <a:gd name="T35" fmla="*/ 0 h 10"/>
                  <a:gd name="T36" fmla="*/ 33 w 90"/>
                  <a:gd name="T37" fmla="*/ 0 h 10"/>
                  <a:gd name="T38" fmla="*/ 38 w 90"/>
                  <a:gd name="T39" fmla="*/ 0 h 10"/>
                  <a:gd name="T40" fmla="*/ 44 w 90"/>
                  <a:gd name="T41" fmla="*/ 2 h 10"/>
                  <a:gd name="T42" fmla="*/ 50 w 90"/>
                  <a:gd name="T43" fmla="*/ 2 h 10"/>
                  <a:gd name="T44" fmla="*/ 55 w 90"/>
                  <a:gd name="T45" fmla="*/ 2 h 10"/>
                  <a:gd name="T46" fmla="*/ 61 w 90"/>
                  <a:gd name="T47" fmla="*/ 4 h 10"/>
                  <a:gd name="T48" fmla="*/ 67 w 90"/>
                  <a:gd name="T49" fmla="*/ 4 h 10"/>
                  <a:gd name="T50" fmla="*/ 72 w 90"/>
                  <a:gd name="T51" fmla="*/ 4 h 10"/>
                  <a:gd name="T52" fmla="*/ 78 w 90"/>
                  <a:gd name="T53" fmla="*/ 6 h 10"/>
                  <a:gd name="T54" fmla="*/ 84 w 90"/>
                  <a:gd name="T55" fmla="*/ 6 h 10"/>
                  <a:gd name="T56" fmla="*/ 90 w 90"/>
                  <a:gd name="T57" fmla="*/ 8 h 10"/>
                  <a:gd name="T58" fmla="*/ 90 w 90"/>
                  <a:gd name="T59" fmla="*/ 8 h 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0"/>
                  <a:gd name="T91" fmla="*/ 0 h 10"/>
                  <a:gd name="T92" fmla="*/ 90 w 90"/>
                  <a:gd name="T93" fmla="*/ 10 h 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0" h="10">
                    <a:moveTo>
                      <a:pt x="90" y="8"/>
                    </a:moveTo>
                    <a:lnTo>
                      <a:pt x="86" y="8"/>
                    </a:lnTo>
                    <a:lnTo>
                      <a:pt x="76" y="10"/>
                    </a:lnTo>
                    <a:lnTo>
                      <a:pt x="71" y="8"/>
                    </a:lnTo>
                    <a:lnTo>
                      <a:pt x="65" y="8"/>
                    </a:lnTo>
                    <a:lnTo>
                      <a:pt x="57" y="8"/>
                    </a:lnTo>
                    <a:lnTo>
                      <a:pt x="50" y="8"/>
                    </a:lnTo>
                    <a:lnTo>
                      <a:pt x="42" y="6"/>
                    </a:lnTo>
                    <a:lnTo>
                      <a:pt x="33" y="6"/>
                    </a:lnTo>
                    <a:lnTo>
                      <a:pt x="25" y="4"/>
                    </a:lnTo>
                    <a:lnTo>
                      <a:pt x="19" y="4"/>
                    </a:lnTo>
                    <a:lnTo>
                      <a:pt x="12" y="2"/>
                    </a:lnTo>
                    <a:lnTo>
                      <a:pt x="6" y="2"/>
                    </a:lnTo>
                    <a:lnTo>
                      <a:pt x="2" y="0"/>
                    </a:lnTo>
                    <a:lnTo>
                      <a:pt x="0" y="0"/>
                    </a:lnTo>
                    <a:lnTo>
                      <a:pt x="10" y="0"/>
                    </a:lnTo>
                    <a:lnTo>
                      <a:pt x="21" y="0"/>
                    </a:lnTo>
                    <a:lnTo>
                      <a:pt x="27" y="0"/>
                    </a:lnTo>
                    <a:lnTo>
                      <a:pt x="33" y="0"/>
                    </a:lnTo>
                    <a:lnTo>
                      <a:pt x="38" y="0"/>
                    </a:lnTo>
                    <a:lnTo>
                      <a:pt x="44" y="2"/>
                    </a:lnTo>
                    <a:lnTo>
                      <a:pt x="50" y="2"/>
                    </a:lnTo>
                    <a:lnTo>
                      <a:pt x="55" y="2"/>
                    </a:lnTo>
                    <a:lnTo>
                      <a:pt x="61" y="4"/>
                    </a:lnTo>
                    <a:lnTo>
                      <a:pt x="67" y="4"/>
                    </a:lnTo>
                    <a:lnTo>
                      <a:pt x="72" y="4"/>
                    </a:lnTo>
                    <a:lnTo>
                      <a:pt x="78" y="6"/>
                    </a:lnTo>
                    <a:lnTo>
                      <a:pt x="84" y="6"/>
                    </a:lnTo>
                    <a:lnTo>
                      <a:pt x="9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45" name="Freeform 101"/>
              <p:cNvSpPr>
                <a:spLocks/>
              </p:cNvSpPr>
              <p:nvPr/>
            </p:nvSpPr>
            <p:spPr bwMode="auto">
              <a:xfrm>
                <a:off x="1689" y="2090"/>
                <a:ext cx="51" cy="10"/>
              </a:xfrm>
              <a:custGeom>
                <a:avLst/>
                <a:gdLst>
                  <a:gd name="T0" fmla="*/ 0 w 102"/>
                  <a:gd name="T1" fmla="*/ 19 h 19"/>
                  <a:gd name="T2" fmla="*/ 6 w 102"/>
                  <a:gd name="T3" fmla="*/ 17 h 19"/>
                  <a:gd name="T4" fmla="*/ 11 w 102"/>
                  <a:gd name="T5" fmla="*/ 17 h 19"/>
                  <a:gd name="T6" fmla="*/ 17 w 102"/>
                  <a:gd name="T7" fmla="*/ 15 h 19"/>
                  <a:gd name="T8" fmla="*/ 25 w 102"/>
                  <a:gd name="T9" fmla="*/ 15 h 19"/>
                  <a:gd name="T10" fmla="*/ 30 w 102"/>
                  <a:gd name="T11" fmla="*/ 13 h 19"/>
                  <a:gd name="T12" fmla="*/ 38 w 102"/>
                  <a:gd name="T13" fmla="*/ 13 h 19"/>
                  <a:gd name="T14" fmla="*/ 44 w 102"/>
                  <a:gd name="T15" fmla="*/ 10 h 19"/>
                  <a:gd name="T16" fmla="*/ 51 w 102"/>
                  <a:gd name="T17" fmla="*/ 10 h 19"/>
                  <a:gd name="T18" fmla="*/ 57 w 102"/>
                  <a:gd name="T19" fmla="*/ 8 h 19"/>
                  <a:gd name="T20" fmla="*/ 64 w 102"/>
                  <a:gd name="T21" fmla="*/ 8 h 19"/>
                  <a:gd name="T22" fmla="*/ 70 w 102"/>
                  <a:gd name="T23" fmla="*/ 6 h 19"/>
                  <a:gd name="T24" fmla="*/ 78 w 102"/>
                  <a:gd name="T25" fmla="*/ 4 h 19"/>
                  <a:gd name="T26" fmla="*/ 83 w 102"/>
                  <a:gd name="T27" fmla="*/ 2 h 19"/>
                  <a:gd name="T28" fmla="*/ 89 w 102"/>
                  <a:gd name="T29" fmla="*/ 2 h 19"/>
                  <a:gd name="T30" fmla="*/ 95 w 102"/>
                  <a:gd name="T31" fmla="*/ 0 h 19"/>
                  <a:gd name="T32" fmla="*/ 102 w 102"/>
                  <a:gd name="T33" fmla="*/ 0 h 19"/>
                  <a:gd name="T34" fmla="*/ 95 w 102"/>
                  <a:gd name="T35" fmla="*/ 0 h 19"/>
                  <a:gd name="T36" fmla="*/ 89 w 102"/>
                  <a:gd name="T37" fmla="*/ 0 h 19"/>
                  <a:gd name="T38" fmla="*/ 83 w 102"/>
                  <a:gd name="T39" fmla="*/ 0 h 19"/>
                  <a:gd name="T40" fmla="*/ 76 w 102"/>
                  <a:gd name="T41" fmla="*/ 0 h 19"/>
                  <a:gd name="T42" fmla="*/ 70 w 102"/>
                  <a:gd name="T43" fmla="*/ 0 h 19"/>
                  <a:gd name="T44" fmla="*/ 63 w 102"/>
                  <a:gd name="T45" fmla="*/ 2 h 19"/>
                  <a:gd name="T46" fmla="*/ 57 w 102"/>
                  <a:gd name="T47" fmla="*/ 2 h 19"/>
                  <a:gd name="T48" fmla="*/ 51 w 102"/>
                  <a:gd name="T49" fmla="*/ 4 h 19"/>
                  <a:gd name="T50" fmla="*/ 44 w 102"/>
                  <a:gd name="T51" fmla="*/ 4 h 19"/>
                  <a:gd name="T52" fmla="*/ 36 w 102"/>
                  <a:gd name="T53" fmla="*/ 6 h 19"/>
                  <a:gd name="T54" fmla="*/ 30 w 102"/>
                  <a:gd name="T55" fmla="*/ 6 h 19"/>
                  <a:gd name="T56" fmla="*/ 23 w 102"/>
                  <a:gd name="T57" fmla="*/ 8 h 19"/>
                  <a:gd name="T58" fmla="*/ 17 w 102"/>
                  <a:gd name="T59" fmla="*/ 10 h 19"/>
                  <a:gd name="T60" fmla="*/ 11 w 102"/>
                  <a:gd name="T61" fmla="*/ 13 h 19"/>
                  <a:gd name="T62" fmla="*/ 6 w 102"/>
                  <a:gd name="T63" fmla="*/ 15 h 19"/>
                  <a:gd name="T64" fmla="*/ 0 w 102"/>
                  <a:gd name="T65" fmla="*/ 19 h 19"/>
                  <a:gd name="T66" fmla="*/ 0 w 102"/>
                  <a:gd name="T67" fmla="*/ 19 h 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2"/>
                  <a:gd name="T103" fmla="*/ 0 h 19"/>
                  <a:gd name="T104" fmla="*/ 102 w 102"/>
                  <a:gd name="T105" fmla="*/ 19 h 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2" h="19">
                    <a:moveTo>
                      <a:pt x="0" y="19"/>
                    </a:moveTo>
                    <a:lnTo>
                      <a:pt x="6" y="17"/>
                    </a:lnTo>
                    <a:lnTo>
                      <a:pt x="11" y="17"/>
                    </a:lnTo>
                    <a:lnTo>
                      <a:pt x="17" y="15"/>
                    </a:lnTo>
                    <a:lnTo>
                      <a:pt x="25" y="15"/>
                    </a:lnTo>
                    <a:lnTo>
                      <a:pt x="30" y="13"/>
                    </a:lnTo>
                    <a:lnTo>
                      <a:pt x="38" y="13"/>
                    </a:lnTo>
                    <a:lnTo>
                      <a:pt x="44" y="10"/>
                    </a:lnTo>
                    <a:lnTo>
                      <a:pt x="51" y="10"/>
                    </a:lnTo>
                    <a:lnTo>
                      <a:pt x="57" y="8"/>
                    </a:lnTo>
                    <a:lnTo>
                      <a:pt x="64" y="8"/>
                    </a:lnTo>
                    <a:lnTo>
                      <a:pt x="70" y="6"/>
                    </a:lnTo>
                    <a:lnTo>
                      <a:pt x="78" y="4"/>
                    </a:lnTo>
                    <a:lnTo>
                      <a:pt x="83" y="2"/>
                    </a:lnTo>
                    <a:lnTo>
                      <a:pt x="89" y="2"/>
                    </a:lnTo>
                    <a:lnTo>
                      <a:pt x="95" y="0"/>
                    </a:lnTo>
                    <a:lnTo>
                      <a:pt x="102" y="0"/>
                    </a:lnTo>
                    <a:lnTo>
                      <a:pt x="95" y="0"/>
                    </a:lnTo>
                    <a:lnTo>
                      <a:pt x="89" y="0"/>
                    </a:lnTo>
                    <a:lnTo>
                      <a:pt x="83" y="0"/>
                    </a:lnTo>
                    <a:lnTo>
                      <a:pt x="76" y="0"/>
                    </a:lnTo>
                    <a:lnTo>
                      <a:pt x="70" y="0"/>
                    </a:lnTo>
                    <a:lnTo>
                      <a:pt x="63" y="2"/>
                    </a:lnTo>
                    <a:lnTo>
                      <a:pt x="57" y="2"/>
                    </a:lnTo>
                    <a:lnTo>
                      <a:pt x="51" y="4"/>
                    </a:lnTo>
                    <a:lnTo>
                      <a:pt x="44" y="4"/>
                    </a:lnTo>
                    <a:lnTo>
                      <a:pt x="36" y="6"/>
                    </a:lnTo>
                    <a:lnTo>
                      <a:pt x="30" y="6"/>
                    </a:lnTo>
                    <a:lnTo>
                      <a:pt x="23" y="8"/>
                    </a:lnTo>
                    <a:lnTo>
                      <a:pt x="17" y="10"/>
                    </a:lnTo>
                    <a:lnTo>
                      <a:pt x="11" y="13"/>
                    </a:lnTo>
                    <a:lnTo>
                      <a:pt x="6" y="15"/>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46" name="Freeform 102"/>
              <p:cNvSpPr>
                <a:spLocks/>
              </p:cNvSpPr>
              <p:nvPr/>
            </p:nvSpPr>
            <p:spPr bwMode="auto">
              <a:xfrm>
                <a:off x="1600" y="2145"/>
                <a:ext cx="12" cy="30"/>
              </a:xfrm>
              <a:custGeom>
                <a:avLst/>
                <a:gdLst>
                  <a:gd name="T0" fmla="*/ 0 w 25"/>
                  <a:gd name="T1" fmla="*/ 59 h 59"/>
                  <a:gd name="T2" fmla="*/ 2 w 25"/>
                  <a:gd name="T3" fmla="*/ 50 h 59"/>
                  <a:gd name="T4" fmla="*/ 4 w 25"/>
                  <a:gd name="T5" fmla="*/ 44 h 59"/>
                  <a:gd name="T6" fmla="*/ 6 w 25"/>
                  <a:gd name="T7" fmla="*/ 35 h 59"/>
                  <a:gd name="T8" fmla="*/ 10 w 25"/>
                  <a:gd name="T9" fmla="*/ 29 h 59"/>
                  <a:gd name="T10" fmla="*/ 12 w 25"/>
                  <a:gd name="T11" fmla="*/ 19 h 59"/>
                  <a:gd name="T12" fmla="*/ 15 w 25"/>
                  <a:gd name="T13" fmla="*/ 14 h 59"/>
                  <a:gd name="T14" fmla="*/ 19 w 25"/>
                  <a:gd name="T15" fmla="*/ 6 h 59"/>
                  <a:gd name="T16" fmla="*/ 25 w 25"/>
                  <a:gd name="T17" fmla="*/ 0 h 59"/>
                  <a:gd name="T18" fmla="*/ 19 w 25"/>
                  <a:gd name="T19" fmla="*/ 6 h 59"/>
                  <a:gd name="T20" fmla="*/ 12 w 25"/>
                  <a:gd name="T21" fmla="*/ 12 h 59"/>
                  <a:gd name="T22" fmla="*/ 8 w 25"/>
                  <a:gd name="T23" fmla="*/ 19 h 59"/>
                  <a:gd name="T24" fmla="*/ 6 w 25"/>
                  <a:gd name="T25" fmla="*/ 27 h 59"/>
                  <a:gd name="T26" fmla="*/ 4 w 25"/>
                  <a:gd name="T27" fmla="*/ 33 h 59"/>
                  <a:gd name="T28" fmla="*/ 2 w 25"/>
                  <a:gd name="T29" fmla="*/ 42 h 59"/>
                  <a:gd name="T30" fmla="*/ 0 w 25"/>
                  <a:gd name="T31" fmla="*/ 50 h 59"/>
                  <a:gd name="T32" fmla="*/ 0 w 25"/>
                  <a:gd name="T33" fmla="*/ 59 h 59"/>
                  <a:gd name="T34" fmla="*/ 0 w 25"/>
                  <a:gd name="T35" fmla="*/ 59 h 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59"/>
                  <a:gd name="T56" fmla="*/ 25 w 25"/>
                  <a:gd name="T57" fmla="*/ 59 h 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59">
                    <a:moveTo>
                      <a:pt x="0" y="59"/>
                    </a:moveTo>
                    <a:lnTo>
                      <a:pt x="2" y="50"/>
                    </a:lnTo>
                    <a:lnTo>
                      <a:pt x="4" y="44"/>
                    </a:lnTo>
                    <a:lnTo>
                      <a:pt x="6" y="35"/>
                    </a:lnTo>
                    <a:lnTo>
                      <a:pt x="10" y="29"/>
                    </a:lnTo>
                    <a:lnTo>
                      <a:pt x="12" y="19"/>
                    </a:lnTo>
                    <a:lnTo>
                      <a:pt x="15" y="14"/>
                    </a:lnTo>
                    <a:lnTo>
                      <a:pt x="19" y="6"/>
                    </a:lnTo>
                    <a:lnTo>
                      <a:pt x="25" y="0"/>
                    </a:lnTo>
                    <a:lnTo>
                      <a:pt x="19" y="6"/>
                    </a:lnTo>
                    <a:lnTo>
                      <a:pt x="12" y="12"/>
                    </a:lnTo>
                    <a:lnTo>
                      <a:pt x="8" y="19"/>
                    </a:lnTo>
                    <a:lnTo>
                      <a:pt x="6" y="27"/>
                    </a:lnTo>
                    <a:lnTo>
                      <a:pt x="4" y="33"/>
                    </a:lnTo>
                    <a:lnTo>
                      <a:pt x="2" y="42"/>
                    </a:lnTo>
                    <a:lnTo>
                      <a:pt x="0" y="50"/>
                    </a:lnTo>
                    <a:lnTo>
                      <a:pt x="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47" name="Freeform 103"/>
              <p:cNvSpPr>
                <a:spLocks/>
              </p:cNvSpPr>
              <p:nvPr/>
            </p:nvSpPr>
            <p:spPr bwMode="auto">
              <a:xfrm>
                <a:off x="1600" y="2181"/>
                <a:ext cx="15" cy="46"/>
              </a:xfrm>
              <a:custGeom>
                <a:avLst/>
                <a:gdLst>
                  <a:gd name="T0" fmla="*/ 31 w 31"/>
                  <a:gd name="T1" fmla="*/ 91 h 91"/>
                  <a:gd name="T2" fmla="*/ 21 w 31"/>
                  <a:gd name="T3" fmla="*/ 79 h 91"/>
                  <a:gd name="T4" fmla="*/ 15 w 31"/>
                  <a:gd name="T5" fmla="*/ 70 h 91"/>
                  <a:gd name="T6" fmla="*/ 12 w 31"/>
                  <a:gd name="T7" fmla="*/ 64 h 91"/>
                  <a:gd name="T8" fmla="*/ 10 w 31"/>
                  <a:gd name="T9" fmla="*/ 59 h 91"/>
                  <a:gd name="T10" fmla="*/ 8 w 31"/>
                  <a:gd name="T11" fmla="*/ 53 h 91"/>
                  <a:gd name="T12" fmla="*/ 6 w 31"/>
                  <a:gd name="T13" fmla="*/ 49 h 91"/>
                  <a:gd name="T14" fmla="*/ 4 w 31"/>
                  <a:gd name="T15" fmla="*/ 41 h 91"/>
                  <a:gd name="T16" fmla="*/ 4 w 31"/>
                  <a:gd name="T17" fmla="*/ 36 h 91"/>
                  <a:gd name="T18" fmla="*/ 2 w 31"/>
                  <a:gd name="T19" fmla="*/ 30 h 91"/>
                  <a:gd name="T20" fmla="*/ 2 w 31"/>
                  <a:gd name="T21" fmla="*/ 24 h 91"/>
                  <a:gd name="T22" fmla="*/ 0 w 31"/>
                  <a:gd name="T23" fmla="*/ 17 h 91"/>
                  <a:gd name="T24" fmla="*/ 0 w 31"/>
                  <a:gd name="T25" fmla="*/ 11 h 91"/>
                  <a:gd name="T26" fmla="*/ 0 w 31"/>
                  <a:gd name="T27" fmla="*/ 5 h 91"/>
                  <a:gd name="T28" fmla="*/ 0 w 31"/>
                  <a:gd name="T29" fmla="*/ 0 h 91"/>
                  <a:gd name="T30" fmla="*/ 0 w 31"/>
                  <a:gd name="T31" fmla="*/ 3 h 91"/>
                  <a:gd name="T32" fmla="*/ 0 w 31"/>
                  <a:gd name="T33" fmla="*/ 9 h 91"/>
                  <a:gd name="T34" fmla="*/ 0 w 31"/>
                  <a:gd name="T35" fmla="*/ 15 h 91"/>
                  <a:gd name="T36" fmla="*/ 0 w 31"/>
                  <a:gd name="T37" fmla="*/ 22 h 91"/>
                  <a:gd name="T38" fmla="*/ 0 w 31"/>
                  <a:gd name="T39" fmla="*/ 28 h 91"/>
                  <a:gd name="T40" fmla="*/ 2 w 31"/>
                  <a:gd name="T41" fmla="*/ 36 h 91"/>
                  <a:gd name="T42" fmla="*/ 2 w 31"/>
                  <a:gd name="T43" fmla="*/ 41 h 91"/>
                  <a:gd name="T44" fmla="*/ 4 w 31"/>
                  <a:gd name="T45" fmla="*/ 49 h 91"/>
                  <a:gd name="T46" fmla="*/ 6 w 31"/>
                  <a:gd name="T47" fmla="*/ 55 h 91"/>
                  <a:gd name="T48" fmla="*/ 8 w 31"/>
                  <a:gd name="T49" fmla="*/ 60 h 91"/>
                  <a:gd name="T50" fmla="*/ 10 w 31"/>
                  <a:gd name="T51" fmla="*/ 66 h 91"/>
                  <a:gd name="T52" fmla="*/ 14 w 31"/>
                  <a:gd name="T53" fmla="*/ 74 h 91"/>
                  <a:gd name="T54" fmla="*/ 21 w 31"/>
                  <a:gd name="T55" fmla="*/ 81 h 91"/>
                  <a:gd name="T56" fmla="*/ 31 w 31"/>
                  <a:gd name="T57" fmla="*/ 91 h 91"/>
                  <a:gd name="T58" fmla="*/ 31 w 31"/>
                  <a:gd name="T59" fmla="*/ 91 h 9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
                  <a:gd name="T91" fmla="*/ 0 h 91"/>
                  <a:gd name="T92" fmla="*/ 31 w 31"/>
                  <a:gd name="T93" fmla="*/ 91 h 9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 h="91">
                    <a:moveTo>
                      <a:pt x="31" y="91"/>
                    </a:moveTo>
                    <a:lnTo>
                      <a:pt x="21" y="79"/>
                    </a:lnTo>
                    <a:lnTo>
                      <a:pt x="15" y="70"/>
                    </a:lnTo>
                    <a:lnTo>
                      <a:pt x="12" y="64"/>
                    </a:lnTo>
                    <a:lnTo>
                      <a:pt x="10" y="59"/>
                    </a:lnTo>
                    <a:lnTo>
                      <a:pt x="8" y="53"/>
                    </a:lnTo>
                    <a:lnTo>
                      <a:pt x="6" y="49"/>
                    </a:lnTo>
                    <a:lnTo>
                      <a:pt x="4" y="41"/>
                    </a:lnTo>
                    <a:lnTo>
                      <a:pt x="4" y="36"/>
                    </a:lnTo>
                    <a:lnTo>
                      <a:pt x="2" y="30"/>
                    </a:lnTo>
                    <a:lnTo>
                      <a:pt x="2" y="24"/>
                    </a:lnTo>
                    <a:lnTo>
                      <a:pt x="0" y="17"/>
                    </a:lnTo>
                    <a:lnTo>
                      <a:pt x="0" y="11"/>
                    </a:lnTo>
                    <a:lnTo>
                      <a:pt x="0" y="5"/>
                    </a:lnTo>
                    <a:lnTo>
                      <a:pt x="0" y="0"/>
                    </a:lnTo>
                    <a:lnTo>
                      <a:pt x="0" y="3"/>
                    </a:lnTo>
                    <a:lnTo>
                      <a:pt x="0" y="9"/>
                    </a:lnTo>
                    <a:lnTo>
                      <a:pt x="0" y="15"/>
                    </a:lnTo>
                    <a:lnTo>
                      <a:pt x="0" y="22"/>
                    </a:lnTo>
                    <a:lnTo>
                      <a:pt x="0" y="28"/>
                    </a:lnTo>
                    <a:lnTo>
                      <a:pt x="2" y="36"/>
                    </a:lnTo>
                    <a:lnTo>
                      <a:pt x="2" y="41"/>
                    </a:lnTo>
                    <a:lnTo>
                      <a:pt x="4" y="49"/>
                    </a:lnTo>
                    <a:lnTo>
                      <a:pt x="6" y="55"/>
                    </a:lnTo>
                    <a:lnTo>
                      <a:pt x="8" y="60"/>
                    </a:lnTo>
                    <a:lnTo>
                      <a:pt x="10" y="66"/>
                    </a:lnTo>
                    <a:lnTo>
                      <a:pt x="14" y="74"/>
                    </a:lnTo>
                    <a:lnTo>
                      <a:pt x="21" y="81"/>
                    </a:lnTo>
                    <a:lnTo>
                      <a:pt x="31"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48" name="Freeform 104"/>
              <p:cNvSpPr>
                <a:spLocks/>
              </p:cNvSpPr>
              <p:nvPr/>
            </p:nvSpPr>
            <p:spPr bwMode="auto">
              <a:xfrm>
                <a:off x="1685" y="1939"/>
                <a:ext cx="286" cy="322"/>
              </a:xfrm>
              <a:custGeom>
                <a:avLst/>
                <a:gdLst>
                  <a:gd name="T0" fmla="*/ 19 w 572"/>
                  <a:gd name="T1" fmla="*/ 296 h 644"/>
                  <a:gd name="T2" fmla="*/ 46 w 572"/>
                  <a:gd name="T3" fmla="*/ 241 h 644"/>
                  <a:gd name="T4" fmla="*/ 80 w 572"/>
                  <a:gd name="T5" fmla="*/ 188 h 644"/>
                  <a:gd name="T6" fmla="*/ 63 w 572"/>
                  <a:gd name="T7" fmla="*/ 230 h 644"/>
                  <a:gd name="T8" fmla="*/ 33 w 572"/>
                  <a:gd name="T9" fmla="*/ 302 h 644"/>
                  <a:gd name="T10" fmla="*/ 10 w 572"/>
                  <a:gd name="T11" fmla="*/ 374 h 644"/>
                  <a:gd name="T12" fmla="*/ 50 w 572"/>
                  <a:gd name="T13" fmla="*/ 298 h 644"/>
                  <a:gd name="T14" fmla="*/ 78 w 572"/>
                  <a:gd name="T15" fmla="*/ 241 h 644"/>
                  <a:gd name="T16" fmla="*/ 63 w 572"/>
                  <a:gd name="T17" fmla="*/ 295 h 644"/>
                  <a:gd name="T18" fmla="*/ 38 w 572"/>
                  <a:gd name="T19" fmla="*/ 363 h 644"/>
                  <a:gd name="T20" fmla="*/ 42 w 572"/>
                  <a:gd name="T21" fmla="*/ 391 h 644"/>
                  <a:gd name="T22" fmla="*/ 74 w 572"/>
                  <a:gd name="T23" fmla="*/ 317 h 644"/>
                  <a:gd name="T24" fmla="*/ 101 w 572"/>
                  <a:gd name="T25" fmla="*/ 287 h 644"/>
                  <a:gd name="T26" fmla="*/ 120 w 572"/>
                  <a:gd name="T27" fmla="*/ 279 h 644"/>
                  <a:gd name="T28" fmla="*/ 166 w 572"/>
                  <a:gd name="T29" fmla="*/ 194 h 644"/>
                  <a:gd name="T30" fmla="*/ 223 w 572"/>
                  <a:gd name="T31" fmla="*/ 135 h 644"/>
                  <a:gd name="T32" fmla="*/ 190 w 572"/>
                  <a:gd name="T33" fmla="*/ 179 h 644"/>
                  <a:gd name="T34" fmla="*/ 148 w 572"/>
                  <a:gd name="T35" fmla="*/ 251 h 644"/>
                  <a:gd name="T36" fmla="*/ 164 w 572"/>
                  <a:gd name="T37" fmla="*/ 236 h 644"/>
                  <a:gd name="T38" fmla="*/ 209 w 572"/>
                  <a:gd name="T39" fmla="*/ 165 h 644"/>
                  <a:gd name="T40" fmla="*/ 283 w 572"/>
                  <a:gd name="T41" fmla="*/ 103 h 644"/>
                  <a:gd name="T42" fmla="*/ 346 w 572"/>
                  <a:gd name="T43" fmla="*/ 78 h 644"/>
                  <a:gd name="T44" fmla="*/ 399 w 572"/>
                  <a:gd name="T45" fmla="*/ 80 h 644"/>
                  <a:gd name="T46" fmla="*/ 451 w 572"/>
                  <a:gd name="T47" fmla="*/ 108 h 644"/>
                  <a:gd name="T48" fmla="*/ 492 w 572"/>
                  <a:gd name="T49" fmla="*/ 165 h 644"/>
                  <a:gd name="T50" fmla="*/ 509 w 572"/>
                  <a:gd name="T51" fmla="*/ 238 h 644"/>
                  <a:gd name="T52" fmla="*/ 508 w 572"/>
                  <a:gd name="T53" fmla="*/ 310 h 644"/>
                  <a:gd name="T54" fmla="*/ 500 w 572"/>
                  <a:gd name="T55" fmla="*/ 334 h 644"/>
                  <a:gd name="T56" fmla="*/ 492 w 572"/>
                  <a:gd name="T57" fmla="*/ 361 h 644"/>
                  <a:gd name="T58" fmla="*/ 485 w 572"/>
                  <a:gd name="T59" fmla="*/ 416 h 644"/>
                  <a:gd name="T60" fmla="*/ 470 w 572"/>
                  <a:gd name="T61" fmla="*/ 469 h 644"/>
                  <a:gd name="T62" fmla="*/ 447 w 572"/>
                  <a:gd name="T63" fmla="*/ 528 h 644"/>
                  <a:gd name="T64" fmla="*/ 418 w 572"/>
                  <a:gd name="T65" fmla="*/ 591 h 644"/>
                  <a:gd name="T66" fmla="*/ 439 w 572"/>
                  <a:gd name="T67" fmla="*/ 566 h 644"/>
                  <a:gd name="T68" fmla="*/ 470 w 572"/>
                  <a:gd name="T69" fmla="*/ 507 h 644"/>
                  <a:gd name="T70" fmla="*/ 464 w 572"/>
                  <a:gd name="T71" fmla="*/ 549 h 644"/>
                  <a:gd name="T72" fmla="*/ 490 w 572"/>
                  <a:gd name="T73" fmla="*/ 473 h 644"/>
                  <a:gd name="T74" fmla="*/ 468 w 572"/>
                  <a:gd name="T75" fmla="*/ 553 h 644"/>
                  <a:gd name="T76" fmla="*/ 437 w 572"/>
                  <a:gd name="T77" fmla="*/ 623 h 644"/>
                  <a:gd name="T78" fmla="*/ 454 w 572"/>
                  <a:gd name="T79" fmla="*/ 618 h 644"/>
                  <a:gd name="T80" fmla="*/ 496 w 572"/>
                  <a:gd name="T81" fmla="*/ 540 h 644"/>
                  <a:gd name="T82" fmla="*/ 521 w 572"/>
                  <a:gd name="T83" fmla="*/ 469 h 644"/>
                  <a:gd name="T84" fmla="*/ 515 w 572"/>
                  <a:gd name="T85" fmla="*/ 515 h 644"/>
                  <a:gd name="T86" fmla="*/ 485 w 572"/>
                  <a:gd name="T87" fmla="*/ 585 h 644"/>
                  <a:gd name="T88" fmla="*/ 475 w 572"/>
                  <a:gd name="T89" fmla="*/ 627 h 644"/>
                  <a:gd name="T90" fmla="*/ 502 w 572"/>
                  <a:gd name="T91" fmla="*/ 570 h 644"/>
                  <a:gd name="T92" fmla="*/ 538 w 572"/>
                  <a:gd name="T93" fmla="*/ 509 h 644"/>
                  <a:gd name="T94" fmla="*/ 553 w 572"/>
                  <a:gd name="T95" fmla="*/ 448 h 644"/>
                  <a:gd name="T96" fmla="*/ 566 w 572"/>
                  <a:gd name="T97" fmla="*/ 382 h 644"/>
                  <a:gd name="T98" fmla="*/ 570 w 572"/>
                  <a:gd name="T99" fmla="*/ 312 h 644"/>
                  <a:gd name="T100" fmla="*/ 572 w 572"/>
                  <a:gd name="T101" fmla="*/ 247 h 644"/>
                  <a:gd name="T102" fmla="*/ 566 w 572"/>
                  <a:gd name="T103" fmla="*/ 188 h 644"/>
                  <a:gd name="T104" fmla="*/ 549 w 572"/>
                  <a:gd name="T105" fmla="*/ 127 h 644"/>
                  <a:gd name="T106" fmla="*/ 509 w 572"/>
                  <a:gd name="T107" fmla="*/ 72 h 644"/>
                  <a:gd name="T108" fmla="*/ 456 w 572"/>
                  <a:gd name="T109" fmla="*/ 30 h 644"/>
                  <a:gd name="T110" fmla="*/ 397 w 572"/>
                  <a:gd name="T111" fmla="*/ 6 h 644"/>
                  <a:gd name="T112" fmla="*/ 335 w 572"/>
                  <a:gd name="T113" fmla="*/ 4 h 644"/>
                  <a:gd name="T114" fmla="*/ 268 w 572"/>
                  <a:gd name="T115" fmla="*/ 21 h 644"/>
                  <a:gd name="T116" fmla="*/ 202 w 572"/>
                  <a:gd name="T117" fmla="*/ 55 h 644"/>
                  <a:gd name="T118" fmla="*/ 137 w 572"/>
                  <a:gd name="T119" fmla="*/ 106 h 644"/>
                  <a:gd name="T120" fmla="*/ 82 w 572"/>
                  <a:gd name="T121" fmla="*/ 167 h 644"/>
                  <a:gd name="T122" fmla="*/ 36 w 572"/>
                  <a:gd name="T123" fmla="*/ 236 h 644"/>
                  <a:gd name="T124" fmla="*/ 6 w 572"/>
                  <a:gd name="T125" fmla="*/ 312 h 6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2"/>
                  <a:gd name="T190" fmla="*/ 0 h 644"/>
                  <a:gd name="T191" fmla="*/ 572 w 572"/>
                  <a:gd name="T192" fmla="*/ 644 h 6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2" h="644">
                    <a:moveTo>
                      <a:pt x="2" y="329"/>
                    </a:moveTo>
                    <a:lnTo>
                      <a:pt x="0" y="334"/>
                    </a:lnTo>
                    <a:lnTo>
                      <a:pt x="2" y="333"/>
                    </a:lnTo>
                    <a:lnTo>
                      <a:pt x="4" y="329"/>
                    </a:lnTo>
                    <a:lnTo>
                      <a:pt x="8" y="325"/>
                    </a:lnTo>
                    <a:lnTo>
                      <a:pt x="10" y="319"/>
                    </a:lnTo>
                    <a:lnTo>
                      <a:pt x="14" y="312"/>
                    </a:lnTo>
                    <a:lnTo>
                      <a:pt x="17" y="304"/>
                    </a:lnTo>
                    <a:lnTo>
                      <a:pt x="19" y="296"/>
                    </a:lnTo>
                    <a:lnTo>
                      <a:pt x="23" y="289"/>
                    </a:lnTo>
                    <a:lnTo>
                      <a:pt x="27" y="281"/>
                    </a:lnTo>
                    <a:lnTo>
                      <a:pt x="31" y="274"/>
                    </a:lnTo>
                    <a:lnTo>
                      <a:pt x="33" y="268"/>
                    </a:lnTo>
                    <a:lnTo>
                      <a:pt x="36" y="262"/>
                    </a:lnTo>
                    <a:lnTo>
                      <a:pt x="40" y="257"/>
                    </a:lnTo>
                    <a:lnTo>
                      <a:pt x="40" y="253"/>
                    </a:lnTo>
                    <a:lnTo>
                      <a:pt x="44" y="249"/>
                    </a:lnTo>
                    <a:lnTo>
                      <a:pt x="46" y="241"/>
                    </a:lnTo>
                    <a:lnTo>
                      <a:pt x="50" y="238"/>
                    </a:lnTo>
                    <a:lnTo>
                      <a:pt x="53" y="230"/>
                    </a:lnTo>
                    <a:lnTo>
                      <a:pt x="55" y="224"/>
                    </a:lnTo>
                    <a:lnTo>
                      <a:pt x="59" y="217"/>
                    </a:lnTo>
                    <a:lnTo>
                      <a:pt x="65" y="211"/>
                    </a:lnTo>
                    <a:lnTo>
                      <a:pt x="67" y="203"/>
                    </a:lnTo>
                    <a:lnTo>
                      <a:pt x="72" y="198"/>
                    </a:lnTo>
                    <a:lnTo>
                      <a:pt x="74" y="192"/>
                    </a:lnTo>
                    <a:lnTo>
                      <a:pt x="80" y="188"/>
                    </a:lnTo>
                    <a:lnTo>
                      <a:pt x="88" y="181"/>
                    </a:lnTo>
                    <a:lnTo>
                      <a:pt x="95" y="177"/>
                    </a:lnTo>
                    <a:lnTo>
                      <a:pt x="91" y="182"/>
                    </a:lnTo>
                    <a:lnTo>
                      <a:pt x="86" y="188"/>
                    </a:lnTo>
                    <a:lnTo>
                      <a:pt x="82" y="194"/>
                    </a:lnTo>
                    <a:lnTo>
                      <a:pt x="78" y="201"/>
                    </a:lnTo>
                    <a:lnTo>
                      <a:pt x="72" y="211"/>
                    </a:lnTo>
                    <a:lnTo>
                      <a:pt x="69" y="220"/>
                    </a:lnTo>
                    <a:lnTo>
                      <a:pt x="63" y="230"/>
                    </a:lnTo>
                    <a:lnTo>
                      <a:pt x="59" y="239"/>
                    </a:lnTo>
                    <a:lnTo>
                      <a:pt x="53" y="249"/>
                    </a:lnTo>
                    <a:lnTo>
                      <a:pt x="48" y="258"/>
                    </a:lnTo>
                    <a:lnTo>
                      <a:pt x="44" y="266"/>
                    </a:lnTo>
                    <a:lnTo>
                      <a:pt x="40" y="276"/>
                    </a:lnTo>
                    <a:lnTo>
                      <a:pt x="38" y="283"/>
                    </a:lnTo>
                    <a:lnTo>
                      <a:pt x="34" y="291"/>
                    </a:lnTo>
                    <a:lnTo>
                      <a:pt x="33" y="296"/>
                    </a:lnTo>
                    <a:lnTo>
                      <a:pt x="33" y="302"/>
                    </a:lnTo>
                    <a:lnTo>
                      <a:pt x="31" y="306"/>
                    </a:lnTo>
                    <a:lnTo>
                      <a:pt x="29" y="312"/>
                    </a:lnTo>
                    <a:lnTo>
                      <a:pt x="27" y="321"/>
                    </a:lnTo>
                    <a:lnTo>
                      <a:pt x="23" y="327"/>
                    </a:lnTo>
                    <a:lnTo>
                      <a:pt x="19" y="334"/>
                    </a:lnTo>
                    <a:lnTo>
                      <a:pt x="17" y="338"/>
                    </a:lnTo>
                    <a:lnTo>
                      <a:pt x="17" y="342"/>
                    </a:lnTo>
                    <a:lnTo>
                      <a:pt x="10" y="374"/>
                    </a:lnTo>
                    <a:lnTo>
                      <a:pt x="12" y="371"/>
                    </a:lnTo>
                    <a:lnTo>
                      <a:pt x="17" y="363"/>
                    </a:lnTo>
                    <a:lnTo>
                      <a:pt x="21" y="355"/>
                    </a:lnTo>
                    <a:lnTo>
                      <a:pt x="27" y="348"/>
                    </a:lnTo>
                    <a:lnTo>
                      <a:pt x="31" y="336"/>
                    </a:lnTo>
                    <a:lnTo>
                      <a:pt x="36" y="327"/>
                    </a:lnTo>
                    <a:lnTo>
                      <a:pt x="42" y="315"/>
                    </a:lnTo>
                    <a:lnTo>
                      <a:pt x="48" y="306"/>
                    </a:lnTo>
                    <a:lnTo>
                      <a:pt x="50" y="298"/>
                    </a:lnTo>
                    <a:lnTo>
                      <a:pt x="53" y="293"/>
                    </a:lnTo>
                    <a:lnTo>
                      <a:pt x="55" y="287"/>
                    </a:lnTo>
                    <a:lnTo>
                      <a:pt x="57" y="281"/>
                    </a:lnTo>
                    <a:lnTo>
                      <a:pt x="59" y="276"/>
                    </a:lnTo>
                    <a:lnTo>
                      <a:pt x="63" y="270"/>
                    </a:lnTo>
                    <a:lnTo>
                      <a:pt x="65" y="264"/>
                    </a:lnTo>
                    <a:lnTo>
                      <a:pt x="69" y="260"/>
                    </a:lnTo>
                    <a:lnTo>
                      <a:pt x="72" y="249"/>
                    </a:lnTo>
                    <a:lnTo>
                      <a:pt x="78" y="241"/>
                    </a:lnTo>
                    <a:lnTo>
                      <a:pt x="84" y="234"/>
                    </a:lnTo>
                    <a:lnTo>
                      <a:pt x="90" y="228"/>
                    </a:lnTo>
                    <a:lnTo>
                      <a:pt x="84" y="245"/>
                    </a:lnTo>
                    <a:lnTo>
                      <a:pt x="82" y="249"/>
                    </a:lnTo>
                    <a:lnTo>
                      <a:pt x="78" y="257"/>
                    </a:lnTo>
                    <a:lnTo>
                      <a:pt x="74" y="264"/>
                    </a:lnTo>
                    <a:lnTo>
                      <a:pt x="71" y="274"/>
                    </a:lnTo>
                    <a:lnTo>
                      <a:pt x="67" y="283"/>
                    </a:lnTo>
                    <a:lnTo>
                      <a:pt x="63" y="295"/>
                    </a:lnTo>
                    <a:lnTo>
                      <a:pt x="59" y="298"/>
                    </a:lnTo>
                    <a:lnTo>
                      <a:pt x="57" y="306"/>
                    </a:lnTo>
                    <a:lnTo>
                      <a:pt x="55" y="312"/>
                    </a:lnTo>
                    <a:lnTo>
                      <a:pt x="55" y="317"/>
                    </a:lnTo>
                    <a:lnTo>
                      <a:pt x="52" y="327"/>
                    </a:lnTo>
                    <a:lnTo>
                      <a:pt x="46" y="338"/>
                    </a:lnTo>
                    <a:lnTo>
                      <a:pt x="44" y="348"/>
                    </a:lnTo>
                    <a:lnTo>
                      <a:pt x="40" y="357"/>
                    </a:lnTo>
                    <a:lnTo>
                      <a:pt x="38" y="363"/>
                    </a:lnTo>
                    <a:lnTo>
                      <a:pt x="34" y="371"/>
                    </a:lnTo>
                    <a:lnTo>
                      <a:pt x="33" y="374"/>
                    </a:lnTo>
                    <a:lnTo>
                      <a:pt x="33" y="376"/>
                    </a:lnTo>
                    <a:lnTo>
                      <a:pt x="31" y="380"/>
                    </a:lnTo>
                    <a:lnTo>
                      <a:pt x="31" y="390"/>
                    </a:lnTo>
                    <a:lnTo>
                      <a:pt x="31" y="399"/>
                    </a:lnTo>
                    <a:lnTo>
                      <a:pt x="34" y="403"/>
                    </a:lnTo>
                    <a:lnTo>
                      <a:pt x="38" y="397"/>
                    </a:lnTo>
                    <a:lnTo>
                      <a:pt x="42" y="391"/>
                    </a:lnTo>
                    <a:lnTo>
                      <a:pt x="46" y="384"/>
                    </a:lnTo>
                    <a:lnTo>
                      <a:pt x="52" y="376"/>
                    </a:lnTo>
                    <a:lnTo>
                      <a:pt x="53" y="369"/>
                    </a:lnTo>
                    <a:lnTo>
                      <a:pt x="57" y="361"/>
                    </a:lnTo>
                    <a:lnTo>
                      <a:pt x="61" y="352"/>
                    </a:lnTo>
                    <a:lnTo>
                      <a:pt x="65" y="344"/>
                    </a:lnTo>
                    <a:lnTo>
                      <a:pt x="69" y="334"/>
                    </a:lnTo>
                    <a:lnTo>
                      <a:pt x="72" y="325"/>
                    </a:lnTo>
                    <a:lnTo>
                      <a:pt x="74" y="317"/>
                    </a:lnTo>
                    <a:lnTo>
                      <a:pt x="80" y="310"/>
                    </a:lnTo>
                    <a:lnTo>
                      <a:pt x="82" y="302"/>
                    </a:lnTo>
                    <a:lnTo>
                      <a:pt x="86" y="296"/>
                    </a:lnTo>
                    <a:lnTo>
                      <a:pt x="90" y="291"/>
                    </a:lnTo>
                    <a:lnTo>
                      <a:pt x="93" y="287"/>
                    </a:lnTo>
                    <a:lnTo>
                      <a:pt x="97" y="279"/>
                    </a:lnTo>
                    <a:lnTo>
                      <a:pt x="101" y="277"/>
                    </a:lnTo>
                    <a:lnTo>
                      <a:pt x="101" y="279"/>
                    </a:lnTo>
                    <a:lnTo>
                      <a:pt x="101" y="287"/>
                    </a:lnTo>
                    <a:lnTo>
                      <a:pt x="99" y="291"/>
                    </a:lnTo>
                    <a:lnTo>
                      <a:pt x="97" y="296"/>
                    </a:lnTo>
                    <a:lnTo>
                      <a:pt x="95" y="302"/>
                    </a:lnTo>
                    <a:lnTo>
                      <a:pt x="95" y="306"/>
                    </a:lnTo>
                    <a:lnTo>
                      <a:pt x="99" y="306"/>
                    </a:lnTo>
                    <a:lnTo>
                      <a:pt x="103" y="300"/>
                    </a:lnTo>
                    <a:lnTo>
                      <a:pt x="109" y="295"/>
                    </a:lnTo>
                    <a:lnTo>
                      <a:pt x="112" y="287"/>
                    </a:lnTo>
                    <a:lnTo>
                      <a:pt x="120" y="279"/>
                    </a:lnTo>
                    <a:lnTo>
                      <a:pt x="124" y="268"/>
                    </a:lnTo>
                    <a:lnTo>
                      <a:pt x="129" y="258"/>
                    </a:lnTo>
                    <a:lnTo>
                      <a:pt x="135" y="249"/>
                    </a:lnTo>
                    <a:lnTo>
                      <a:pt x="141" y="238"/>
                    </a:lnTo>
                    <a:lnTo>
                      <a:pt x="147" y="226"/>
                    </a:lnTo>
                    <a:lnTo>
                      <a:pt x="152" y="217"/>
                    </a:lnTo>
                    <a:lnTo>
                      <a:pt x="156" y="207"/>
                    </a:lnTo>
                    <a:lnTo>
                      <a:pt x="162" y="200"/>
                    </a:lnTo>
                    <a:lnTo>
                      <a:pt x="166" y="194"/>
                    </a:lnTo>
                    <a:lnTo>
                      <a:pt x="167" y="188"/>
                    </a:lnTo>
                    <a:lnTo>
                      <a:pt x="169" y="184"/>
                    </a:lnTo>
                    <a:lnTo>
                      <a:pt x="173" y="184"/>
                    </a:lnTo>
                    <a:lnTo>
                      <a:pt x="179" y="175"/>
                    </a:lnTo>
                    <a:lnTo>
                      <a:pt x="186" y="167"/>
                    </a:lnTo>
                    <a:lnTo>
                      <a:pt x="194" y="158"/>
                    </a:lnTo>
                    <a:lnTo>
                      <a:pt x="204" y="150"/>
                    </a:lnTo>
                    <a:lnTo>
                      <a:pt x="213" y="141"/>
                    </a:lnTo>
                    <a:lnTo>
                      <a:pt x="223" y="135"/>
                    </a:lnTo>
                    <a:lnTo>
                      <a:pt x="232" y="129"/>
                    </a:lnTo>
                    <a:lnTo>
                      <a:pt x="243" y="125"/>
                    </a:lnTo>
                    <a:lnTo>
                      <a:pt x="234" y="133"/>
                    </a:lnTo>
                    <a:lnTo>
                      <a:pt x="226" y="141"/>
                    </a:lnTo>
                    <a:lnTo>
                      <a:pt x="221" y="148"/>
                    </a:lnTo>
                    <a:lnTo>
                      <a:pt x="213" y="156"/>
                    </a:lnTo>
                    <a:lnTo>
                      <a:pt x="205" y="163"/>
                    </a:lnTo>
                    <a:lnTo>
                      <a:pt x="198" y="171"/>
                    </a:lnTo>
                    <a:lnTo>
                      <a:pt x="190" y="179"/>
                    </a:lnTo>
                    <a:lnTo>
                      <a:pt x="185" y="188"/>
                    </a:lnTo>
                    <a:lnTo>
                      <a:pt x="177" y="196"/>
                    </a:lnTo>
                    <a:lnTo>
                      <a:pt x="171" y="203"/>
                    </a:lnTo>
                    <a:lnTo>
                      <a:pt x="166" y="213"/>
                    </a:lnTo>
                    <a:lnTo>
                      <a:pt x="160" y="222"/>
                    </a:lnTo>
                    <a:lnTo>
                      <a:pt x="154" y="230"/>
                    </a:lnTo>
                    <a:lnTo>
                      <a:pt x="150" y="239"/>
                    </a:lnTo>
                    <a:lnTo>
                      <a:pt x="148" y="245"/>
                    </a:lnTo>
                    <a:lnTo>
                      <a:pt x="148" y="251"/>
                    </a:lnTo>
                    <a:lnTo>
                      <a:pt x="147" y="257"/>
                    </a:lnTo>
                    <a:lnTo>
                      <a:pt x="147" y="262"/>
                    </a:lnTo>
                    <a:lnTo>
                      <a:pt x="148" y="260"/>
                    </a:lnTo>
                    <a:lnTo>
                      <a:pt x="152" y="257"/>
                    </a:lnTo>
                    <a:lnTo>
                      <a:pt x="154" y="253"/>
                    </a:lnTo>
                    <a:lnTo>
                      <a:pt x="158" y="253"/>
                    </a:lnTo>
                    <a:lnTo>
                      <a:pt x="160" y="247"/>
                    </a:lnTo>
                    <a:lnTo>
                      <a:pt x="162" y="241"/>
                    </a:lnTo>
                    <a:lnTo>
                      <a:pt x="164" y="236"/>
                    </a:lnTo>
                    <a:lnTo>
                      <a:pt x="167" y="230"/>
                    </a:lnTo>
                    <a:lnTo>
                      <a:pt x="173" y="219"/>
                    </a:lnTo>
                    <a:lnTo>
                      <a:pt x="179" y="209"/>
                    </a:lnTo>
                    <a:lnTo>
                      <a:pt x="183" y="201"/>
                    </a:lnTo>
                    <a:lnTo>
                      <a:pt x="185" y="196"/>
                    </a:lnTo>
                    <a:lnTo>
                      <a:pt x="190" y="192"/>
                    </a:lnTo>
                    <a:lnTo>
                      <a:pt x="194" y="186"/>
                    </a:lnTo>
                    <a:lnTo>
                      <a:pt x="202" y="175"/>
                    </a:lnTo>
                    <a:lnTo>
                      <a:pt x="209" y="165"/>
                    </a:lnTo>
                    <a:lnTo>
                      <a:pt x="219" y="156"/>
                    </a:lnTo>
                    <a:lnTo>
                      <a:pt x="226" y="144"/>
                    </a:lnTo>
                    <a:lnTo>
                      <a:pt x="236" y="135"/>
                    </a:lnTo>
                    <a:lnTo>
                      <a:pt x="247" y="127"/>
                    </a:lnTo>
                    <a:lnTo>
                      <a:pt x="255" y="118"/>
                    </a:lnTo>
                    <a:lnTo>
                      <a:pt x="266" y="112"/>
                    </a:lnTo>
                    <a:lnTo>
                      <a:pt x="272" y="108"/>
                    </a:lnTo>
                    <a:lnTo>
                      <a:pt x="278" y="105"/>
                    </a:lnTo>
                    <a:lnTo>
                      <a:pt x="283" y="103"/>
                    </a:lnTo>
                    <a:lnTo>
                      <a:pt x="289" y="99"/>
                    </a:lnTo>
                    <a:lnTo>
                      <a:pt x="300" y="93"/>
                    </a:lnTo>
                    <a:lnTo>
                      <a:pt x="310" y="87"/>
                    </a:lnTo>
                    <a:lnTo>
                      <a:pt x="316" y="86"/>
                    </a:lnTo>
                    <a:lnTo>
                      <a:pt x="321" y="84"/>
                    </a:lnTo>
                    <a:lnTo>
                      <a:pt x="329" y="82"/>
                    </a:lnTo>
                    <a:lnTo>
                      <a:pt x="335" y="80"/>
                    </a:lnTo>
                    <a:lnTo>
                      <a:pt x="338" y="78"/>
                    </a:lnTo>
                    <a:lnTo>
                      <a:pt x="346" y="78"/>
                    </a:lnTo>
                    <a:lnTo>
                      <a:pt x="352" y="76"/>
                    </a:lnTo>
                    <a:lnTo>
                      <a:pt x="357" y="76"/>
                    </a:lnTo>
                    <a:lnTo>
                      <a:pt x="363" y="76"/>
                    </a:lnTo>
                    <a:lnTo>
                      <a:pt x="369" y="76"/>
                    </a:lnTo>
                    <a:lnTo>
                      <a:pt x="375" y="76"/>
                    </a:lnTo>
                    <a:lnTo>
                      <a:pt x="382" y="78"/>
                    </a:lnTo>
                    <a:lnTo>
                      <a:pt x="386" y="78"/>
                    </a:lnTo>
                    <a:lnTo>
                      <a:pt x="392" y="78"/>
                    </a:lnTo>
                    <a:lnTo>
                      <a:pt x="399" y="80"/>
                    </a:lnTo>
                    <a:lnTo>
                      <a:pt x="405" y="82"/>
                    </a:lnTo>
                    <a:lnTo>
                      <a:pt x="411" y="84"/>
                    </a:lnTo>
                    <a:lnTo>
                      <a:pt x="416" y="86"/>
                    </a:lnTo>
                    <a:lnTo>
                      <a:pt x="422" y="89"/>
                    </a:lnTo>
                    <a:lnTo>
                      <a:pt x="428" y="93"/>
                    </a:lnTo>
                    <a:lnTo>
                      <a:pt x="433" y="95"/>
                    </a:lnTo>
                    <a:lnTo>
                      <a:pt x="439" y="99"/>
                    </a:lnTo>
                    <a:lnTo>
                      <a:pt x="445" y="103"/>
                    </a:lnTo>
                    <a:lnTo>
                      <a:pt x="451" y="108"/>
                    </a:lnTo>
                    <a:lnTo>
                      <a:pt x="456" y="112"/>
                    </a:lnTo>
                    <a:lnTo>
                      <a:pt x="462" y="118"/>
                    </a:lnTo>
                    <a:lnTo>
                      <a:pt x="468" y="124"/>
                    </a:lnTo>
                    <a:lnTo>
                      <a:pt x="473" y="129"/>
                    </a:lnTo>
                    <a:lnTo>
                      <a:pt x="479" y="135"/>
                    </a:lnTo>
                    <a:lnTo>
                      <a:pt x="485" y="146"/>
                    </a:lnTo>
                    <a:lnTo>
                      <a:pt x="487" y="152"/>
                    </a:lnTo>
                    <a:lnTo>
                      <a:pt x="490" y="158"/>
                    </a:lnTo>
                    <a:lnTo>
                      <a:pt x="492" y="165"/>
                    </a:lnTo>
                    <a:lnTo>
                      <a:pt x="496" y="173"/>
                    </a:lnTo>
                    <a:lnTo>
                      <a:pt x="496" y="179"/>
                    </a:lnTo>
                    <a:lnTo>
                      <a:pt x="498" y="186"/>
                    </a:lnTo>
                    <a:lnTo>
                      <a:pt x="500" y="194"/>
                    </a:lnTo>
                    <a:lnTo>
                      <a:pt x="502" y="203"/>
                    </a:lnTo>
                    <a:lnTo>
                      <a:pt x="504" y="211"/>
                    </a:lnTo>
                    <a:lnTo>
                      <a:pt x="506" y="220"/>
                    </a:lnTo>
                    <a:lnTo>
                      <a:pt x="508" y="228"/>
                    </a:lnTo>
                    <a:lnTo>
                      <a:pt x="509" y="238"/>
                    </a:lnTo>
                    <a:lnTo>
                      <a:pt x="509" y="247"/>
                    </a:lnTo>
                    <a:lnTo>
                      <a:pt x="509" y="255"/>
                    </a:lnTo>
                    <a:lnTo>
                      <a:pt x="509" y="262"/>
                    </a:lnTo>
                    <a:lnTo>
                      <a:pt x="509" y="272"/>
                    </a:lnTo>
                    <a:lnTo>
                      <a:pt x="509" y="279"/>
                    </a:lnTo>
                    <a:lnTo>
                      <a:pt x="509" y="287"/>
                    </a:lnTo>
                    <a:lnTo>
                      <a:pt x="509" y="295"/>
                    </a:lnTo>
                    <a:lnTo>
                      <a:pt x="509" y="304"/>
                    </a:lnTo>
                    <a:lnTo>
                      <a:pt x="508" y="310"/>
                    </a:lnTo>
                    <a:lnTo>
                      <a:pt x="508" y="317"/>
                    </a:lnTo>
                    <a:lnTo>
                      <a:pt x="506" y="323"/>
                    </a:lnTo>
                    <a:lnTo>
                      <a:pt x="506" y="331"/>
                    </a:lnTo>
                    <a:lnTo>
                      <a:pt x="504" y="336"/>
                    </a:lnTo>
                    <a:lnTo>
                      <a:pt x="502" y="342"/>
                    </a:lnTo>
                    <a:lnTo>
                      <a:pt x="500" y="346"/>
                    </a:lnTo>
                    <a:lnTo>
                      <a:pt x="498" y="352"/>
                    </a:lnTo>
                    <a:lnTo>
                      <a:pt x="498" y="344"/>
                    </a:lnTo>
                    <a:lnTo>
                      <a:pt x="500" y="334"/>
                    </a:lnTo>
                    <a:lnTo>
                      <a:pt x="498" y="325"/>
                    </a:lnTo>
                    <a:lnTo>
                      <a:pt x="498" y="319"/>
                    </a:lnTo>
                    <a:lnTo>
                      <a:pt x="498" y="325"/>
                    </a:lnTo>
                    <a:lnTo>
                      <a:pt x="496" y="331"/>
                    </a:lnTo>
                    <a:lnTo>
                      <a:pt x="496" y="336"/>
                    </a:lnTo>
                    <a:lnTo>
                      <a:pt x="496" y="344"/>
                    </a:lnTo>
                    <a:lnTo>
                      <a:pt x="494" y="350"/>
                    </a:lnTo>
                    <a:lnTo>
                      <a:pt x="494" y="355"/>
                    </a:lnTo>
                    <a:lnTo>
                      <a:pt x="492" y="361"/>
                    </a:lnTo>
                    <a:lnTo>
                      <a:pt x="492" y="367"/>
                    </a:lnTo>
                    <a:lnTo>
                      <a:pt x="490" y="374"/>
                    </a:lnTo>
                    <a:lnTo>
                      <a:pt x="490" y="380"/>
                    </a:lnTo>
                    <a:lnTo>
                      <a:pt x="489" y="386"/>
                    </a:lnTo>
                    <a:lnTo>
                      <a:pt x="489" y="391"/>
                    </a:lnTo>
                    <a:lnTo>
                      <a:pt x="487" y="399"/>
                    </a:lnTo>
                    <a:lnTo>
                      <a:pt x="487" y="405"/>
                    </a:lnTo>
                    <a:lnTo>
                      <a:pt x="485" y="410"/>
                    </a:lnTo>
                    <a:lnTo>
                      <a:pt x="485" y="416"/>
                    </a:lnTo>
                    <a:lnTo>
                      <a:pt x="483" y="422"/>
                    </a:lnTo>
                    <a:lnTo>
                      <a:pt x="481" y="428"/>
                    </a:lnTo>
                    <a:lnTo>
                      <a:pt x="479" y="433"/>
                    </a:lnTo>
                    <a:lnTo>
                      <a:pt x="479" y="441"/>
                    </a:lnTo>
                    <a:lnTo>
                      <a:pt x="475" y="445"/>
                    </a:lnTo>
                    <a:lnTo>
                      <a:pt x="475" y="452"/>
                    </a:lnTo>
                    <a:lnTo>
                      <a:pt x="473" y="458"/>
                    </a:lnTo>
                    <a:lnTo>
                      <a:pt x="471" y="464"/>
                    </a:lnTo>
                    <a:lnTo>
                      <a:pt x="470" y="469"/>
                    </a:lnTo>
                    <a:lnTo>
                      <a:pt x="468" y="475"/>
                    </a:lnTo>
                    <a:lnTo>
                      <a:pt x="466" y="481"/>
                    </a:lnTo>
                    <a:lnTo>
                      <a:pt x="464" y="487"/>
                    </a:lnTo>
                    <a:lnTo>
                      <a:pt x="460" y="494"/>
                    </a:lnTo>
                    <a:lnTo>
                      <a:pt x="460" y="500"/>
                    </a:lnTo>
                    <a:lnTo>
                      <a:pt x="456" y="506"/>
                    </a:lnTo>
                    <a:lnTo>
                      <a:pt x="456" y="511"/>
                    </a:lnTo>
                    <a:lnTo>
                      <a:pt x="452" y="521"/>
                    </a:lnTo>
                    <a:lnTo>
                      <a:pt x="447" y="528"/>
                    </a:lnTo>
                    <a:lnTo>
                      <a:pt x="443" y="538"/>
                    </a:lnTo>
                    <a:lnTo>
                      <a:pt x="441" y="547"/>
                    </a:lnTo>
                    <a:lnTo>
                      <a:pt x="437" y="555"/>
                    </a:lnTo>
                    <a:lnTo>
                      <a:pt x="432" y="563"/>
                    </a:lnTo>
                    <a:lnTo>
                      <a:pt x="428" y="572"/>
                    </a:lnTo>
                    <a:lnTo>
                      <a:pt x="426" y="582"/>
                    </a:lnTo>
                    <a:lnTo>
                      <a:pt x="424" y="583"/>
                    </a:lnTo>
                    <a:lnTo>
                      <a:pt x="420" y="587"/>
                    </a:lnTo>
                    <a:lnTo>
                      <a:pt x="418" y="591"/>
                    </a:lnTo>
                    <a:lnTo>
                      <a:pt x="418" y="595"/>
                    </a:lnTo>
                    <a:lnTo>
                      <a:pt x="420" y="593"/>
                    </a:lnTo>
                    <a:lnTo>
                      <a:pt x="424" y="593"/>
                    </a:lnTo>
                    <a:lnTo>
                      <a:pt x="428" y="589"/>
                    </a:lnTo>
                    <a:lnTo>
                      <a:pt x="430" y="589"/>
                    </a:lnTo>
                    <a:lnTo>
                      <a:pt x="430" y="583"/>
                    </a:lnTo>
                    <a:lnTo>
                      <a:pt x="433" y="580"/>
                    </a:lnTo>
                    <a:lnTo>
                      <a:pt x="437" y="572"/>
                    </a:lnTo>
                    <a:lnTo>
                      <a:pt x="439" y="566"/>
                    </a:lnTo>
                    <a:lnTo>
                      <a:pt x="443" y="559"/>
                    </a:lnTo>
                    <a:lnTo>
                      <a:pt x="445" y="551"/>
                    </a:lnTo>
                    <a:lnTo>
                      <a:pt x="449" y="544"/>
                    </a:lnTo>
                    <a:lnTo>
                      <a:pt x="452" y="538"/>
                    </a:lnTo>
                    <a:lnTo>
                      <a:pt x="454" y="528"/>
                    </a:lnTo>
                    <a:lnTo>
                      <a:pt x="458" y="523"/>
                    </a:lnTo>
                    <a:lnTo>
                      <a:pt x="460" y="517"/>
                    </a:lnTo>
                    <a:lnTo>
                      <a:pt x="464" y="513"/>
                    </a:lnTo>
                    <a:lnTo>
                      <a:pt x="470" y="507"/>
                    </a:lnTo>
                    <a:lnTo>
                      <a:pt x="473" y="509"/>
                    </a:lnTo>
                    <a:lnTo>
                      <a:pt x="470" y="515"/>
                    </a:lnTo>
                    <a:lnTo>
                      <a:pt x="466" y="523"/>
                    </a:lnTo>
                    <a:lnTo>
                      <a:pt x="462" y="530"/>
                    </a:lnTo>
                    <a:lnTo>
                      <a:pt x="460" y="538"/>
                    </a:lnTo>
                    <a:lnTo>
                      <a:pt x="456" y="544"/>
                    </a:lnTo>
                    <a:lnTo>
                      <a:pt x="456" y="549"/>
                    </a:lnTo>
                    <a:lnTo>
                      <a:pt x="458" y="549"/>
                    </a:lnTo>
                    <a:lnTo>
                      <a:pt x="464" y="549"/>
                    </a:lnTo>
                    <a:lnTo>
                      <a:pt x="468" y="542"/>
                    </a:lnTo>
                    <a:lnTo>
                      <a:pt x="470" y="538"/>
                    </a:lnTo>
                    <a:lnTo>
                      <a:pt x="471" y="532"/>
                    </a:lnTo>
                    <a:lnTo>
                      <a:pt x="473" y="525"/>
                    </a:lnTo>
                    <a:lnTo>
                      <a:pt x="475" y="519"/>
                    </a:lnTo>
                    <a:lnTo>
                      <a:pt x="475" y="511"/>
                    </a:lnTo>
                    <a:lnTo>
                      <a:pt x="477" y="506"/>
                    </a:lnTo>
                    <a:lnTo>
                      <a:pt x="479" y="500"/>
                    </a:lnTo>
                    <a:lnTo>
                      <a:pt x="490" y="473"/>
                    </a:lnTo>
                    <a:lnTo>
                      <a:pt x="492" y="483"/>
                    </a:lnTo>
                    <a:lnTo>
                      <a:pt x="489" y="492"/>
                    </a:lnTo>
                    <a:lnTo>
                      <a:pt x="487" y="502"/>
                    </a:lnTo>
                    <a:lnTo>
                      <a:pt x="483" y="511"/>
                    </a:lnTo>
                    <a:lnTo>
                      <a:pt x="481" y="523"/>
                    </a:lnTo>
                    <a:lnTo>
                      <a:pt x="477" y="532"/>
                    </a:lnTo>
                    <a:lnTo>
                      <a:pt x="473" y="542"/>
                    </a:lnTo>
                    <a:lnTo>
                      <a:pt x="470" y="547"/>
                    </a:lnTo>
                    <a:lnTo>
                      <a:pt x="468" y="553"/>
                    </a:lnTo>
                    <a:lnTo>
                      <a:pt x="466" y="559"/>
                    </a:lnTo>
                    <a:lnTo>
                      <a:pt x="464" y="564"/>
                    </a:lnTo>
                    <a:lnTo>
                      <a:pt x="458" y="576"/>
                    </a:lnTo>
                    <a:lnTo>
                      <a:pt x="454" y="587"/>
                    </a:lnTo>
                    <a:lnTo>
                      <a:pt x="449" y="597"/>
                    </a:lnTo>
                    <a:lnTo>
                      <a:pt x="445" y="606"/>
                    </a:lnTo>
                    <a:lnTo>
                      <a:pt x="441" y="610"/>
                    </a:lnTo>
                    <a:lnTo>
                      <a:pt x="439" y="618"/>
                    </a:lnTo>
                    <a:lnTo>
                      <a:pt x="437" y="623"/>
                    </a:lnTo>
                    <a:lnTo>
                      <a:pt x="433" y="631"/>
                    </a:lnTo>
                    <a:lnTo>
                      <a:pt x="432" y="635"/>
                    </a:lnTo>
                    <a:lnTo>
                      <a:pt x="430" y="640"/>
                    </a:lnTo>
                    <a:lnTo>
                      <a:pt x="430" y="644"/>
                    </a:lnTo>
                    <a:lnTo>
                      <a:pt x="435" y="637"/>
                    </a:lnTo>
                    <a:lnTo>
                      <a:pt x="441" y="631"/>
                    </a:lnTo>
                    <a:lnTo>
                      <a:pt x="447" y="623"/>
                    </a:lnTo>
                    <a:lnTo>
                      <a:pt x="454" y="618"/>
                    </a:lnTo>
                    <a:lnTo>
                      <a:pt x="458" y="608"/>
                    </a:lnTo>
                    <a:lnTo>
                      <a:pt x="466" y="601"/>
                    </a:lnTo>
                    <a:lnTo>
                      <a:pt x="470" y="593"/>
                    </a:lnTo>
                    <a:lnTo>
                      <a:pt x="475" y="583"/>
                    </a:lnTo>
                    <a:lnTo>
                      <a:pt x="481" y="576"/>
                    </a:lnTo>
                    <a:lnTo>
                      <a:pt x="485" y="566"/>
                    </a:lnTo>
                    <a:lnTo>
                      <a:pt x="489" y="557"/>
                    </a:lnTo>
                    <a:lnTo>
                      <a:pt x="492" y="549"/>
                    </a:lnTo>
                    <a:lnTo>
                      <a:pt x="496" y="540"/>
                    </a:lnTo>
                    <a:lnTo>
                      <a:pt x="498" y="530"/>
                    </a:lnTo>
                    <a:lnTo>
                      <a:pt x="502" y="523"/>
                    </a:lnTo>
                    <a:lnTo>
                      <a:pt x="506" y="513"/>
                    </a:lnTo>
                    <a:lnTo>
                      <a:pt x="506" y="509"/>
                    </a:lnTo>
                    <a:lnTo>
                      <a:pt x="508" y="502"/>
                    </a:lnTo>
                    <a:lnTo>
                      <a:pt x="509" y="494"/>
                    </a:lnTo>
                    <a:lnTo>
                      <a:pt x="513" y="485"/>
                    </a:lnTo>
                    <a:lnTo>
                      <a:pt x="515" y="475"/>
                    </a:lnTo>
                    <a:lnTo>
                      <a:pt x="521" y="469"/>
                    </a:lnTo>
                    <a:lnTo>
                      <a:pt x="525" y="462"/>
                    </a:lnTo>
                    <a:lnTo>
                      <a:pt x="528" y="462"/>
                    </a:lnTo>
                    <a:lnTo>
                      <a:pt x="527" y="468"/>
                    </a:lnTo>
                    <a:lnTo>
                      <a:pt x="527" y="475"/>
                    </a:lnTo>
                    <a:lnTo>
                      <a:pt x="525" y="483"/>
                    </a:lnTo>
                    <a:lnTo>
                      <a:pt x="523" y="492"/>
                    </a:lnTo>
                    <a:lnTo>
                      <a:pt x="521" y="498"/>
                    </a:lnTo>
                    <a:lnTo>
                      <a:pt x="519" y="507"/>
                    </a:lnTo>
                    <a:lnTo>
                      <a:pt x="515" y="515"/>
                    </a:lnTo>
                    <a:lnTo>
                      <a:pt x="513" y="525"/>
                    </a:lnTo>
                    <a:lnTo>
                      <a:pt x="509" y="532"/>
                    </a:lnTo>
                    <a:lnTo>
                      <a:pt x="504" y="540"/>
                    </a:lnTo>
                    <a:lnTo>
                      <a:pt x="502" y="547"/>
                    </a:lnTo>
                    <a:lnTo>
                      <a:pt x="498" y="555"/>
                    </a:lnTo>
                    <a:lnTo>
                      <a:pt x="494" y="563"/>
                    </a:lnTo>
                    <a:lnTo>
                      <a:pt x="492" y="570"/>
                    </a:lnTo>
                    <a:lnTo>
                      <a:pt x="489" y="578"/>
                    </a:lnTo>
                    <a:lnTo>
                      <a:pt x="485" y="585"/>
                    </a:lnTo>
                    <a:lnTo>
                      <a:pt x="479" y="595"/>
                    </a:lnTo>
                    <a:lnTo>
                      <a:pt x="473" y="606"/>
                    </a:lnTo>
                    <a:lnTo>
                      <a:pt x="471" y="610"/>
                    </a:lnTo>
                    <a:lnTo>
                      <a:pt x="470" y="618"/>
                    </a:lnTo>
                    <a:lnTo>
                      <a:pt x="468" y="623"/>
                    </a:lnTo>
                    <a:lnTo>
                      <a:pt x="466" y="629"/>
                    </a:lnTo>
                    <a:lnTo>
                      <a:pt x="464" y="637"/>
                    </a:lnTo>
                    <a:lnTo>
                      <a:pt x="470" y="635"/>
                    </a:lnTo>
                    <a:lnTo>
                      <a:pt x="475" y="627"/>
                    </a:lnTo>
                    <a:lnTo>
                      <a:pt x="479" y="621"/>
                    </a:lnTo>
                    <a:lnTo>
                      <a:pt x="483" y="618"/>
                    </a:lnTo>
                    <a:lnTo>
                      <a:pt x="485" y="610"/>
                    </a:lnTo>
                    <a:lnTo>
                      <a:pt x="489" y="606"/>
                    </a:lnTo>
                    <a:lnTo>
                      <a:pt x="490" y="599"/>
                    </a:lnTo>
                    <a:lnTo>
                      <a:pt x="494" y="593"/>
                    </a:lnTo>
                    <a:lnTo>
                      <a:pt x="496" y="587"/>
                    </a:lnTo>
                    <a:lnTo>
                      <a:pt x="498" y="582"/>
                    </a:lnTo>
                    <a:lnTo>
                      <a:pt x="502" y="570"/>
                    </a:lnTo>
                    <a:lnTo>
                      <a:pt x="508" y="566"/>
                    </a:lnTo>
                    <a:lnTo>
                      <a:pt x="513" y="559"/>
                    </a:lnTo>
                    <a:lnTo>
                      <a:pt x="519" y="549"/>
                    </a:lnTo>
                    <a:lnTo>
                      <a:pt x="523" y="540"/>
                    </a:lnTo>
                    <a:lnTo>
                      <a:pt x="528" y="532"/>
                    </a:lnTo>
                    <a:lnTo>
                      <a:pt x="530" y="525"/>
                    </a:lnTo>
                    <a:lnTo>
                      <a:pt x="532" y="521"/>
                    </a:lnTo>
                    <a:lnTo>
                      <a:pt x="534" y="513"/>
                    </a:lnTo>
                    <a:lnTo>
                      <a:pt x="538" y="509"/>
                    </a:lnTo>
                    <a:lnTo>
                      <a:pt x="540" y="502"/>
                    </a:lnTo>
                    <a:lnTo>
                      <a:pt x="542" y="496"/>
                    </a:lnTo>
                    <a:lnTo>
                      <a:pt x="544" y="490"/>
                    </a:lnTo>
                    <a:lnTo>
                      <a:pt x="547" y="485"/>
                    </a:lnTo>
                    <a:lnTo>
                      <a:pt x="547" y="477"/>
                    </a:lnTo>
                    <a:lnTo>
                      <a:pt x="549" y="469"/>
                    </a:lnTo>
                    <a:lnTo>
                      <a:pt x="551" y="462"/>
                    </a:lnTo>
                    <a:lnTo>
                      <a:pt x="553" y="456"/>
                    </a:lnTo>
                    <a:lnTo>
                      <a:pt x="553" y="448"/>
                    </a:lnTo>
                    <a:lnTo>
                      <a:pt x="555" y="443"/>
                    </a:lnTo>
                    <a:lnTo>
                      <a:pt x="557" y="433"/>
                    </a:lnTo>
                    <a:lnTo>
                      <a:pt x="559" y="428"/>
                    </a:lnTo>
                    <a:lnTo>
                      <a:pt x="559" y="420"/>
                    </a:lnTo>
                    <a:lnTo>
                      <a:pt x="561" y="412"/>
                    </a:lnTo>
                    <a:lnTo>
                      <a:pt x="563" y="405"/>
                    </a:lnTo>
                    <a:lnTo>
                      <a:pt x="565" y="397"/>
                    </a:lnTo>
                    <a:lnTo>
                      <a:pt x="565" y="390"/>
                    </a:lnTo>
                    <a:lnTo>
                      <a:pt x="566" y="382"/>
                    </a:lnTo>
                    <a:lnTo>
                      <a:pt x="566" y="374"/>
                    </a:lnTo>
                    <a:lnTo>
                      <a:pt x="568" y="367"/>
                    </a:lnTo>
                    <a:lnTo>
                      <a:pt x="568" y="359"/>
                    </a:lnTo>
                    <a:lnTo>
                      <a:pt x="568" y="352"/>
                    </a:lnTo>
                    <a:lnTo>
                      <a:pt x="568" y="344"/>
                    </a:lnTo>
                    <a:lnTo>
                      <a:pt x="570" y="336"/>
                    </a:lnTo>
                    <a:lnTo>
                      <a:pt x="570" y="327"/>
                    </a:lnTo>
                    <a:lnTo>
                      <a:pt x="570" y="321"/>
                    </a:lnTo>
                    <a:lnTo>
                      <a:pt x="570" y="312"/>
                    </a:lnTo>
                    <a:lnTo>
                      <a:pt x="572" y="306"/>
                    </a:lnTo>
                    <a:lnTo>
                      <a:pt x="572" y="296"/>
                    </a:lnTo>
                    <a:lnTo>
                      <a:pt x="572" y="291"/>
                    </a:lnTo>
                    <a:lnTo>
                      <a:pt x="572" y="281"/>
                    </a:lnTo>
                    <a:lnTo>
                      <a:pt x="572" y="276"/>
                    </a:lnTo>
                    <a:lnTo>
                      <a:pt x="572" y="268"/>
                    </a:lnTo>
                    <a:lnTo>
                      <a:pt x="572" y="260"/>
                    </a:lnTo>
                    <a:lnTo>
                      <a:pt x="572" y="253"/>
                    </a:lnTo>
                    <a:lnTo>
                      <a:pt x="572" y="247"/>
                    </a:lnTo>
                    <a:lnTo>
                      <a:pt x="570" y="239"/>
                    </a:lnTo>
                    <a:lnTo>
                      <a:pt x="570" y="232"/>
                    </a:lnTo>
                    <a:lnTo>
                      <a:pt x="570" y="226"/>
                    </a:lnTo>
                    <a:lnTo>
                      <a:pt x="570" y="220"/>
                    </a:lnTo>
                    <a:lnTo>
                      <a:pt x="568" y="213"/>
                    </a:lnTo>
                    <a:lnTo>
                      <a:pt x="568" y="205"/>
                    </a:lnTo>
                    <a:lnTo>
                      <a:pt x="568" y="200"/>
                    </a:lnTo>
                    <a:lnTo>
                      <a:pt x="568" y="196"/>
                    </a:lnTo>
                    <a:lnTo>
                      <a:pt x="566" y="188"/>
                    </a:lnTo>
                    <a:lnTo>
                      <a:pt x="566" y="182"/>
                    </a:lnTo>
                    <a:lnTo>
                      <a:pt x="565" y="177"/>
                    </a:lnTo>
                    <a:lnTo>
                      <a:pt x="565" y="173"/>
                    </a:lnTo>
                    <a:lnTo>
                      <a:pt x="563" y="163"/>
                    </a:lnTo>
                    <a:lnTo>
                      <a:pt x="563" y="156"/>
                    </a:lnTo>
                    <a:lnTo>
                      <a:pt x="559" y="146"/>
                    </a:lnTo>
                    <a:lnTo>
                      <a:pt x="555" y="141"/>
                    </a:lnTo>
                    <a:lnTo>
                      <a:pt x="553" y="133"/>
                    </a:lnTo>
                    <a:lnTo>
                      <a:pt x="549" y="127"/>
                    </a:lnTo>
                    <a:lnTo>
                      <a:pt x="546" y="120"/>
                    </a:lnTo>
                    <a:lnTo>
                      <a:pt x="542" y="114"/>
                    </a:lnTo>
                    <a:lnTo>
                      <a:pt x="538" y="106"/>
                    </a:lnTo>
                    <a:lnTo>
                      <a:pt x="534" y="101"/>
                    </a:lnTo>
                    <a:lnTo>
                      <a:pt x="528" y="95"/>
                    </a:lnTo>
                    <a:lnTo>
                      <a:pt x="525" y="89"/>
                    </a:lnTo>
                    <a:lnTo>
                      <a:pt x="519" y="82"/>
                    </a:lnTo>
                    <a:lnTo>
                      <a:pt x="515" y="78"/>
                    </a:lnTo>
                    <a:lnTo>
                      <a:pt x="509" y="72"/>
                    </a:lnTo>
                    <a:lnTo>
                      <a:pt x="504" y="67"/>
                    </a:lnTo>
                    <a:lnTo>
                      <a:pt x="498" y="61"/>
                    </a:lnTo>
                    <a:lnTo>
                      <a:pt x="494" y="57"/>
                    </a:lnTo>
                    <a:lnTo>
                      <a:pt x="489" y="51"/>
                    </a:lnTo>
                    <a:lnTo>
                      <a:pt x="483" y="48"/>
                    </a:lnTo>
                    <a:lnTo>
                      <a:pt x="475" y="42"/>
                    </a:lnTo>
                    <a:lnTo>
                      <a:pt x="470" y="38"/>
                    </a:lnTo>
                    <a:lnTo>
                      <a:pt x="464" y="34"/>
                    </a:lnTo>
                    <a:lnTo>
                      <a:pt x="456" y="30"/>
                    </a:lnTo>
                    <a:lnTo>
                      <a:pt x="451" y="27"/>
                    </a:lnTo>
                    <a:lnTo>
                      <a:pt x="445" y="25"/>
                    </a:lnTo>
                    <a:lnTo>
                      <a:pt x="437" y="21"/>
                    </a:lnTo>
                    <a:lnTo>
                      <a:pt x="430" y="17"/>
                    </a:lnTo>
                    <a:lnTo>
                      <a:pt x="424" y="15"/>
                    </a:lnTo>
                    <a:lnTo>
                      <a:pt x="416" y="11"/>
                    </a:lnTo>
                    <a:lnTo>
                      <a:pt x="411" y="10"/>
                    </a:lnTo>
                    <a:lnTo>
                      <a:pt x="403" y="8"/>
                    </a:lnTo>
                    <a:lnTo>
                      <a:pt x="397" y="6"/>
                    </a:lnTo>
                    <a:lnTo>
                      <a:pt x="390" y="6"/>
                    </a:lnTo>
                    <a:lnTo>
                      <a:pt x="384" y="4"/>
                    </a:lnTo>
                    <a:lnTo>
                      <a:pt x="376" y="4"/>
                    </a:lnTo>
                    <a:lnTo>
                      <a:pt x="369" y="2"/>
                    </a:lnTo>
                    <a:lnTo>
                      <a:pt x="363" y="2"/>
                    </a:lnTo>
                    <a:lnTo>
                      <a:pt x="356" y="0"/>
                    </a:lnTo>
                    <a:lnTo>
                      <a:pt x="348" y="0"/>
                    </a:lnTo>
                    <a:lnTo>
                      <a:pt x="340" y="2"/>
                    </a:lnTo>
                    <a:lnTo>
                      <a:pt x="335" y="4"/>
                    </a:lnTo>
                    <a:lnTo>
                      <a:pt x="327" y="4"/>
                    </a:lnTo>
                    <a:lnTo>
                      <a:pt x="319" y="4"/>
                    </a:lnTo>
                    <a:lnTo>
                      <a:pt x="312" y="6"/>
                    </a:lnTo>
                    <a:lnTo>
                      <a:pt x="304" y="8"/>
                    </a:lnTo>
                    <a:lnTo>
                      <a:pt x="297" y="10"/>
                    </a:lnTo>
                    <a:lnTo>
                      <a:pt x="291" y="11"/>
                    </a:lnTo>
                    <a:lnTo>
                      <a:pt x="281" y="15"/>
                    </a:lnTo>
                    <a:lnTo>
                      <a:pt x="276" y="19"/>
                    </a:lnTo>
                    <a:lnTo>
                      <a:pt x="268" y="21"/>
                    </a:lnTo>
                    <a:lnTo>
                      <a:pt x="261" y="23"/>
                    </a:lnTo>
                    <a:lnTo>
                      <a:pt x="253" y="27"/>
                    </a:lnTo>
                    <a:lnTo>
                      <a:pt x="247" y="30"/>
                    </a:lnTo>
                    <a:lnTo>
                      <a:pt x="238" y="34"/>
                    </a:lnTo>
                    <a:lnTo>
                      <a:pt x="232" y="38"/>
                    </a:lnTo>
                    <a:lnTo>
                      <a:pt x="223" y="42"/>
                    </a:lnTo>
                    <a:lnTo>
                      <a:pt x="217" y="48"/>
                    </a:lnTo>
                    <a:lnTo>
                      <a:pt x="209" y="49"/>
                    </a:lnTo>
                    <a:lnTo>
                      <a:pt x="202" y="55"/>
                    </a:lnTo>
                    <a:lnTo>
                      <a:pt x="194" y="59"/>
                    </a:lnTo>
                    <a:lnTo>
                      <a:pt x="188" y="65"/>
                    </a:lnTo>
                    <a:lnTo>
                      <a:pt x="181" y="70"/>
                    </a:lnTo>
                    <a:lnTo>
                      <a:pt x="173" y="76"/>
                    </a:lnTo>
                    <a:lnTo>
                      <a:pt x="166" y="82"/>
                    </a:lnTo>
                    <a:lnTo>
                      <a:pt x="160" y="89"/>
                    </a:lnTo>
                    <a:lnTo>
                      <a:pt x="152" y="93"/>
                    </a:lnTo>
                    <a:lnTo>
                      <a:pt x="145" y="101"/>
                    </a:lnTo>
                    <a:lnTo>
                      <a:pt x="137" y="106"/>
                    </a:lnTo>
                    <a:lnTo>
                      <a:pt x="131" y="112"/>
                    </a:lnTo>
                    <a:lnTo>
                      <a:pt x="124" y="118"/>
                    </a:lnTo>
                    <a:lnTo>
                      <a:pt x="118" y="125"/>
                    </a:lnTo>
                    <a:lnTo>
                      <a:pt x="112" y="131"/>
                    </a:lnTo>
                    <a:lnTo>
                      <a:pt x="107" y="139"/>
                    </a:lnTo>
                    <a:lnTo>
                      <a:pt x="99" y="144"/>
                    </a:lnTo>
                    <a:lnTo>
                      <a:pt x="93" y="152"/>
                    </a:lnTo>
                    <a:lnTo>
                      <a:pt x="88" y="160"/>
                    </a:lnTo>
                    <a:lnTo>
                      <a:pt x="82" y="167"/>
                    </a:lnTo>
                    <a:lnTo>
                      <a:pt x="74" y="175"/>
                    </a:lnTo>
                    <a:lnTo>
                      <a:pt x="71" y="182"/>
                    </a:lnTo>
                    <a:lnTo>
                      <a:pt x="65" y="190"/>
                    </a:lnTo>
                    <a:lnTo>
                      <a:pt x="61" y="198"/>
                    </a:lnTo>
                    <a:lnTo>
                      <a:pt x="55" y="205"/>
                    </a:lnTo>
                    <a:lnTo>
                      <a:pt x="50" y="213"/>
                    </a:lnTo>
                    <a:lnTo>
                      <a:pt x="44" y="220"/>
                    </a:lnTo>
                    <a:lnTo>
                      <a:pt x="40" y="228"/>
                    </a:lnTo>
                    <a:lnTo>
                      <a:pt x="36" y="236"/>
                    </a:lnTo>
                    <a:lnTo>
                      <a:pt x="31" y="245"/>
                    </a:lnTo>
                    <a:lnTo>
                      <a:pt x="29" y="253"/>
                    </a:lnTo>
                    <a:lnTo>
                      <a:pt x="25" y="262"/>
                    </a:lnTo>
                    <a:lnTo>
                      <a:pt x="21" y="270"/>
                    </a:lnTo>
                    <a:lnTo>
                      <a:pt x="17" y="277"/>
                    </a:lnTo>
                    <a:lnTo>
                      <a:pt x="14" y="287"/>
                    </a:lnTo>
                    <a:lnTo>
                      <a:pt x="12" y="295"/>
                    </a:lnTo>
                    <a:lnTo>
                      <a:pt x="10" y="304"/>
                    </a:lnTo>
                    <a:lnTo>
                      <a:pt x="6" y="312"/>
                    </a:lnTo>
                    <a:lnTo>
                      <a:pt x="4" y="319"/>
                    </a:lnTo>
                    <a:lnTo>
                      <a:pt x="2" y="3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49" name="Freeform 105"/>
              <p:cNvSpPr>
                <a:spLocks/>
              </p:cNvSpPr>
              <p:nvPr/>
            </p:nvSpPr>
            <p:spPr bwMode="auto">
              <a:xfrm>
                <a:off x="1812" y="1950"/>
                <a:ext cx="105" cy="19"/>
              </a:xfrm>
              <a:custGeom>
                <a:avLst/>
                <a:gdLst>
                  <a:gd name="T0" fmla="*/ 0 w 209"/>
                  <a:gd name="T1" fmla="*/ 38 h 38"/>
                  <a:gd name="T2" fmla="*/ 9 w 209"/>
                  <a:gd name="T3" fmla="*/ 32 h 38"/>
                  <a:gd name="T4" fmla="*/ 21 w 209"/>
                  <a:gd name="T5" fmla="*/ 26 h 38"/>
                  <a:gd name="T6" fmla="*/ 30 w 209"/>
                  <a:gd name="T7" fmla="*/ 23 h 38"/>
                  <a:gd name="T8" fmla="*/ 42 w 209"/>
                  <a:gd name="T9" fmla="*/ 17 h 38"/>
                  <a:gd name="T10" fmla="*/ 51 w 209"/>
                  <a:gd name="T11" fmla="*/ 13 h 38"/>
                  <a:gd name="T12" fmla="*/ 63 w 209"/>
                  <a:gd name="T13" fmla="*/ 11 h 38"/>
                  <a:gd name="T14" fmla="*/ 74 w 209"/>
                  <a:gd name="T15" fmla="*/ 9 h 38"/>
                  <a:gd name="T16" fmla="*/ 83 w 209"/>
                  <a:gd name="T17" fmla="*/ 9 h 38"/>
                  <a:gd name="T18" fmla="*/ 89 w 209"/>
                  <a:gd name="T19" fmla="*/ 7 h 38"/>
                  <a:gd name="T20" fmla="*/ 97 w 209"/>
                  <a:gd name="T21" fmla="*/ 7 h 38"/>
                  <a:gd name="T22" fmla="*/ 106 w 209"/>
                  <a:gd name="T23" fmla="*/ 7 h 38"/>
                  <a:gd name="T24" fmla="*/ 118 w 209"/>
                  <a:gd name="T25" fmla="*/ 9 h 38"/>
                  <a:gd name="T26" fmla="*/ 121 w 209"/>
                  <a:gd name="T27" fmla="*/ 9 h 38"/>
                  <a:gd name="T28" fmla="*/ 127 w 209"/>
                  <a:gd name="T29" fmla="*/ 9 h 38"/>
                  <a:gd name="T30" fmla="*/ 133 w 209"/>
                  <a:gd name="T31" fmla="*/ 11 h 38"/>
                  <a:gd name="T32" fmla="*/ 139 w 209"/>
                  <a:gd name="T33" fmla="*/ 11 h 38"/>
                  <a:gd name="T34" fmla="*/ 144 w 209"/>
                  <a:gd name="T35" fmla="*/ 13 h 38"/>
                  <a:gd name="T36" fmla="*/ 150 w 209"/>
                  <a:gd name="T37" fmla="*/ 15 h 38"/>
                  <a:gd name="T38" fmla="*/ 158 w 209"/>
                  <a:gd name="T39" fmla="*/ 15 h 38"/>
                  <a:gd name="T40" fmla="*/ 163 w 209"/>
                  <a:gd name="T41" fmla="*/ 17 h 38"/>
                  <a:gd name="T42" fmla="*/ 173 w 209"/>
                  <a:gd name="T43" fmla="*/ 21 h 38"/>
                  <a:gd name="T44" fmla="*/ 184 w 209"/>
                  <a:gd name="T45" fmla="*/ 23 h 38"/>
                  <a:gd name="T46" fmla="*/ 194 w 209"/>
                  <a:gd name="T47" fmla="*/ 26 h 38"/>
                  <a:gd name="T48" fmla="*/ 203 w 209"/>
                  <a:gd name="T49" fmla="*/ 28 h 38"/>
                  <a:gd name="T50" fmla="*/ 209 w 209"/>
                  <a:gd name="T51" fmla="*/ 30 h 38"/>
                  <a:gd name="T52" fmla="*/ 209 w 209"/>
                  <a:gd name="T53" fmla="*/ 28 h 38"/>
                  <a:gd name="T54" fmla="*/ 203 w 209"/>
                  <a:gd name="T55" fmla="*/ 26 h 38"/>
                  <a:gd name="T56" fmla="*/ 199 w 209"/>
                  <a:gd name="T57" fmla="*/ 23 h 38"/>
                  <a:gd name="T58" fmla="*/ 192 w 209"/>
                  <a:gd name="T59" fmla="*/ 19 h 38"/>
                  <a:gd name="T60" fmla="*/ 186 w 209"/>
                  <a:gd name="T61" fmla="*/ 15 h 38"/>
                  <a:gd name="T62" fmla="*/ 178 w 209"/>
                  <a:gd name="T63" fmla="*/ 13 h 38"/>
                  <a:gd name="T64" fmla="*/ 171 w 209"/>
                  <a:gd name="T65" fmla="*/ 11 h 38"/>
                  <a:gd name="T66" fmla="*/ 163 w 209"/>
                  <a:gd name="T67" fmla="*/ 9 h 38"/>
                  <a:gd name="T68" fmla="*/ 156 w 209"/>
                  <a:gd name="T69" fmla="*/ 7 h 38"/>
                  <a:gd name="T70" fmla="*/ 146 w 209"/>
                  <a:gd name="T71" fmla="*/ 4 h 38"/>
                  <a:gd name="T72" fmla="*/ 137 w 209"/>
                  <a:gd name="T73" fmla="*/ 4 h 38"/>
                  <a:gd name="T74" fmla="*/ 129 w 209"/>
                  <a:gd name="T75" fmla="*/ 2 h 38"/>
                  <a:gd name="T76" fmla="*/ 120 w 209"/>
                  <a:gd name="T77" fmla="*/ 2 h 38"/>
                  <a:gd name="T78" fmla="*/ 110 w 209"/>
                  <a:gd name="T79" fmla="*/ 2 h 38"/>
                  <a:gd name="T80" fmla="*/ 102 w 209"/>
                  <a:gd name="T81" fmla="*/ 2 h 38"/>
                  <a:gd name="T82" fmla="*/ 93 w 209"/>
                  <a:gd name="T83" fmla="*/ 0 h 38"/>
                  <a:gd name="T84" fmla="*/ 83 w 209"/>
                  <a:gd name="T85" fmla="*/ 0 h 38"/>
                  <a:gd name="T86" fmla="*/ 76 w 209"/>
                  <a:gd name="T87" fmla="*/ 0 h 38"/>
                  <a:gd name="T88" fmla="*/ 68 w 209"/>
                  <a:gd name="T89" fmla="*/ 2 h 38"/>
                  <a:gd name="T90" fmla="*/ 59 w 209"/>
                  <a:gd name="T91" fmla="*/ 2 h 38"/>
                  <a:gd name="T92" fmla="*/ 51 w 209"/>
                  <a:gd name="T93" fmla="*/ 4 h 38"/>
                  <a:gd name="T94" fmla="*/ 44 w 209"/>
                  <a:gd name="T95" fmla="*/ 4 h 38"/>
                  <a:gd name="T96" fmla="*/ 38 w 209"/>
                  <a:gd name="T97" fmla="*/ 7 h 38"/>
                  <a:gd name="T98" fmla="*/ 30 w 209"/>
                  <a:gd name="T99" fmla="*/ 9 h 38"/>
                  <a:gd name="T100" fmla="*/ 25 w 209"/>
                  <a:gd name="T101" fmla="*/ 11 h 38"/>
                  <a:gd name="T102" fmla="*/ 19 w 209"/>
                  <a:gd name="T103" fmla="*/ 15 h 38"/>
                  <a:gd name="T104" fmla="*/ 13 w 209"/>
                  <a:gd name="T105" fmla="*/ 19 h 38"/>
                  <a:gd name="T106" fmla="*/ 6 w 209"/>
                  <a:gd name="T107" fmla="*/ 26 h 38"/>
                  <a:gd name="T108" fmla="*/ 0 w 209"/>
                  <a:gd name="T109" fmla="*/ 38 h 38"/>
                  <a:gd name="T110" fmla="*/ 0 w 209"/>
                  <a:gd name="T111" fmla="*/ 38 h 3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9"/>
                  <a:gd name="T169" fmla="*/ 0 h 38"/>
                  <a:gd name="T170" fmla="*/ 209 w 209"/>
                  <a:gd name="T171" fmla="*/ 38 h 3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9" h="38">
                    <a:moveTo>
                      <a:pt x="0" y="38"/>
                    </a:moveTo>
                    <a:lnTo>
                      <a:pt x="9" y="32"/>
                    </a:lnTo>
                    <a:lnTo>
                      <a:pt x="21" y="26"/>
                    </a:lnTo>
                    <a:lnTo>
                      <a:pt x="30" y="23"/>
                    </a:lnTo>
                    <a:lnTo>
                      <a:pt x="42" y="17"/>
                    </a:lnTo>
                    <a:lnTo>
                      <a:pt x="51" y="13"/>
                    </a:lnTo>
                    <a:lnTo>
                      <a:pt x="63" y="11"/>
                    </a:lnTo>
                    <a:lnTo>
                      <a:pt x="74" y="9"/>
                    </a:lnTo>
                    <a:lnTo>
                      <a:pt x="83" y="9"/>
                    </a:lnTo>
                    <a:lnTo>
                      <a:pt x="89" y="7"/>
                    </a:lnTo>
                    <a:lnTo>
                      <a:pt x="97" y="7"/>
                    </a:lnTo>
                    <a:lnTo>
                      <a:pt x="106" y="7"/>
                    </a:lnTo>
                    <a:lnTo>
                      <a:pt x="118" y="9"/>
                    </a:lnTo>
                    <a:lnTo>
                      <a:pt x="121" y="9"/>
                    </a:lnTo>
                    <a:lnTo>
                      <a:pt x="127" y="9"/>
                    </a:lnTo>
                    <a:lnTo>
                      <a:pt x="133" y="11"/>
                    </a:lnTo>
                    <a:lnTo>
                      <a:pt x="139" y="11"/>
                    </a:lnTo>
                    <a:lnTo>
                      <a:pt x="144" y="13"/>
                    </a:lnTo>
                    <a:lnTo>
                      <a:pt x="150" y="15"/>
                    </a:lnTo>
                    <a:lnTo>
                      <a:pt x="158" y="15"/>
                    </a:lnTo>
                    <a:lnTo>
                      <a:pt x="163" y="17"/>
                    </a:lnTo>
                    <a:lnTo>
                      <a:pt x="173" y="21"/>
                    </a:lnTo>
                    <a:lnTo>
                      <a:pt x="184" y="23"/>
                    </a:lnTo>
                    <a:lnTo>
                      <a:pt x="194" y="26"/>
                    </a:lnTo>
                    <a:lnTo>
                      <a:pt x="203" y="28"/>
                    </a:lnTo>
                    <a:lnTo>
                      <a:pt x="209" y="30"/>
                    </a:lnTo>
                    <a:lnTo>
                      <a:pt x="209" y="28"/>
                    </a:lnTo>
                    <a:lnTo>
                      <a:pt x="203" y="26"/>
                    </a:lnTo>
                    <a:lnTo>
                      <a:pt x="199" y="23"/>
                    </a:lnTo>
                    <a:lnTo>
                      <a:pt x="192" y="19"/>
                    </a:lnTo>
                    <a:lnTo>
                      <a:pt x="186" y="15"/>
                    </a:lnTo>
                    <a:lnTo>
                      <a:pt x="178" y="13"/>
                    </a:lnTo>
                    <a:lnTo>
                      <a:pt x="171" y="11"/>
                    </a:lnTo>
                    <a:lnTo>
                      <a:pt x="163" y="9"/>
                    </a:lnTo>
                    <a:lnTo>
                      <a:pt x="156" y="7"/>
                    </a:lnTo>
                    <a:lnTo>
                      <a:pt x="146" y="4"/>
                    </a:lnTo>
                    <a:lnTo>
                      <a:pt x="137" y="4"/>
                    </a:lnTo>
                    <a:lnTo>
                      <a:pt x="129" y="2"/>
                    </a:lnTo>
                    <a:lnTo>
                      <a:pt x="120" y="2"/>
                    </a:lnTo>
                    <a:lnTo>
                      <a:pt x="110" y="2"/>
                    </a:lnTo>
                    <a:lnTo>
                      <a:pt x="102" y="2"/>
                    </a:lnTo>
                    <a:lnTo>
                      <a:pt x="93" y="0"/>
                    </a:lnTo>
                    <a:lnTo>
                      <a:pt x="83" y="0"/>
                    </a:lnTo>
                    <a:lnTo>
                      <a:pt x="76" y="0"/>
                    </a:lnTo>
                    <a:lnTo>
                      <a:pt x="68" y="2"/>
                    </a:lnTo>
                    <a:lnTo>
                      <a:pt x="59" y="2"/>
                    </a:lnTo>
                    <a:lnTo>
                      <a:pt x="51" y="4"/>
                    </a:lnTo>
                    <a:lnTo>
                      <a:pt x="44" y="4"/>
                    </a:lnTo>
                    <a:lnTo>
                      <a:pt x="38" y="7"/>
                    </a:lnTo>
                    <a:lnTo>
                      <a:pt x="30" y="9"/>
                    </a:lnTo>
                    <a:lnTo>
                      <a:pt x="25" y="11"/>
                    </a:lnTo>
                    <a:lnTo>
                      <a:pt x="19" y="15"/>
                    </a:lnTo>
                    <a:lnTo>
                      <a:pt x="13" y="19"/>
                    </a:lnTo>
                    <a:lnTo>
                      <a:pt x="6" y="26"/>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50" name="Freeform 106"/>
              <p:cNvSpPr>
                <a:spLocks/>
              </p:cNvSpPr>
              <p:nvPr/>
            </p:nvSpPr>
            <p:spPr bwMode="auto">
              <a:xfrm>
                <a:off x="1956" y="2057"/>
                <a:ext cx="7" cy="67"/>
              </a:xfrm>
              <a:custGeom>
                <a:avLst/>
                <a:gdLst>
                  <a:gd name="T0" fmla="*/ 13 w 13"/>
                  <a:gd name="T1" fmla="*/ 0 h 135"/>
                  <a:gd name="T2" fmla="*/ 13 w 13"/>
                  <a:gd name="T3" fmla="*/ 3 h 135"/>
                  <a:gd name="T4" fmla="*/ 13 w 13"/>
                  <a:gd name="T5" fmla="*/ 11 h 135"/>
                  <a:gd name="T6" fmla="*/ 13 w 13"/>
                  <a:gd name="T7" fmla="*/ 17 h 135"/>
                  <a:gd name="T8" fmla="*/ 13 w 13"/>
                  <a:gd name="T9" fmla="*/ 28 h 135"/>
                  <a:gd name="T10" fmla="*/ 13 w 13"/>
                  <a:gd name="T11" fmla="*/ 32 h 135"/>
                  <a:gd name="T12" fmla="*/ 13 w 13"/>
                  <a:gd name="T13" fmla="*/ 36 h 135"/>
                  <a:gd name="T14" fmla="*/ 13 w 13"/>
                  <a:gd name="T15" fmla="*/ 43 h 135"/>
                  <a:gd name="T16" fmla="*/ 13 w 13"/>
                  <a:gd name="T17" fmla="*/ 49 h 135"/>
                  <a:gd name="T18" fmla="*/ 13 w 13"/>
                  <a:gd name="T19" fmla="*/ 55 h 135"/>
                  <a:gd name="T20" fmla="*/ 13 w 13"/>
                  <a:gd name="T21" fmla="*/ 60 h 135"/>
                  <a:gd name="T22" fmla="*/ 13 w 13"/>
                  <a:gd name="T23" fmla="*/ 66 h 135"/>
                  <a:gd name="T24" fmla="*/ 13 w 13"/>
                  <a:gd name="T25" fmla="*/ 72 h 135"/>
                  <a:gd name="T26" fmla="*/ 11 w 13"/>
                  <a:gd name="T27" fmla="*/ 83 h 135"/>
                  <a:gd name="T28" fmla="*/ 11 w 13"/>
                  <a:gd name="T29" fmla="*/ 95 h 135"/>
                  <a:gd name="T30" fmla="*/ 9 w 13"/>
                  <a:gd name="T31" fmla="*/ 104 h 135"/>
                  <a:gd name="T32" fmla="*/ 9 w 13"/>
                  <a:gd name="T33" fmla="*/ 114 h 135"/>
                  <a:gd name="T34" fmla="*/ 7 w 13"/>
                  <a:gd name="T35" fmla="*/ 121 h 135"/>
                  <a:gd name="T36" fmla="*/ 5 w 13"/>
                  <a:gd name="T37" fmla="*/ 127 h 135"/>
                  <a:gd name="T38" fmla="*/ 2 w 13"/>
                  <a:gd name="T39" fmla="*/ 131 h 135"/>
                  <a:gd name="T40" fmla="*/ 0 w 13"/>
                  <a:gd name="T41" fmla="*/ 135 h 135"/>
                  <a:gd name="T42" fmla="*/ 0 w 13"/>
                  <a:gd name="T43" fmla="*/ 133 h 135"/>
                  <a:gd name="T44" fmla="*/ 2 w 13"/>
                  <a:gd name="T45" fmla="*/ 129 h 135"/>
                  <a:gd name="T46" fmla="*/ 2 w 13"/>
                  <a:gd name="T47" fmla="*/ 123 h 135"/>
                  <a:gd name="T48" fmla="*/ 4 w 13"/>
                  <a:gd name="T49" fmla="*/ 114 h 135"/>
                  <a:gd name="T50" fmla="*/ 4 w 13"/>
                  <a:gd name="T51" fmla="*/ 104 h 135"/>
                  <a:gd name="T52" fmla="*/ 5 w 13"/>
                  <a:gd name="T53" fmla="*/ 95 h 135"/>
                  <a:gd name="T54" fmla="*/ 5 w 13"/>
                  <a:gd name="T55" fmla="*/ 87 h 135"/>
                  <a:gd name="T56" fmla="*/ 5 w 13"/>
                  <a:gd name="T57" fmla="*/ 83 h 135"/>
                  <a:gd name="T58" fmla="*/ 5 w 13"/>
                  <a:gd name="T59" fmla="*/ 76 h 135"/>
                  <a:gd name="T60" fmla="*/ 7 w 13"/>
                  <a:gd name="T61" fmla="*/ 72 h 135"/>
                  <a:gd name="T62" fmla="*/ 7 w 13"/>
                  <a:gd name="T63" fmla="*/ 64 h 135"/>
                  <a:gd name="T64" fmla="*/ 7 w 13"/>
                  <a:gd name="T65" fmla="*/ 59 h 135"/>
                  <a:gd name="T66" fmla="*/ 7 w 13"/>
                  <a:gd name="T67" fmla="*/ 53 h 135"/>
                  <a:gd name="T68" fmla="*/ 7 w 13"/>
                  <a:gd name="T69" fmla="*/ 45 h 135"/>
                  <a:gd name="T70" fmla="*/ 7 w 13"/>
                  <a:gd name="T71" fmla="*/ 40 h 135"/>
                  <a:gd name="T72" fmla="*/ 9 w 13"/>
                  <a:gd name="T73" fmla="*/ 34 h 135"/>
                  <a:gd name="T74" fmla="*/ 9 w 13"/>
                  <a:gd name="T75" fmla="*/ 28 h 135"/>
                  <a:gd name="T76" fmla="*/ 9 w 13"/>
                  <a:gd name="T77" fmla="*/ 24 h 135"/>
                  <a:gd name="T78" fmla="*/ 9 w 13"/>
                  <a:gd name="T79" fmla="*/ 15 h 135"/>
                  <a:gd name="T80" fmla="*/ 11 w 13"/>
                  <a:gd name="T81" fmla="*/ 7 h 135"/>
                  <a:gd name="T82" fmla="*/ 11 w 13"/>
                  <a:gd name="T83" fmla="*/ 2 h 135"/>
                  <a:gd name="T84" fmla="*/ 13 w 13"/>
                  <a:gd name="T85" fmla="*/ 0 h 135"/>
                  <a:gd name="T86" fmla="*/ 13 w 13"/>
                  <a:gd name="T87" fmla="*/ 0 h 13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
                  <a:gd name="T133" fmla="*/ 0 h 135"/>
                  <a:gd name="T134" fmla="*/ 13 w 13"/>
                  <a:gd name="T135" fmla="*/ 135 h 13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 h="135">
                    <a:moveTo>
                      <a:pt x="13" y="0"/>
                    </a:moveTo>
                    <a:lnTo>
                      <a:pt x="13" y="3"/>
                    </a:lnTo>
                    <a:lnTo>
                      <a:pt x="13" y="11"/>
                    </a:lnTo>
                    <a:lnTo>
                      <a:pt x="13" y="17"/>
                    </a:lnTo>
                    <a:lnTo>
                      <a:pt x="13" y="28"/>
                    </a:lnTo>
                    <a:lnTo>
                      <a:pt x="13" y="32"/>
                    </a:lnTo>
                    <a:lnTo>
                      <a:pt x="13" y="36"/>
                    </a:lnTo>
                    <a:lnTo>
                      <a:pt x="13" y="43"/>
                    </a:lnTo>
                    <a:lnTo>
                      <a:pt x="13" y="49"/>
                    </a:lnTo>
                    <a:lnTo>
                      <a:pt x="13" y="55"/>
                    </a:lnTo>
                    <a:lnTo>
                      <a:pt x="13" y="60"/>
                    </a:lnTo>
                    <a:lnTo>
                      <a:pt x="13" y="66"/>
                    </a:lnTo>
                    <a:lnTo>
                      <a:pt x="13" y="72"/>
                    </a:lnTo>
                    <a:lnTo>
                      <a:pt x="11" y="83"/>
                    </a:lnTo>
                    <a:lnTo>
                      <a:pt x="11" y="95"/>
                    </a:lnTo>
                    <a:lnTo>
                      <a:pt x="9" y="104"/>
                    </a:lnTo>
                    <a:lnTo>
                      <a:pt x="9" y="114"/>
                    </a:lnTo>
                    <a:lnTo>
                      <a:pt x="7" y="121"/>
                    </a:lnTo>
                    <a:lnTo>
                      <a:pt x="5" y="127"/>
                    </a:lnTo>
                    <a:lnTo>
                      <a:pt x="2" y="131"/>
                    </a:lnTo>
                    <a:lnTo>
                      <a:pt x="0" y="135"/>
                    </a:lnTo>
                    <a:lnTo>
                      <a:pt x="0" y="133"/>
                    </a:lnTo>
                    <a:lnTo>
                      <a:pt x="2" y="129"/>
                    </a:lnTo>
                    <a:lnTo>
                      <a:pt x="2" y="123"/>
                    </a:lnTo>
                    <a:lnTo>
                      <a:pt x="4" y="114"/>
                    </a:lnTo>
                    <a:lnTo>
                      <a:pt x="4" y="104"/>
                    </a:lnTo>
                    <a:lnTo>
                      <a:pt x="5" y="95"/>
                    </a:lnTo>
                    <a:lnTo>
                      <a:pt x="5" y="87"/>
                    </a:lnTo>
                    <a:lnTo>
                      <a:pt x="5" y="83"/>
                    </a:lnTo>
                    <a:lnTo>
                      <a:pt x="5" y="76"/>
                    </a:lnTo>
                    <a:lnTo>
                      <a:pt x="7" y="72"/>
                    </a:lnTo>
                    <a:lnTo>
                      <a:pt x="7" y="64"/>
                    </a:lnTo>
                    <a:lnTo>
                      <a:pt x="7" y="59"/>
                    </a:lnTo>
                    <a:lnTo>
                      <a:pt x="7" y="53"/>
                    </a:lnTo>
                    <a:lnTo>
                      <a:pt x="7" y="45"/>
                    </a:lnTo>
                    <a:lnTo>
                      <a:pt x="7" y="40"/>
                    </a:lnTo>
                    <a:lnTo>
                      <a:pt x="9" y="34"/>
                    </a:lnTo>
                    <a:lnTo>
                      <a:pt x="9" y="28"/>
                    </a:lnTo>
                    <a:lnTo>
                      <a:pt x="9" y="24"/>
                    </a:lnTo>
                    <a:lnTo>
                      <a:pt x="9" y="15"/>
                    </a:lnTo>
                    <a:lnTo>
                      <a:pt x="11" y="7"/>
                    </a:lnTo>
                    <a:lnTo>
                      <a:pt x="11" y="2"/>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51" name="Freeform 107"/>
              <p:cNvSpPr>
                <a:spLocks/>
              </p:cNvSpPr>
              <p:nvPr/>
            </p:nvSpPr>
            <p:spPr bwMode="auto">
              <a:xfrm>
                <a:off x="1953" y="2129"/>
                <a:ext cx="3" cy="11"/>
              </a:xfrm>
              <a:custGeom>
                <a:avLst/>
                <a:gdLst>
                  <a:gd name="T0" fmla="*/ 6 w 6"/>
                  <a:gd name="T1" fmla="*/ 10 h 23"/>
                  <a:gd name="T2" fmla="*/ 6 w 6"/>
                  <a:gd name="T3" fmla="*/ 0 h 23"/>
                  <a:gd name="T4" fmla="*/ 4 w 6"/>
                  <a:gd name="T5" fmla="*/ 6 h 23"/>
                  <a:gd name="T6" fmla="*/ 2 w 6"/>
                  <a:gd name="T7" fmla="*/ 13 h 23"/>
                  <a:gd name="T8" fmla="*/ 0 w 6"/>
                  <a:gd name="T9" fmla="*/ 19 h 23"/>
                  <a:gd name="T10" fmla="*/ 4 w 6"/>
                  <a:gd name="T11" fmla="*/ 23 h 23"/>
                  <a:gd name="T12" fmla="*/ 6 w 6"/>
                  <a:gd name="T13" fmla="*/ 10 h 23"/>
                  <a:gd name="T14" fmla="*/ 6 w 6"/>
                  <a:gd name="T15" fmla="*/ 10 h 23"/>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3"/>
                  <a:gd name="T26" fmla="*/ 6 w 6"/>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3">
                    <a:moveTo>
                      <a:pt x="6" y="10"/>
                    </a:moveTo>
                    <a:lnTo>
                      <a:pt x="6" y="0"/>
                    </a:lnTo>
                    <a:lnTo>
                      <a:pt x="4" y="6"/>
                    </a:lnTo>
                    <a:lnTo>
                      <a:pt x="2" y="13"/>
                    </a:lnTo>
                    <a:lnTo>
                      <a:pt x="0" y="19"/>
                    </a:lnTo>
                    <a:lnTo>
                      <a:pt x="4" y="23"/>
                    </a:lnTo>
                    <a:lnTo>
                      <a:pt x="6"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52" name="Freeform 108"/>
              <p:cNvSpPr>
                <a:spLocks/>
              </p:cNvSpPr>
              <p:nvPr/>
            </p:nvSpPr>
            <p:spPr bwMode="auto">
              <a:xfrm>
                <a:off x="1843" y="1974"/>
                <a:ext cx="10" cy="6"/>
              </a:xfrm>
              <a:custGeom>
                <a:avLst/>
                <a:gdLst>
                  <a:gd name="T0" fmla="*/ 2 w 21"/>
                  <a:gd name="T1" fmla="*/ 12 h 12"/>
                  <a:gd name="T2" fmla="*/ 3 w 21"/>
                  <a:gd name="T3" fmla="*/ 10 h 12"/>
                  <a:gd name="T4" fmla="*/ 9 w 21"/>
                  <a:gd name="T5" fmla="*/ 8 h 12"/>
                  <a:gd name="T6" fmla="*/ 17 w 21"/>
                  <a:gd name="T7" fmla="*/ 6 h 12"/>
                  <a:gd name="T8" fmla="*/ 21 w 21"/>
                  <a:gd name="T9" fmla="*/ 4 h 12"/>
                  <a:gd name="T10" fmla="*/ 15 w 21"/>
                  <a:gd name="T11" fmla="*/ 0 h 12"/>
                  <a:gd name="T12" fmla="*/ 9 w 21"/>
                  <a:gd name="T13" fmla="*/ 2 h 12"/>
                  <a:gd name="T14" fmla="*/ 3 w 21"/>
                  <a:gd name="T15" fmla="*/ 4 h 12"/>
                  <a:gd name="T16" fmla="*/ 0 w 21"/>
                  <a:gd name="T17" fmla="*/ 6 h 12"/>
                  <a:gd name="T18" fmla="*/ 2 w 21"/>
                  <a:gd name="T19" fmla="*/ 12 h 12"/>
                  <a:gd name="T20" fmla="*/ 2 w 21"/>
                  <a:gd name="T21" fmla="*/ 1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12"/>
                  <a:gd name="T35" fmla="*/ 21 w 21"/>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12">
                    <a:moveTo>
                      <a:pt x="2" y="12"/>
                    </a:moveTo>
                    <a:lnTo>
                      <a:pt x="3" y="10"/>
                    </a:lnTo>
                    <a:lnTo>
                      <a:pt x="9" y="8"/>
                    </a:lnTo>
                    <a:lnTo>
                      <a:pt x="17" y="6"/>
                    </a:lnTo>
                    <a:lnTo>
                      <a:pt x="21" y="4"/>
                    </a:lnTo>
                    <a:lnTo>
                      <a:pt x="15" y="0"/>
                    </a:lnTo>
                    <a:lnTo>
                      <a:pt x="9" y="2"/>
                    </a:lnTo>
                    <a:lnTo>
                      <a:pt x="3" y="4"/>
                    </a:lnTo>
                    <a:lnTo>
                      <a:pt x="0" y="6"/>
                    </a:lnTo>
                    <a:lnTo>
                      <a:pt x="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53" name="Freeform 109"/>
              <p:cNvSpPr>
                <a:spLocks/>
              </p:cNvSpPr>
              <p:nvPr/>
            </p:nvSpPr>
            <p:spPr bwMode="auto">
              <a:xfrm>
                <a:off x="1735" y="2044"/>
                <a:ext cx="19" cy="30"/>
              </a:xfrm>
              <a:custGeom>
                <a:avLst/>
                <a:gdLst>
                  <a:gd name="T0" fmla="*/ 8 w 36"/>
                  <a:gd name="T1" fmla="*/ 36 h 59"/>
                  <a:gd name="T2" fmla="*/ 0 w 36"/>
                  <a:gd name="T3" fmla="*/ 59 h 59"/>
                  <a:gd name="T4" fmla="*/ 2 w 36"/>
                  <a:gd name="T5" fmla="*/ 55 h 59"/>
                  <a:gd name="T6" fmla="*/ 8 w 36"/>
                  <a:gd name="T7" fmla="*/ 49 h 59"/>
                  <a:gd name="T8" fmla="*/ 13 w 36"/>
                  <a:gd name="T9" fmla="*/ 40 h 59"/>
                  <a:gd name="T10" fmla="*/ 19 w 36"/>
                  <a:gd name="T11" fmla="*/ 30 h 59"/>
                  <a:gd name="T12" fmla="*/ 23 w 36"/>
                  <a:gd name="T13" fmla="*/ 19 h 59"/>
                  <a:gd name="T14" fmla="*/ 28 w 36"/>
                  <a:gd name="T15" fmla="*/ 11 h 59"/>
                  <a:gd name="T16" fmla="*/ 32 w 36"/>
                  <a:gd name="T17" fmla="*/ 4 h 59"/>
                  <a:gd name="T18" fmla="*/ 36 w 36"/>
                  <a:gd name="T19" fmla="*/ 0 h 59"/>
                  <a:gd name="T20" fmla="*/ 32 w 36"/>
                  <a:gd name="T21" fmla="*/ 2 h 59"/>
                  <a:gd name="T22" fmla="*/ 28 w 36"/>
                  <a:gd name="T23" fmla="*/ 6 h 59"/>
                  <a:gd name="T24" fmla="*/ 25 w 36"/>
                  <a:gd name="T25" fmla="*/ 13 h 59"/>
                  <a:gd name="T26" fmla="*/ 23 w 36"/>
                  <a:gd name="T27" fmla="*/ 19 h 59"/>
                  <a:gd name="T28" fmla="*/ 17 w 36"/>
                  <a:gd name="T29" fmla="*/ 25 h 59"/>
                  <a:gd name="T30" fmla="*/ 13 w 36"/>
                  <a:gd name="T31" fmla="*/ 30 h 59"/>
                  <a:gd name="T32" fmla="*/ 9 w 36"/>
                  <a:gd name="T33" fmla="*/ 32 h 59"/>
                  <a:gd name="T34" fmla="*/ 8 w 36"/>
                  <a:gd name="T35" fmla="*/ 36 h 59"/>
                  <a:gd name="T36" fmla="*/ 8 w 36"/>
                  <a:gd name="T37" fmla="*/ 3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
                  <a:gd name="T58" fmla="*/ 0 h 59"/>
                  <a:gd name="T59" fmla="*/ 36 w 36"/>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 h="59">
                    <a:moveTo>
                      <a:pt x="8" y="36"/>
                    </a:moveTo>
                    <a:lnTo>
                      <a:pt x="0" y="59"/>
                    </a:lnTo>
                    <a:lnTo>
                      <a:pt x="2" y="55"/>
                    </a:lnTo>
                    <a:lnTo>
                      <a:pt x="8" y="49"/>
                    </a:lnTo>
                    <a:lnTo>
                      <a:pt x="13" y="40"/>
                    </a:lnTo>
                    <a:lnTo>
                      <a:pt x="19" y="30"/>
                    </a:lnTo>
                    <a:lnTo>
                      <a:pt x="23" y="19"/>
                    </a:lnTo>
                    <a:lnTo>
                      <a:pt x="28" y="11"/>
                    </a:lnTo>
                    <a:lnTo>
                      <a:pt x="32" y="4"/>
                    </a:lnTo>
                    <a:lnTo>
                      <a:pt x="36" y="0"/>
                    </a:lnTo>
                    <a:lnTo>
                      <a:pt x="32" y="2"/>
                    </a:lnTo>
                    <a:lnTo>
                      <a:pt x="28" y="6"/>
                    </a:lnTo>
                    <a:lnTo>
                      <a:pt x="25" y="13"/>
                    </a:lnTo>
                    <a:lnTo>
                      <a:pt x="23" y="19"/>
                    </a:lnTo>
                    <a:lnTo>
                      <a:pt x="17" y="25"/>
                    </a:lnTo>
                    <a:lnTo>
                      <a:pt x="13" y="30"/>
                    </a:lnTo>
                    <a:lnTo>
                      <a:pt x="9" y="32"/>
                    </a:lnTo>
                    <a:lnTo>
                      <a:pt x="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54" name="Freeform 110"/>
              <p:cNvSpPr>
                <a:spLocks/>
              </p:cNvSpPr>
              <p:nvPr/>
            </p:nvSpPr>
            <p:spPr bwMode="auto">
              <a:xfrm>
                <a:off x="1816" y="1980"/>
                <a:ext cx="23" cy="12"/>
              </a:xfrm>
              <a:custGeom>
                <a:avLst/>
                <a:gdLst>
                  <a:gd name="T0" fmla="*/ 0 w 46"/>
                  <a:gd name="T1" fmla="*/ 24 h 24"/>
                  <a:gd name="T2" fmla="*/ 2 w 46"/>
                  <a:gd name="T3" fmla="*/ 19 h 24"/>
                  <a:gd name="T4" fmla="*/ 6 w 46"/>
                  <a:gd name="T5" fmla="*/ 17 h 24"/>
                  <a:gd name="T6" fmla="*/ 12 w 46"/>
                  <a:gd name="T7" fmla="*/ 11 h 24"/>
                  <a:gd name="T8" fmla="*/ 19 w 46"/>
                  <a:gd name="T9" fmla="*/ 7 h 24"/>
                  <a:gd name="T10" fmla="*/ 27 w 46"/>
                  <a:gd name="T11" fmla="*/ 4 h 24"/>
                  <a:gd name="T12" fmla="*/ 35 w 46"/>
                  <a:gd name="T13" fmla="*/ 2 h 24"/>
                  <a:gd name="T14" fmla="*/ 40 w 46"/>
                  <a:gd name="T15" fmla="*/ 0 h 24"/>
                  <a:gd name="T16" fmla="*/ 46 w 46"/>
                  <a:gd name="T17" fmla="*/ 0 h 24"/>
                  <a:gd name="T18" fmla="*/ 38 w 46"/>
                  <a:gd name="T19" fmla="*/ 2 h 24"/>
                  <a:gd name="T20" fmla="*/ 33 w 46"/>
                  <a:gd name="T21" fmla="*/ 5 h 24"/>
                  <a:gd name="T22" fmla="*/ 27 w 46"/>
                  <a:gd name="T23" fmla="*/ 7 h 24"/>
                  <a:gd name="T24" fmla="*/ 21 w 46"/>
                  <a:gd name="T25" fmla="*/ 11 h 24"/>
                  <a:gd name="T26" fmla="*/ 12 w 46"/>
                  <a:gd name="T27" fmla="*/ 17 h 24"/>
                  <a:gd name="T28" fmla="*/ 0 w 46"/>
                  <a:gd name="T29" fmla="*/ 24 h 24"/>
                  <a:gd name="T30" fmla="*/ 0 w 46"/>
                  <a:gd name="T31" fmla="*/ 24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24"/>
                  <a:gd name="T50" fmla="*/ 46 w 46"/>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24">
                    <a:moveTo>
                      <a:pt x="0" y="24"/>
                    </a:moveTo>
                    <a:lnTo>
                      <a:pt x="2" y="19"/>
                    </a:lnTo>
                    <a:lnTo>
                      <a:pt x="6" y="17"/>
                    </a:lnTo>
                    <a:lnTo>
                      <a:pt x="12" y="11"/>
                    </a:lnTo>
                    <a:lnTo>
                      <a:pt x="19" y="7"/>
                    </a:lnTo>
                    <a:lnTo>
                      <a:pt x="27" y="4"/>
                    </a:lnTo>
                    <a:lnTo>
                      <a:pt x="35" y="2"/>
                    </a:lnTo>
                    <a:lnTo>
                      <a:pt x="40" y="0"/>
                    </a:lnTo>
                    <a:lnTo>
                      <a:pt x="46" y="0"/>
                    </a:lnTo>
                    <a:lnTo>
                      <a:pt x="38" y="2"/>
                    </a:lnTo>
                    <a:lnTo>
                      <a:pt x="33" y="5"/>
                    </a:lnTo>
                    <a:lnTo>
                      <a:pt x="27" y="7"/>
                    </a:lnTo>
                    <a:lnTo>
                      <a:pt x="21" y="11"/>
                    </a:lnTo>
                    <a:lnTo>
                      <a:pt x="12" y="17"/>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55" name="Freeform 111"/>
              <p:cNvSpPr>
                <a:spLocks/>
              </p:cNvSpPr>
              <p:nvPr/>
            </p:nvSpPr>
            <p:spPr bwMode="auto">
              <a:xfrm>
                <a:off x="1909" y="1998"/>
                <a:ext cx="15" cy="24"/>
              </a:xfrm>
              <a:custGeom>
                <a:avLst/>
                <a:gdLst>
                  <a:gd name="T0" fmla="*/ 15 w 28"/>
                  <a:gd name="T1" fmla="*/ 21 h 47"/>
                  <a:gd name="T2" fmla="*/ 17 w 28"/>
                  <a:gd name="T3" fmla="*/ 26 h 47"/>
                  <a:gd name="T4" fmla="*/ 21 w 28"/>
                  <a:gd name="T5" fmla="*/ 32 h 47"/>
                  <a:gd name="T6" fmla="*/ 22 w 28"/>
                  <a:gd name="T7" fmla="*/ 40 h 47"/>
                  <a:gd name="T8" fmla="*/ 28 w 28"/>
                  <a:gd name="T9" fmla="*/ 47 h 47"/>
                  <a:gd name="T10" fmla="*/ 26 w 28"/>
                  <a:gd name="T11" fmla="*/ 40 h 47"/>
                  <a:gd name="T12" fmla="*/ 24 w 28"/>
                  <a:gd name="T13" fmla="*/ 34 h 47"/>
                  <a:gd name="T14" fmla="*/ 21 w 28"/>
                  <a:gd name="T15" fmla="*/ 26 h 47"/>
                  <a:gd name="T16" fmla="*/ 17 w 28"/>
                  <a:gd name="T17" fmla="*/ 19 h 47"/>
                  <a:gd name="T18" fmla="*/ 11 w 28"/>
                  <a:gd name="T19" fmla="*/ 11 h 47"/>
                  <a:gd name="T20" fmla="*/ 7 w 28"/>
                  <a:gd name="T21" fmla="*/ 6 h 47"/>
                  <a:gd name="T22" fmla="*/ 3 w 28"/>
                  <a:gd name="T23" fmla="*/ 2 h 47"/>
                  <a:gd name="T24" fmla="*/ 0 w 28"/>
                  <a:gd name="T25" fmla="*/ 0 h 47"/>
                  <a:gd name="T26" fmla="*/ 3 w 28"/>
                  <a:gd name="T27" fmla="*/ 6 h 47"/>
                  <a:gd name="T28" fmla="*/ 7 w 28"/>
                  <a:gd name="T29" fmla="*/ 11 h 47"/>
                  <a:gd name="T30" fmla="*/ 9 w 28"/>
                  <a:gd name="T31" fmla="*/ 15 h 47"/>
                  <a:gd name="T32" fmla="*/ 15 w 28"/>
                  <a:gd name="T33" fmla="*/ 21 h 47"/>
                  <a:gd name="T34" fmla="*/ 15 w 28"/>
                  <a:gd name="T35" fmla="*/ 21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7"/>
                  <a:gd name="T56" fmla="*/ 28 w 28"/>
                  <a:gd name="T57" fmla="*/ 47 h 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7">
                    <a:moveTo>
                      <a:pt x="15" y="21"/>
                    </a:moveTo>
                    <a:lnTo>
                      <a:pt x="17" y="26"/>
                    </a:lnTo>
                    <a:lnTo>
                      <a:pt x="21" y="32"/>
                    </a:lnTo>
                    <a:lnTo>
                      <a:pt x="22" y="40"/>
                    </a:lnTo>
                    <a:lnTo>
                      <a:pt x="28" y="47"/>
                    </a:lnTo>
                    <a:lnTo>
                      <a:pt x="26" y="40"/>
                    </a:lnTo>
                    <a:lnTo>
                      <a:pt x="24" y="34"/>
                    </a:lnTo>
                    <a:lnTo>
                      <a:pt x="21" y="26"/>
                    </a:lnTo>
                    <a:lnTo>
                      <a:pt x="17" y="19"/>
                    </a:lnTo>
                    <a:lnTo>
                      <a:pt x="11" y="11"/>
                    </a:lnTo>
                    <a:lnTo>
                      <a:pt x="7" y="6"/>
                    </a:lnTo>
                    <a:lnTo>
                      <a:pt x="3" y="2"/>
                    </a:lnTo>
                    <a:lnTo>
                      <a:pt x="0" y="0"/>
                    </a:lnTo>
                    <a:lnTo>
                      <a:pt x="3" y="6"/>
                    </a:lnTo>
                    <a:lnTo>
                      <a:pt x="7" y="11"/>
                    </a:lnTo>
                    <a:lnTo>
                      <a:pt x="9" y="15"/>
                    </a:lnTo>
                    <a:lnTo>
                      <a:pt x="15"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56" name="Freeform 112"/>
              <p:cNvSpPr>
                <a:spLocks/>
              </p:cNvSpPr>
              <p:nvPr/>
            </p:nvSpPr>
            <p:spPr bwMode="auto">
              <a:xfrm>
                <a:off x="1934" y="2074"/>
                <a:ext cx="1" cy="18"/>
              </a:xfrm>
              <a:custGeom>
                <a:avLst/>
                <a:gdLst>
                  <a:gd name="T0" fmla="*/ 2 w 2"/>
                  <a:gd name="T1" fmla="*/ 36 h 36"/>
                  <a:gd name="T2" fmla="*/ 2 w 2"/>
                  <a:gd name="T3" fmla="*/ 26 h 36"/>
                  <a:gd name="T4" fmla="*/ 2 w 2"/>
                  <a:gd name="T5" fmla="*/ 19 h 36"/>
                  <a:gd name="T6" fmla="*/ 2 w 2"/>
                  <a:gd name="T7" fmla="*/ 9 h 36"/>
                  <a:gd name="T8" fmla="*/ 2 w 2"/>
                  <a:gd name="T9" fmla="*/ 0 h 36"/>
                  <a:gd name="T10" fmla="*/ 0 w 2"/>
                  <a:gd name="T11" fmla="*/ 7 h 36"/>
                  <a:gd name="T12" fmla="*/ 0 w 2"/>
                  <a:gd name="T13" fmla="*/ 19 h 36"/>
                  <a:gd name="T14" fmla="*/ 0 w 2"/>
                  <a:gd name="T15" fmla="*/ 23 h 36"/>
                  <a:gd name="T16" fmla="*/ 0 w 2"/>
                  <a:gd name="T17" fmla="*/ 28 h 36"/>
                  <a:gd name="T18" fmla="*/ 0 w 2"/>
                  <a:gd name="T19" fmla="*/ 32 h 36"/>
                  <a:gd name="T20" fmla="*/ 2 w 2"/>
                  <a:gd name="T21" fmla="*/ 36 h 36"/>
                  <a:gd name="T22" fmla="*/ 2 w 2"/>
                  <a:gd name="T23" fmla="*/ 36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36"/>
                  <a:gd name="T38" fmla="*/ 2 w 2"/>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36">
                    <a:moveTo>
                      <a:pt x="2" y="36"/>
                    </a:moveTo>
                    <a:lnTo>
                      <a:pt x="2" y="26"/>
                    </a:lnTo>
                    <a:lnTo>
                      <a:pt x="2" y="19"/>
                    </a:lnTo>
                    <a:lnTo>
                      <a:pt x="2" y="9"/>
                    </a:lnTo>
                    <a:lnTo>
                      <a:pt x="2" y="0"/>
                    </a:lnTo>
                    <a:lnTo>
                      <a:pt x="0" y="7"/>
                    </a:lnTo>
                    <a:lnTo>
                      <a:pt x="0" y="19"/>
                    </a:lnTo>
                    <a:lnTo>
                      <a:pt x="0" y="23"/>
                    </a:lnTo>
                    <a:lnTo>
                      <a:pt x="0" y="28"/>
                    </a:lnTo>
                    <a:lnTo>
                      <a:pt x="0" y="32"/>
                    </a:lnTo>
                    <a:lnTo>
                      <a:pt x="2"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57" name="Freeform 113"/>
              <p:cNvSpPr>
                <a:spLocks/>
              </p:cNvSpPr>
              <p:nvPr/>
            </p:nvSpPr>
            <p:spPr bwMode="auto">
              <a:xfrm>
                <a:off x="1849" y="2262"/>
                <a:ext cx="100" cy="78"/>
              </a:xfrm>
              <a:custGeom>
                <a:avLst/>
                <a:gdLst>
                  <a:gd name="T0" fmla="*/ 0 w 199"/>
                  <a:gd name="T1" fmla="*/ 86 h 156"/>
                  <a:gd name="T2" fmla="*/ 0 w 199"/>
                  <a:gd name="T3" fmla="*/ 57 h 156"/>
                  <a:gd name="T4" fmla="*/ 8 w 199"/>
                  <a:gd name="T5" fmla="*/ 36 h 156"/>
                  <a:gd name="T6" fmla="*/ 13 w 199"/>
                  <a:gd name="T7" fmla="*/ 31 h 156"/>
                  <a:gd name="T8" fmla="*/ 6 w 199"/>
                  <a:gd name="T9" fmla="*/ 51 h 156"/>
                  <a:gd name="T10" fmla="*/ 4 w 199"/>
                  <a:gd name="T11" fmla="*/ 70 h 156"/>
                  <a:gd name="T12" fmla="*/ 11 w 199"/>
                  <a:gd name="T13" fmla="*/ 63 h 156"/>
                  <a:gd name="T14" fmla="*/ 27 w 199"/>
                  <a:gd name="T15" fmla="*/ 32 h 156"/>
                  <a:gd name="T16" fmla="*/ 44 w 199"/>
                  <a:gd name="T17" fmla="*/ 17 h 156"/>
                  <a:gd name="T18" fmla="*/ 42 w 199"/>
                  <a:gd name="T19" fmla="*/ 25 h 156"/>
                  <a:gd name="T20" fmla="*/ 30 w 199"/>
                  <a:gd name="T21" fmla="*/ 44 h 156"/>
                  <a:gd name="T22" fmla="*/ 30 w 199"/>
                  <a:gd name="T23" fmla="*/ 57 h 156"/>
                  <a:gd name="T24" fmla="*/ 44 w 199"/>
                  <a:gd name="T25" fmla="*/ 31 h 156"/>
                  <a:gd name="T26" fmla="*/ 61 w 199"/>
                  <a:gd name="T27" fmla="*/ 13 h 156"/>
                  <a:gd name="T28" fmla="*/ 68 w 199"/>
                  <a:gd name="T29" fmla="*/ 17 h 156"/>
                  <a:gd name="T30" fmla="*/ 65 w 199"/>
                  <a:gd name="T31" fmla="*/ 31 h 156"/>
                  <a:gd name="T32" fmla="*/ 76 w 199"/>
                  <a:gd name="T33" fmla="*/ 27 h 156"/>
                  <a:gd name="T34" fmla="*/ 68 w 199"/>
                  <a:gd name="T35" fmla="*/ 57 h 156"/>
                  <a:gd name="T36" fmla="*/ 72 w 199"/>
                  <a:gd name="T37" fmla="*/ 69 h 156"/>
                  <a:gd name="T38" fmla="*/ 80 w 199"/>
                  <a:gd name="T39" fmla="*/ 61 h 156"/>
                  <a:gd name="T40" fmla="*/ 82 w 199"/>
                  <a:gd name="T41" fmla="*/ 42 h 156"/>
                  <a:gd name="T42" fmla="*/ 99 w 199"/>
                  <a:gd name="T43" fmla="*/ 29 h 156"/>
                  <a:gd name="T44" fmla="*/ 84 w 199"/>
                  <a:gd name="T45" fmla="*/ 51 h 156"/>
                  <a:gd name="T46" fmla="*/ 87 w 199"/>
                  <a:gd name="T47" fmla="*/ 69 h 156"/>
                  <a:gd name="T48" fmla="*/ 104 w 199"/>
                  <a:gd name="T49" fmla="*/ 78 h 156"/>
                  <a:gd name="T50" fmla="*/ 120 w 199"/>
                  <a:gd name="T51" fmla="*/ 74 h 156"/>
                  <a:gd name="T52" fmla="*/ 133 w 199"/>
                  <a:gd name="T53" fmla="*/ 61 h 156"/>
                  <a:gd name="T54" fmla="*/ 122 w 199"/>
                  <a:gd name="T55" fmla="*/ 38 h 156"/>
                  <a:gd name="T56" fmla="*/ 120 w 199"/>
                  <a:gd name="T57" fmla="*/ 25 h 156"/>
                  <a:gd name="T58" fmla="*/ 131 w 199"/>
                  <a:gd name="T59" fmla="*/ 23 h 156"/>
                  <a:gd name="T60" fmla="*/ 133 w 199"/>
                  <a:gd name="T61" fmla="*/ 31 h 156"/>
                  <a:gd name="T62" fmla="*/ 142 w 199"/>
                  <a:gd name="T63" fmla="*/ 29 h 156"/>
                  <a:gd name="T64" fmla="*/ 144 w 199"/>
                  <a:gd name="T65" fmla="*/ 36 h 156"/>
                  <a:gd name="T66" fmla="*/ 148 w 199"/>
                  <a:gd name="T67" fmla="*/ 13 h 156"/>
                  <a:gd name="T68" fmla="*/ 161 w 199"/>
                  <a:gd name="T69" fmla="*/ 4 h 156"/>
                  <a:gd name="T70" fmla="*/ 169 w 199"/>
                  <a:gd name="T71" fmla="*/ 27 h 156"/>
                  <a:gd name="T72" fmla="*/ 177 w 199"/>
                  <a:gd name="T73" fmla="*/ 31 h 156"/>
                  <a:gd name="T74" fmla="*/ 179 w 199"/>
                  <a:gd name="T75" fmla="*/ 6 h 156"/>
                  <a:gd name="T76" fmla="*/ 186 w 199"/>
                  <a:gd name="T77" fmla="*/ 0 h 156"/>
                  <a:gd name="T78" fmla="*/ 199 w 199"/>
                  <a:gd name="T79" fmla="*/ 32 h 156"/>
                  <a:gd name="T80" fmla="*/ 199 w 199"/>
                  <a:gd name="T81" fmla="*/ 59 h 156"/>
                  <a:gd name="T82" fmla="*/ 194 w 199"/>
                  <a:gd name="T83" fmla="*/ 82 h 156"/>
                  <a:gd name="T84" fmla="*/ 184 w 199"/>
                  <a:gd name="T85" fmla="*/ 101 h 156"/>
                  <a:gd name="T86" fmla="*/ 167 w 199"/>
                  <a:gd name="T87" fmla="*/ 122 h 156"/>
                  <a:gd name="T88" fmla="*/ 139 w 199"/>
                  <a:gd name="T89" fmla="*/ 145 h 156"/>
                  <a:gd name="T90" fmla="*/ 112 w 199"/>
                  <a:gd name="T91" fmla="*/ 154 h 156"/>
                  <a:gd name="T92" fmla="*/ 103 w 199"/>
                  <a:gd name="T93" fmla="*/ 154 h 156"/>
                  <a:gd name="T94" fmla="*/ 76 w 199"/>
                  <a:gd name="T95" fmla="*/ 150 h 156"/>
                  <a:gd name="T96" fmla="*/ 55 w 199"/>
                  <a:gd name="T97" fmla="*/ 143 h 156"/>
                  <a:gd name="T98" fmla="*/ 38 w 199"/>
                  <a:gd name="T99" fmla="*/ 135 h 156"/>
                  <a:gd name="T100" fmla="*/ 21 w 199"/>
                  <a:gd name="T101" fmla="*/ 122 h 156"/>
                  <a:gd name="T102" fmla="*/ 8 w 199"/>
                  <a:gd name="T103" fmla="*/ 101 h 1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9"/>
                  <a:gd name="T157" fmla="*/ 0 h 156"/>
                  <a:gd name="T158" fmla="*/ 199 w 199"/>
                  <a:gd name="T159" fmla="*/ 156 h 1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9" h="156">
                    <a:moveTo>
                      <a:pt x="6" y="95"/>
                    </a:moveTo>
                    <a:lnTo>
                      <a:pt x="2" y="93"/>
                    </a:lnTo>
                    <a:lnTo>
                      <a:pt x="0" y="86"/>
                    </a:lnTo>
                    <a:lnTo>
                      <a:pt x="0" y="78"/>
                    </a:lnTo>
                    <a:lnTo>
                      <a:pt x="0" y="69"/>
                    </a:lnTo>
                    <a:lnTo>
                      <a:pt x="0" y="57"/>
                    </a:lnTo>
                    <a:lnTo>
                      <a:pt x="2" y="48"/>
                    </a:lnTo>
                    <a:lnTo>
                      <a:pt x="4" y="40"/>
                    </a:lnTo>
                    <a:lnTo>
                      <a:pt x="8" y="36"/>
                    </a:lnTo>
                    <a:lnTo>
                      <a:pt x="13" y="31"/>
                    </a:lnTo>
                    <a:lnTo>
                      <a:pt x="17" y="29"/>
                    </a:lnTo>
                    <a:lnTo>
                      <a:pt x="13" y="31"/>
                    </a:lnTo>
                    <a:lnTo>
                      <a:pt x="9" y="36"/>
                    </a:lnTo>
                    <a:lnTo>
                      <a:pt x="8" y="42"/>
                    </a:lnTo>
                    <a:lnTo>
                      <a:pt x="6" y="51"/>
                    </a:lnTo>
                    <a:lnTo>
                      <a:pt x="4" y="57"/>
                    </a:lnTo>
                    <a:lnTo>
                      <a:pt x="4" y="65"/>
                    </a:lnTo>
                    <a:lnTo>
                      <a:pt x="4" y="70"/>
                    </a:lnTo>
                    <a:lnTo>
                      <a:pt x="4" y="78"/>
                    </a:lnTo>
                    <a:lnTo>
                      <a:pt x="9" y="78"/>
                    </a:lnTo>
                    <a:lnTo>
                      <a:pt x="11" y="63"/>
                    </a:lnTo>
                    <a:lnTo>
                      <a:pt x="11" y="53"/>
                    </a:lnTo>
                    <a:lnTo>
                      <a:pt x="17" y="44"/>
                    </a:lnTo>
                    <a:lnTo>
                      <a:pt x="27" y="32"/>
                    </a:lnTo>
                    <a:lnTo>
                      <a:pt x="30" y="27"/>
                    </a:lnTo>
                    <a:lnTo>
                      <a:pt x="42" y="15"/>
                    </a:lnTo>
                    <a:lnTo>
                      <a:pt x="44" y="17"/>
                    </a:lnTo>
                    <a:lnTo>
                      <a:pt x="46" y="17"/>
                    </a:lnTo>
                    <a:lnTo>
                      <a:pt x="44" y="19"/>
                    </a:lnTo>
                    <a:lnTo>
                      <a:pt x="42" y="25"/>
                    </a:lnTo>
                    <a:lnTo>
                      <a:pt x="36" y="31"/>
                    </a:lnTo>
                    <a:lnTo>
                      <a:pt x="34" y="38"/>
                    </a:lnTo>
                    <a:lnTo>
                      <a:pt x="30" y="44"/>
                    </a:lnTo>
                    <a:lnTo>
                      <a:pt x="28" y="51"/>
                    </a:lnTo>
                    <a:lnTo>
                      <a:pt x="28" y="55"/>
                    </a:lnTo>
                    <a:lnTo>
                      <a:pt x="30" y="57"/>
                    </a:lnTo>
                    <a:lnTo>
                      <a:pt x="38" y="51"/>
                    </a:lnTo>
                    <a:lnTo>
                      <a:pt x="40" y="36"/>
                    </a:lnTo>
                    <a:lnTo>
                      <a:pt x="44" y="31"/>
                    </a:lnTo>
                    <a:lnTo>
                      <a:pt x="53" y="25"/>
                    </a:lnTo>
                    <a:lnTo>
                      <a:pt x="59" y="17"/>
                    </a:lnTo>
                    <a:lnTo>
                      <a:pt x="61" y="13"/>
                    </a:lnTo>
                    <a:lnTo>
                      <a:pt x="76" y="6"/>
                    </a:lnTo>
                    <a:lnTo>
                      <a:pt x="74" y="12"/>
                    </a:lnTo>
                    <a:lnTo>
                      <a:pt x="68" y="17"/>
                    </a:lnTo>
                    <a:lnTo>
                      <a:pt x="68" y="23"/>
                    </a:lnTo>
                    <a:lnTo>
                      <a:pt x="68" y="27"/>
                    </a:lnTo>
                    <a:lnTo>
                      <a:pt x="65" y="31"/>
                    </a:lnTo>
                    <a:lnTo>
                      <a:pt x="65" y="36"/>
                    </a:lnTo>
                    <a:lnTo>
                      <a:pt x="70" y="31"/>
                    </a:lnTo>
                    <a:lnTo>
                      <a:pt x="76" y="27"/>
                    </a:lnTo>
                    <a:lnTo>
                      <a:pt x="80" y="25"/>
                    </a:lnTo>
                    <a:lnTo>
                      <a:pt x="84" y="27"/>
                    </a:lnTo>
                    <a:lnTo>
                      <a:pt x="68" y="57"/>
                    </a:lnTo>
                    <a:lnTo>
                      <a:pt x="70" y="63"/>
                    </a:lnTo>
                    <a:lnTo>
                      <a:pt x="72" y="69"/>
                    </a:lnTo>
                    <a:lnTo>
                      <a:pt x="74" y="72"/>
                    </a:lnTo>
                    <a:lnTo>
                      <a:pt x="76" y="69"/>
                    </a:lnTo>
                    <a:lnTo>
                      <a:pt x="80" y="61"/>
                    </a:lnTo>
                    <a:lnTo>
                      <a:pt x="80" y="53"/>
                    </a:lnTo>
                    <a:lnTo>
                      <a:pt x="80" y="48"/>
                    </a:lnTo>
                    <a:lnTo>
                      <a:pt x="82" y="42"/>
                    </a:lnTo>
                    <a:lnTo>
                      <a:pt x="85" y="36"/>
                    </a:lnTo>
                    <a:lnTo>
                      <a:pt x="89" y="31"/>
                    </a:lnTo>
                    <a:lnTo>
                      <a:pt x="99" y="29"/>
                    </a:lnTo>
                    <a:lnTo>
                      <a:pt x="89" y="36"/>
                    </a:lnTo>
                    <a:lnTo>
                      <a:pt x="85" y="44"/>
                    </a:lnTo>
                    <a:lnTo>
                      <a:pt x="84" y="51"/>
                    </a:lnTo>
                    <a:lnTo>
                      <a:pt x="84" y="57"/>
                    </a:lnTo>
                    <a:lnTo>
                      <a:pt x="84" y="63"/>
                    </a:lnTo>
                    <a:lnTo>
                      <a:pt x="87" y="69"/>
                    </a:lnTo>
                    <a:lnTo>
                      <a:pt x="91" y="74"/>
                    </a:lnTo>
                    <a:lnTo>
                      <a:pt x="101" y="80"/>
                    </a:lnTo>
                    <a:lnTo>
                      <a:pt x="104" y="78"/>
                    </a:lnTo>
                    <a:lnTo>
                      <a:pt x="110" y="78"/>
                    </a:lnTo>
                    <a:lnTo>
                      <a:pt x="114" y="74"/>
                    </a:lnTo>
                    <a:lnTo>
                      <a:pt x="120" y="74"/>
                    </a:lnTo>
                    <a:lnTo>
                      <a:pt x="125" y="70"/>
                    </a:lnTo>
                    <a:lnTo>
                      <a:pt x="129" y="69"/>
                    </a:lnTo>
                    <a:lnTo>
                      <a:pt x="133" y="61"/>
                    </a:lnTo>
                    <a:lnTo>
                      <a:pt x="131" y="53"/>
                    </a:lnTo>
                    <a:lnTo>
                      <a:pt x="127" y="46"/>
                    </a:lnTo>
                    <a:lnTo>
                      <a:pt x="122" y="38"/>
                    </a:lnTo>
                    <a:lnTo>
                      <a:pt x="118" y="32"/>
                    </a:lnTo>
                    <a:lnTo>
                      <a:pt x="118" y="29"/>
                    </a:lnTo>
                    <a:lnTo>
                      <a:pt x="120" y="25"/>
                    </a:lnTo>
                    <a:lnTo>
                      <a:pt x="123" y="23"/>
                    </a:lnTo>
                    <a:lnTo>
                      <a:pt x="127" y="21"/>
                    </a:lnTo>
                    <a:lnTo>
                      <a:pt x="131" y="23"/>
                    </a:lnTo>
                    <a:lnTo>
                      <a:pt x="129" y="27"/>
                    </a:lnTo>
                    <a:lnTo>
                      <a:pt x="127" y="31"/>
                    </a:lnTo>
                    <a:lnTo>
                      <a:pt x="133" y="31"/>
                    </a:lnTo>
                    <a:lnTo>
                      <a:pt x="133" y="29"/>
                    </a:lnTo>
                    <a:lnTo>
                      <a:pt x="139" y="27"/>
                    </a:lnTo>
                    <a:lnTo>
                      <a:pt x="142" y="29"/>
                    </a:lnTo>
                    <a:lnTo>
                      <a:pt x="137" y="32"/>
                    </a:lnTo>
                    <a:lnTo>
                      <a:pt x="139" y="36"/>
                    </a:lnTo>
                    <a:lnTo>
                      <a:pt x="144" y="36"/>
                    </a:lnTo>
                    <a:lnTo>
                      <a:pt x="146" y="27"/>
                    </a:lnTo>
                    <a:lnTo>
                      <a:pt x="148" y="17"/>
                    </a:lnTo>
                    <a:lnTo>
                      <a:pt x="148" y="13"/>
                    </a:lnTo>
                    <a:lnTo>
                      <a:pt x="152" y="12"/>
                    </a:lnTo>
                    <a:lnTo>
                      <a:pt x="154" y="8"/>
                    </a:lnTo>
                    <a:lnTo>
                      <a:pt x="161" y="4"/>
                    </a:lnTo>
                    <a:lnTo>
                      <a:pt x="163" y="15"/>
                    </a:lnTo>
                    <a:lnTo>
                      <a:pt x="169" y="19"/>
                    </a:lnTo>
                    <a:lnTo>
                      <a:pt x="169" y="27"/>
                    </a:lnTo>
                    <a:lnTo>
                      <a:pt x="165" y="38"/>
                    </a:lnTo>
                    <a:lnTo>
                      <a:pt x="179" y="40"/>
                    </a:lnTo>
                    <a:lnTo>
                      <a:pt x="177" y="31"/>
                    </a:lnTo>
                    <a:lnTo>
                      <a:pt x="175" y="23"/>
                    </a:lnTo>
                    <a:lnTo>
                      <a:pt x="175" y="13"/>
                    </a:lnTo>
                    <a:lnTo>
                      <a:pt x="179" y="6"/>
                    </a:lnTo>
                    <a:lnTo>
                      <a:pt x="180" y="4"/>
                    </a:lnTo>
                    <a:lnTo>
                      <a:pt x="184" y="0"/>
                    </a:lnTo>
                    <a:lnTo>
                      <a:pt x="186" y="0"/>
                    </a:lnTo>
                    <a:lnTo>
                      <a:pt x="190" y="4"/>
                    </a:lnTo>
                    <a:lnTo>
                      <a:pt x="198" y="25"/>
                    </a:lnTo>
                    <a:lnTo>
                      <a:pt x="199" y="32"/>
                    </a:lnTo>
                    <a:lnTo>
                      <a:pt x="199" y="42"/>
                    </a:lnTo>
                    <a:lnTo>
                      <a:pt x="199" y="50"/>
                    </a:lnTo>
                    <a:lnTo>
                      <a:pt x="199" y="59"/>
                    </a:lnTo>
                    <a:lnTo>
                      <a:pt x="198" y="67"/>
                    </a:lnTo>
                    <a:lnTo>
                      <a:pt x="196" y="74"/>
                    </a:lnTo>
                    <a:lnTo>
                      <a:pt x="194" y="82"/>
                    </a:lnTo>
                    <a:lnTo>
                      <a:pt x="192" y="88"/>
                    </a:lnTo>
                    <a:lnTo>
                      <a:pt x="188" y="95"/>
                    </a:lnTo>
                    <a:lnTo>
                      <a:pt x="184" y="101"/>
                    </a:lnTo>
                    <a:lnTo>
                      <a:pt x="180" y="107"/>
                    </a:lnTo>
                    <a:lnTo>
                      <a:pt x="177" y="112"/>
                    </a:lnTo>
                    <a:lnTo>
                      <a:pt x="167" y="122"/>
                    </a:lnTo>
                    <a:lnTo>
                      <a:pt x="158" y="133"/>
                    </a:lnTo>
                    <a:lnTo>
                      <a:pt x="146" y="139"/>
                    </a:lnTo>
                    <a:lnTo>
                      <a:pt x="139" y="145"/>
                    </a:lnTo>
                    <a:lnTo>
                      <a:pt x="127" y="150"/>
                    </a:lnTo>
                    <a:lnTo>
                      <a:pt x="120" y="154"/>
                    </a:lnTo>
                    <a:lnTo>
                      <a:pt x="112" y="154"/>
                    </a:lnTo>
                    <a:lnTo>
                      <a:pt x="106" y="156"/>
                    </a:lnTo>
                    <a:lnTo>
                      <a:pt x="103" y="156"/>
                    </a:lnTo>
                    <a:lnTo>
                      <a:pt x="103" y="154"/>
                    </a:lnTo>
                    <a:lnTo>
                      <a:pt x="93" y="152"/>
                    </a:lnTo>
                    <a:lnTo>
                      <a:pt x="85" y="152"/>
                    </a:lnTo>
                    <a:lnTo>
                      <a:pt x="76" y="150"/>
                    </a:lnTo>
                    <a:lnTo>
                      <a:pt x="70" y="148"/>
                    </a:lnTo>
                    <a:lnTo>
                      <a:pt x="63" y="146"/>
                    </a:lnTo>
                    <a:lnTo>
                      <a:pt x="55" y="143"/>
                    </a:lnTo>
                    <a:lnTo>
                      <a:pt x="49" y="141"/>
                    </a:lnTo>
                    <a:lnTo>
                      <a:pt x="44" y="139"/>
                    </a:lnTo>
                    <a:lnTo>
                      <a:pt x="38" y="135"/>
                    </a:lnTo>
                    <a:lnTo>
                      <a:pt x="32" y="131"/>
                    </a:lnTo>
                    <a:lnTo>
                      <a:pt x="27" y="126"/>
                    </a:lnTo>
                    <a:lnTo>
                      <a:pt x="21" y="122"/>
                    </a:lnTo>
                    <a:lnTo>
                      <a:pt x="17" y="114"/>
                    </a:lnTo>
                    <a:lnTo>
                      <a:pt x="13" y="108"/>
                    </a:lnTo>
                    <a:lnTo>
                      <a:pt x="8" y="101"/>
                    </a:lnTo>
                    <a:lnTo>
                      <a:pt x="6"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58" name="Freeform 114"/>
              <p:cNvSpPr>
                <a:spLocks/>
              </p:cNvSpPr>
              <p:nvPr/>
            </p:nvSpPr>
            <p:spPr bwMode="auto">
              <a:xfrm>
                <a:off x="1877" y="2319"/>
                <a:ext cx="31" cy="10"/>
              </a:xfrm>
              <a:custGeom>
                <a:avLst/>
                <a:gdLst>
                  <a:gd name="T0" fmla="*/ 63 w 63"/>
                  <a:gd name="T1" fmla="*/ 19 h 19"/>
                  <a:gd name="T2" fmla="*/ 57 w 63"/>
                  <a:gd name="T3" fmla="*/ 19 h 19"/>
                  <a:gd name="T4" fmla="*/ 49 w 63"/>
                  <a:gd name="T5" fmla="*/ 19 h 19"/>
                  <a:gd name="T6" fmla="*/ 44 w 63"/>
                  <a:gd name="T7" fmla="*/ 17 h 19"/>
                  <a:gd name="T8" fmla="*/ 38 w 63"/>
                  <a:gd name="T9" fmla="*/ 17 h 19"/>
                  <a:gd name="T10" fmla="*/ 32 w 63"/>
                  <a:gd name="T11" fmla="*/ 15 h 19"/>
                  <a:gd name="T12" fmla="*/ 27 w 63"/>
                  <a:gd name="T13" fmla="*/ 15 h 19"/>
                  <a:gd name="T14" fmla="*/ 21 w 63"/>
                  <a:gd name="T15" fmla="*/ 13 h 19"/>
                  <a:gd name="T16" fmla="*/ 15 w 63"/>
                  <a:gd name="T17" fmla="*/ 12 h 19"/>
                  <a:gd name="T18" fmla="*/ 10 w 63"/>
                  <a:gd name="T19" fmla="*/ 10 h 19"/>
                  <a:gd name="T20" fmla="*/ 6 w 63"/>
                  <a:gd name="T21" fmla="*/ 10 h 19"/>
                  <a:gd name="T22" fmla="*/ 0 w 63"/>
                  <a:gd name="T23" fmla="*/ 6 h 19"/>
                  <a:gd name="T24" fmla="*/ 0 w 63"/>
                  <a:gd name="T25" fmla="*/ 0 h 19"/>
                  <a:gd name="T26" fmla="*/ 4 w 63"/>
                  <a:gd name="T27" fmla="*/ 4 h 19"/>
                  <a:gd name="T28" fmla="*/ 8 w 63"/>
                  <a:gd name="T29" fmla="*/ 6 h 19"/>
                  <a:gd name="T30" fmla="*/ 13 w 63"/>
                  <a:gd name="T31" fmla="*/ 8 h 19"/>
                  <a:gd name="T32" fmla="*/ 19 w 63"/>
                  <a:gd name="T33" fmla="*/ 10 h 19"/>
                  <a:gd name="T34" fmla="*/ 27 w 63"/>
                  <a:gd name="T35" fmla="*/ 10 h 19"/>
                  <a:gd name="T36" fmla="*/ 32 w 63"/>
                  <a:gd name="T37" fmla="*/ 12 h 19"/>
                  <a:gd name="T38" fmla="*/ 40 w 63"/>
                  <a:gd name="T39" fmla="*/ 12 h 19"/>
                  <a:gd name="T40" fmla="*/ 48 w 63"/>
                  <a:gd name="T41" fmla="*/ 13 h 19"/>
                  <a:gd name="T42" fmla="*/ 53 w 63"/>
                  <a:gd name="T43" fmla="*/ 12 h 19"/>
                  <a:gd name="T44" fmla="*/ 63 w 63"/>
                  <a:gd name="T45" fmla="*/ 13 h 19"/>
                  <a:gd name="T46" fmla="*/ 63 w 63"/>
                  <a:gd name="T47" fmla="*/ 19 h 19"/>
                  <a:gd name="T48" fmla="*/ 63 w 63"/>
                  <a:gd name="T49" fmla="*/ 19 h 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19"/>
                  <a:gd name="T77" fmla="*/ 63 w 63"/>
                  <a:gd name="T78" fmla="*/ 19 h 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19">
                    <a:moveTo>
                      <a:pt x="63" y="19"/>
                    </a:moveTo>
                    <a:lnTo>
                      <a:pt x="57" y="19"/>
                    </a:lnTo>
                    <a:lnTo>
                      <a:pt x="49" y="19"/>
                    </a:lnTo>
                    <a:lnTo>
                      <a:pt x="44" y="17"/>
                    </a:lnTo>
                    <a:lnTo>
                      <a:pt x="38" y="17"/>
                    </a:lnTo>
                    <a:lnTo>
                      <a:pt x="32" y="15"/>
                    </a:lnTo>
                    <a:lnTo>
                      <a:pt x="27" y="15"/>
                    </a:lnTo>
                    <a:lnTo>
                      <a:pt x="21" y="13"/>
                    </a:lnTo>
                    <a:lnTo>
                      <a:pt x="15" y="12"/>
                    </a:lnTo>
                    <a:lnTo>
                      <a:pt x="10" y="10"/>
                    </a:lnTo>
                    <a:lnTo>
                      <a:pt x="6" y="10"/>
                    </a:lnTo>
                    <a:lnTo>
                      <a:pt x="0" y="6"/>
                    </a:lnTo>
                    <a:lnTo>
                      <a:pt x="0" y="0"/>
                    </a:lnTo>
                    <a:lnTo>
                      <a:pt x="4" y="4"/>
                    </a:lnTo>
                    <a:lnTo>
                      <a:pt x="8" y="6"/>
                    </a:lnTo>
                    <a:lnTo>
                      <a:pt x="13" y="8"/>
                    </a:lnTo>
                    <a:lnTo>
                      <a:pt x="19" y="10"/>
                    </a:lnTo>
                    <a:lnTo>
                      <a:pt x="27" y="10"/>
                    </a:lnTo>
                    <a:lnTo>
                      <a:pt x="32" y="12"/>
                    </a:lnTo>
                    <a:lnTo>
                      <a:pt x="40" y="12"/>
                    </a:lnTo>
                    <a:lnTo>
                      <a:pt x="48" y="13"/>
                    </a:lnTo>
                    <a:lnTo>
                      <a:pt x="53" y="12"/>
                    </a:lnTo>
                    <a:lnTo>
                      <a:pt x="63" y="13"/>
                    </a:lnTo>
                    <a:lnTo>
                      <a:pt x="63"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59" name="Freeform 115"/>
              <p:cNvSpPr>
                <a:spLocks/>
              </p:cNvSpPr>
              <p:nvPr/>
            </p:nvSpPr>
            <p:spPr bwMode="auto">
              <a:xfrm>
                <a:off x="1929" y="2292"/>
                <a:ext cx="6" cy="18"/>
              </a:xfrm>
              <a:custGeom>
                <a:avLst/>
                <a:gdLst>
                  <a:gd name="T0" fmla="*/ 0 w 11"/>
                  <a:gd name="T1" fmla="*/ 34 h 34"/>
                  <a:gd name="T2" fmla="*/ 1 w 11"/>
                  <a:gd name="T3" fmla="*/ 27 h 34"/>
                  <a:gd name="T4" fmla="*/ 5 w 11"/>
                  <a:gd name="T5" fmla="*/ 21 h 34"/>
                  <a:gd name="T6" fmla="*/ 7 w 11"/>
                  <a:gd name="T7" fmla="*/ 15 h 34"/>
                  <a:gd name="T8" fmla="*/ 11 w 11"/>
                  <a:gd name="T9" fmla="*/ 9 h 34"/>
                  <a:gd name="T10" fmla="*/ 5 w 11"/>
                  <a:gd name="T11" fmla="*/ 0 h 34"/>
                  <a:gd name="T12" fmla="*/ 3 w 11"/>
                  <a:gd name="T13" fmla="*/ 8 h 34"/>
                  <a:gd name="T14" fmla="*/ 1 w 11"/>
                  <a:gd name="T15" fmla="*/ 17 h 34"/>
                  <a:gd name="T16" fmla="*/ 0 w 11"/>
                  <a:gd name="T17" fmla="*/ 25 h 34"/>
                  <a:gd name="T18" fmla="*/ 0 w 11"/>
                  <a:gd name="T19" fmla="*/ 34 h 34"/>
                  <a:gd name="T20" fmla="*/ 0 w 11"/>
                  <a:gd name="T21" fmla="*/ 34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34"/>
                  <a:gd name="T35" fmla="*/ 11 w 11"/>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34">
                    <a:moveTo>
                      <a:pt x="0" y="34"/>
                    </a:moveTo>
                    <a:lnTo>
                      <a:pt x="1" y="27"/>
                    </a:lnTo>
                    <a:lnTo>
                      <a:pt x="5" y="21"/>
                    </a:lnTo>
                    <a:lnTo>
                      <a:pt x="7" y="15"/>
                    </a:lnTo>
                    <a:lnTo>
                      <a:pt x="11" y="9"/>
                    </a:lnTo>
                    <a:lnTo>
                      <a:pt x="5" y="0"/>
                    </a:lnTo>
                    <a:lnTo>
                      <a:pt x="3" y="8"/>
                    </a:lnTo>
                    <a:lnTo>
                      <a:pt x="1" y="17"/>
                    </a:lnTo>
                    <a:lnTo>
                      <a:pt x="0" y="25"/>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60" name="Freeform 116"/>
              <p:cNvSpPr>
                <a:spLocks/>
              </p:cNvSpPr>
              <p:nvPr/>
            </p:nvSpPr>
            <p:spPr bwMode="auto">
              <a:xfrm>
                <a:off x="1758" y="2139"/>
                <a:ext cx="18" cy="46"/>
              </a:xfrm>
              <a:custGeom>
                <a:avLst/>
                <a:gdLst>
                  <a:gd name="T0" fmla="*/ 15 w 36"/>
                  <a:gd name="T1" fmla="*/ 0 h 91"/>
                  <a:gd name="T2" fmla="*/ 22 w 36"/>
                  <a:gd name="T3" fmla="*/ 6 h 91"/>
                  <a:gd name="T4" fmla="*/ 30 w 36"/>
                  <a:gd name="T5" fmla="*/ 15 h 91"/>
                  <a:gd name="T6" fmla="*/ 30 w 36"/>
                  <a:gd name="T7" fmla="*/ 19 h 91"/>
                  <a:gd name="T8" fmla="*/ 32 w 36"/>
                  <a:gd name="T9" fmla="*/ 27 h 91"/>
                  <a:gd name="T10" fmla="*/ 34 w 36"/>
                  <a:gd name="T11" fmla="*/ 32 h 91"/>
                  <a:gd name="T12" fmla="*/ 36 w 36"/>
                  <a:gd name="T13" fmla="*/ 40 h 91"/>
                  <a:gd name="T14" fmla="*/ 34 w 36"/>
                  <a:gd name="T15" fmla="*/ 46 h 91"/>
                  <a:gd name="T16" fmla="*/ 34 w 36"/>
                  <a:gd name="T17" fmla="*/ 51 h 91"/>
                  <a:gd name="T18" fmla="*/ 34 w 36"/>
                  <a:gd name="T19" fmla="*/ 59 h 91"/>
                  <a:gd name="T20" fmla="*/ 34 w 36"/>
                  <a:gd name="T21" fmla="*/ 67 h 91"/>
                  <a:gd name="T22" fmla="*/ 32 w 36"/>
                  <a:gd name="T23" fmla="*/ 72 h 91"/>
                  <a:gd name="T24" fmla="*/ 32 w 36"/>
                  <a:gd name="T25" fmla="*/ 80 h 91"/>
                  <a:gd name="T26" fmla="*/ 30 w 36"/>
                  <a:gd name="T27" fmla="*/ 86 h 91"/>
                  <a:gd name="T28" fmla="*/ 30 w 36"/>
                  <a:gd name="T29" fmla="*/ 91 h 91"/>
                  <a:gd name="T30" fmla="*/ 22 w 36"/>
                  <a:gd name="T31" fmla="*/ 89 h 91"/>
                  <a:gd name="T32" fmla="*/ 17 w 36"/>
                  <a:gd name="T33" fmla="*/ 87 h 91"/>
                  <a:gd name="T34" fmla="*/ 11 w 36"/>
                  <a:gd name="T35" fmla="*/ 86 h 91"/>
                  <a:gd name="T36" fmla="*/ 5 w 36"/>
                  <a:gd name="T37" fmla="*/ 84 h 91"/>
                  <a:gd name="T38" fmla="*/ 5 w 36"/>
                  <a:gd name="T39" fmla="*/ 78 h 91"/>
                  <a:gd name="T40" fmla="*/ 5 w 36"/>
                  <a:gd name="T41" fmla="*/ 72 h 91"/>
                  <a:gd name="T42" fmla="*/ 3 w 36"/>
                  <a:gd name="T43" fmla="*/ 67 h 91"/>
                  <a:gd name="T44" fmla="*/ 3 w 36"/>
                  <a:gd name="T45" fmla="*/ 61 h 91"/>
                  <a:gd name="T46" fmla="*/ 1 w 36"/>
                  <a:gd name="T47" fmla="*/ 55 h 91"/>
                  <a:gd name="T48" fmla="*/ 1 w 36"/>
                  <a:gd name="T49" fmla="*/ 49 h 91"/>
                  <a:gd name="T50" fmla="*/ 1 w 36"/>
                  <a:gd name="T51" fmla="*/ 44 h 91"/>
                  <a:gd name="T52" fmla="*/ 1 w 36"/>
                  <a:gd name="T53" fmla="*/ 40 h 91"/>
                  <a:gd name="T54" fmla="*/ 0 w 36"/>
                  <a:gd name="T55" fmla="*/ 32 h 91"/>
                  <a:gd name="T56" fmla="*/ 0 w 36"/>
                  <a:gd name="T57" fmla="*/ 27 h 91"/>
                  <a:gd name="T58" fmla="*/ 0 w 36"/>
                  <a:gd name="T59" fmla="*/ 21 h 91"/>
                  <a:gd name="T60" fmla="*/ 1 w 36"/>
                  <a:gd name="T61" fmla="*/ 17 h 91"/>
                  <a:gd name="T62" fmla="*/ 5 w 36"/>
                  <a:gd name="T63" fmla="*/ 8 h 91"/>
                  <a:gd name="T64" fmla="*/ 15 w 36"/>
                  <a:gd name="T65" fmla="*/ 0 h 91"/>
                  <a:gd name="T66" fmla="*/ 15 w 36"/>
                  <a:gd name="T67" fmla="*/ 0 h 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
                  <a:gd name="T103" fmla="*/ 0 h 91"/>
                  <a:gd name="T104" fmla="*/ 36 w 36"/>
                  <a:gd name="T105" fmla="*/ 91 h 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 h="91">
                    <a:moveTo>
                      <a:pt x="15" y="0"/>
                    </a:moveTo>
                    <a:lnTo>
                      <a:pt x="22" y="6"/>
                    </a:lnTo>
                    <a:lnTo>
                      <a:pt x="30" y="15"/>
                    </a:lnTo>
                    <a:lnTo>
                      <a:pt x="30" y="19"/>
                    </a:lnTo>
                    <a:lnTo>
                      <a:pt x="32" y="27"/>
                    </a:lnTo>
                    <a:lnTo>
                      <a:pt x="34" y="32"/>
                    </a:lnTo>
                    <a:lnTo>
                      <a:pt x="36" y="40"/>
                    </a:lnTo>
                    <a:lnTo>
                      <a:pt x="34" y="46"/>
                    </a:lnTo>
                    <a:lnTo>
                      <a:pt x="34" y="51"/>
                    </a:lnTo>
                    <a:lnTo>
                      <a:pt x="34" y="59"/>
                    </a:lnTo>
                    <a:lnTo>
                      <a:pt x="34" y="67"/>
                    </a:lnTo>
                    <a:lnTo>
                      <a:pt x="32" y="72"/>
                    </a:lnTo>
                    <a:lnTo>
                      <a:pt x="32" y="80"/>
                    </a:lnTo>
                    <a:lnTo>
                      <a:pt x="30" y="86"/>
                    </a:lnTo>
                    <a:lnTo>
                      <a:pt x="30" y="91"/>
                    </a:lnTo>
                    <a:lnTo>
                      <a:pt x="22" y="89"/>
                    </a:lnTo>
                    <a:lnTo>
                      <a:pt x="17" y="87"/>
                    </a:lnTo>
                    <a:lnTo>
                      <a:pt x="11" y="86"/>
                    </a:lnTo>
                    <a:lnTo>
                      <a:pt x="5" y="84"/>
                    </a:lnTo>
                    <a:lnTo>
                      <a:pt x="5" y="78"/>
                    </a:lnTo>
                    <a:lnTo>
                      <a:pt x="5" y="72"/>
                    </a:lnTo>
                    <a:lnTo>
                      <a:pt x="3" y="67"/>
                    </a:lnTo>
                    <a:lnTo>
                      <a:pt x="3" y="61"/>
                    </a:lnTo>
                    <a:lnTo>
                      <a:pt x="1" y="55"/>
                    </a:lnTo>
                    <a:lnTo>
                      <a:pt x="1" y="49"/>
                    </a:lnTo>
                    <a:lnTo>
                      <a:pt x="1" y="44"/>
                    </a:lnTo>
                    <a:lnTo>
                      <a:pt x="1" y="40"/>
                    </a:lnTo>
                    <a:lnTo>
                      <a:pt x="0" y="32"/>
                    </a:lnTo>
                    <a:lnTo>
                      <a:pt x="0" y="27"/>
                    </a:lnTo>
                    <a:lnTo>
                      <a:pt x="0" y="21"/>
                    </a:lnTo>
                    <a:lnTo>
                      <a:pt x="1" y="17"/>
                    </a:lnTo>
                    <a:lnTo>
                      <a:pt x="5" y="8"/>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61" name="Freeform 117"/>
              <p:cNvSpPr>
                <a:spLocks/>
              </p:cNvSpPr>
              <p:nvPr/>
            </p:nvSpPr>
            <p:spPr bwMode="auto">
              <a:xfrm>
                <a:off x="1718" y="2141"/>
                <a:ext cx="20" cy="61"/>
              </a:xfrm>
              <a:custGeom>
                <a:avLst/>
                <a:gdLst>
                  <a:gd name="T0" fmla="*/ 17 w 40"/>
                  <a:gd name="T1" fmla="*/ 0 h 121"/>
                  <a:gd name="T2" fmla="*/ 21 w 40"/>
                  <a:gd name="T3" fmla="*/ 5 h 121"/>
                  <a:gd name="T4" fmla="*/ 26 w 40"/>
                  <a:gd name="T5" fmla="*/ 11 h 121"/>
                  <a:gd name="T6" fmla="*/ 28 w 40"/>
                  <a:gd name="T7" fmla="*/ 17 h 121"/>
                  <a:gd name="T8" fmla="*/ 32 w 40"/>
                  <a:gd name="T9" fmla="*/ 24 h 121"/>
                  <a:gd name="T10" fmla="*/ 34 w 40"/>
                  <a:gd name="T11" fmla="*/ 32 h 121"/>
                  <a:gd name="T12" fmla="*/ 36 w 40"/>
                  <a:gd name="T13" fmla="*/ 40 h 121"/>
                  <a:gd name="T14" fmla="*/ 36 w 40"/>
                  <a:gd name="T15" fmla="*/ 47 h 121"/>
                  <a:gd name="T16" fmla="*/ 40 w 40"/>
                  <a:gd name="T17" fmla="*/ 57 h 121"/>
                  <a:gd name="T18" fmla="*/ 38 w 40"/>
                  <a:gd name="T19" fmla="*/ 64 h 121"/>
                  <a:gd name="T20" fmla="*/ 38 w 40"/>
                  <a:gd name="T21" fmla="*/ 72 h 121"/>
                  <a:gd name="T22" fmla="*/ 38 w 40"/>
                  <a:gd name="T23" fmla="*/ 82 h 121"/>
                  <a:gd name="T24" fmla="*/ 38 w 40"/>
                  <a:gd name="T25" fmla="*/ 91 h 121"/>
                  <a:gd name="T26" fmla="*/ 36 w 40"/>
                  <a:gd name="T27" fmla="*/ 99 h 121"/>
                  <a:gd name="T28" fmla="*/ 36 w 40"/>
                  <a:gd name="T29" fmla="*/ 106 h 121"/>
                  <a:gd name="T30" fmla="*/ 36 w 40"/>
                  <a:gd name="T31" fmla="*/ 114 h 121"/>
                  <a:gd name="T32" fmla="*/ 36 w 40"/>
                  <a:gd name="T33" fmla="*/ 121 h 121"/>
                  <a:gd name="T34" fmla="*/ 30 w 40"/>
                  <a:gd name="T35" fmla="*/ 121 h 121"/>
                  <a:gd name="T36" fmla="*/ 26 w 40"/>
                  <a:gd name="T37" fmla="*/ 121 h 121"/>
                  <a:gd name="T38" fmla="*/ 21 w 40"/>
                  <a:gd name="T39" fmla="*/ 120 h 121"/>
                  <a:gd name="T40" fmla="*/ 15 w 40"/>
                  <a:gd name="T41" fmla="*/ 120 h 121"/>
                  <a:gd name="T42" fmla="*/ 13 w 40"/>
                  <a:gd name="T43" fmla="*/ 112 h 121"/>
                  <a:gd name="T44" fmla="*/ 13 w 40"/>
                  <a:gd name="T45" fmla="*/ 104 h 121"/>
                  <a:gd name="T46" fmla="*/ 11 w 40"/>
                  <a:gd name="T47" fmla="*/ 97 h 121"/>
                  <a:gd name="T48" fmla="*/ 9 w 40"/>
                  <a:gd name="T49" fmla="*/ 89 h 121"/>
                  <a:gd name="T50" fmla="*/ 7 w 40"/>
                  <a:gd name="T51" fmla="*/ 82 h 121"/>
                  <a:gd name="T52" fmla="*/ 5 w 40"/>
                  <a:gd name="T53" fmla="*/ 72 h 121"/>
                  <a:gd name="T54" fmla="*/ 4 w 40"/>
                  <a:gd name="T55" fmla="*/ 64 h 121"/>
                  <a:gd name="T56" fmla="*/ 2 w 40"/>
                  <a:gd name="T57" fmla="*/ 57 h 121"/>
                  <a:gd name="T58" fmla="*/ 0 w 40"/>
                  <a:gd name="T59" fmla="*/ 49 h 121"/>
                  <a:gd name="T60" fmla="*/ 0 w 40"/>
                  <a:gd name="T61" fmla="*/ 42 h 121"/>
                  <a:gd name="T62" fmla="*/ 0 w 40"/>
                  <a:gd name="T63" fmla="*/ 34 h 121"/>
                  <a:gd name="T64" fmla="*/ 2 w 40"/>
                  <a:gd name="T65" fmla="*/ 26 h 121"/>
                  <a:gd name="T66" fmla="*/ 4 w 40"/>
                  <a:gd name="T67" fmla="*/ 19 h 121"/>
                  <a:gd name="T68" fmla="*/ 5 w 40"/>
                  <a:gd name="T69" fmla="*/ 11 h 121"/>
                  <a:gd name="T70" fmla="*/ 11 w 40"/>
                  <a:gd name="T71" fmla="*/ 5 h 121"/>
                  <a:gd name="T72" fmla="*/ 17 w 40"/>
                  <a:gd name="T73" fmla="*/ 0 h 121"/>
                  <a:gd name="T74" fmla="*/ 17 w 40"/>
                  <a:gd name="T75" fmla="*/ 0 h 1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
                  <a:gd name="T115" fmla="*/ 0 h 121"/>
                  <a:gd name="T116" fmla="*/ 40 w 40"/>
                  <a:gd name="T117" fmla="*/ 121 h 1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 h="121">
                    <a:moveTo>
                      <a:pt x="17" y="0"/>
                    </a:moveTo>
                    <a:lnTo>
                      <a:pt x="21" y="5"/>
                    </a:lnTo>
                    <a:lnTo>
                      <a:pt x="26" y="11"/>
                    </a:lnTo>
                    <a:lnTo>
                      <a:pt x="28" y="17"/>
                    </a:lnTo>
                    <a:lnTo>
                      <a:pt x="32" y="24"/>
                    </a:lnTo>
                    <a:lnTo>
                      <a:pt x="34" y="32"/>
                    </a:lnTo>
                    <a:lnTo>
                      <a:pt x="36" y="40"/>
                    </a:lnTo>
                    <a:lnTo>
                      <a:pt x="36" y="47"/>
                    </a:lnTo>
                    <a:lnTo>
                      <a:pt x="40" y="57"/>
                    </a:lnTo>
                    <a:lnTo>
                      <a:pt x="38" y="64"/>
                    </a:lnTo>
                    <a:lnTo>
                      <a:pt x="38" y="72"/>
                    </a:lnTo>
                    <a:lnTo>
                      <a:pt x="38" y="82"/>
                    </a:lnTo>
                    <a:lnTo>
                      <a:pt x="38" y="91"/>
                    </a:lnTo>
                    <a:lnTo>
                      <a:pt x="36" y="99"/>
                    </a:lnTo>
                    <a:lnTo>
                      <a:pt x="36" y="106"/>
                    </a:lnTo>
                    <a:lnTo>
                      <a:pt x="36" y="114"/>
                    </a:lnTo>
                    <a:lnTo>
                      <a:pt x="36" y="121"/>
                    </a:lnTo>
                    <a:lnTo>
                      <a:pt x="30" y="121"/>
                    </a:lnTo>
                    <a:lnTo>
                      <a:pt x="26" y="121"/>
                    </a:lnTo>
                    <a:lnTo>
                      <a:pt x="21" y="120"/>
                    </a:lnTo>
                    <a:lnTo>
                      <a:pt x="15" y="120"/>
                    </a:lnTo>
                    <a:lnTo>
                      <a:pt x="13" y="112"/>
                    </a:lnTo>
                    <a:lnTo>
                      <a:pt x="13" y="104"/>
                    </a:lnTo>
                    <a:lnTo>
                      <a:pt x="11" y="97"/>
                    </a:lnTo>
                    <a:lnTo>
                      <a:pt x="9" y="89"/>
                    </a:lnTo>
                    <a:lnTo>
                      <a:pt x="7" y="82"/>
                    </a:lnTo>
                    <a:lnTo>
                      <a:pt x="5" y="72"/>
                    </a:lnTo>
                    <a:lnTo>
                      <a:pt x="4" y="64"/>
                    </a:lnTo>
                    <a:lnTo>
                      <a:pt x="2" y="57"/>
                    </a:lnTo>
                    <a:lnTo>
                      <a:pt x="0" y="49"/>
                    </a:lnTo>
                    <a:lnTo>
                      <a:pt x="0" y="42"/>
                    </a:lnTo>
                    <a:lnTo>
                      <a:pt x="0" y="34"/>
                    </a:lnTo>
                    <a:lnTo>
                      <a:pt x="2" y="26"/>
                    </a:lnTo>
                    <a:lnTo>
                      <a:pt x="4" y="19"/>
                    </a:lnTo>
                    <a:lnTo>
                      <a:pt x="5" y="11"/>
                    </a:lnTo>
                    <a:lnTo>
                      <a:pt x="11" y="5"/>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62" name="Freeform 118"/>
              <p:cNvSpPr>
                <a:spLocks/>
              </p:cNvSpPr>
              <p:nvPr/>
            </p:nvSpPr>
            <p:spPr bwMode="auto">
              <a:xfrm>
                <a:off x="1676" y="2159"/>
                <a:ext cx="21" cy="46"/>
              </a:xfrm>
              <a:custGeom>
                <a:avLst/>
                <a:gdLst>
                  <a:gd name="T0" fmla="*/ 15 w 42"/>
                  <a:gd name="T1" fmla="*/ 0 h 91"/>
                  <a:gd name="T2" fmla="*/ 23 w 42"/>
                  <a:gd name="T3" fmla="*/ 6 h 91"/>
                  <a:gd name="T4" fmla="*/ 29 w 42"/>
                  <a:gd name="T5" fmla="*/ 15 h 91"/>
                  <a:gd name="T6" fmla="*/ 31 w 42"/>
                  <a:gd name="T7" fmla="*/ 19 h 91"/>
                  <a:gd name="T8" fmla="*/ 33 w 42"/>
                  <a:gd name="T9" fmla="*/ 25 h 91"/>
                  <a:gd name="T10" fmla="*/ 34 w 42"/>
                  <a:gd name="T11" fmla="*/ 30 h 91"/>
                  <a:gd name="T12" fmla="*/ 36 w 42"/>
                  <a:gd name="T13" fmla="*/ 36 h 91"/>
                  <a:gd name="T14" fmla="*/ 38 w 42"/>
                  <a:gd name="T15" fmla="*/ 44 h 91"/>
                  <a:gd name="T16" fmla="*/ 38 w 42"/>
                  <a:gd name="T17" fmla="*/ 49 h 91"/>
                  <a:gd name="T18" fmla="*/ 38 w 42"/>
                  <a:gd name="T19" fmla="*/ 55 h 91"/>
                  <a:gd name="T20" fmla="*/ 40 w 42"/>
                  <a:gd name="T21" fmla="*/ 63 h 91"/>
                  <a:gd name="T22" fmla="*/ 40 w 42"/>
                  <a:gd name="T23" fmla="*/ 68 h 91"/>
                  <a:gd name="T24" fmla="*/ 40 w 42"/>
                  <a:gd name="T25" fmla="*/ 74 h 91"/>
                  <a:gd name="T26" fmla="*/ 40 w 42"/>
                  <a:gd name="T27" fmla="*/ 82 h 91"/>
                  <a:gd name="T28" fmla="*/ 42 w 42"/>
                  <a:gd name="T29" fmla="*/ 87 h 91"/>
                  <a:gd name="T30" fmla="*/ 34 w 42"/>
                  <a:gd name="T31" fmla="*/ 87 h 91"/>
                  <a:gd name="T32" fmla="*/ 31 w 42"/>
                  <a:gd name="T33" fmla="*/ 89 h 91"/>
                  <a:gd name="T34" fmla="*/ 23 w 42"/>
                  <a:gd name="T35" fmla="*/ 89 h 91"/>
                  <a:gd name="T36" fmla="*/ 19 w 42"/>
                  <a:gd name="T37" fmla="*/ 91 h 91"/>
                  <a:gd name="T38" fmla="*/ 17 w 42"/>
                  <a:gd name="T39" fmla="*/ 84 h 91"/>
                  <a:gd name="T40" fmla="*/ 15 w 42"/>
                  <a:gd name="T41" fmla="*/ 78 h 91"/>
                  <a:gd name="T42" fmla="*/ 14 w 42"/>
                  <a:gd name="T43" fmla="*/ 72 h 91"/>
                  <a:gd name="T44" fmla="*/ 12 w 42"/>
                  <a:gd name="T45" fmla="*/ 66 h 91"/>
                  <a:gd name="T46" fmla="*/ 8 w 42"/>
                  <a:gd name="T47" fmla="*/ 61 h 91"/>
                  <a:gd name="T48" fmla="*/ 6 w 42"/>
                  <a:gd name="T49" fmla="*/ 55 h 91"/>
                  <a:gd name="T50" fmla="*/ 4 w 42"/>
                  <a:gd name="T51" fmla="*/ 47 h 91"/>
                  <a:gd name="T52" fmla="*/ 4 w 42"/>
                  <a:gd name="T53" fmla="*/ 42 h 91"/>
                  <a:gd name="T54" fmla="*/ 2 w 42"/>
                  <a:gd name="T55" fmla="*/ 36 h 91"/>
                  <a:gd name="T56" fmla="*/ 0 w 42"/>
                  <a:gd name="T57" fmla="*/ 30 h 91"/>
                  <a:gd name="T58" fmla="*/ 0 w 42"/>
                  <a:gd name="T59" fmla="*/ 25 h 91"/>
                  <a:gd name="T60" fmla="*/ 2 w 42"/>
                  <a:gd name="T61" fmla="*/ 19 h 91"/>
                  <a:gd name="T62" fmla="*/ 2 w 42"/>
                  <a:gd name="T63" fmla="*/ 13 h 91"/>
                  <a:gd name="T64" fmla="*/ 4 w 42"/>
                  <a:gd name="T65" fmla="*/ 7 h 91"/>
                  <a:gd name="T66" fmla="*/ 8 w 42"/>
                  <a:gd name="T67" fmla="*/ 2 h 91"/>
                  <a:gd name="T68" fmla="*/ 15 w 42"/>
                  <a:gd name="T69" fmla="*/ 0 h 91"/>
                  <a:gd name="T70" fmla="*/ 15 w 42"/>
                  <a:gd name="T71" fmla="*/ 0 h 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
                  <a:gd name="T109" fmla="*/ 0 h 91"/>
                  <a:gd name="T110" fmla="*/ 42 w 42"/>
                  <a:gd name="T111" fmla="*/ 91 h 9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 h="91">
                    <a:moveTo>
                      <a:pt x="15" y="0"/>
                    </a:moveTo>
                    <a:lnTo>
                      <a:pt x="23" y="6"/>
                    </a:lnTo>
                    <a:lnTo>
                      <a:pt x="29" y="15"/>
                    </a:lnTo>
                    <a:lnTo>
                      <a:pt x="31" y="19"/>
                    </a:lnTo>
                    <a:lnTo>
                      <a:pt x="33" y="25"/>
                    </a:lnTo>
                    <a:lnTo>
                      <a:pt x="34" y="30"/>
                    </a:lnTo>
                    <a:lnTo>
                      <a:pt x="36" y="36"/>
                    </a:lnTo>
                    <a:lnTo>
                      <a:pt x="38" y="44"/>
                    </a:lnTo>
                    <a:lnTo>
                      <a:pt x="38" y="49"/>
                    </a:lnTo>
                    <a:lnTo>
                      <a:pt x="38" y="55"/>
                    </a:lnTo>
                    <a:lnTo>
                      <a:pt x="40" y="63"/>
                    </a:lnTo>
                    <a:lnTo>
                      <a:pt x="40" y="68"/>
                    </a:lnTo>
                    <a:lnTo>
                      <a:pt x="40" y="74"/>
                    </a:lnTo>
                    <a:lnTo>
                      <a:pt x="40" y="82"/>
                    </a:lnTo>
                    <a:lnTo>
                      <a:pt x="42" y="87"/>
                    </a:lnTo>
                    <a:lnTo>
                      <a:pt x="34" y="87"/>
                    </a:lnTo>
                    <a:lnTo>
                      <a:pt x="31" y="89"/>
                    </a:lnTo>
                    <a:lnTo>
                      <a:pt x="23" y="89"/>
                    </a:lnTo>
                    <a:lnTo>
                      <a:pt x="19" y="91"/>
                    </a:lnTo>
                    <a:lnTo>
                      <a:pt x="17" y="84"/>
                    </a:lnTo>
                    <a:lnTo>
                      <a:pt x="15" y="78"/>
                    </a:lnTo>
                    <a:lnTo>
                      <a:pt x="14" y="72"/>
                    </a:lnTo>
                    <a:lnTo>
                      <a:pt x="12" y="66"/>
                    </a:lnTo>
                    <a:lnTo>
                      <a:pt x="8" y="61"/>
                    </a:lnTo>
                    <a:lnTo>
                      <a:pt x="6" y="55"/>
                    </a:lnTo>
                    <a:lnTo>
                      <a:pt x="4" y="47"/>
                    </a:lnTo>
                    <a:lnTo>
                      <a:pt x="4" y="42"/>
                    </a:lnTo>
                    <a:lnTo>
                      <a:pt x="2" y="36"/>
                    </a:lnTo>
                    <a:lnTo>
                      <a:pt x="0" y="30"/>
                    </a:lnTo>
                    <a:lnTo>
                      <a:pt x="0" y="25"/>
                    </a:lnTo>
                    <a:lnTo>
                      <a:pt x="2" y="19"/>
                    </a:lnTo>
                    <a:lnTo>
                      <a:pt x="2" y="13"/>
                    </a:lnTo>
                    <a:lnTo>
                      <a:pt x="4" y="7"/>
                    </a:lnTo>
                    <a:lnTo>
                      <a:pt x="8" y="2"/>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grpSp>
        <p:sp>
          <p:nvSpPr>
            <p:cNvPr id="7" name="AutoShape 119"/>
            <p:cNvSpPr>
              <a:spLocks noChangeArrowheads="1"/>
            </p:cNvSpPr>
            <p:nvPr/>
          </p:nvSpPr>
          <p:spPr bwMode="auto">
            <a:xfrm>
              <a:off x="1291" y="2795"/>
              <a:ext cx="624" cy="308"/>
            </a:xfrm>
            <a:custGeom>
              <a:avLst/>
              <a:gdLst>
                <a:gd name="T0" fmla="*/ 546 w 21600"/>
                <a:gd name="T1" fmla="*/ 154 h 21600"/>
                <a:gd name="T2" fmla="*/ 312 w 21600"/>
                <a:gd name="T3" fmla="*/ 308 h 21600"/>
                <a:gd name="T4" fmla="*/ 78 w 21600"/>
                <a:gd name="T5" fmla="*/ 154 h 21600"/>
                <a:gd name="T6" fmla="*/ 312 w 21600"/>
                <a:gd name="T7" fmla="*/ 0 h 21600"/>
                <a:gd name="T8" fmla="*/ 0 60000 65536"/>
                <a:gd name="T9" fmla="*/ 0 60000 65536"/>
                <a:gd name="T10" fmla="*/ 0 60000 65536"/>
                <a:gd name="T11" fmla="*/ 0 60000 65536"/>
                <a:gd name="T12" fmla="*/ 4500 w 21600"/>
                <a:gd name="T13" fmla="*/ 4488 h 21600"/>
                <a:gd name="T14" fmla="*/ 17100 w 21600"/>
                <a:gd name="T15" fmla="*/ 1711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33"/>
            </a:solidFill>
            <a:ln w="9525">
              <a:solidFill>
                <a:srgbClr val="996633"/>
              </a:solidFill>
              <a:miter lim="800000"/>
              <a:headEnd/>
              <a:tailEnd/>
            </a:ln>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8" name="Oval 120"/>
            <p:cNvSpPr>
              <a:spLocks noChangeArrowheads="1"/>
            </p:cNvSpPr>
            <p:nvPr/>
          </p:nvSpPr>
          <p:spPr bwMode="auto">
            <a:xfrm>
              <a:off x="1296" y="2688"/>
              <a:ext cx="624" cy="144"/>
            </a:xfrm>
            <a:prstGeom prst="ellipse">
              <a:avLst/>
            </a:prstGeom>
            <a:solidFill>
              <a:srgbClr val="996633"/>
            </a:solidFill>
            <a:ln w="9525">
              <a:solidFill>
                <a:schemeClr val="tx1"/>
              </a:solidFill>
              <a:round/>
              <a:headEnd/>
              <a:tailEnd/>
            </a:ln>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9" name="Line 121"/>
            <p:cNvSpPr>
              <a:spLocks noChangeShapeType="1"/>
            </p:cNvSpPr>
            <p:nvPr/>
          </p:nvSpPr>
          <p:spPr bwMode="auto">
            <a:xfrm>
              <a:off x="1321" y="2852"/>
              <a:ext cx="82" cy="254"/>
            </a:xfrm>
            <a:prstGeom prst="line">
              <a:avLst/>
            </a:prstGeom>
            <a:noFill/>
            <a:ln w="76200">
              <a:solidFill>
                <a:srgbClr val="996633"/>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a-IR" sz="2400" smtClean="0">
                <a:solidFill>
                  <a:srgbClr val="003366"/>
                </a:solidFill>
                <a:cs typeface="Arial" pitchFamily="34" charset="0"/>
              </a:endParaRPr>
            </a:p>
          </p:txBody>
        </p:sp>
        <p:sp>
          <p:nvSpPr>
            <p:cNvPr id="10" name="Line 122"/>
            <p:cNvSpPr>
              <a:spLocks noChangeShapeType="1"/>
            </p:cNvSpPr>
            <p:nvPr/>
          </p:nvSpPr>
          <p:spPr bwMode="auto">
            <a:xfrm flipH="1">
              <a:off x="1796" y="2802"/>
              <a:ext cx="116" cy="283"/>
            </a:xfrm>
            <a:prstGeom prst="line">
              <a:avLst/>
            </a:prstGeom>
            <a:noFill/>
            <a:ln w="76200">
              <a:solidFill>
                <a:srgbClr val="996633"/>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a-IR" sz="2400" smtClean="0">
                <a:solidFill>
                  <a:srgbClr val="003366"/>
                </a:solidFill>
                <a:cs typeface="Arial" pitchFamily="34" charset="0"/>
              </a:endParaRPr>
            </a:p>
          </p:txBody>
        </p:sp>
      </p:grpSp>
      <p:grpSp>
        <p:nvGrpSpPr>
          <p:cNvPr id="63" name="Group 3"/>
          <p:cNvGrpSpPr>
            <a:grpSpLocks/>
          </p:cNvGrpSpPr>
          <p:nvPr/>
        </p:nvGrpSpPr>
        <p:grpSpPr bwMode="auto">
          <a:xfrm>
            <a:off x="3735388" y="3158389"/>
            <a:ext cx="1582737" cy="1788314"/>
            <a:chOff x="2400" y="1776"/>
            <a:chExt cx="997" cy="1421"/>
          </a:xfrm>
        </p:grpSpPr>
        <p:grpSp>
          <p:nvGrpSpPr>
            <p:cNvPr id="64" name="Group 4"/>
            <p:cNvGrpSpPr>
              <a:grpSpLocks/>
            </p:cNvGrpSpPr>
            <p:nvPr/>
          </p:nvGrpSpPr>
          <p:grpSpPr bwMode="auto">
            <a:xfrm>
              <a:off x="2400" y="1776"/>
              <a:ext cx="997" cy="1421"/>
              <a:chOff x="1595" y="1939"/>
              <a:chExt cx="454" cy="666"/>
            </a:xfrm>
          </p:grpSpPr>
          <p:sp>
            <p:nvSpPr>
              <p:cNvPr id="73" name="Freeform 5"/>
              <p:cNvSpPr>
                <a:spLocks/>
              </p:cNvSpPr>
              <p:nvPr/>
            </p:nvSpPr>
            <p:spPr bwMode="auto">
              <a:xfrm>
                <a:off x="1610" y="2106"/>
                <a:ext cx="408" cy="169"/>
              </a:xfrm>
              <a:custGeom>
                <a:avLst/>
                <a:gdLst>
                  <a:gd name="T0" fmla="*/ 103 w 815"/>
                  <a:gd name="T1" fmla="*/ 270 h 339"/>
                  <a:gd name="T2" fmla="*/ 287 w 815"/>
                  <a:gd name="T3" fmla="*/ 325 h 339"/>
                  <a:gd name="T4" fmla="*/ 409 w 815"/>
                  <a:gd name="T5" fmla="*/ 339 h 339"/>
                  <a:gd name="T6" fmla="*/ 525 w 815"/>
                  <a:gd name="T7" fmla="*/ 335 h 339"/>
                  <a:gd name="T8" fmla="*/ 642 w 815"/>
                  <a:gd name="T9" fmla="*/ 295 h 339"/>
                  <a:gd name="T10" fmla="*/ 764 w 815"/>
                  <a:gd name="T11" fmla="*/ 236 h 339"/>
                  <a:gd name="T12" fmla="*/ 815 w 815"/>
                  <a:gd name="T13" fmla="*/ 177 h 339"/>
                  <a:gd name="T14" fmla="*/ 810 w 815"/>
                  <a:gd name="T15" fmla="*/ 103 h 339"/>
                  <a:gd name="T16" fmla="*/ 722 w 815"/>
                  <a:gd name="T17" fmla="*/ 40 h 339"/>
                  <a:gd name="T18" fmla="*/ 582 w 815"/>
                  <a:gd name="T19" fmla="*/ 18 h 339"/>
                  <a:gd name="T20" fmla="*/ 388 w 815"/>
                  <a:gd name="T21" fmla="*/ 0 h 339"/>
                  <a:gd name="T22" fmla="*/ 137 w 815"/>
                  <a:gd name="T23" fmla="*/ 38 h 339"/>
                  <a:gd name="T24" fmla="*/ 4 w 815"/>
                  <a:gd name="T25" fmla="*/ 124 h 339"/>
                  <a:gd name="T26" fmla="*/ 0 w 815"/>
                  <a:gd name="T27" fmla="*/ 194 h 339"/>
                  <a:gd name="T28" fmla="*/ 89 w 815"/>
                  <a:gd name="T29" fmla="*/ 267 h 339"/>
                  <a:gd name="T30" fmla="*/ 103 w 815"/>
                  <a:gd name="T31" fmla="*/ 270 h 339"/>
                  <a:gd name="T32" fmla="*/ 103 w 815"/>
                  <a:gd name="T33" fmla="*/ 270 h 3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5"/>
                  <a:gd name="T52" fmla="*/ 0 h 339"/>
                  <a:gd name="T53" fmla="*/ 815 w 815"/>
                  <a:gd name="T54" fmla="*/ 339 h 3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5" h="339">
                    <a:moveTo>
                      <a:pt x="103" y="270"/>
                    </a:moveTo>
                    <a:lnTo>
                      <a:pt x="287" y="325"/>
                    </a:lnTo>
                    <a:lnTo>
                      <a:pt x="409" y="339"/>
                    </a:lnTo>
                    <a:lnTo>
                      <a:pt x="525" y="335"/>
                    </a:lnTo>
                    <a:lnTo>
                      <a:pt x="642" y="295"/>
                    </a:lnTo>
                    <a:lnTo>
                      <a:pt x="764" y="236"/>
                    </a:lnTo>
                    <a:lnTo>
                      <a:pt x="815" y="177"/>
                    </a:lnTo>
                    <a:lnTo>
                      <a:pt x="810" y="103"/>
                    </a:lnTo>
                    <a:lnTo>
                      <a:pt x="722" y="40"/>
                    </a:lnTo>
                    <a:lnTo>
                      <a:pt x="582" y="18"/>
                    </a:lnTo>
                    <a:lnTo>
                      <a:pt x="388" y="0"/>
                    </a:lnTo>
                    <a:lnTo>
                      <a:pt x="137" y="38"/>
                    </a:lnTo>
                    <a:lnTo>
                      <a:pt x="4" y="124"/>
                    </a:lnTo>
                    <a:lnTo>
                      <a:pt x="0" y="194"/>
                    </a:lnTo>
                    <a:lnTo>
                      <a:pt x="89" y="267"/>
                    </a:lnTo>
                    <a:lnTo>
                      <a:pt x="103" y="270"/>
                    </a:lnTo>
                    <a:close/>
                  </a:path>
                </a:pathLst>
              </a:custGeom>
              <a:solidFill>
                <a:srgbClr val="B0C7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74" name="Freeform 6"/>
              <p:cNvSpPr>
                <a:spLocks/>
              </p:cNvSpPr>
              <p:nvPr/>
            </p:nvSpPr>
            <p:spPr bwMode="auto">
              <a:xfrm>
                <a:off x="1740" y="2203"/>
                <a:ext cx="209" cy="37"/>
              </a:xfrm>
              <a:custGeom>
                <a:avLst/>
                <a:gdLst>
                  <a:gd name="T0" fmla="*/ 405 w 418"/>
                  <a:gd name="T1" fmla="*/ 4 h 74"/>
                  <a:gd name="T2" fmla="*/ 415 w 418"/>
                  <a:gd name="T3" fmla="*/ 19 h 74"/>
                  <a:gd name="T4" fmla="*/ 411 w 418"/>
                  <a:gd name="T5" fmla="*/ 31 h 74"/>
                  <a:gd name="T6" fmla="*/ 392 w 418"/>
                  <a:gd name="T7" fmla="*/ 36 h 74"/>
                  <a:gd name="T8" fmla="*/ 375 w 418"/>
                  <a:gd name="T9" fmla="*/ 44 h 74"/>
                  <a:gd name="T10" fmla="*/ 360 w 418"/>
                  <a:gd name="T11" fmla="*/ 50 h 74"/>
                  <a:gd name="T12" fmla="*/ 342 w 418"/>
                  <a:gd name="T13" fmla="*/ 54 h 74"/>
                  <a:gd name="T14" fmla="*/ 323 w 418"/>
                  <a:gd name="T15" fmla="*/ 59 h 74"/>
                  <a:gd name="T16" fmla="*/ 306 w 418"/>
                  <a:gd name="T17" fmla="*/ 61 h 74"/>
                  <a:gd name="T18" fmla="*/ 287 w 418"/>
                  <a:gd name="T19" fmla="*/ 65 h 74"/>
                  <a:gd name="T20" fmla="*/ 268 w 418"/>
                  <a:gd name="T21" fmla="*/ 67 h 74"/>
                  <a:gd name="T22" fmla="*/ 251 w 418"/>
                  <a:gd name="T23" fmla="*/ 69 h 74"/>
                  <a:gd name="T24" fmla="*/ 232 w 418"/>
                  <a:gd name="T25" fmla="*/ 69 h 74"/>
                  <a:gd name="T26" fmla="*/ 213 w 418"/>
                  <a:gd name="T27" fmla="*/ 71 h 74"/>
                  <a:gd name="T28" fmla="*/ 194 w 418"/>
                  <a:gd name="T29" fmla="*/ 71 h 74"/>
                  <a:gd name="T30" fmla="*/ 175 w 418"/>
                  <a:gd name="T31" fmla="*/ 71 h 74"/>
                  <a:gd name="T32" fmla="*/ 156 w 418"/>
                  <a:gd name="T33" fmla="*/ 73 h 74"/>
                  <a:gd name="T34" fmla="*/ 137 w 418"/>
                  <a:gd name="T35" fmla="*/ 74 h 74"/>
                  <a:gd name="T36" fmla="*/ 120 w 418"/>
                  <a:gd name="T37" fmla="*/ 71 h 74"/>
                  <a:gd name="T38" fmla="*/ 103 w 418"/>
                  <a:gd name="T39" fmla="*/ 69 h 74"/>
                  <a:gd name="T40" fmla="*/ 86 w 418"/>
                  <a:gd name="T41" fmla="*/ 69 h 74"/>
                  <a:gd name="T42" fmla="*/ 67 w 418"/>
                  <a:gd name="T43" fmla="*/ 69 h 74"/>
                  <a:gd name="T44" fmla="*/ 56 w 418"/>
                  <a:gd name="T45" fmla="*/ 69 h 74"/>
                  <a:gd name="T46" fmla="*/ 42 w 418"/>
                  <a:gd name="T47" fmla="*/ 67 h 74"/>
                  <a:gd name="T48" fmla="*/ 27 w 418"/>
                  <a:gd name="T49" fmla="*/ 63 h 74"/>
                  <a:gd name="T50" fmla="*/ 12 w 418"/>
                  <a:gd name="T51" fmla="*/ 59 h 74"/>
                  <a:gd name="T52" fmla="*/ 8 w 418"/>
                  <a:gd name="T53" fmla="*/ 54 h 74"/>
                  <a:gd name="T54" fmla="*/ 2 w 418"/>
                  <a:gd name="T55" fmla="*/ 42 h 74"/>
                  <a:gd name="T56" fmla="*/ 10 w 418"/>
                  <a:gd name="T57" fmla="*/ 36 h 74"/>
                  <a:gd name="T58" fmla="*/ 29 w 418"/>
                  <a:gd name="T59" fmla="*/ 36 h 74"/>
                  <a:gd name="T60" fmla="*/ 48 w 418"/>
                  <a:gd name="T61" fmla="*/ 36 h 74"/>
                  <a:gd name="T62" fmla="*/ 69 w 418"/>
                  <a:gd name="T63" fmla="*/ 38 h 74"/>
                  <a:gd name="T64" fmla="*/ 90 w 418"/>
                  <a:gd name="T65" fmla="*/ 38 h 74"/>
                  <a:gd name="T66" fmla="*/ 111 w 418"/>
                  <a:gd name="T67" fmla="*/ 40 h 74"/>
                  <a:gd name="T68" fmla="*/ 132 w 418"/>
                  <a:gd name="T69" fmla="*/ 42 h 74"/>
                  <a:gd name="T70" fmla="*/ 152 w 418"/>
                  <a:gd name="T71" fmla="*/ 42 h 74"/>
                  <a:gd name="T72" fmla="*/ 170 w 418"/>
                  <a:gd name="T73" fmla="*/ 40 h 74"/>
                  <a:gd name="T74" fmla="*/ 185 w 418"/>
                  <a:gd name="T75" fmla="*/ 40 h 74"/>
                  <a:gd name="T76" fmla="*/ 200 w 418"/>
                  <a:gd name="T77" fmla="*/ 40 h 74"/>
                  <a:gd name="T78" fmla="*/ 217 w 418"/>
                  <a:gd name="T79" fmla="*/ 40 h 74"/>
                  <a:gd name="T80" fmla="*/ 232 w 418"/>
                  <a:gd name="T81" fmla="*/ 38 h 74"/>
                  <a:gd name="T82" fmla="*/ 247 w 418"/>
                  <a:gd name="T83" fmla="*/ 36 h 74"/>
                  <a:gd name="T84" fmla="*/ 263 w 418"/>
                  <a:gd name="T85" fmla="*/ 36 h 74"/>
                  <a:gd name="T86" fmla="*/ 280 w 418"/>
                  <a:gd name="T87" fmla="*/ 35 h 74"/>
                  <a:gd name="T88" fmla="*/ 293 w 418"/>
                  <a:gd name="T89" fmla="*/ 33 h 74"/>
                  <a:gd name="T90" fmla="*/ 308 w 418"/>
                  <a:gd name="T91" fmla="*/ 29 h 74"/>
                  <a:gd name="T92" fmla="*/ 323 w 418"/>
                  <a:gd name="T93" fmla="*/ 25 h 74"/>
                  <a:gd name="T94" fmla="*/ 339 w 418"/>
                  <a:gd name="T95" fmla="*/ 21 h 74"/>
                  <a:gd name="T96" fmla="*/ 354 w 418"/>
                  <a:gd name="T97" fmla="*/ 17 h 74"/>
                  <a:gd name="T98" fmla="*/ 367 w 418"/>
                  <a:gd name="T99" fmla="*/ 14 h 74"/>
                  <a:gd name="T100" fmla="*/ 382 w 418"/>
                  <a:gd name="T101" fmla="*/ 8 h 74"/>
                  <a:gd name="T102" fmla="*/ 396 w 418"/>
                  <a:gd name="T103" fmla="*/ 4 h 74"/>
                  <a:gd name="T104" fmla="*/ 403 w 418"/>
                  <a:gd name="T105" fmla="*/ 0 h 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18"/>
                  <a:gd name="T160" fmla="*/ 0 h 74"/>
                  <a:gd name="T161" fmla="*/ 418 w 418"/>
                  <a:gd name="T162" fmla="*/ 74 h 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18" h="74">
                    <a:moveTo>
                      <a:pt x="403" y="0"/>
                    </a:moveTo>
                    <a:lnTo>
                      <a:pt x="405" y="4"/>
                    </a:lnTo>
                    <a:lnTo>
                      <a:pt x="411" y="12"/>
                    </a:lnTo>
                    <a:lnTo>
                      <a:pt x="415" y="19"/>
                    </a:lnTo>
                    <a:lnTo>
                      <a:pt x="418" y="27"/>
                    </a:lnTo>
                    <a:lnTo>
                      <a:pt x="411" y="31"/>
                    </a:lnTo>
                    <a:lnTo>
                      <a:pt x="401" y="35"/>
                    </a:lnTo>
                    <a:lnTo>
                      <a:pt x="392" y="36"/>
                    </a:lnTo>
                    <a:lnTo>
                      <a:pt x="384" y="40"/>
                    </a:lnTo>
                    <a:lnTo>
                      <a:pt x="375" y="44"/>
                    </a:lnTo>
                    <a:lnTo>
                      <a:pt x="367" y="48"/>
                    </a:lnTo>
                    <a:lnTo>
                      <a:pt x="360" y="50"/>
                    </a:lnTo>
                    <a:lnTo>
                      <a:pt x="350" y="54"/>
                    </a:lnTo>
                    <a:lnTo>
                      <a:pt x="342" y="54"/>
                    </a:lnTo>
                    <a:lnTo>
                      <a:pt x="333" y="55"/>
                    </a:lnTo>
                    <a:lnTo>
                      <a:pt x="323" y="59"/>
                    </a:lnTo>
                    <a:lnTo>
                      <a:pt x="316" y="61"/>
                    </a:lnTo>
                    <a:lnTo>
                      <a:pt x="306" y="61"/>
                    </a:lnTo>
                    <a:lnTo>
                      <a:pt x="297" y="63"/>
                    </a:lnTo>
                    <a:lnTo>
                      <a:pt x="287" y="65"/>
                    </a:lnTo>
                    <a:lnTo>
                      <a:pt x="280" y="67"/>
                    </a:lnTo>
                    <a:lnTo>
                      <a:pt x="268" y="67"/>
                    </a:lnTo>
                    <a:lnTo>
                      <a:pt x="261" y="67"/>
                    </a:lnTo>
                    <a:lnTo>
                      <a:pt x="251" y="69"/>
                    </a:lnTo>
                    <a:lnTo>
                      <a:pt x="242" y="69"/>
                    </a:lnTo>
                    <a:lnTo>
                      <a:pt x="232" y="69"/>
                    </a:lnTo>
                    <a:lnTo>
                      <a:pt x="223" y="71"/>
                    </a:lnTo>
                    <a:lnTo>
                      <a:pt x="213" y="71"/>
                    </a:lnTo>
                    <a:lnTo>
                      <a:pt x="204" y="71"/>
                    </a:lnTo>
                    <a:lnTo>
                      <a:pt x="194" y="71"/>
                    </a:lnTo>
                    <a:lnTo>
                      <a:pt x="185" y="71"/>
                    </a:lnTo>
                    <a:lnTo>
                      <a:pt x="175" y="71"/>
                    </a:lnTo>
                    <a:lnTo>
                      <a:pt x="166" y="73"/>
                    </a:lnTo>
                    <a:lnTo>
                      <a:pt x="156" y="73"/>
                    </a:lnTo>
                    <a:lnTo>
                      <a:pt x="147" y="74"/>
                    </a:lnTo>
                    <a:lnTo>
                      <a:pt x="137" y="74"/>
                    </a:lnTo>
                    <a:lnTo>
                      <a:pt x="128" y="74"/>
                    </a:lnTo>
                    <a:lnTo>
                      <a:pt x="120" y="71"/>
                    </a:lnTo>
                    <a:lnTo>
                      <a:pt x="111" y="71"/>
                    </a:lnTo>
                    <a:lnTo>
                      <a:pt x="103" y="69"/>
                    </a:lnTo>
                    <a:lnTo>
                      <a:pt x="95" y="69"/>
                    </a:lnTo>
                    <a:lnTo>
                      <a:pt x="86" y="69"/>
                    </a:lnTo>
                    <a:lnTo>
                      <a:pt x="76" y="69"/>
                    </a:lnTo>
                    <a:lnTo>
                      <a:pt x="67" y="69"/>
                    </a:lnTo>
                    <a:lnTo>
                      <a:pt x="59" y="71"/>
                    </a:lnTo>
                    <a:lnTo>
                      <a:pt x="56" y="69"/>
                    </a:lnTo>
                    <a:lnTo>
                      <a:pt x="50" y="69"/>
                    </a:lnTo>
                    <a:lnTo>
                      <a:pt x="42" y="67"/>
                    </a:lnTo>
                    <a:lnTo>
                      <a:pt x="35" y="65"/>
                    </a:lnTo>
                    <a:lnTo>
                      <a:pt x="27" y="63"/>
                    </a:lnTo>
                    <a:lnTo>
                      <a:pt x="19" y="61"/>
                    </a:lnTo>
                    <a:lnTo>
                      <a:pt x="12" y="59"/>
                    </a:lnTo>
                    <a:lnTo>
                      <a:pt x="10" y="59"/>
                    </a:lnTo>
                    <a:lnTo>
                      <a:pt x="8" y="54"/>
                    </a:lnTo>
                    <a:lnTo>
                      <a:pt x="4" y="48"/>
                    </a:lnTo>
                    <a:lnTo>
                      <a:pt x="2" y="42"/>
                    </a:lnTo>
                    <a:lnTo>
                      <a:pt x="0" y="38"/>
                    </a:lnTo>
                    <a:lnTo>
                      <a:pt x="10" y="36"/>
                    </a:lnTo>
                    <a:lnTo>
                      <a:pt x="19" y="36"/>
                    </a:lnTo>
                    <a:lnTo>
                      <a:pt x="29" y="36"/>
                    </a:lnTo>
                    <a:lnTo>
                      <a:pt x="40" y="36"/>
                    </a:lnTo>
                    <a:lnTo>
                      <a:pt x="48" y="36"/>
                    </a:lnTo>
                    <a:lnTo>
                      <a:pt x="59" y="36"/>
                    </a:lnTo>
                    <a:lnTo>
                      <a:pt x="69" y="38"/>
                    </a:lnTo>
                    <a:lnTo>
                      <a:pt x="80" y="38"/>
                    </a:lnTo>
                    <a:lnTo>
                      <a:pt x="90" y="38"/>
                    </a:lnTo>
                    <a:lnTo>
                      <a:pt x="101" y="40"/>
                    </a:lnTo>
                    <a:lnTo>
                      <a:pt x="111" y="40"/>
                    </a:lnTo>
                    <a:lnTo>
                      <a:pt x="122" y="42"/>
                    </a:lnTo>
                    <a:lnTo>
                      <a:pt x="132" y="42"/>
                    </a:lnTo>
                    <a:lnTo>
                      <a:pt x="141" y="42"/>
                    </a:lnTo>
                    <a:lnTo>
                      <a:pt x="152" y="42"/>
                    </a:lnTo>
                    <a:lnTo>
                      <a:pt x="164" y="42"/>
                    </a:lnTo>
                    <a:lnTo>
                      <a:pt x="170" y="40"/>
                    </a:lnTo>
                    <a:lnTo>
                      <a:pt x="179" y="40"/>
                    </a:lnTo>
                    <a:lnTo>
                      <a:pt x="185" y="40"/>
                    </a:lnTo>
                    <a:lnTo>
                      <a:pt x="194" y="40"/>
                    </a:lnTo>
                    <a:lnTo>
                      <a:pt x="200" y="40"/>
                    </a:lnTo>
                    <a:lnTo>
                      <a:pt x="209" y="40"/>
                    </a:lnTo>
                    <a:lnTo>
                      <a:pt x="217" y="40"/>
                    </a:lnTo>
                    <a:lnTo>
                      <a:pt x="225" y="40"/>
                    </a:lnTo>
                    <a:lnTo>
                      <a:pt x="232" y="38"/>
                    </a:lnTo>
                    <a:lnTo>
                      <a:pt x="240" y="38"/>
                    </a:lnTo>
                    <a:lnTo>
                      <a:pt x="247" y="36"/>
                    </a:lnTo>
                    <a:lnTo>
                      <a:pt x="255" y="36"/>
                    </a:lnTo>
                    <a:lnTo>
                      <a:pt x="263" y="36"/>
                    </a:lnTo>
                    <a:lnTo>
                      <a:pt x="272" y="35"/>
                    </a:lnTo>
                    <a:lnTo>
                      <a:pt x="280" y="35"/>
                    </a:lnTo>
                    <a:lnTo>
                      <a:pt x="287" y="35"/>
                    </a:lnTo>
                    <a:lnTo>
                      <a:pt x="293" y="33"/>
                    </a:lnTo>
                    <a:lnTo>
                      <a:pt x="303" y="31"/>
                    </a:lnTo>
                    <a:lnTo>
                      <a:pt x="308" y="29"/>
                    </a:lnTo>
                    <a:lnTo>
                      <a:pt x="318" y="27"/>
                    </a:lnTo>
                    <a:lnTo>
                      <a:pt x="323" y="25"/>
                    </a:lnTo>
                    <a:lnTo>
                      <a:pt x="331" y="23"/>
                    </a:lnTo>
                    <a:lnTo>
                      <a:pt x="339" y="21"/>
                    </a:lnTo>
                    <a:lnTo>
                      <a:pt x="346" y="21"/>
                    </a:lnTo>
                    <a:lnTo>
                      <a:pt x="354" y="17"/>
                    </a:lnTo>
                    <a:lnTo>
                      <a:pt x="361" y="16"/>
                    </a:lnTo>
                    <a:lnTo>
                      <a:pt x="367" y="14"/>
                    </a:lnTo>
                    <a:lnTo>
                      <a:pt x="375" y="12"/>
                    </a:lnTo>
                    <a:lnTo>
                      <a:pt x="382" y="8"/>
                    </a:lnTo>
                    <a:lnTo>
                      <a:pt x="390" y="6"/>
                    </a:lnTo>
                    <a:lnTo>
                      <a:pt x="396" y="4"/>
                    </a:lnTo>
                    <a:lnTo>
                      <a:pt x="4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75" name="Freeform 7"/>
              <p:cNvSpPr>
                <a:spLocks/>
              </p:cNvSpPr>
              <p:nvPr/>
            </p:nvSpPr>
            <p:spPr bwMode="auto">
              <a:xfrm>
                <a:off x="1611" y="2175"/>
                <a:ext cx="424" cy="410"/>
              </a:xfrm>
              <a:custGeom>
                <a:avLst/>
                <a:gdLst>
                  <a:gd name="T0" fmla="*/ 0 w 847"/>
                  <a:gd name="T1" fmla="*/ 80 h 821"/>
                  <a:gd name="T2" fmla="*/ 44 w 847"/>
                  <a:gd name="T3" fmla="*/ 280 h 821"/>
                  <a:gd name="T4" fmla="*/ 171 w 847"/>
                  <a:gd name="T5" fmla="*/ 798 h 821"/>
                  <a:gd name="T6" fmla="*/ 363 w 847"/>
                  <a:gd name="T7" fmla="*/ 821 h 821"/>
                  <a:gd name="T8" fmla="*/ 686 w 847"/>
                  <a:gd name="T9" fmla="*/ 783 h 821"/>
                  <a:gd name="T10" fmla="*/ 768 w 847"/>
                  <a:gd name="T11" fmla="*/ 437 h 821"/>
                  <a:gd name="T12" fmla="*/ 804 w 847"/>
                  <a:gd name="T13" fmla="*/ 187 h 821"/>
                  <a:gd name="T14" fmla="*/ 838 w 847"/>
                  <a:gd name="T15" fmla="*/ 57 h 821"/>
                  <a:gd name="T16" fmla="*/ 847 w 847"/>
                  <a:gd name="T17" fmla="*/ 17 h 821"/>
                  <a:gd name="T18" fmla="*/ 840 w 847"/>
                  <a:gd name="T19" fmla="*/ 0 h 821"/>
                  <a:gd name="T20" fmla="*/ 758 w 847"/>
                  <a:gd name="T21" fmla="*/ 101 h 821"/>
                  <a:gd name="T22" fmla="*/ 629 w 847"/>
                  <a:gd name="T23" fmla="*/ 160 h 821"/>
                  <a:gd name="T24" fmla="*/ 536 w 847"/>
                  <a:gd name="T25" fmla="*/ 192 h 821"/>
                  <a:gd name="T26" fmla="*/ 441 w 847"/>
                  <a:gd name="T27" fmla="*/ 204 h 821"/>
                  <a:gd name="T28" fmla="*/ 238 w 847"/>
                  <a:gd name="T29" fmla="*/ 177 h 821"/>
                  <a:gd name="T30" fmla="*/ 65 w 847"/>
                  <a:gd name="T31" fmla="*/ 112 h 821"/>
                  <a:gd name="T32" fmla="*/ 0 w 847"/>
                  <a:gd name="T33" fmla="*/ 80 h 821"/>
                  <a:gd name="T34" fmla="*/ 0 w 847"/>
                  <a:gd name="T35" fmla="*/ 80 h 8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47"/>
                  <a:gd name="T55" fmla="*/ 0 h 821"/>
                  <a:gd name="T56" fmla="*/ 847 w 847"/>
                  <a:gd name="T57" fmla="*/ 821 h 8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47" h="821">
                    <a:moveTo>
                      <a:pt x="0" y="80"/>
                    </a:moveTo>
                    <a:lnTo>
                      <a:pt x="44" y="280"/>
                    </a:lnTo>
                    <a:lnTo>
                      <a:pt x="171" y="798"/>
                    </a:lnTo>
                    <a:lnTo>
                      <a:pt x="363" y="821"/>
                    </a:lnTo>
                    <a:lnTo>
                      <a:pt x="686" y="783"/>
                    </a:lnTo>
                    <a:lnTo>
                      <a:pt x="768" y="437"/>
                    </a:lnTo>
                    <a:lnTo>
                      <a:pt x="804" y="187"/>
                    </a:lnTo>
                    <a:lnTo>
                      <a:pt x="838" y="57"/>
                    </a:lnTo>
                    <a:lnTo>
                      <a:pt x="847" y="17"/>
                    </a:lnTo>
                    <a:lnTo>
                      <a:pt x="840" y="0"/>
                    </a:lnTo>
                    <a:lnTo>
                      <a:pt x="758" y="101"/>
                    </a:lnTo>
                    <a:lnTo>
                      <a:pt x="629" y="160"/>
                    </a:lnTo>
                    <a:lnTo>
                      <a:pt x="536" y="192"/>
                    </a:lnTo>
                    <a:lnTo>
                      <a:pt x="441" y="204"/>
                    </a:lnTo>
                    <a:lnTo>
                      <a:pt x="238" y="177"/>
                    </a:lnTo>
                    <a:lnTo>
                      <a:pt x="65" y="112"/>
                    </a:lnTo>
                    <a:lnTo>
                      <a:pt x="0" y="80"/>
                    </a:lnTo>
                    <a:close/>
                  </a:path>
                </a:pathLst>
              </a:custGeom>
              <a:solidFill>
                <a:srgbClr val="BDC9D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76" name="Freeform 8"/>
              <p:cNvSpPr>
                <a:spLocks/>
              </p:cNvSpPr>
              <p:nvPr/>
            </p:nvSpPr>
            <p:spPr bwMode="auto">
              <a:xfrm>
                <a:off x="1775" y="2245"/>
                <a:ext cx="227" cy="53"/>
              </a:xfrm>
              <a:custGeom>
                <a:avLst/>
                <a:gdLst>
                  <a:gd name="T0" fmla="*/ 444 w 454"/>
                  <a:gd name="T1" fmla="*/ 9 h 106"/>
                  <a:gd name="T2" fmla="*/ 446 w 454"/>
                  <a:gd name="T3" fmla="*/ 27 h 106"/>
                  <a:gd name="T4" fmla="*/ 427 w 454"/>
                  <a:gd name="T5" fmla="*/ 36 h 106"/>
                  <a:gd name="T6" fmla="*/ 408 w 454"/>
                  <a:gd name="T7" fmla="*/ 46 h 106"/>
                  <a:gd name="T8" fmla="*/ 389 w 454"/>
                  <a:gd name="T9" fmla="*/ 53 h 106"/>
                  <a:gd name="T10" fmla="*/ 368 w 454"/>
                  <a:gd name="T11" fmla="*/ 61 h 106"/>
                  <a:gd name="T12" fmla="*/ 349 w 454"/>
                  <a:gd name="T13" fmla="*/ 68 h 106"/>
                  <a:gd name="T14" fmla="*/ 328 w 454"/>
                  <a:gd name="T15" fmla="*/ 74 h 106"/>
                  <a:gd name="T16" fmla="*/ 308 w 454"/>
                  <a:gd name="T17" fmla="*/ 80 h 106"/>
                  <a:gd name="T18" fmla="*/ 287 w 454"/>
                  <a:gd name="T19" fmla="*/ 85 h 106"/>
                  <a:gd name="T20" fmla="*/ 266 w 454"/>
                  <a:gd name="T21" fmla="*/ 91 h 106"/>
                  <a:gd name="T22" fmla="*/ 245 w 454"/>
                  <a:gd name="T23" fmla="*/ 95 h 106"/>
                  <a:gd name="T24" fmla="*/ 224 w 454"/>
                  <a:gd name="T25" fmla="*/ 99 h 106"/>
                  <a:gd name="T26" fmla="*/ 203 w 454"/>
                  <a:gd name="T27" fmla="*/ 101 h 106"/>
                  <a:gd name="T28" fmla="*/ 182 w 454"/>
                  <a:gd name="T29" fmla="*/ 103 h 106"/>
                  <a:gd name="T30" fmla="*/ 159 w 454"/>
                  <a:gd name="T31" fmla="*/ 104 h 106"/>
                  <a:gd name="T32" fmla="*/ 138 w 454"/>
                  <a:gd name="T33" fmla="*/ 104 h 106"/>
                  <a:gd name="T34" fmla="*/ 118 w 454"/>
                  <a:gd name="T35" fmla="*/ 104 h 106"/>
                  <a:gd name="T36" fmla="*/ 95 w 454"/>
                  <a:gd name="T37" fmla="*/ 104 h 106"/>
                  <a:gd name="T38" fmla="*/ 72 w 454"/>
                  <a:gd name="T39" fmla="*/ 103 h 106"/>
                  <a:gd name="T40" fmla="*/ 51 w 454"/>
                  <a:gd name="T41" fmla="*/ 101 h 106"/>
                  <a:gd name="T42" fmla="*/ 30 w 454"/>
                  <a:gd name="T43" fmla="*/ 97 h 106"/>
                  <a:gd name="T44" fmla="*/ 9 w 454"/>
                  <a:gd name="T45" fmla="*/ 93 h 106"/>
                  <a:gd name="T46" fmla="*/ 4 w 454"/>
                  <a:gd name="T47" fmla="*/ 66 h 106"/>
                  <a:gd name="T48" fmla="*/ 19 w 454"/>
                  <a:gd name="T49" fmla="*/ 61 h 106"/>
                  <a:gd name="T50" fmla="*/ 49 w 454"/>
                  <a:gd name="T51" fmla="*/ 70 h 106"/>
                  <a:gd name="T52" fmla="*/ 70 w 454"/>
                  <a:gd name="T53" fmla="*/ 76 h 106"/>
                  <a:gd name="T54" fmla="*/ 89 w 454"/>
                  <a:gd name="T55" fmla="*/ 74 h 106"/>
                  <a:gd name="T56" fmla="*/ 106 w 454"/>
                  <a:gd name="T57" fmla="*/ 74 h 106"/>
                  <a:gd name="T58" fmla="*/ 123 w 454"/>
                  <a:gd name="T59" fmla="*/ 74 h 106"/>
                  <a:gd name="T60" fmla="*/ 140 w 454"/>
                  <a:gd name="T61" fmla="*/ 72 h 106"/>
                  <a:gd name="T62" fmla="*/ 157 w 454"/>
                  <a:gd name="T63" fmla="*/ 72 h 106"/>
                  <a:gd name="T64" fmla="*/ 176 w 454"/>
                  <a:gd name="T65" fmla="*/ 72 h 106"/>
                  <a:gd name="T66" fmla="*/ 192 w 454"/>
                  <a:gd name="T67" fmla="*/ 68 h 106"/>
                  <a:gd name="T68" fmla="*/ 209 w 454"/>
                  <a:gd name="T69" fmla="*/ 66 h 106"/>
                  <a:gd name="T70" fmla="*/ 226 w 454"/>
                  <a:gd name="T71" fmla="*/ 63 h 106"/>
                  <a:gd name="T72" fmla="*/ 243 w 454"/>
                  <a:gd name="T73" fmla="*/ 61 h 106"/>
                  <a:gd name="T74" fmla="*/ 260 w 454"/>
                  <a:gd name="T75" fmla="*/ 57 h 106"/>
                  <a:gd name="T76" fmla="*/ 287 w 454"/>
                  <a:gd name="T77" fmla="*/ 51 h 106"/>
                  <a:gd name="T78" fmla="*/ 319 w 454"/>
                  <a:gd name="T79" fmla="*/ 40 h 106"/>
                  <a:gd name="T80" fmla="*/ 351 w 454"/>
                  <a:gd name="T81" fmla="*/ 32 h 106"/>
                  <a:gd name="T82" fmla="*/ 384 w 454"/>
                  <a:gd name="T83" fmla="*/ 19 h 106"/>
                  <a:gd name="T84" fmla="*/ 416 w 454"/>
                  <a:gd name="T85" fmla="*/ 8 h 106"/>
                  <a:gd name="T86" fmla="*/ 437 w 454"/>
                  <a:gd name="T87" fmla="*/ 0 h 1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4"/>
                  <a:gd name="T133" fmla="*/ 0 h 106"/>
                  <a:gd name="T134" fmla="*/ 454 w 454"/>
                  <a:gd name="T135" fmla="*/ 106 h 1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4" h="106">
                    <a:moveTo>
                      <a:pt x="437" y="0"/>
                    </a:moveTo>
                    <a:lnTo>
                      <a:pt x="439" y="2"/>
                    </a:lnTo>
                    <a:lnTo>
                      <a:pt x="444" y="9"/>
                    </a:lnTo>
                    <a:lnTo>
                      <a:pt x="450" y="17"/>
                    </a:lnTo>
                    <a:lnTo>
                      <a:pt x="454" y="25"/>
                    </a:lnTo>
                    <a:lnTo>
                      <a:pt x="446" y="27"/>
                    </a:lnTo>
                    <a:lnTo>
                      <a:pt x="441" y="30"/>
                    </a:lnTo>
                    <a:lnTo>
                      <a:pt x="433" y="34"/>
                    </a:lnTo>
                    <a:lnTo>
                      <a:pt x="427" y="36"/>
                    </a:lnTo>
                    <a:lnTo>
                      <a:pt x="420" y="38"/>
                    </a:lnTo>
                    <a:lnTo>
                      <a:pt x="414" y="42"/>
                    </a:lnTo>
                    <a:lnTo>
                      <a:pt x="408" y="46"/>
                    </a:lnTo>
                    <a:lnTo>
                      <a:pt x="403" y="47"/>
                    </a:lnTo>
                    <a:lnTo>
                      <a:pt x="395" y="49"/>
                    </a:lnTo>
                    <a:lnTo>
                      <a:pt x="389" y="53"/>
                    </a:lnTo>
                    <a:lnTo>
                      <a:pt x="382" y="55"/>
                    </a:lnTo>
                    <a:lnTo>
                      <a:pt x="376" y="59"/>
                    </a:lnTo>
                    <a:lnTo>
                      <a:pt x="368" y="61"/>
                    </a:lnTo>
                    <a:lnTo>
                      <a:pt x="363" y="63"/>
                    </a:lnTo>
                    <a:lnTo>
                      <a:pt x="355" y="65"/>
                    </a:lnTo>
                    <a:lnTo>
                      <a:pt x="349" y="68"/>
                    </a:lnTo>
                    <a:lnTo>
                      <a:pt x="342" y="70"/>
                    </a:lnTo>
                    <a:lnTo>
                      <a:pt x="334" y="72"/>
                    </a:lnTo>
                    <a:lnTo>
                      <a:pt x="328" y="74"/>
                    </a:lnTo>
                    <a:lnTo>
                      <a:pt x="321" y="76"/>
                    </a:lnTo>
                    <a:lnTo>
                      <a:pt x="315" y="78"/>
                    </a:lnTo>
                    <a:lnTo>
                      <a:pt x="308" y="80"/>
                    </a:lnTo>
                    <a:lnTo>
                      <a:pt x="300" y="82"/>
                    </a:lnTo>
                    <a:lnTo>
                      <a:pt x="294" y="85"/>
                    </a:lnTo>
                    <a:lnTo>
                      <a:pt x="287" y="85"/>
                    </a:lnTo>
                    <a:lnTo>
                      <a:pt x="279" y="87"/>
                    </a:lnTo>
                    <a:lnTo>
                      <a:pt x="273" y="89"/>
                    </a:lnTo>
                    <a:lnTo>
                      <a:pt x="266" y="91"/>
                    </a:lnTo>
                    <a:lnTo>
                      <a:pt x="260" y="91"/>
                    </a:lnTo>
                    <a:lnTo>
                      <a:pt x="252" y="93"/>
                    </a:lnTo>
                    <a:lnTo>
                      <a:pt x="245" y="95"/>
                    </a:lnTo>
                    <a:lnTo>
                      <a:pt x="239" y="97"/>
                    </a:lnTo>
                    <a:lnTo>
                      <a:pt x="232" y="97"/>
                    </a:lnTo>
                    <a:lnTo>
                      <a:pt x="224" y="99"/>
                    </a:lnTo>
                    <a:lnTo>
                      <a:pt x="216" y="99"/>
                    </a:lnTo>
                    <a:lnTo>
                      <a:pt x="211" y="101"/>
                    </a:lnTo>
                    <a:lnTo>
                      <a:pt x="203" y="101"/>
                    </a:lnTo>
                    <a:lnTo>
                      <a:pt x="195" y="101"/>
                    </a:lnTo>
                    <a:lnTo>
                      <a:pt x="188" y="103"/>
                    </a:lnTo>
                    <a:lnTo>
                      <a:pt x="182" y="103"/>
                    </a:lnTo>
                    <a:lnTo>
                      <a:pt x="175" y="103"/>
                    </a:lnTo>
                    <a:lnTo>
                      <a:pt x="167" y="104"/>
                    </a:lnTo>
                    <a:lnTo>
                      <a:pt x="159" y="104"/>
                    </a:lnTo>
                    <a:lnTo>
                      <a:pt x="154" y="104"/>
                    </a:lnTo>
                    <a:lnTo>
                      <a:pt x="146" y="104"/>
                    </a:lnTo>
                    <a:lnTo>
                      <a:pt x="138" y="104"/>
                    </a:lnTo>
                    <a:lnTo>
                      <a:pt x="131" y="104"/>
                    </a:lnTo>
                    <a:lnTo>
                      <a:pt x="125" y="106"/>
                    </a:lnTo>
                    <a:lnTo>
                      <a:pt x="118" y="104"/>
                    </a:lnTo>
                    <a:lnTo>
                      <a:pt x="110" y="104"/>
                    </a:lnTo>
                    <a:lnTo>
                      <a:pt x="102" y="104"/>
                    </a:lnTo>
                    <a:lnTo>
                      <a:pt x="95" y="104"/>
                    </a:lnTo>
                    <a:lnTo>
                      <a:pt x="87" y="103"/>
                    </a:lnTo>
                    <a:lnTo>
                      <a:pt x="81" y="103"/>
                    </a:lnTo>
                    <a:lnTo>
                      <a:pt x="72" y="103"/>
                    </a:lnTo>
                    <a:lnTo>
                      <a:pt x="66" y="103"/>
                    </a:lnTo>
                    <a:lnTo>
                      <a:pt x="59" y="101"/>
                    </a:lnTo>
                    <a:lnTo>
                      <a:pt x="51" y="101"/>
                    </a:lnTo>
                    <a:lnTo>
                      <a:pt x="43" y="99"/>
                    </a:lnTo>
                    <a:lnTo>
                      <a:pt x="38" y="99"/>
                    </a:lnTo>
                    <a:lnTo>
                      <a:pt x="30" y="97"/>
                    </a:lnTo>
                    <a:lnTo>
                      <a:pt x="23" y="95"/>
                    </a:lnTo>
                    <a:lnTo>
                      <a:pt x="15" y="93"/>
                    </a:lnTo>
                    <a:lnTo>
                      <a:pt x="9" y="93"/>
                    </a:lnTo>
                    <a:lnTo>
                      <a:pt x="4" y="82"/>
                    </a:lnTo>
                    <a:lnTo>
                      <a:pt x="0" y="74"/>
                    </a:lnTo>
                    <a:lnTo>
                      <a:pt x="4" y="66"/>
                    </a:lnTo>
                    <a:lnTo>
                      <a:pt x="9" y="65"/>
                    </a:lnTo>
                    <a:lnTo>
                      <a:pt x="13" y="61"/>
                    </a:lnTo>
                    <a:lnTo>
                      <a:pt x="19" y="61"/>
                    </a:lnTo>
                    <a:lnTo>
                      <a:pt x="28" y="63"/>
                    </a:lnTo>
                    <a:lnTo>
                      <a:pt x="38" y="66"/>
                    </a:lnTo>
                    <a:lnTo>
                      <a:pt x="49" y="70"/>
                    </a:lnTo>
                    <a:lnTo>
                      <a:pt x="59" y="74"/>
                    </a:lnTo>
                    <a:lnTo>
                      <a:pt x="64" y="74"/>
                    </a:lnTo>
                    <a:lnTo>
                      <a:pt x="70" y="76"/>
                    </a:lnTo>
                    <a:lnTo>
                      <a:pt x="78" y="74"/>
                    </a:lnTo>
                    <a:lnTo>
                      <a:pt x="83" y="74"/>
                    </a:lnTo>
                    <a:lnTo>
                      <a:pt x="89" y="74"/>
                    </a:lnTo>
                    <a:lnTo>
                      <a:pt x="95" y="74"/>
                    </a:lnTo>
                    <a:lnTo>
                      <a:pt x="100" y="74"/>
                    </a:lnTo>
                    <a:lnTo>
                      <a:pt x="106" y="74"/>
                    </a:lnTo>
                    <a:lnTo>
                      <a:pt x="112" y="74"/>
                    </a:lnTo>
                    <a:lnTo>
                      <a:pt x="118" y="74"/>
                    </a:lnTo>
                    <a:lnTo>
                      <a:pt x="123" y="74"/>
                    </a:lnTo>
                    <a:lnTo>
                      <a:pt x="129" y="74"/>
                    </a:lnTo>
                    <a:lnTo>
                      <a:pt x="135" y="72"/>
                    </a:lnTo>
                    <a:lnTo>
                      <a:pt x="140" y="72"/>
                    </a:lnTo>
                    <a:lnTo>
                      <a:pt x="146" y="72"/>
                    </a:lnTo>
                    <a:lnTo>
                      <a:pt x="152" y="72"/>
                    </a:lnTo>
                    <a:lnTo>
                      <a:pt x="157" y="72"/>
                    </a:lnTo>
                    <a:lnTo>
                      <a:pt x="163" y="72"/>
                    </a:lnTo>
                    <a:lnTo>
                      <a:pt x="169" y="72"/>
                    </a:lnTo>
                    <a:lnTo>
                      <a:pt x="176" y="72"/>
                    </a:lnTo>
                    <a:lnTo>
                      <a:pt x="180" y="70"/>
                    </a:lnTo>
                    <a:lnTo>
                      <a:pt x="186" y="70"/>
                    </a:lnTo>
                    <a:lnTo>
                      <a:pt x="192" y="68"/>
                    </a:lnTo>
                    <a:lnTo>
                      <a:pt x="197" y="68"/>
                    </a:lnTo>
                    <a:lnTo>
                      <a:pt x="203" y="66"/>
                    </a:lnTo>
                    <a:lnTo>
                      <a:pt x="209" y="66"/>
                    </a:lnTo>
                    <a:lnTo>
                      <a:pt x="214" y="65"/>
                    </a:lnTo>
                    <a:lnTo>
                      <a:pt x="220" y="65"/>
                    </a:lnTo>
                    <a:lnTo>
                      <a:pt x="226" y="63"/>
                    </a:lnTo>
                    <a:lnTo>
                      <a:pt x="232" y="63"/>
                    </a:lnTo>
                    <a:lnTo>
                      <a:pt x="237" y="61"/>
                    </a:lnTo>
                    <a:lnTo>
                      <a:pt x="243" y="61"/>
                    </a:lnTo>
                    <a:lnTo>
                      <a:pt x="249" y="59"/>
                    </a:lnTo>
                    <a:lnTo>
                      <a:pt x="252" y="59"/>
                    </a:lnTo>
                    <a:lnTo>
                      <a:pt x="260" y="57"/>
                    </a:lnTo>
                    <a:lnTo>
                      <a:pt x="266" y="57"/>
                    </a:lnTo>
                    <a:lnTo>
                      <a:pt x="275" y="53"/>
                    </a:lnTo>
                    <a:lnTo>
                      <a:pt x="287" y="51"/>
                    </a:lnTo>
                    <a:lnTo>
                      <a:pt x="298" y="47"/>
                    </a:lnTo>
                    <a:lnTo>
                      <a:pt x="308" y="46"/>
                    </a:lnTo>
                    <a:lnTo>
                      <a:pt x="319" y="40"/>
                    </a:lnTo>
                    <a:lnTo>
                      <a:pt x="330" y="38"/>
                    </a:lnTo>
                    <a:lnTo>
                      <a:pt x="340" y="34"/>
                    </a:lnTo>
                    <a:lnTo>
                      <a:pt x="351" y="32"/>
                    </a:lnTo>
                    <a:lnTo>
                      <a:pt x="361" y="27"/>
                    </a:lnTo>
                    <a:lnTo>
                      <a:pt x="372" y="23"/>
                    </a:lnTo>
                    <a:lnTo>
                      <a:pt x="384" y="19"/>
                    </a:lnTo>
                    <a:lnTo>
                      <a:pt x="395" y="17"/>
                    </a:lnTo>
                    <a:lnTo>
                      <a:pt x="404" y="11"/>
                    </a:lnTo>
                    <a:lnTo>
                      <a:pt x="416" y="8"/>
                    </a:lnTo>
                    <a:lnTo>
                      <a:pt x="425" y="4"/>
                    </a:lnTo>
                    <a:lnTo>
                      <a:pt x="43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77" name="Freeform 9"/>
              <p:cNvSpPr>
                <a:spLocks/>
              </p:cNvSpPr>
              <p:nvPr/>
            </p:nvSpPr>
            <p:spPr bwMode="auto">
              <a:xfrm>
                <a:off x="1715" y="2235"/>
                <a:ext cx="283" cy="326"/>
              </a:xfrm>
              <a:custGeom>
                <a:avLst/>
                <a:gdLst>
                  <a:gd name="T0" fmla="*/ 566 w 566"/>
                  <a:gd name="T1" fmla="*/ 17 h 652"/>
                  <a:gd name="T2" fmla="*/ 553 w 566"/>
                  <a:gd name="T3" fmla="*/ 51 h 652"/>
                  <a:gd name="T4" fmla="*/ 538 w 566"/>
                  <a:gd name="T5" fmla="*/ 89 h 652"/>
                  <a:gd name="T6" fmla="*/ 530 w 566"/>
                  <a:gd name="T7" fmla="*/ 125 h 652"/>
                  <a:gd name="T8" fmla="*/ 523 w 566"/>
                  <a:gd name="T9" fmla="*/ 165 h 652"/>
                  <a:gd name="T10" fmla="*/ 515 w 566"/>
                  <a:gd name="T11" fmla="*/ 203 h 652"/>
                  <a:gd name="T12" fmla="*/ 507 w 566"/>
                  <a:gd name="T13" fmla="*/ 245 h 652"/>
                  <a:gd name="T14" fmla="*/ 500 w 566"/>
                  <a:gd name="T15" fmla="*/ 283 h 652"/>
                  <a:gd name="T16" fmla="*/ 492 w 566"/>
                  <a:gd name="T17" fmla="*/ 325 h 652"/>
                  <a:gd name="T18" fmla="*/ 485 w 566"/>
                  <a:gd name="T19" fmla="*/ 365 h 652"/>
                  <a:gd name="T20" fmla="*/ 477 w 566"/>
                  <a:gd name="T21" fmla="*/ 405 h 652"/>
                  <a:gd name="T22" fmla="*/ 468 w 566"/>
                  <a:gd name="T23" fmla="*/ 443 h 652"/>
                  <a:gd name="T24" fmla="*/ 460 w 566"/>
                  <a:gd name="T25" fmla="*/ 485 h 652"/>
                  <a:gd name="T26" fmla="*/ 449 w 566"/>
                  <a:gd name="T27" fmla="*/ 521 h 652"/>
                  <a:gd name="T28" fmla="*/ 437 w 566"/>
                  <a:gd name="T29" fmla="*/ 561 h 652"/>
                  <a:gd name="T30" fmla="*/ 424 w 566"/>
                  <a:gd name="T31" fmla="*/ 599 h 652"/>
                  <a:gd name="T32" fmla="*/ 388 w 566"/>
                  <a:gd name="T33" fmla="*/ 625 h 652"/>
                  <a:gd name="T34" fmla="*/ 346 w 566"/>
                  <a:gd name="T35" fmla="*/ 640 h 652"/>
                  <a:gd name="T36" fmla="*/ 302 w 566"/>
                  <a:gd name="T37" fmla="*/ 648 h 652"/>
                  <a:gd name="T38" fmla="*/ 257 w 566"/>
                  <a:gd name="T39" fmla="*/ 650 h 652"/>
                  <a:gd name="T40" fmla="*/ 211 w 566"/>
                  <a:gd name="T41" fmla="*/ 650 h 652"/>
                  <a:gd name="T42" fmla="*/ 164 w 566"/>
                  <a:gd name="T43" fmla="*/ 650 h 652"/>
                  <a:gd name="T44" fmla="*/ 118 w 566"/>
                  <a:gd name="T45" fmla="*/ 648 h 652"/>
                  <a:gd name="T46" fmla="*/ 72 w 566"/>
                  <a:gd name="T47" fmla="*/ 646 h 652"/>
                  <a:gd name="T48" fmla="*/ 29 w 566"/>
                  <a:gd name="T49" fmla="*/ 638 h 652"/>
                  <a:gd name="T50" fmla="*/ 4 w 566"/>
                  <a:gd name="T51" fmla="*/ 614 h 652"/>
                  <a:gd name="T52" fmla="*/ 40 w 566"/>
                  <a:gd name="T53" fmla="*/ 606 h 652"/>
                  <a:gd name="T54" fmla="*/ 89 w 566"/>
                  <a:gd name="T55" fmla="*/ 612 h 652"/>
                  <a:gd name="T56" fmla="*/ 118 w 566"/>
                  <a:gd name="T57" fmla="*/ 614 h 652"/>
                  <a:gd name="T58" fmla="*/ 146 w 566"/>
                  <a:gd name="T59" fmla="*/ 616 h 652"/>
                  <a:gd name="T60" fmla="*/ 175 w 566"/>
                  <a:gd name="T61" fmla="*/ 619 h 652"/>
                  <a:gd name="T62" fmla="*/ 203 w 566"/>
                  <a:gd name="T63" fmla="*/ 619 h 652"/>
                  <a:gd name="T64" fmla="*/ 232 w 566"/>
                  <a:gd name="T65" fmla="*/ 619 h 652"/>
                  <a:gd name="T66" fmla="*/ 259 w 566"/>
                  <a:gd name="T67" fmla="*/ 616 h 652"/>
                  <a:gd name="T68" fmla="*/ 289 w 566"/>
                  <a:gd name="T69" fmla="*/ 614 h 652"/>
                  <a:gd name="T70" fmla="*/ 342 w 566"/>
                  <a:gd name="T71" fmla="*/ 602 h 652"/>
                  <a:gd name="T72" fmla="*/ 384 w 566"/>
                  <a:gd name="T73" fmla="*/ 581 h 652"/>
                  <a:gd name="T74" fmla="*/ 403 w 566"/>
                  <a:gd name="T75" fmla="*/ 553 h 652"/>
                  <a:gd name="T76" fmla="*/ 416 w 566"/>
                  <a:gd name="T77" fmla="*/ 519 h 652"/>
                  <a:gd name="T78" fmla="*/ 426 w 566"/>
                  <a:gd name="T79" fmla="*/ 485 h 652"/>
                  <a:gd name="T80" fmla="*/ 433 w 566"/>
                  <a:gd name="T81" fmla="*/ 448 h 652"/>
                  <a:gd name="T82" fmla="*/ 439 w 566"/>
                  <a:gd name="T83" fmla="*/ 410 h 652"/>
                  <a:gd name="T84" fmla="*/ 449 w 566"/>
                  <a:gd name="T85" fmla="*/ 378 h 652"/>
                  <a:gd name="T86" fmla="*/ 454 w 566"/>
                  <a:gd name="T87" fmla="*/ 348 h 652"/>
                  <a:gd name="T88" fmla="*/ 462 w 566"/>
                  <a:gd name="T89" fmla="*/ 317 h 652"/>
                  <a:gd name="T90" fmla="*/ 466 w 566"/>
                  <a:gd name="T91" fmla="*/ 289 h 652"/>
                  <a:gd name="T92" fmla="*/ 471 w 566"/>
                  <a:gd name="T93" fmla="*/ 260 h 652"/>
                  <a:gd name="T94" fmla="*/ 475 w 566"/>
                  <a:gd name="T95" fmla="*/ 230 h 652"/>
                  <a:gd name="T96" fmla="*/ 481 w 566"/>
                  <a:gd name="T97" fmla="*/ 201 h 652"/>
                  <a:gd name="T98" fmla="*/ 487 w 566"/>
                  <a:gd name="T99" fmla="*/ 171 h 652"/>
                  <a:gd name="T100" fmla="*/ 494 w 566"/>
                  <a:gd name="T101" fmla="*/ 141 h 652"/>
                  <a:gd name="T102" fmla="*/ 500 w 566"/>
                  <a:gd name="T103" fmla="*/ 112 h 652"/>
                  <a:gd name="T104" fmla="*/ 509 w 566"/>
                  <a:gd name="T105" fmla="*/ 84 h 652"/>
                  <a:gd name="T106" fmla="*/ 517 w 566"/>
                  <a:gd name="T107" fmla="*/ 55 h 652"/>
                  <a:gd name="T108" fmla="*/ 528 w 566"/>
                  <a:gd name="T109" fmla="*/ 27 h 652"/>
                  <a:gd name="T110" fmla="*/ 551 w 566"/>
                  <a:gd name="T111" fmla="*/ 0 h 6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66"/>
                  <a:gd name="T169" fmla="*/ 0 h 652"/>
                  <a:gd name="T170" fmla="*/ 566 w 566"/>
                  <a:gd name="T171" fmla="*/ 652 h 65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66" h="652">
                    <a:moveTo>
                      <a:pt x="551" y="0"/>
                    </a:moveTo>
                    <a:lnTo>
                      <a:pt x="557" y="2"/>
                    </a:lnTo>
                    <a:lnTo>
                      <a:pt x="563" y="6"/>
                    </a:lnTo>
                    <a:lnTo>
                      <a:pt x="564" y="11"/>
                    </a:lnTo>
                    <a:lnTo>
                      <a:pt x="566" y="17"/>
                    </a:lnTo>
                    <a:lnTo>
                      <a:pt x="564" y="25"/>
                    </a:lnTo>
                    <a:lnTo>
                      <a:pt x="564" y="30"/>
                    </a:lnTo>
                    <a:lnTo>
                      <a:pt x="561" y="38"/>
                    </a:lnTo>
                    <a:lnTo>
                      <a:pt x="559" y="46"/>
                    </a:lnTo>
                    <a:lnTo>
                      <a:pt x="553" y="51"/>
                    </a:lnTo>
                    <a:lnTo>
                      <a:pt x="551" y="59"/>
                    </a:lnTo>
                    <a:lnTo>
                      <a:pt x="547" y="66"/>
                    </a:lnTo>
                    <a:lnTo>
                      <a:pt x="544" y="76"/>
                    </a:lnTo>
                    <a:lnTo>
                      <a:pt x="540" y="82"/>
                    </a:lnTo>
                    <a:lnTo>
                      <a:pt x="538" y="89"/>
                    </a:lnTo>
                    <a:lnTo>
                      <a:pt x="536" y="97"/>
                    </a:lnTo>
                    <a:lnTo>
                      <a:pt x="538" y="104"/>
                    </a:lnTo>
                    <a:lnTo>
                      <a:pt x="534" y="110"/>
                    </a:lnTo>
                    <a:lnTo>
                      <a:pt x="534" y="120"/>
                    </a:lnTo>
                    <a:lnTo>
                      <a:pt x="530" y="125"/>
                    </a:lnTo>
                    <a:lnTo>
                      <a:pt x="530" y="135"/>
                    </a:lnTo>
                    <a:lnTo>
                      <a:pt x="526" y="141"/>
                    </a:lnTo>
                    <a:lnTo>
                      <a:pt x="526" y="150"/>
                    </a:lnTo>
                    <a:lnTo>
                      <a:pt x="525" y="156"/>
                    </a:lnTo>
                    <a:lnTo>
                      <a:pt x="523" y="165"/>
                    </a:lnTo>
                    <a:lnTo>
                      <a:pt x="521" y="173"/>
                    </a:lnTo>
                    <a:lnTo>
                      <a:pt x="521" y="180"/>
                    </a:lnTo>
                    <a:lnTo>
                      <a:pt x="519" y="188"/>
                    </a:lnTo>
                    <a:lnTo>
                      <a:pt x="517" y="196"/>
                    </a:lnTo>
                    <a:lnTo>
                      <a:pt x="515" y="203"/>
                    </a:lnTo>
                    <a:lnTo>
                      <a:pt x="513" y="213"/>
                    </a:lnTo>
                    <a:lnTo>
                      <a:pt x="511" y="220"/>
                    </a:lnTo>
                    <a:lnTo>
                      <a:pt x="511" y="230"/>
                    </a:lnTo>
                    <a:lnTo>
                      <a:pt x="509" y="237"/>
                    </a:lnTo>
                    <a:lnTo>
                      <a:pt x="507" y="245"/>
                    </a:lnTo>
                    <a:lnTo>
                      <a:pt x="506" y="253"/>
                    </a:lnTo>
                    <a:lnTo>
                      <a:pt x="506" y="260"/>
                    </a:lnTo>
                    <a:lnTo>
                      <a:pt x="504" y="268"/>
                    </a:lnTo>
                    <a:lnTo>
                      <a:pt x="502" y="275"/>
                    </a:lnTo>
                    <a:lnTo>
                      <a:pt x="500" y="283"/>
                    </a:lnTo>
                    <a:lnTo>
                      <a:pt x="498" y="293"/>
                    </a:lnTo>
                    <a:lnTo>
                      <a:pt x="496" y="300"/>
                    </a:lnTo>
                    <a:lnTo>
                      <a:pt x="496" y="308"/>
                    </a:lnTo>
                    <a:lnTo>
                      <a:pt x="494" y="315"/>
                    </a:lnTo>
                    <a:lnTo>
                      <a:pt x="492" y="325"/>
                    </a:lnTo>
                    <a:lnTo>
                      <a:pt x="490" y="331"/>
                    </a:lnTo>
                    <a:lnTo>
                      <a:pt x="490" y="340"/>
                    </a:lnTo>
                    <a:lnTo>
                      <a:pt x="488" y="348"/>
                    </a:lnTo>
                    <a:lnTo>
                      <a:pt x="488" y="357"/>
                    </a:lnTo>
                    <a:lnTo>
                      <a:pt x="485" y="365"/>
                    </a:lnTo>
                    <a:lnTo>
                      <a:pt x="483" y="372"/>
                    </a:lnTo>
                    <a:lnTo>
                      <a:pt x="481" y="380"/>
                    </a:lnTo>
                    <a:lnTo>
                      <a:pt x="481" y="388"/>
                    </a:lnTo>
                    <a:lnTo>
                      <a:pt x="479" y="395"/>
                    </a:lnTo>
                    <a:lnTo>
                      <a:pt x="477" y="405"/>
                    </a:lnTo>
                    <a:lnTo>
                      <a:pt x="475" y="410"/>
                    </a:lnTo>
                    <a:lnTo>
                      <a:pt x="475" y="420"/>
                    </a:lnTo>
                    <a:lnTo>
                      <a:pt x="471" y="428"/>
                    </a:lnTo>
                    <a:lnTo>
                      <a:pt x="469" y="435"/>
                    </a:lnTo>
                    <a:lnTo>
                      <a:pt x="468" y="443"/>
                    </a:lnTo>
                    <a:lnTo>
                      <a:pt x="468" y="450"/>
                    </a:lnTo>
                    <a:lnTo>
                      <a:pt x="464" y="458"/>
                    </a:lnTo>
                    <a:lnTo>
                      <a:pt x="464" y="467"/>
                    </a:lnTo>
                    <a:lnTo>
                      <a:pt x="462" y="475"/>
                    </a:lnTo>
                    <a:lnTo>
                      <a:pt x="460" y="485"/>
                    </a:lnTo>
                    <a:lnTo>
                      <a:pt x="456" y="490"/>
                    </a:lnTo>
                    <a:lnTo>
                      <a:pt x="454" y="500"/>
                    </a:lnTo>
                    <a:lnTo>
                      <a:pt x="452" y="505"/>
                    </a:lnTo>
                    <a:lnTo>
                      <a:pt x="450" y="515"/>
                    </a:lnTo>
                    <a:lnTo>
                      <a:pt x="449" y="521"/>
                    </a:lnTo>
                    <a:lnTo>
                      <a:pt x="447" y="530"/>
                    </a:lnTo>
                    <a:lnTo>
                      <a:pt x="445" y="538"/>
                    </a:lnTo>
                    <a:lnTo>
                      <a:pt x="443" y="545"/>
                    </a:lnTo>
                    <a:lnTo>
                      <a:pt x="439" y="553"/>
                    </a:lnTo>
                    <a:lnTo>
                      <a:pt x="437" y="561"/>
                    </a:lnTo>
                    <a:lnTo>
                      <a:pt x="435" y="568"/>
                    </a:lnTo>
                    <a:lnTo>
                      <a:pt x="433" y="576"/>
                    </a:lnTo>
                    <a:lnTo>
                      <a:pt x="430" y="583"/>
                    </a:lnTo>
                    <a:lnTo>
                      <a:pt x="428" y="591"/>
                    </a:lnTo>
                    <a:lnTo>
                      <a:pt x="424" y="599"/>
                    </a:lnTo>
                    <a:lnTo>
                      <a:pt x="422" y="608"/>
                    </a:lnTo>
                    <a:lnTo>
                      <a:pt x="412" y="612"/>
                    </a:lnTo>
                    <a:lnTo>
                      <a:pt x="405" y="616"/>
                    </a:lnTo>
                    <a:lnTo>
                      <a:pt x="397" y="621"/>
                    </a:lnTo>
                    <a:lnTo>
                      <a:pt x="388" y="625"/>
                    </a:lnTo>
                    <a:lnTo>
                      <a:pt x="380" y="629"/>
                    </a:lnTo>
                    <a:lnTo>
                      <a:pt x="373" y="633"/>
                    </a:lnTo>
                    <a:lnTo>
                      <a:pt x="365" y="635"/>
                    </a:lnTo>
                    <a:lnTo>
                      <a:pt x="355" y="638"/>
                    </a:lnTo>
                    <a:lnTo>
                      <a:pt x="346" y="640"/>
                    </a:lnTo>
                    <a:lnTo>
                      <a:pt x="338" y="642"/>
                    </a:lnTo>
                    <a:lnTo>
                      <a:pt x="329" y="642"/>
                    </a:lnTo>
                    <a:lnTo>
                      <a:pt x="319" y="644"/>
                    </a:lnTo>
                    <a:lnTo>
                      <a:pt x="312" y="646"/>
                    </a:lnTo>
                    <a:lnTo>
                      <a:pt x="302" y="648"/>
                    </a:lnTo>
                    <a:lnTo>
                      <a:pt x="295" y="648"/>
                    </a:lnTo>
                    <a:lnTo>
                      <a:pt x="285" y="650"/>
                    </a:lnTo>
                    <a:lnTo>
                      <a:pt x="276" y="650"/>
                    </a:lnTo>
                    <a:lnTo>
                      <a:pt x="266" y="650"/>
                    </a:lnTo>
                    <a:lnTo>
                      <a:pt x="257" y="650"/>
                    </a:lnTo>
                    <a:lnTo>
                      <a:pt x="247" y="650"/>
                    </a:lnTo>
                    <a:lnTo>
                      <a:pt x="240" y="650"/>
                    </a:lnTo>
                    <a:lnTo>
                      <a:pt x="230" y="650"/>
                    </a:lnTo>
                    <a:lnTo>
                      <a:pt x="221" y="650"/>
                    </a:lnTo>
                    <a:lnTo>
                      <a:pt x="211" y="650"/>
                    </a:lnTo>
                    <a:lnTo>
                      <a:pt x="202" y="650"/>
                    </a:lnTo>
                    <a:lnTo>
                      <a:pt x="192" y="650"/>
                    </a:lnTo>
                    <a:lnTo>
                      <a:pt x="183" y="650"/>
                    </a:lnTo>
                    <a:lnTo>
                      <a:pt x="173" y="650"/>
                    </a:lnTo>
                    <a:lnTo>
                      <a:pt x="164" y="650"/>
                    </a:lnTo>
                    <a:lnTo>
                      <a:pt x="154" y="650"/>
                    </a:lnTo>
                    <a:lnTo>
                      <a:pt x="146" y="652"/>
                    </a:lnTo>
                    <a:lnTo>
                      <a:pt x="137" y="652"/>
                    </a:lnTo>
                    <a:lnTo>
                      <a:pt x="127" y="650"/>
                    </a:lnTo>
                    <a:lnTo>
                      <a:pt x="118" y="648"/>
                    </a:lnTo>
                    <a:lnTo>
                      <a:pt x="108" y="646"/>
                    </a:lnTo>
                    <a:lnTo>
                      <a:pt x="99" y="646"/>
                    </a:lnTo>
                    <a:lnTo>
                      <a:pt x="91" y="646"/>
                    </a:lnTo>
                    <a:lnTo>
                      <a:pt x="82" y="646"/>
                    </a:lnTo>
                    <a:lnTo>
                      <a:pt x="72" y="646"/>
                    </a:lnTo>
                    <a:lnTo>
                      <a:pt x="65" y="646"/>
                    </a:lnTo>
                    <a:lnTo>
                      <a:pt x="55" y="644"/>
                    </a:lnTo>
                    <a:lnTo>
                      <a:pt x="46" y="642"/>
                    </a:lnTo>
                    <a:lnTo>
                      <a:pt x="38" y="640"/>
                    </a:lnTo>
                    <a:lnTo>
                      <a:pt x="29" y="638"/>
                    </a:lnTo>
                    <a:lnTo>
                      <a:pt x="21" y="635"/>
                    </a:lnTo>
                    <a:lnTo>
                      <a:pt x="13" y="629"/>
                    </a:lnTo>
                    <a:lnTo>
                      <a:pt x="6" y="623"/>
                    </a:lnTo>
                    <a:lnTo>
                      <a:pt x="0" y="618"/>
                    </a:lnTo>
                    <a:lnTo>
                      <a:pt x="4" y="614"/>
                    </a:lnTo>
                    <a:lnTo>
                      <a:pt x="10" y="610"/>
                    </a:lnTo>
                    <a:lnTo>
                      <a:pt x="15" y="606"/>
                    </a:lnTo>
                    <a:lnTo>
                      <a:pt x="21" y="602"/>
                    </a:lnTo>
                    <a:lnTo>
                      <a:pt x="31" y="602"/>
                    </a:lnTo>
                    <a:lnTo>
                      <a:pt x="40" y="606"/>
                    </a:lnTo>
                    <a:lnTo>
                      <a:pt x="51" y="606"/>
                    </a:lnTo>
                    <a:lnTo>
                      <a:pt x="63" y="608"/>
                    </a:lnTo>
                    <a:lnTo>
                      <a:pt x="72" y="610"/>
                    </a:lnTo>
                    <a:lnTo>
                      <a:pt x="84" y="612"/>
                    </a:lnTo>
                    <a:lnTo>
                      <a:pt x="89" y="612"/>
                    </a:lnTo>
                    <a:lnTo>
                      <a:pt x="93" y="612"/>
                    </a:lnTo>
                    <a:lnTo>
                      <a:pt x="99" y="614"/>
                    </a:lnTo>
                    <a:lnTo>
                      <a:pt x="107" y="614"/>
                    </a:lnTo>
                    <a:lnTo>
                      <a:pt x="110" y="614"/>
                    </a:lnTo>
                    <a:lnTo>
                      <a:pt x="118" y="614"/>
                    </a:lnTo>
                    <a:lnTo>
                      <a:pt x="122" y="614"/>
                    </a:lnTo>
                    <a:lnTo>
                      <a:pt x="129" y="616"/>
                    </a:lnTo>
                    <a:lnTo>
                      <a:pt x="133" y="616"/>
                    </a:lnTo>
                    <a:lnTo>
                      <a:pt x="139" y="616"/>
                    </a:lnTo>
                    <a:lnTo>
                      <a:pt x="146" y="616"/>
                    </a:lnTo>
                    <a:lnTo>
                      <a:pt x="152" y="618"/>
                    </a:lnTo>
                    <a:lnTo>
                      <a:pt x="158" y="618"/>
                    </a:lnTo>
                    <a:lnTo>
                      <a:pt x="164" y="618"/>
                    </a:lnTo>
                    <a:lnTo>
                      <a:pt x="167" y="618"/>
                    </a:lnTo>
                    <a:lnTo>
                      <a:pt x="175" y="619"/>
                    </a:lnTo>
                    <a:lnTo>
                      <a:pt x="179" y="619"/>
                    </a:lnTo>
                    <a:lnTo>
                      <a:pt x="186" y="619"/>
                    </a:lnTo>
                    <a:lnTo>
                      <a:pt x="192" y="619"/>
                    </a:lnTo>
                    <a:lnTo>
                      <a:pt x="198" y="621"/>
                    </a:lnTo>
                    <a:lnTo>
                      <a:pt x="203" y="619"/>
                    </a:lnTo>
                    <a:lnTo>
                      <a:pt x="209" y="619"/>
                    </a:lnTo>
                    <a:lnTo>
                      <a:pt x="215" y="619"/>
                    </a:lnTo>
                    <a:lnTo>
                      <a:pt x="221" y="619"/>
                    </a:lnTo>
                    <a:lnTo>
                      <a:pt x="224" y="619"/>
                    </a:lnTo>
                    <a:lnTo>
                      <a:pt x="232" y="619"/>
                    </a:lnTo>
                    <a:lnTo>
                      <a:pt x="236" y="619"/>
                    </a:lnTo>
                    <a:lnTo>
                      <a:pt x="243" y="619"/>
                    </a:lnTo>
                    <a:lnTo>
                      <a:pt x="247" y="618"/>
                    </a:lnTo>
                    <a:lnTo>
                      <a:pt x="255" y="618"/>
                    </a:lnTo>
                    <a:lnTo>
                      <a:pt x="259" y="616"/>
                    </a:lnTo>
                    <a:lnTo>
                      <a:pt x="264" y="616"/>
                    </a:lnTo>
                    <a:lnTo>
                      <a:pt x="270" y="616"/>
                    </a:lnTo>
                    <a:lnTo>
                      <a:pt x="276" y="616"/>
                    </a:lnTo>
                    <a:lnTo>
                      <a:pt x="283" y="614"/>
                    </a:lnTo>
                    <a:lnTo>
                      <a:pt x="289" y="614"/>
                    </a:lnTo>
                    <a:lnTo>
                      <a:pt x="298" y="612"/>
                    </a:lnTo>
                    <a:lnTo>
                      <a:pt x="310" y="610"/>
                    </a:lnTo>
                    <a:lnTo>
                      <a:pt x="319" y="608"/>
                    </a:lnTo>
                    <a:lnTo>
                      <a:pt x="331" y="606"/>
                    </a:lnTo>
                    <a:lnTo>
                      <a:pt x="342" y="602"/>
                    </a:lnTo>
                    <a:lnTo>
                      <a:pt x="354" y="600"/>
                    </a:lnTo>
                    <a:lnTo>
                      <a:pt x="363" y="597"/>
                    </a:lnTo>
                    <a:lnTo>
                      <a:pt x="374" y="595"/>
                    </a:lnTo>
                    <a:lnTo>
                      <a:pt x="378" y="587"/>
                    </a:lnTo>
                    <a:lnTo>
                      <a:pt x="384" y="581"/>
                    </a:lnTo>
                    <a:lnTo>
                      <a:pt x="388" y="576"/>
                    </a:lnTo>
                    <a:lnTo>
                      <a:pt x="393" y="570"/>
                    </a:lnTo>
                    <a:lnTo>
                      <a:pt x="395" y="564"/>
                    </a:lnTo>
                    <a:lnTo>
                      <a:pt x="399" y="559"/>
                    </a:lnTo>
                    <a:lnTo>
                      <a:pt x="403" y="553"/>
                    </a:lnTo>
                    <a:lnTo>
                      <a:pt x="407" y="545"/>
                    </a:lnTo>
                    <a:lnTo>
                      <a:pt x="409" y="540"/>
                    </a:lnTo>
                    <a:lnTo>
                      <a:pt x="412" y="532"/>
                    </a:lnTo>
                    <a:lnTo>
                      <a:pt x="414" y="524"/>
                    </a:lnTo>
                    <a:lnTo>
                      <a:pt x="416" y="519"/>
                    </a:lnTo>
                    <a:lnTo>
                      <a:pt x="418" y="511"/>
                    </a:lnTo>
                    <a:lnTo>
                      <a:pt x="422" y="505"/>
                    </a:lnTo>
                    <a:lnTo>
                      <a:pt x="422" y="498"/>
                    </a:lnTo>
                    <a:lnTo>
                      <a:pt x="426" y="492"/>
                    </a:lnTo>
                    <a:lnTo>
                      <a:pt x="426" y="485"/>
                    </a:lnTo>
                    <a:lnTo>
                      <a:pt x="428" y="477"/>
                    </a:lnTo>
                    <a:lnTo>
                      <a:pt x="428" y="469"/>
                    </a:lnTo>
                    <a:lnTo>
                      <a:pt x="430" y="462"/>
                    </a:lnTo>
                    <a:lnTo>
                      <a:pt x="431" y="454"/>
                    </a:lnTo>
                    <a:lnTo>
                      <a:pt x="433" y="448"/>
                    </a:lnTo>
                    <a:lnTo>
                      <a:pt x="433" y="439"/>
                    </a:lnTo>
                    <a:lnTo>
                      <a:pt x="435" y="433"/>
                    </a:lnTo>
                    <a:lnTo>
                      <a:pt x="435" y="426"/>
                    </a:lnTo>
                    <a:lnTo>
                      <a:pt x="437" y="420"/>
                    </a:lnTo>
                    <a:lnTo>
                      <a:pt x="439" y="410"/>
                    </a:lnTo>
                    <a:lnTo>
                      <a:pt x="441" y="405"/>
                    </a:lnTo>
                    <a:lnTo>
                      <a:pt x="441" y="397"/>
                    </a:lnTo>
                    <a:lnTo>
                      <a:pt x="443" y="391"/>
                    </a:lnTo>
                    <a:lnTo>
                      <a:pt x="445" y="384"/>
                    </a:lnTo>
                    <a:lnTo>
                      <a:pt x="449" y="378"/>
                    </a:lnTo>
                    <a:lnTo>
                      <a:pt x="450" y="372"/>
                    </a:lnTo>
                    <a:lnTo>
                      <a:pt x="450" y="367"/>
                    </a:lnTo>
                    <a:lnTo>
                      <a:pt x="452" y="361"/>
                    </a:lnTo>
                    <a:lnTo>
                      <a:pt x="454" y="353"/>
                    </a:lnTo>
                    <a:lnTo>
                      <a:pt x="454" y="348"/>
                    </a:lnTo>
                    <a:lnTo>
                      <a:pt x="456" y="342"/>
                    </a:lnTo>
                    <a:lnTo>
                      <a:pt x="456" y="336"/>
                    </a:lnTo>
                    <a:lnTo>
                      <a:pt x="460" y="331"/>
                    </a:lnTo>
                    <a:lnTo>
                      <a:pt x="460" y="325"/>
                    </a:lnTo>
                    <a:lnTo>
                      <a:pt x="462" y="317"/>
                    </a:lnTo>
                    <a:lnTo>
                      <a:pt x="462" y="312"/>
                    </a:lnTo>
                    <a:lnTo>
                      <a:pt x="464" y="308"/>
                    </a:lnTo>
                    <a:lnTo>
                      <a:pt x="464" y="300"/>
                    </a:lnTo>
                    <a:lnTo>
                      <a:pt x="466" y="294"/>
                    </a:lnTo>
                    <a:lnTo>
                      <a:pt x="466" y="289"/>
                    </a:lnTo>
                    <a:lnTo>
                      <a:pt x="468" y="283"/>
                    </a:lnTo>
                    <a:lnTo>
                      <a:pt x="468" y="277"/>
                    </a:lnTo>
                    <a:lnTo>
                      <a:pt x="469" y="272"/>
                    </a:lnTo>
                    <a:lnTo>
                      <a:pt x="469" y="266"/>
                    </a:lnTo>
                    <a:lnTo>
                      <a:pt x="471" y="260"/>
                    </a:lnTo>
                    <a:lnTo>
                      <a:pt x="471" y="255"/>
                    </a:lnTo>
                    <a:lnTo>
                      <a:pt x="473" y="247"/>
                    </a:lnTo>
                    <a:lnTo>
                      <a:pt x="473" y="241"/>
                    </a:lnTo>
                    <a:lnTo>
                      <a:pt x="475" y="237"/>
                    </a:lnTo>
                    <a:lnTo>
                      <a:pt x="475" y="230"/>
                    </a:lnTo>
                    <a:lnTo>
                      <a:pt x="477" y="224"/>
                    </a:lnTo>
                    <a:lnTo>
                      <a:pt x="477" y="218"/>
                    </a:lnTo>
                    <a:lnTo>
                      <a:pt x="479" y="213"/>
                    </a:lnTo>
                    <a:lnTo>
                      <a:pt x="481" y="207"/>
                    </a:lnTo>
                    <a:lnTo>
                      <a:pt x="481" y="201"/>
                    </a:lnTo>
                    <a:lnTo>
                      <a:pt x="483" y="194"/>
                    </a:lnTo>
                    <a:lnTo>
                      <a:pt x="485" y="190"/>
                    </a:lnTo>
                    <a:lnTo>
                      <a:pt x="485" y="184"/>
                    </a:lnTo>
                    <a:lnTo>
                      <a:pt x="487" y="177"/>
                    </a:lnTo>
                    <a:lnTo>
                      <a:pt x="487" y="171"/>
                    </a:lnTo>
                    <a:lnTo>
                      <a:pt x="488" y="165"/>
                    </a:lnTo>
                    <a:lnTo>
                      <a:pt x="490" y="160"/>
                    </a:lnTo>
                    <a:lnTo>
                      <a:pt x="490" y="152"/>
                    </a:lnTo>
                    <a:lnTo>
                      <a:pt x="492" y="146"/>
                    </a:lnTo>
                    <a:lnTo>
                      <a:pt x="494" y="141"/>
                    </a:lnTo>
                    <a:lnTo>
                      <a:pt x="494" y="135"/>
                    </a:lnTo>
                    <a:lnTo>
                      <a:pt x="496" y="129"/>
                    </a:lnTo>
                    <a:lnTo>
                      <a:pt x="496" y="123"/>
                    </a:lnTo>
                    <a:lnTo>
                      <a:pt x="498" y="118"/>
                    </a:lnTo>
                    <a:lnTo>
                      <a:pt x="500" y="112"/>
                    </a:lnTo>
                    <a:lnTo>
                      <a:pt x="502" y="106"/>
                    </a:lnTo>
                    <a:lnTo>
                      <a:pt x="504" y="101"/>
                    </a:lnTo>
                    <a:lnTo>
                      <a:pt x="506" y="95"/>
                    </a:lnTo>
                    <a:lnTo>
                      <a:pt x="507" y="89"/>
                    </a:lnTo>
                    <a:lnTo>
                      <a:pt x="509" y="84"/>
                    </a:lnTo>
                    <a:lnTo>
                      <a:pt x="509" y="78"/>
                    </a:lnTo>
                    <a:lnTo>
                      <a:pt x="511" y="72"/>
                    </a:lnTo>
                    <a:lnTo>
                      <a:pt x="513" y="66"/>
                    </a:lnTo>
                    <a:lnTo>
                      <a:pt x="515" y="61"/>
                    </a:lnTo>
                    <a:lnTo>
                      <a:pt x="517" y="55"/>
                    </a:lnTo>
                    <a:lnTo>
                      <a:pt x="521" y="49"/>
                    </a:lnTo>
                    <a:lnTo>
                      <a:pt x="521" y="44"/>
                    </a:lnTo>
                    <a:lnTo>
                      <a:pt x="523" y="38"/>
                    </a:lnTo>
                    <a:lnTo>
                      <a:pt x="525" y="32"/>
                    </a:lnTo>
                    <a:lnTo>
                      <a:pt x="528" y="27"/>
                    </a:lnTo>
                    <a:lnTo>
                      <a:pt x="534" y="15"/>
                    </a:lnTo>
                    <a:lnTo>
                      <a:pt x="540" y="6"/>
                    </a:lnTo>
                    <a:lnTo>
                      <a:pt x="545" y="2"/>
                    </a:lnTo>
                    <a:lnTo>
                      <a:pt x="5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78" name="Freeform 10"/>
              <p:cNvSpPr>
                <a:spLocks/>
              </p:cNvSpPr>
              <p:nvPr/>
            </p:nvSpPr>
            <p:spPr bwMode="auto">
              <a:xfrm>
                <a:off x="1662" y="2257"/>
                <a:ext cx="69" cy="42"/>
              </a:xfrm>
              <a:custGeom>
                <a:avLst/>
                <a:gdLst>
                  <a:gd name="T0" fmla="*/ 5 w 136"/>
                  <a:gd name="T1" fmla="*/ 0 h 83"/>
                  <a:gd name="T2" fmla="*/ 11 w 136"/>
                  <a:gd name="T3" fmla="*/ 3 h 83"/>
                  <a:gd name="T4" fmla="*/ 19 w 136"/>
                  <a:gd name="T5" fmla="*/ 7 h 83"/>
                  <a:gd name="T6" fmla="*/ 24 w 136"/>
                  <a:gd name="T7" fmla="*/ 11 h 83"/>
                  <a:gd name="T8" fmla="*/ 32 w 136"/>
                  <a:gd name="T9" fmla="*/ 15 h 83"/>
                  <a:gd name="T10" fmla="*/ 38 w 136"/>
                  <a:gd name="T11" fmla="*/ 19 h 83"/>
                  <a:gd name="T12" fmla="*/ 45 w 136"/>
                  <a:gd name="T13" fmla="*/ 22 h 83"/>
                  <a:gd name="T14" fmla="*/ 51 w 136"/>
                  <a:gd name="T15" fmla="*/ 24 h 83"/>
                  <a:gd name="T16" fmla="*/ 59 w 136"/>
                  <a:gd name="T17" fmla="*/ 28 h 83"/>
                  <a:gd name="T18" fmla="*/ 64 w 136"/>
                  <a:gd name="T19" fmla="*/ 32 h 83"/>
                  <a:gd name="T20" fmla="*/ 70 w 136"/>
                  <a:gd name="T21" fmla="*/ 34 h 83"/>
                  <a:gd name="T22" fmla="*/ 78 w 136"/>
                  <a:gd name="T23" fmla="*/ 36 h 83"/>
                  <a:gd name="T24" fmla="*/ 85 w 136"/>
                  <a:gd name="T25" fmla="*/ 40 h 83"/>
                  <a:gd name="T26" fmla="*/ 91 w 136"/>
                  <a:gd name="T27" fmla="*/ 41 h 83"/>
                  <a:gd name="T28" fmla="*/ 98 w 136"/>
                  <a:gd name="T29" fmla="*/ 43 h 83"/>
                  <a:gd name="T30" fmla="*/ 104 w 136"/>
                  <a:gd name="T31" fmla="*/ 45 h 83"/>
                  <a:gd name="T32" fmla="*/ 112 w 136"/>
                  <a:gd name="T33" fmla="*/ 49 h 83"/>
                  <a:gd name="T34" fmla="*/ 117 w 136"/>
                  <a:gd name="T35" fmla="*/ 51 h 83"/>
                  <a:gd name="T36" fmla="*/ 125 w 136"/>
                  <a:gd name="T37" fmla="*/ 55 h 83"/>
                  <a:gd name="T38" fmla="*/ 131 w 136"/>
                  <a:gd name="T39" fmla="*/ 57 h 83"/>
                  <a:gd name="T40" fmla="*/ 136 w 136"/>
                  <a:gd name="T41" fmla="*/ 62 h 83"/>
                  <a:gd name="T42" fmla="*/ 133 w 136"/>
                  <a:gd name="T43" fmla="*/ 66 h 83"/>
                  <a:gd name="T44" fmla="*/ 131 w 136"/>
                  <a:gd name="T45" fmla="*/ 72 h 83"/>
                  <a:gd name="T46" fmla="*/ 129 w 136"/>
                  <a:gd name="T47" fmla="*/ 78 h 83"/>
                  <a:gd name="T48" fmla="*/ 127 w 136"/>
                  <a:gd name="T49" fmla="*/ 83 h 83"/>
                  <a:gd name="T50" fmla="*/ 117 w 136"/>
                  <a:gd name="T51" fmla="*/ 81 h 83"/>
                  <a:gd name="T52" fmla="*/ 110 w 136"/>
                  <a:gd name="T53" fmla="*/ 79 h 83"/>
                  <a:gd name="T54" fmla="*/ 100 w 136"/>
                  <a:gd name="T55" fmla="*/ 78 h 83"/>
                  <a:gd name="T56" fmla="*/ 91 w 136"/>
                  <a:gd name="T57" fmla="*/ 76 h 83"/>
                  <a:gd name="T58" fmla="*/ 83 w 136"/>
                  <a:gd name="T59" fmla="*/ 74 h 83"/>
                  <a:gd name="T60" fmla="*/ 76 w 136"/>
                  <a:gd name="T61" fmla="*/ 72 h 83"/>
                  <a:gd name="T62" fmla="*/ 68 w 136"/>
                  <a:gd name="T63" fmla="*/ 68 h 83"/>
                  <a:gd name="T64" fmla="*/ 60 w 136"/>
                  <a:gd name="T65" fmla="*/ 66 h 83"/>
                  <a:gd name="T66" fmla="*/ 51 w 136"/>
                  <a:gd name="T67" fmla="*/ 62 h 83"/>
                  <a:gd name="T68" fmla="*/ 43 w 136"/>
                  <a:gd name="T69" fmla="*/ 60 h 83"/>
                  <a:gd name="T70" fmla="*/ 36 w 136"/>
                  <a:gd name="T71" fmla="*/ 55 h 83"/>
                  <a:gd name="T72" fmla="*/ 28 w 136"/>
                  <a:gd name="T73" fmla="*/ 53 h 83"/>
                  <a:gd name="T74" fmla="*/ 21 w 136"/>
                  <a:gd name="T75" fmla="*/ 47 h 83"/>
                  <a:gd name="T76" fmla="*/ 15 w 136"/>
                  <a:gd name="T77" fmla="*/ 43 h 83"/>
                  <a:gd name="T78" fmla="*/ 5 w 136"/>
                  <a:gd name="T79" fmla="*/ 40 h 83"/>
                  <a:gd name="T80" fmla="*/ 0 w 136"/>
                  <a:gd name="T81" fmla="*/ 36 h 83"/>
                  <a:gd name="T82" fmla="*/ 0 w 136"/>
                  <a:gd name="T83" fmla="*/ 30 h 83"/>
                  <a:gd name="T84" fmla="*/ 0 w 136"/>
                  <a:gd name="T85" fmla="*/ 24 h 83"/>
                  <a:gd name="T86" fmla="*/ 2 w 136"/>
                  <a:gd name="T87" fmla="*/ 21 h 83"/>
                  <a:gd name="T88" fmla="*/ 2 w 136"/>
                  <a:gd name="T89" fmla="*/ 15 h 83"/>
                  <a:gd name="T90" fmla="*/ 3 w 136"/>
                  <a:gd name="T91" fmla="*/ 5 h 83"/>
                  <a:gd name="T92" fmla="*/ 5 w 136"/>
                  <a:gd name="T93" fmla="*/ 0 h 83"/>
                  <a:gd name="T94" fmla="*/ 5 w 136"/>
                  <a:gd name="T95" fmla="*/ 0 h 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6"/>
                  <a:gd name="T145" fmla="*/ 0 h 83"/>
                  <a:gd name="T146" fmla="*/ 136 w 136"/>
                  <a:gd name="T147" fmla="*/ 83 h 8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6" h="83">
                    <a:moveTo>
                      <a:pt x="5" y="0"/>
                    </a:moveTo>
                    <a:lnTo>
                      <a:pt x="11" y="3"/>
                    </a:lnTo>
                    <a:lnTo>
                      <a:pt x="19" y="7"/>
                    </a:lnTo>
                    <a:lnTo>
                      <a:pt x="24" y="11"/>
                    </a:lnTo>
                    <a:lnTo>
                      <a:pt x="32" y="15"/>
                    </a:lnTo>
                    <a:lnTo>
                      <a:pt x="38" y="19"/>
                    </a:lnTo>
                    <a:lnTo>
                      <a:pt x="45" y="22"/>
                    </a:lnTo>
                    <a:lnTo>
                      <a:pt x="51" y="24"/>
                    </a:lnTo>
                    <a:lnTo>
                      <a:pt x="59" y="28"/>
                    </a:lnTo>
                    <a:lnTo>
                      <a:pt x="64" y="32"/>
                    </a:lnTo>
                    <a:lnTo>
                      <a:pt x="70" y="34"/>
                    </a:lnTo>
                    <a:lnTo>
                      <a:pt x="78" y="36"/>
                    </a:lnTo>
                    <a:lnTo>
                      <a:pt x="85" y="40"/>
                    </a:lnTo>
                    <a:lnTo>
                      <a:pt x="91" y="41"/>
                    </a:lnTo>
                    <a:lnTo>
                      <a:pt x="98" y="43"/>
                    </a:lnTo>
                    <a:lnTo>
                      <a:pt x="104" y="45"/>
                    </a:lnTo>
                    <a:lnTo>
                      <a:pt x="112" y="49"/>
                    </a:lnTo>
                    <a:lnTo>
                      <a:pt x="117" y="51"/>
                    </a:lnTo>
                    <a:lnTo>
                      <a:pt x="125" y="55"/>
                    </a:lnTo>
                    <a:lnTo>
                      <a:pt x="131" y="57"/>
                    </a:lnTo>
                    <a:lnTo>
                      <a:pt x="136" y="62"/>
                    </a:lnTo>
                    <a:lnTo>
                      <a:pt x="133" y="66"/>
                    </a:lnTo>
                    <a:lnTo>
                      <a:pt x="131" y="72"/>
                    </a:lnTo>
                    <a:lnTo>
                      <a:pt x="129" y="78"/>
                    </a:lnTo>
                    <a:lnTo>
                      <a:pt x="127" y="83"/>
                    </a:lnTo>
                    <a:lnTo>
                      <a:pt x="117" y="81"/>
                    </a:lnTo>
                    <a:lnTo>
                      <a:pt x="110" y="79"/>
                    </a:lnTo>
                    <a:lnTo>
                      <a:pt x="100" y="78"/>
                    </a:lnTo>
                    <a:lnTo>
                      <a:pt x="91" y="76"/>
                    </a:lnTo>
                    <a:lnTo>
                      <a:pt x="83" y="74"/>
                    </a:lnTo>
                    <a:lnTo>
                      <a:pt x="76" y="72"/>
                    </a:lnTo>
                    <a:lnTo>
                      <a:pt x="68" y="68"/>
                    </a:lnTo>
                    <a:lnTo>
                      <a:pt x="60" y="66"/>
                    </a:lnTo>
                    <a:lnTo>
                      <a:pt x="51" y="62"/>
                    </a:lnTo>
                    <a:lnTo>
                      <a:pt x="43" y="60"/>
                    </a:lnTo>
                    <a:lnTo>
                      <a:pt x="36" y="55"/>
                    </a:lnTo>
                    <a:lnTo>
                      <a:pt x="28" y="53"/>
                    </a:lnTo>
                    <a:lnTo>
                      <a:pt x="21" y="47"/>
                    </a:lnTo>
                    <a:lnTo>
                      <a:pt x="15" y="43"/>
                    </a:lnTo>
                    <a:lnTo>
                      <a:pt x="5" y="40"/>
                    </a:lnTo>
                    <a:lnTo>
                      <a:pt x="0" y="36"/>
                    </a:lnTo>
                    <a:lnTo>
                      <a:pt x="0" y="30"/>
                    </a:lnTo>
                    <a:lnTo>
                      <a:pt x="0" y="24"/>
                    </a:lnTo>
                    <a:lnTo>
                      <a:pt x="2" y="21"/>
                    </a:lnTo>
                    <a:lnTo>
                      <a:pt x="2" y="15"/>
                    </a:lnTo>
                    <a:lnTo>
                      <a:pt x="3" y="5"/>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79" name="Freeform 11"/>
              <p:cNvSpPr>
                <a:spLocks/>
              </p:cNvSpPr>
              <p:nvPr/>
            </p:nvSpPr>
            <p:spPr bwMode="auto">
              <a:xfrm>
                <a:off x="1657" y="2292"/>
                <a:ext cx="82" cy="45"/>
              </a:xfrm>
              <a:custGeom>
                <a:avLst/>
                <a:gdLst>
                  <a:gd name="T0" fmla="*/ 12 w 166"/>
                  <a:gd name="T1" fmla="*/ 0 h 91"/>
                  <a:gd name="T2" fmla="*/ 19 w 166"/>
                  <a:gd name="T3" fmla="*/ 2 h 91"/>
                  <a:gd name="T4" fmla="*/ 29 w 166"/>
                  <a:gd name="T5" fmla="*/ 6 h 91"/>
                  <a:gd name="T6" fmla="*/ 36 w 166"/>
                  <a:gd name="T7" fmla="*/ 10 h 91"/>
                  <a:gd name="T8" fmla="*/ 44 w 166"/>
                  <a:gd name="T9" fmla="*/ 13 h 91"/>
                  <a:gd name="T10" fmla="*/ 52 w 166"/>
                  <a:gd name="T11" fmla="*/ 19 h 91"/>
                  <a:gd name="T12" fmla="*/ 61 w 166"/>
                  <a:gd name="T13" fmla="*/ 23 h 91"/>
                  <a:gd name="T14" fmla="*/ 69 w 166"/>
                  <a:gd name="T15" fmla="*/ 29 h 91"/>
                  <a:gd name="T16" fmla="*/ 76 w 166"/>
                  <a:gd name="T17" fmla="*/ 34 h 91"/>
                  <a:gd name="T18" fmla="*/ 84 w 166"/>
                  <a:gd name="T19" fmla="*/ 38 h 91"/>
                  <a:gd name="T20" fmla="*/ 93 w 166"/>
                  <a:gd name="T21" fmla="*/ 44 h 91"/>
                  <a:gd name="T22" fmla="*/ 101 w 166"/>
                  <a:gd name="T23" fmla="*/ 48 h 91"/>
                  <a:gd name="T24" fmla="*/ 110 w 166"/>
                  <a:gd name="T25" fmla="*/ 53 h 91"/>
                  <a:gd name="T26" fmla="*/ 120 w 166"/>
                  <a:gd name="T27" fmla="*/ 55 h 91"/>
                  <a:gd name="T28" fmla="*/ 128 w 166"/>
                  <a:gd name="T29" fmla="*/ 59 h 91"/>
                  <a:gd name="T30" fmla="*/ 137 w 166"/>
                  <a:gd name="T31" fmla="*/ 61 h 91"/>
                  <a:gd name="T32" fmla="*/ 148 w 166"/>
                  <a:gd name="T33" fmla="*/ 61 h 91"/>
                  <a:gd name="T34" fmla="*/ 156 w 166"/>
                  <a:gd name="T35" fmla="*/ 68 h 91"/>
                  <a:gd name="T36" fmla="*/ 166 w 166"/>
                  <a:gd name="T37" fmla="*/ 76 h 91"/>
                  <a:gd name="T38" fmla="*/ 156 w 166"/>
                  <a:gd name="T39" fmla="*/ 82 h 91"/>
                  <a:gd name="T40" fmla="*/ 148 w 166"/>
                  <a:gd name="T41" fmla="*/ 91 h 91"/>
                  <a:gd name="T42" fmla="*/ 137 w 166"/>
                  <a:gd name="T43" fmla="*/ 89 h 91"/>
                  <a:gd name="T44" fmla="*/ 128 w 166"/>
                  <a:gd name="T45" fmla="*/ 87 h 91"/>
                  <a:gd name="T46" fmla="*/ 116 w 166"/>
                  <a:gd name="T47" fmla="*/ 84 h 91"/>
                  <a:gd name="T48" fmla="*/ 109 w 166"/>
                  <a:gd name="T49" fmla="*/ 82 h 91"/>
                  <a:gd name="T50" fmla="*/ 99 w 166"/>
                  <a:gd name="T51" fmla="*/ 78 h 91"/>
                  <a:gd name="T52" fmla="*/ 90 w 166"/>
                  <a:gd name="T53" fmla="*/ 76 h 91"/>
                  <a:gd name="T54" fmla="*/ 80 w 166"/>
                  <a:gd name="T55" fmla="*/ 72 h 91"/>
                  <a:gd name="T56" fmla="*/ 71 w 166"/>
                  <a:gd name="T57" fmla="*/ 67 h 91"/>
                  <a:gd name="T58" fmla="*/ 61 w 166"/>
                  <a:gd name="T59" fmla="*/ 63 h 91"/>
                  <a:gd name="T60" fmla="*/ 53 w 166"/>
                  <a:gd name="T61" fmla="*/ 57 h 91"/>
                  <a:gd name="T62" fmla="*/ 44 w 166"/>
                  <a:gd name="T63" fmla="*/ 51 h 91"/>
                  <a:gd name="T64" fmla="*/ 34 w 166"/>
                  <a:gd name="T65" fmla="*/ 46 h 91"/>
                  <a:gd name="T66" fmla="*/ 25 w 166"/>
                  <a:gd name="T67" fmla="*/ 40 h 91"/>
                  <a:gd name="T68" fmla="*/ 17 w 166"/>
                  <a:gd name="T69" fmla="*/ 34 h 91"/>
                  <a:gd name="T70" fmla="*/ 10 w 166"/>
                  <a:gd name="T71" fmla="*/ 27 h 91"/>
                  <a:gd name="T72" fmla="*/ 0 w 166"/>
                  <a:gd name="T73" fmla="*/ 21 h 91"/>
                  <a:gd name="T74" fmla="*/ 2 w 166"/>
                  <a:gd name="T75" fmla="*/ 13 h 91"/>
                  <a:gd name="T76" fmla="*/ 6 w 166"/>
                  <a:gd name="T77" fmla="*/ 8 h 91"/>
                  <a:gd name="T78" fmla="*/ 10 w 166"/>
                  <a:gd name="T79" fmla="*/ 2 h 91"/>
                  <a:gd name="T80" fmla="*/ 12 w 166"/>
                  <a:gd name="T81" fmla="*/ 0 h 91"/>
                  <a:gd name="T82" fmla="*/ 12 w 166"/>
                  <a:gd name="T83" fmla="*/ 0 h 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6"/>
                  <a:gd name="T127" fmla="*/ 0 h 91"/>
                  <a:gd name="T128" fmla="*/ 166 w 166"/>
                  <a:gd name="T129" fmla="*/ 91 h 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6" h="91">
                    <a:moveTo>
                      <a:pt x="12" y="0"/>
                    </a:moveTo>
                    <a:lnTo>
                      <a:pt x="19" y="2"/>
                    </a:lnTo>
                    <a:lnTo>
                      <a:pt x="29" y="6"/>
                    </a:lnTo>
                    <a:lnTo>
                      <a:pt x="36" y="10"/>
                    </a:lnTo>
                    <a:lnTo>
                      <a:pt x="44" y="13"/>
                    </a:lnTo>
                    <a:lnTo>
                      <a:pt x="52" y="19"/>
                    </a:lnTo>
                    <a:lnTo>
                      <a:pt x="61" y="23"/>
                    </a:lnTo>
                    <a:lnTo>
                      <a:pt x="69" y="29"/>
                    </a:lnTo>
                    <a:lnTo>
                      <a:pt x="76" y="34"/>
                    </a:lnTo>
                    <a:lnTo>
                      <a:pt x="84" y="38"/>
                    </a:lnTo>
                    <a:lnTo>
                      <a:pt x="93" y="44"/>
                    </a:lnTo>
                    <a:lnTo>
                      <a:pt x="101" y="48"/>
                    </a:lnTo>
                    <a:lnTo>
                      <a:pt x="110" y="53"/>
                    </a:lnTo>
                    <a:lnTo>
                      <a:pt x="120" y="55"/>
                    </a:lnTo>
                    <a:lnTo>
                      <a:pt x="128" y="59"/>
                    </a:lnTo>
                    <a:lnTo>
                      <a:pt x="137" y="61"/>
                    </a:lnTo>
                    <a:lnTo>
                      <a:pt x="148" y="61"/>
                    </a:lnTo>
                    <a:lnTo>
                      <a:pt x="156" y="68"/>
                    </a:lnTo>
                    <a:lnTo>
                      <a:pt x="166" y="76"/>
                    </a:lnTo>
                    <a:lnTo>
                      <a:pt x="156" y="82"/>
                    </a:lnTo>
                    <a:lnTo>
                      <a:pt x="148" y="91"/>
                    </a:lnTo>
                    <a:lnTo>
                      <a:pt x="137" y="89"/>
                    </a:lnTo>
                    <a:lnTo>
                      <a:pt x="128" y="87"/>
                    </a:lnTo>
                    <a:lnTo>
                      <a:pt x="116" y="84"/>
                    </a:lnTo>
                    <a:lnTo>
                      <a:pt x="109" y="82"/>
                    </a:lnTo>
                    <a:lnTo>
                      <a:pt x="99" y="78"/>
                    </a:lnTo>
                    <a:lnTo>
                      <a:pt x="90" y="76"/>
                    </a:lnTo>
                    <a:lnTo>
                      <a:pt x="80" y="72"/>
                    </a:lnTo>
                    <a:lnTo>
                      <a:pt x="71" y="67"/>
                    </a:lnTo>
                    <a:lnTo>
                      <a:pt x="61" y="63"/>
                    </a:lnTo>
                    <a:lnTo>
                      <a:pt x="53" y="57"/>
                    </a:lnTo>
                    <a:lnTo>
                      <a:pt x="44" y="51"/>
                    </a:lnTo>
                    <a:lnTo>
                      <a:pt x="34" y="46"/>
                    </a:lnTo>
                    <a:lnTo>
                      <a:pt x="25" y="40"/>
                    </a:lnTo>
                    <a:lnTo>
                      <a:pt x="17" y="34"/>
                    </a:lnTo>
                    <a:lnTo>
                      <a:pt x="10" y="27"/>
                    </a:lnTo>
                    <a:lnTo>
                      <a:pt x="0" y="21"/>
                    </a:lnTo>
                    <a:lnTo>
                      <a:pt x="2" y="13"/>
                    </a:lnTo>
                    <a:lnTo>
                      <a:pt x="6" y="8"/>
                    </a:lnTo>
                    <a:lnTo>
                      <a:pt x="10" y="2"/>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80" name="Freeform 12"/>
              <p:cNvSpPr>
                <a:spLocks/>
              </p:cNvSpPr>
              <p:nvPr/>
            </p:nvSpPr>
            <p:spPr bwMode="auto">
              <a:xfrm>
                <a:off x="1670" y="2333"/>
                <a:ext cx="64" cy="34"/>
              </a:xfrm>
              <a:custGeom>
                <a:avLst/>
                <a:gdLst>
                  <a:gd name="T0" fmla="*/ 11 w 127"/>
                  <a:gd name="T1" fmla="*/ 0 h 66"/>
                  <a:gd name="T2" fmla="*/ 17 w 127"/>
                  <a:gd name="T3" fmla="*/ 3 h 66"/>
                  <a:gd name="T4" fmla="*/ 25 w 127"/>
                  <a:gd name="T5" fmla="*/ 5 h 66"/>
                  <a:gd name="T6" fmla="*/ 32 w 127"/>
                  <a:gd name="T7" fmla="*/ 9 h 66"/>
                  <a:gd name="T8" fmla="*/ 40 w 127"/>
                  <a:gd name="T9" fmla="*/ 11 h 66"/>
                  <a:gd name="T10" fmla="*/ 45 w 127"/>
                  <a:gd name="T11" fmla="*/ 15 h 66"/>
                  <a:gd name="T12" fmla="*/ 55 w 127"/>
                  <a:gd name="T13" fmla="*/ 17 h 66"/>
                  <a:gd name="T14" fmla="*/ 61 w 127"/>
                  <a:gd name="T15" fmla="*/ 19 h 66"/>
                  <a:gd name="T16" fmla="*/ 70 w 127"/>
                  <a:gd name="T17" fmla="*/ 21 h 66"/>
                  <a:gd name="T18" fmla="*/ 76 w 127"/>
                  <a:gd name="T19" fmla="*/ 22 h 66"/>
                  <a:gd name="T20" fmla="*/ 83 w 127"/>
                  <a:gd name="T21" fmla="*/ 24 h 66"/>
                  <a:gd name="T22" fmla="*/ 91 w 127"/>
                  <a:gd name="T23" fmla="*/ 26 h 66"/>
                  <a:gd name="T24" fmla="*/ 99 w 127"/>
                  <a:gd name="T25" fmla="*/ 30 h 66"/>
                  <a:gd name="T26" fmla="*/ 104 w 127"/>
                  <a:gd name="T27" fmla="*/ 32 h 66"/>
                  <a:gd name="T28" fmla="*/ 114 w 127"/>
                  <a:gd name="T29" fmla="*/ 34 h 66"/>
                  <a:gd name="T30" fmla="*/ 120 w 127"/>
                  <a:gd name="T31" fmla="*/ 38 h 66"/>
                  <a:gd name="T32" fmla="*/ 127 w 127"/>
                  <a:gd name="T33" fmla="*/ 41 h 66"/>
                  <a:gd name="T34" fmla="*/ 127 w 127"/>
                  <a:gd name="T35" fmla="*/ 47 h 66"/>
                  <a:gd name="T36" fmla="*/ 127 w 127"/>
                  <a:gd name="T37" fmla="*/ 53 h 66"/>
                  <a:gd name="T38" fmla="*/ 127 w 127"/>
                  <a:gd name="T39" fmla="*/ 59 h 66"/>
                  <a:gd name="T40" fmla="*/ 127 w 127"/>
                  <a:gd name="T41" fmla="*/ 66 h 66"/>
                  <a:gd name="T42" fmla="*/ 118 w 127"/>
                  <a:gd name="T43" fmla="*/ 64 h 66"/>
                  <a:gd name="T44" fmla="*/ 110 w 127"/>
                  <a:gd name="T45" fmla="*/ 64 h 66"/>
                  <a:gd name="T46" fmla="*/ 101 w 127"/>
                  <a:gd name="T47" fmla="*/ 62 h 66"/>
                  <a:gd name="T48" fmla="*/ 91 w 127"/>
                  <a:gd name="T49" fmla="*/ 62 h 66"/>
                  <a:gd name="T50" fmla="*/ 82 w 127"/>
                  <a:gd name="T51" fmla="*/ 60 h 66"/>
                  <a:gd name="T52" fmla="*/ 74 w 127"/>
                  <a:gd name="T53" fmla="*/ 59 h 66"/>
                  <a:gd name="T54" fmla="*/ 66 w 127"/>
                  <a:gd name="T55" fmla="*/ 57 h 66"/>
                  <a:gd name="T56" fmla="*/ 57 w 127"/>
                  <a:gd name="T57" fmla="*/ 57 h 66"/>
                  <a:gd name="T58" fmla="*/ 47 w 127"/>
                  <a:gd name="T59" fmla="*/ 51 h 66"/>
                  <a:gd name="T60" fmla="*/ 42 w 127"/>
                  <a:gd name="T61" fmla="*/ 49 h 66"/>
                  <a:gd name="T62" fmla="*/ 32 w 127"/>
                  <a:gd name="T63" fmla="*/ 45 h 66"/>
                  <a:gd name="T64" fmla="*/ 26 w 127"/>
                  <a:gd name="T65" fmla="*/ 41 h 66"/>
                  <a:gd name="T66" fmla="*/ 19 w 127"/>
                  <a:gd name="T67" fmla="*/ 36 h 66"/>
                  <a:gd name="T68" fmla="*/ 13 w 127"/>
                  <a:gd name="T69" fmla="*/ 32 h 66"/>
                  <a:gd name="T70" fmla="*/ 6 w 127"/>
                  <a:gd name="T71" fmla="*/ 26 h 66"/>
                  <a:gd name="T72" fmla="*/ 0 w 127"/>
                  <a:gd name="T73" fmla="*/ 21 h 66"/>
                  <a:gd name="T74" fmla="*/ 2 w 127"/>
                  <a:gd name="T75" fmla="*/ 15 h 66"/>
                  <a:gd name="T76" fmla="*/ 6 w 127"/>
                  <a:gd name="T77" fmla="*/ 9 h 66"/>
                  <a:gd name="T78" fmla="*/ 7 w 127"/>
                  <a:gd name="T79" fmla="*/ 3 h 66"/>
                  <a:gd name="T80" fmla="*/ 11 w 127"/>
                  <a:gd name="T81" fmla="*/ 0 h 66"/>
                  <a:gd name="T82" fmla="*/ 11 w 127"/>
                  <a:gd name="T83" fmla="*/ 0 h 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7"/>
                  <a:gd name="T127" fmla="*/ 0 h 66"/>
                  <a:gd name="T128" fmla="*/ 127 w 127"/>
                  <a:gd name="T129" fmla="*/ 66 h 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7" h="66">
                    <a:moveTo>
                      <a:pt x="11" y="0"/>
                    </a:moveTo>
                    <a:lnTo>
                      <a:pt x="17" y="3"/>
                    </a:lnTo>
                    <a:lnTo>
                      <a:pt x="25" y="5"/>
                    </a:lnTo>
                    <a:lnTo>
                      <a:pt x="32" y="9"/>
                    </a:lnTo>
                    <a:lnTo>
                      <a:pt x="40" y="11"/>
                    </a:lnTo>
                    <a:lnTo>
                      <a:pt x="45" y="15"/>
                    </a:lnTo>
                    <a:lnTo>
                      <a:pt x="55" y="17"/>
                    </a:lnTo>
                    <a:lnTo>
                      <a:pt x="61" y="19"/>
                    </a:lnTo>
                    <a:lnTo>
                      <a:pt x="70" y="21"/>
                    </a:lnTo>
                    <a:lnTo>
                      <a:pt x="76" y="22"/>
                    </a:lnTo>
                    <a:lnTo>
                      <a:pt x="83" y="24"/>
                    </a:lnTo>
                    <a:lnTo>
                      <a:pt x="91" y="26"/>
                    </a:lnTo>
                    <a:lnTo>
                      <a:pt x="99" y="30"/>
                    </a:lnTo>
                    <a:lnTo>
                      <a:pt x="104" y="32"/>
                    </a:lnTo>
                    <a:lnTo>
                      <a:pt x="114" y="34"/>
                    </a:lnTo>
                    <a:lnTo>
                      <a:pt x="120" y="38"/>
                    </a:lnTo>
                    <a:lnTo>
                      <a:pt x="127" y="41"/>
                    </a:lnTo>
                    <a:lnTo>
                      <a:pt x="127" y="47"/>
                    </a:lnTo>
                    <a:lnTo>
                      <a:pt x="127" y="53"/>
                    </a:lnTo>
                    <a:lnTo>
                      <a:pt x="127" y="59"/>
                    </a:lnTo>
                    <a:lnTo>
                      <a:pt x="127" y="66"/>
                    </a:lnTo>
                    <a:lnTo>
                      <a:pt x="118" y="64"/>
                    </a:lnTo>
                    <a:lnTo>
                      <a:pt x="110" y="64"/>
                    </a:lnTo>
                    <a:lnTo>
                      <a:pt x="101" y="62"/>
                    </a:lnTo>
                    <a:lnTo>
                      <a:pt x="91" y="62"/>
                    </a:lnTo>
                    <a:lnTo>
                      <a:pt x="82" y="60"/>
                    </a:lnTo>
                    <a:lnTo>
                      <a:pt x="74" y="59"/>
                    </a:lnTo>
                    <a:lnTo>
                      <a:pt x="66" y="57"/>
                    </a:lnTo>
                    <a:lnTo>
                      <a:pt x="57" y="57"/>
                    </a:lnTo>
                    <a:lnTo>
                      <a:pt x="47" y="51"/>
                    </a:lnTo>
                    <a:lnTo>
                      <a:pt x="42" y="49"/>
                    </a:lnTo>
                    <a:lnTo>
                      <a:pt x="32" y="45"/>
                    </a:lnTo>
                    <a:lnTo>
                      <a:pt x="26" y="41"/>
                    </a:lnTo>
                    <a:lnTo>
                      <a:pt x="19" y="36"/>
                    </a:lnTo>
                    <a:lnTo>
                      <a:pt x="13" y="32"/>
                    </a:lnTo>
                    <a:lnTo>
                      <a:pt x="6" y="26"/>
                    </a:lnTo>
                    <a:lnTo>
                      <a:pt x="0" y="21"/>
                    </a:lnTo>
                    <a:lnTo>
                      <a:pt x="2" y="15"/>
                    </a:lnTo>
                    <a:lnTo>
                      <a:pt x="6" y="9"/>
                    </a:lnTo>
                    <a:lnTo>
                      <a:pt x="7" y="3"/>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81" name="Freeform 13"/>
              <p:cNvSpPr>
                <a:spLocks/>
              </p:cNvSpPr>
              <p:nvPr/>
            </p:nvSpPr>
            <p:spPr bwMode="auto">
              <a:xfrm>
                <a:off x="1685" y="2379"/>
                <a:ext cx="62" cy="34"/>
              </a:xfrm>
              <a:custGeom>
                <a:avLst/>
                <a:gdLst>
                  <a:gd name="T0" fmla="*/ 10 w 124"/>
                  <a:gd name="T1" fmla="*/ 0 h 68"/>
                  <a:gd name="T2" fmla="*/ 15 w 124"/>
                  <a:gd name="T3" fmla="*/ 6 h 68"/>
                  <a:gd name="T4" fmla="*/ 21 w 124"/>
                  <a:gd name="T5" fmla="*/ 9 h 68"/>
                  <a:gd name="T6" fmla="*/ 29 w 124"/>
                  <a:gd name="T7" fmla="*/ 11 h 68"/>
                  <a:gd name="T8" fmla="*/ 36 w 124"/>
                  <a:gd name="T9" fmla="*/ 15 h 68"/>
                  <a:gd name="T10" fmla="*/ 42 w 124"/>
                  <a:gd name="T11" fmla="*/ 17 h 68"/>
                  <a:gd name="T12" fmla="*/ 48 w 124"/>
                  <a:gd name="T13" fmla="*/ 21 h 68"/>
                  <a:gd name="T14" fmla="*/ 55 w 124"/>
                  <a:gd name="T15" fmla="*/ 23 h 68"/>
                  <a:gd name="T16" fmla="*/ 65 w 124"/>
                  <a:gd name="T17" fmla="*/ 26 h 68"/>
                  <a:gd name="T18" fmla="*/ 71 w 124"/>
                  <a:gd name="T19" fmla="*/ 26 h 68"/>
                  <a:gd name="T20" fmla="*/ 78 w 124"/>
                  <a:gd name="T21" fmla="*/ 30 h 68"/>
                  <a:gd name="T22" fmla="*/ 86 w 124"/>
                  <a:gd name="T23" fmla="*/ 30 h 68"/>
                  <a:gd name="T24" fmla="*/ 93 w 124"/>
                  <a:gd name="T25" fmla="*/ 34 h 68"/>
                  <a:gd name="T26" fmla="*/ 101 w 124"/>
                  <a:gd name="T27" fmla="*/ 36 h 68"/>
                  <a:gd name="T28" fmla="*/ 109 w 124"/>
                  <a:gd name="T29" fmla="*/ 40 h 68"/>
                  <a:gd name="T30" fmla="*/ 116 w 124"/>
                  <a:gd name="T31" fmla="*/ 42 h 68"/>
                  <a:gd name="T32" fmla="*/ 124 w 124"/>
                  <a:gd name="T33" fmla="*/ 47 h 68"/>
                  <a:gd name="T34" fmla="*/ 120 w 124"/>
                  <a:gd name="T35" fmla="*/ 51 h 68"/>
                  <a:gd name="T36" fmla="*/ 118 w 124"/>
                  <a:gd name="T37" fmla="*/ 57 h 68"/>
                  <a:gd name="T38" fmla="*/ 114 w 124"/>
                  <a:gd name="T39" fmla="*/ 63 h 68"/>
                  <a:gd name="T40" fmla="*/ 112 w 124"/>
                  <a:gd name="T41" fmla="*/ 68 h 68"/>
                  <a:gd name="T42" fmla="*/ 105 w 124"/>
                  <a:gd name="T43" fmla="*/ 66 h 68"/>
                  <a:gd name="T44" fmla="*/ 97 w 124"/>
                  <a:gd name="T45" fmla="*/ 66 h 68"/>
                  <a:gd name="T46" fmla="*/ 88 w 124"/>
                  <a:gd name="T47" fmla="*/ 66 h 68"/>
                  <a:gd name="T48" fmla="*/ 80 w 124"/>
                  <a:gd name="T49" fmla="*/ 66 h 68"/>
                  <a:gd name="T50" fmla="*/ 71 w 124"/>
                  <a:gd name="T51" fmla="*/ 64 h 68"/>
                  <a:gd name="T52" fmla="*/ 61 w 124"/>
                  <a:gd name="T53" fmla="*/ 63 h 68"/>
                  <a:gd name="T54" fmla="*/ 52 w 124"/>
                  <a:gd name="T55" fmla="*/ 61 h 68"/>
                  <a:gd name="T56" fmla="*/ 44 w 124"/>
                  <a:gd name="T57" fmla="*/ 57 h 68"/>
                  <a:gd name="T58" fmla="*/ 34 w 124"/>
                  <a:gd name="T59" fmla="*/ 53 h 68"/>
                  <a:gd name="T60" fmla="*/ 27 w 124"/>
                  <a:gd name="T61" fmla="*/ 49 h 68"/>
                  <a:gd name="T62" fmla="*/ 19 w 124"/>
                  <a:gd name="T63" fmla="*/ 44 h 68"/>
                  <a:gd name="T64" fmla="*/ 14 w 124"/>
                  <a:gd name="T65" fmla="*/ 40 h 68"/>
                  <a:gd name="T66" fmla="*/ 8 w 124"/>
                  <a:gd name="T67" fmla="*/ 34 h 68"/>
                  <a:gd name="T68" fmla="*/ 4 w 124"/>
                  <a:gd name="T69" fmla="*/ 26 h 68"/>
                  <a:gd name="T70" fmla="*/ 0 w 124"/>
                  <a:gd name="T71" fmla="*/ 19 h 68"/>
                  <a:gd name="T72" fmla="*/ 0 w 124"/>
                  <a:gd name="T73" fmla="*/ 11 h 68"/>
                  <a:gd name="T74" fmla="*/ 4 w 124"/>
                  <a:gd name="T75" fmla="*/ 4 h 68"/>
                  <a:gd name="T76" fmla="*/ 10 w 124"/>
                  <a:gd name="T77" fmla="*/ 0 h 68"/>
                  <a:gd name="T78" fmla="*/ 10 w 124"/>
                  <a:gd name="T79" fmla="*/ 0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4"/>
                  <a:gd name="T121" fmla="*/ 0 h 68"/>
                  <a:gd name="T122" fmla="*/ 124 w 124"/>
                  <a:gd name="T123" fmla="*/ 68 h 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4" h="68">
                    <a:moveTo>
                      <a:pt x="10" y="0"/>
                    </a:moveTo>
                    <a:lnTo>
                      <a:pt x="15" y="6"/>
                    </a:lnTo>
                    <a:lnTo>
                      <a:pt x="21" y="9"/>
                    </a:lnTo>
                    <a:lnTo>
                      <a:pt x="29" y="11"/>
                    </a:lnTo>
                    <a:lnTo>
                      <a:pt x="36" y="15"/>
                    </a:lnTo>
                    <a:lnTo>
                      <a:pt x="42" y="17"/>
                    </a:lnTo>
                    <a:lnTo>
                      <a:pt x="48" y="21"/>
                    </a:lnTo>
                    <a:lnTo>
                      <a:pt x="55" y="23"/>
                    </a:lnTo>
                    <a:lnTo>
                      <a:pt x="65" y="26"/>
                    </a:lnTo>
                    <a:lnTo>
                      <a:pt x="71" y="26"/>
                    </a:lnTo>
                    <a:lnTo>
                      <a:pt x="78" y="30"/>
                    </a:lnTo>
                    <a:lnTo>
                      <a:pt x="86" y="30"/>
                    </a:lnTo>
                    <a:lnTo>
                      <a:pt x="93" y="34"/>
                    </a:lnTo>
                    <a:lnTo>
                      <a:pt x="101" y="36"/>
                    </a:lnTo>
                    <a:lnTo>
                      <a:pt x="109" y="40"/>
                    </a:lnTo>
                    <a:lnTo>
                      <a:pt x="116" y="42"/>
                    </a:lnTo>
                    <a:lnTo>
                      <a:pt x="124" y="47"/>
                    </a:lnTo>
                    <a:lnTo>
                      <a:pt x="120" y="51"/>
                    </a:lnTo>
                    <a:lnTo>
                      <a:pt x="118" y="57"/>
                    </a:lnTo>
                    <a:lnTo>
                      <a:pt x="114" y="63"/>
                    </a:lnTo>
                    <a:lnTo>
                      <a:pt x="112" y="68"/>
                    </a:lnTo>
                    <a:lnTo>
                      <a:pt x="105" y="66"/>
                    </a:lnTo>
                    <a:lnTo>
                      <a:pt x="97" y="66"/>
                    </a:lnTo>
                    <a:lnTo>
                      <a:pt x="88" y="66"/>
                    </a:lnTo>
                    <a:lnTo>
                      <a:pt x="80" y="66"/>
                    </a:lnTo>
                    <a:lnTo>
                      <a:pt x="71" y="64"/>
                    </a:lnTo>
                    <a:lnTo>
                      <a:pt x="61" y="63"/>
                    </a:lnTo>
                    <a:lnTo>
                      <a:pt x="52" y="61"/>
                    </a:lnTo>
                    <a:lnTo>
                      <a:pt x="44" y="57"/>
                    </a:lnTo>
                    <a:lnTo>
                      <a:pt x="34" y="53"/>
                    </a:lnTo>
                    <a:lnTo>
                      <a:pt x="27" y="49"/>
                    </a:lnTo>
                    <a:lnTo>
                      <a:pt x="19" y="44"/>
                    </a:lnTo>
                    <a:lnTo>
                      <a:pt x="14" y="40"/>
                    </a:lnTo>
                    <a:lnTo>
                      <a:pt x="8" y="34"/>
                    </a:lnTo>
                    <a:lnTo>
                      <a:pt x="4" y="26"/>
                    </a:lnTo>
                    <a:lnTo>
                      <a:pt x="0" y="19"/>
                    </a:lnTo>
                    <a:lnTo>
                      <a:pt x="0" y="11"/>
                    </a:lnTo>
                    <a:lnTo>
                      <a:pt x="4" y="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82" name="Freeform 14"/>
              <p:cNvSpPr>
                <a:spLocks/>
              </p:cNvSpPr>
              <p:nvPr/>
            </p:nvSpPr>
            <p:spPr bwMode="auto">
              <a:xfrm>
                <a:off x="1686" y="2429"/>
                <a:ext cx="68" cy="24"/>
              </a:xfrm>
              <a:custGeom>
                <a:avLst/>
                <a:gdLst>
                  <a:gd name="T0" fmla="*/ 12 w 135"/>
                  <a:gd name="T1" fmla="*/ 0 h 47"/>
                  <a:gd name="T2" fmla="*/ 17 w 135"/>
                  <a:gd name="T3" fmla="*/ 2 h 47"/>
                  <a:gd name="T4" fmla="*/ 25 w 135"/>
                  <a:gd name="T5" fmla="*/ 5 h 47"/>
                  <a:gd name="T6" fmla="*/ 32 w 135"/>
                  <a:gd name="T7" fmla="*/ 7 h 47"/>
                  <a:gd name="T8" fmla="*/ 40 w 135"/>
                  <a:gd name="T9" fmla="*/ 9 h 47"/>
                  <a:gd name="T10" fmla="*/ 48 w 135"/>
                  <a:gd name="T11" fmla="*/ 9 h 47"/>
                  <a:gd name="T12" fmla="*/ 55 w 135"/>
                  <a:gd name="T13" fmla="*/ 11 h 47"/>
                  <a:gd name="T14" fmla="*/ 63 w 135"/>
                  <a:gd name="T15" fmla="*/ 11 h 47"/>
                  <a:gd name="T16" fmla="*/ 70 w 135"/>
                  <a:gd name="T17" fmla="*/ 15 h 47"/>
                  <a:gd name="T18" fmla="*/ 78 w 135"/>
                  <a:gd name="T19" fmla="*/ 15 h 47"/>
                  <a:gd name="T20" fmla="*/ 86 w 135"/>
                  <a:gd name="T21" fmla="*/ 15 h 47"/>
                  <a:gd name="T22" fmla="*/ 95 w 135"/>
                  <a:gd name="T23" fmla="*/ 15 h 47"/>
                  <a:gd name="T24" fmla="*/ 103 w 135"/>
                  <a:gd name="T25" fmla="*/ 17 h 47"/>
                  <a:gd name="T26" fmla="*/ 110 w 135"/>
                  <a:gd name="T27" fmla="*/ 17 h 47"/>
                  <a:gd name="T28" fmla="*/ 118 w 135"/>
                  <a:gd name="T29" fmla="*/ 17 h 47"/>
                  <a:gd name="T30" fmla="*/ 126 w 135"/>
                  <a:gd name="T31" fmla="*/ 17 h 47"/>
                  <a:gd name="T32" fmla="*/ 135 w 135"/>
                  <a:gd name="T33" fmla="*/ 19 h 47"/>
                  <a:gd name="T34" fmla="*/ 135 w 135"/>
                  <a:gd name="T35" fmla="*/ 22 h 47"/>
                  <a:gd name="T36" fmla="*/ 135 w 135"/>
                  <a:gd name="T37" fmla="*/ 30 h 47"/>
                  <a:gd name="T38" fmla="*/ 135 w 135"/>
                  <a:gd name="T39" fmla="*/ 34 h 47"/>
                  <a:gd name="T40" fmla="*/ 135 w 135"/>
                  <a:gd name="T41" fmla="*/ 43 h 47"/>
                  <a:gd name="T42" fmla="*/ 126 w 135"/>
                  <a:gd name="T43" fmla="*/ 43 h 47"/>
                  <a:gd name="T44" fmla="*/ 116 w 135"/>
                  <a:gd name="T45" fmla="*/ 45 h 47"/>
                  <a:gd name="T46" fmla="*/ 107 w 135"/>
                  <a:gd name="T47" fmla="*/ 45 h 47"/>
                  <a:gd name="T48" fmla="*/ 99 w 135"/>
                  <a:gd name="T49" fmla="*/ 47 h 47"/>
                  <a:gd name="T50" fmla="*/ 89 w 135"/>
                  <a:gd name="T51" fmla="*/ 47 h 47"/>
                  <a:gd name="T52" fmla="*/ 82 w 135"/>
                  <a:gd name="T53" fmla="*/ 47 h 47"/>
                  <a:gd name="T54" fmla="*/ 72 w 135"/>
                  <a:gd name="T55" fmla="*/ 47 h 47"/>
                  <a:gd name="T56" fmla="*/ 65 w 135"/>
                  <a:gd name="T57" fmla="*/ 47 h 47"/>
                  <a:gd name="T58" fmla="*/ 55 w 135"/>
                  <a:gd name="T59" fmla="*/ 45 h 47"/>
                  <a:gd name="T60" fmla="*/ 46 w 135"/>
                  <a:gd name="T61" fmla="*/ 45 h 47"/>
                  <a:gd name="T62" fmla="*/ 38 w 135"/>
                  <a:gd name="T63" fmla="*/ 41 h 47"/>
                  <a:gd name="T64" fmla="*/ 31 w 135"/>
                  <a:gd name="T65" fmla="*/ 38 h 47"/>
                  <a:gd name="T66" fmla="*/ 21 w 135"/>
                  <a:gd name="T67" fmla="*/ 34 h 47"/>
                  <a:gd name="T68" fmla="*/ 13 w 135"/>
                  <a:gd name="T69" fmla="*/ 30 h 47"/>
                  <a:gd name="T70" fmla="*/ 8 w 135"/>
                  <a:gd name="T71" fmla="*/ 22 h 47"/>
                  <a:gd name="T72" fmla="*/ 0 w 135"/>
                  <a:gd name="T73" fmla="*/ 17 h 47"/>
                  <a:gd name="T74" fmla="*/ 2 w 135"/>
                  <a:gd name="T75" fmla="*/ 11 h 47"/>
                  <a:gd name="T76" fmla="*/ 6 w 135"/>
                  <a:gd name="T77" fmla="*/ 7 h 47"/>
                  <a:gd name="T78" fmla="*/ 10 w 135"/>
                  <a:gd name="T79" fmla="*/ 2 h 47"/>
                  <a:gd name="T80" fmla="*/ 12 w 135"/>
                  <a:gd name="T81" fmla="*/ 0 h 47"/>
                  <a:gd name="T82" fmla="*/ 12 w 135"/>
                  <a:gd name="T83" fmla="*/ 0 h 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5"/>
                  <a:gd name="T127" fmla="*/ 0 h 47"/>
                  <a:gd name="T128" fmla="*/ 135 w 135"/>
                  <a:gd name="T129" fmla="*/ 47 h 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5" h="47">
                    <a:moveTo>
                      <a:pt x="12" y="0"/>
                    </a:moveTo>
                    <a:lnTo>
                      <a:pt x="17" y="2"/>
                    </a:lnTo>
                    <a:lnTo>
                      <a:pt x="25" y="5"/>
                    </a:lnTo>
                    <a:lnTo>
                      <a:pt x="32" y="7"/>
                    </a:lnTo>
                    <a:lnTo>
                      <a:pt x="40" y="9"/>
                    </a:lnTo>
                    <a:lnTo>
                      <a:pt x="48" y="9"/>
                    </a:lnTo>
                    <a:lnTo>
                      <a:pt x="55" y="11"/>
                    </a:lnTo>
                    <a:lnTo>
                      <a:pt x="63" y="11"/>
                    </a:lnTo>
                    <a:lnTo>
                      <a:pt x="70" y="15"/>
                    </a:lnTo>
                    <a:lnTo>
                      <a:pt x="78" y="15"/>
                    </a:lnTo>
                    <a:lnTo>
                      <a:pt x="86" y="15"/>
                    </a:lnTo>
                    <a:lnTo>
                      <a:pt x="95" y="15"/>
                    </a:lnTo>
                    <a:lnTo>
                      <a:pt x="103" y="17"/>
                    </a:lnTo>
                    <a:lnTo>
                      <a:pt x="110" y="17"/>
                    </a:lnTo>
                    <a:lnTo>
                      <a:pt x="118" y="17"/>
                    </a:lnTo>
                    <a:lnTo>
                      <a:pt x="126" y="17"/>
                    </a:lnTo>
                    <a:lnTo>
                      <a:pt x="135" y="19"/>
                    </a:lnTo>
                    <a:lnTo>
                      <a:pt x="135" y="22"/>
                    </a:lnTo>
                    <a:lnTo>
                      <a:pt x="135" y="30"/>
                    </a:lnTo>
                    <a:lnTo>
                      <a:pt x="135" y="34"/>
                    </a:lnTo>
                    <a:lnTo>
                      <a:pt x="135" y="43"/>
                    </a:lnTo>
                    <a:lnTo>
                      <a:pt x="126" y="43"/>
                    </a:lnTo>
                    <a:lnTo>
                      <a:pt x="116" y="45"/>
                    </a:lnTo>
                    <a:lnTo>
                      <a:pt x="107" y="45"/>
                    </a:lnTo>
                    <a:lnTo>
                      <a:pt x="99" y="47"/>
                    </a:lnTo>
                    <a:lnTo>
                      <a:pt x="89" y="47"/>
                    </a:lnTo>
                    <a:lnTo>
                      <a:pt x="82" y="47"/>
                    </a:lnTo>
                    <a:lnTo>
                      <a:pt x="72" y="47"/>
                    </a:lnTo>
                    <a:lnTo>
                      <a:pt x="65" y="47"/>
                    </a:lnTo>
                    <a:lnTo>
                      <a:pt x="55" y="45"/>
                    </a:lnTo>
                    <a:lnTo>
                      <a:pt x="46" y="45"/>
                    </a:lnTo>
                    <a:lnTo>
                      <a:pt x="38" y="41"/>
                    </a:lnTo>
                    <a:lnTo>
                      <a:pt x="31" y="38"/>
                    </a:lnTo>
                    <a:lnTo>
                      <a:pt x="21" y="34"/>
                    </a:lnTo>
                    <a:lnTo>
                      <a:pt x="13" y="30"/>
                    </a:lnTo>
                    <a:lnTo>
                      <a:pt x="8" y="22"/>
                    </a:lnTo>
                    <a:lnTo>
                      <a:pt x="0" y="17"/>
                    </a:lnTo>
                    <a:lnTo>
                      <a:pt x="2" y="11"/>
                    </a:lnTo>
                    <a:lnTo>
                      <a:pt x="6" y="7"/>
                    </a:lnTo>
                    <a:lnTo>
                      <a:pt x="10" y="2"/>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83" name="Freeform 15"/>
              <p:cNvSpPr>
                <a:spLocks/>
              </p:cNvSpPr>
              <p:nvPr/>
            </p:nvSpPr>
            <p:spPr bwMode="auto">
              <a:xfrm>
                <a:off x="1703" y="2466"/>
                <a:ext cx="55" cy="20"/>
              </a:xfrm>
              <a:custGeom>
                <a:avLst/>
                <a:gdLst>
                  <a:gd name="T0" fmla="*/ 12 w 111"/>
                  <a:gd name="T1" fmla="*/ 0 h 40"/>
                  <a:gd name="T2" fmla="*/ 17 w 111"/>
                  <a:gd name="T3" fmla="*/ 2 h 40"/>
                  <a:gd name="T4" fmla="*/ 23 w 111"/>
                  <a:gd name="T5" fmla="*/ 4 h 40"/>
                  <a:gd name="T6" fmla="*/ 29 w 111"/>
                  <a:gd name="T7" fmla="*/ 4 h 40"/>
                  <a:gd name="T8" fmla="*/ 36 w 111"/>
                  <a:gd name="T9" fmla="*/ 4 h 40"/>
                  <a:gd name="T10" fmla="*/ 42 w 111"/>
                  <a:gd name="T11" fmla="*/ 4 h 40"/>
                  <a:gd name="T12" fmla="*/ 48 w 111"/>
                  <a:gd name="T13" fmla="*/ 4 h 40"/>
                  <a:gd name="T14" fmla="*/ 55 w 111"/>
                  <a:gd name="T15" fmla="*/ 4 h 40"/>
                  <a:gd name="T16" fmla="*/ 63 w 111"/>
                  <a:gd name="T17" fmla="*/ 4 h 40"/>
                  <a:gd name="T18" fmla="*/ 69 w 111"/>
                  <a:gd name="T19" fmla="*/ 4 h 40"/>
                  <a:gd name="T20" fmla="*/ 74 w 111"/>
                  <a:gd name="T21" fmla="*/ 4 h 40"/>
                  <a:gd name="T22" fmla="*/ 82 w 111"/>
                  <a:gd name="T23" fmla="*/ 4 h 40"/>
                  <a:gd name="T24" fmla="*/ 88 w 111"/>
                  <a:gd name="T25" fmla="*/ 5 h 40"/>
                  <a:gd name="T26" fmla="*/ 92 w 111"/>
                  <a:gd name="T27" fmla="*/ 5 h 40"/>
                  <a:gd name="T28" fmla="*/ 99 w 111"/>
                  <a:gd name="T29" fmla="*/ 9 h 40"/>
                  <a:gd name="T30" fmla="*/ 103 w 111"/>
                  <a:gd name="T31" fmla="*/ 13 h 40"/>
                  <a:gd name="T32" fmla="*/ 111 w 111"/>
                  <a:gd name="T33" fmla="*/ 19 h 40"/>
                  <a:gd name="T34" fmla="*/ 107 w 111"/>
                  <a:gd name="T35" fmla="*/ 24 h 40"/>
                  <a:gd name="T36" fmla="*/ 103 w 111"/>
                  <a:gd name="T37" fmla="*/ 28 h 40"/>
                  <a:gd name="T38" fmla="*/ 101 w 111"/>
                  <a:gd name="T39" fmla="*/ 30 h 40"/>
                  <a:gd name="T40" fmla="*/ 97 w 111"/>
                  <a:gd name="T41" fmla="*/ 34 h 40"/>
                  <a:gd name="T42" fmla="*/ 88 w 111"/>
                  <a:gd name="T43" fmla="*/ 38 h 40"/>
                  <a:gd name="T44" fmla="*/ 78 w 111"/>
                  <a:gd name="T45" fmla="*/ 40 h 40"/>
                  <a:gd name="T46" fmla="*/ 73 w 111"/>
                  <a:gd name="T47" fmla="*/ 38 h 40"/>
                  <a:gd name="T48" fmla="*/ 67 w 111"/>
                  <a:gd name="T49" fmla="*/ 38 h 40"/>
                  <a:gd name="T50" fmla="*/ 61 w 111"/>
                  <a:gd name="T51" fmla="*/ 38 h 40"/>
                  <a:gd name="T52" fmla="*/ 57 w 111"/>
                  <a:gd name="T53" fmla="*/ 38 h 40"/>
                  <a:gd name="T54" fmla="*/ 46 w 111"/>
                  <a:gd name="T55" fmla="*/ 38 h 40"/>
                  <a:gd name="T56" fmla="*/ 38 w 111"/>
                  <a:gd name="T57" fmla="*/ 38 h 40"/>
                  <a:gd name="T58" fmla="*/ 31 w 111"/>
                  <a:gd name="T59" fmla="*/ 38 h 40"/>
                  <a:gd name="T60" fmla="*/ 21 w 111"/>
                  <a:gd name="T61" fmla="*/ 36 h 40"/>
                  <a:gd name="T62" fmla="*/ 12 w 111"/>
                  <a:gd name="T63" fmla="*/ 32 h 40"/>
                  <a:gd name="T64" fmla="*/ 6 w 111"/>
                  <a:gd name="T65" fmla="*/ 26 h 40"/>
                  <a:gd name="T66" fmla="*/ 2 w 111"/>
                  <a:gd name="T67" fmla="*/ 19 h 40"/>
                  <a:gd name="T68" fmla="*/ 0 w 111"/>
                  <a:gd name="T69" fmla="*/ 11 h 40"/>
                  <a:gd name="T70" fmla="*/ 0 w 111"/>
                  <a:gd name="T71" fmla="*/ 7 h 40"/>
                  <a:gd name="T72" fmla="*/ 2 w 111"/>
                  <a:gd name="T73" fmla="*/ 4 h 40"/>
                  <a:gd name="T74" fmla="*/ 6 w 111"/>
                  <a:gd name="T75" fmla="*/ 2 h 40"/>
                  <a:gd name="T76" fmla="*/ 12 w 111"/>
                  <a:gd name="T77" fmla="*/ 0 h 40"/>
                  <a:gd name="T78" fmla="*/ 12 w 111"/>
                  <a:gd name="T79" fmla="*/ 0 h 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1"/>
                  <a:gd name="T121" fmla="*/ 0 h 40"/>
                  <a:gd name="T122" fmla="*/ 111 w 111"/>
                  <a:gd name="T123" fmla="*/ 40 h 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1" h="40">
                    <a:moveTo>
                      <a:pt x="12" y="0"/>
                    </a:moveTo>
                    <a:lnTo>
                      <a:pt x="17" y="2"/>
                    </a:lnTo>
                    <a:lnTo>
                      <a:pt x="23" y="4"/>
                    </a:lnTo>
                    <a:lnTo>
                      <a:pt x="29" y="4"/>
                    </a:lnTo>
                    <a:lnTo>
                      <a:pt x="36" y="4"/>
                    </a:lnTo>
                    <a:lnTo>
                      <a:pt x="42" y="4"/>
                    </a:lnTo>
                    <a:lnTo>
                      <a:pt x="48" y="4"/>
                    </a:lnTo>
                    <a:lnTo>
                      <a:pt x="55" y="4"/>
                    </a:lnTo>
                    <a:lnTo>
                      <a:pt x="63" y="4"/>
                    </a:lnTo>
                    <a:lnTo>
                      <a:pt x="69" y="4"/>
                    </a:lnTo>
                    <a:lnTo>
                      <a:pt x="74" y="4"/>
                    </a:lnTo>
                    <a:lnTo>
                      <a:pt x="82" y="4"/>
                    </a:lnTo>
                    <a:lnTo>
                      <a:pt x="88" y="5"/>
                    </a:lnTo>
                    <a:lnTo>
                      <a:pt x="92" y="5"/>
                    </a:lnTo>
                    <a:lnTo>
                      <a:pt x="99" y="9"/>
                    </a:lnTo>
                    <a:lnTo>
                      <a:pt x="103" y="13"/>
                    </a:lnTo>
                    <a:lnTo>
                      <a:pt x="111" y="19"/>
                    </a:lnTo>
                    <a:lnTo>
                      <a:pt x="107" y="24"/>
                    </a:lnTo>
                    <a:lnTo>
                      <a:pt x="103" y="28"/>
                    </a:lnTo>
                    <a:lnTo>
                      <a:pt x="101" y="30"/>
                    </a:lnTo>
                    <a:lnTo>
                      <a:pt x="97" y="34"/>
                    </a:lnTo>
                    <a:lnTo>
                      <a:pt x="88" y="38"/>
                    </a:lnTo>
                    <a:lnTo>
                      <a:pt x="78" y="40"/>
                    </a:lnTo>
                    <a:lnTo>
                      <a:pt x="73" y="38"/>
                    </a:lnTo>
                    <a:lnTo>
                      <a:pt x="67" y="38"/>
                    </a:lnTo>
                    <a:lnTo>
                      <a:pt x="61" y="38"/>
                    </a:lnTo>
                    <a:lnTo>
                      <a:pt x="57" y="38"/>
                    </a:lnTo>
                    <a:lnTo>
                      <a:pt x="46" y="38"/>
                    </a:lnTo>
                    <a:lnTo>
                      <a:pt x="38" y="38"/>
                    </a:lnTo>
                    <a:lnTo>
                      <a:pt x="31" y="38"/>
                    </a:lnTo>
                    <a:lnTo>
                      <a:pt x="21" y="36"/>
                    </a:lnTo>
                    <a:lnTo>
                      <a:pt x="12" y="32"/>
                    </a:lnTo>
                    <a:lnTo>
                      <a:pt x="6" y="26"/>
                    </a:lnTo>
                    <a:lnTo>
                      <a:pt x="2" y="19"/>
                    </a:lnTo>
                    <a:lnTo>
                      <a:pt x="0" y="11"/>
                    </a:lnTo>
                    <a:lnTo>
                      <a:pt x="0" y="7"/>
                    </a:lnTo>
                    <a:lnTo>
                      <a:pt x="2" y="4"/>
                    </a:lnTo>
                    <a:lnTo>
                      <a:pt x="6" y="2"/>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84" name="Freeform 16"/>
              <p:cNvSpPr>
                <a:spLocks/>
              </p:cNvSpPr>
              <p:nvPr/>
            </p:nvSpPr>
            <p:spPr bwMode="auto">
              <a:xfrm>
                <a:off x="1716" y="2496"/>
                <a:ext cx="38" cy="19"/>
              </a:xfrm>
              <a:custGeom>
                <a:avLst/>
                <a:gdLst>
                  <a:gd name="T0" fmla="*/ 13 w 78"/>
                  <a:gd name="T1" fmla="*/ 0 h 38"/>
                  <a:gd name="T2" fmla="*/ 21 w 78"/>
                  <a:gd name="T3" fmla="*/ 0 h 38"/>
                  <a:gd name="T4" fmla="*/ 29 w 78"/>
                  <a:gd name="T5" fmla="*/ 0 h 38"/>
                  <a:gd name="T6" fmla="*/ 36 w 78"/>
                  <a:gd name="T7" fmla="*/ 2 h 38"/>
                  <a:gd name="T8" fmla="*/ 46 w 78"/>
                  <a:gd name="T9" fmla="*/ 5 h 38"/>
                  <a:gd name="T10" fmla="*/ 53 w 78"/>
                  <a:gd name="T11" fmla="*/ 7 h 38"/>
                  <a:gd name="T12" fmla="*/ 61 w 78"/>
                  <a:gd name="T13" fmla="*/ 11 h 38"/>
                  <a:gd name="T14" fmla="*/ 68 w 78"/>
                  <a:gd name="T15" fmla="*/ 13 h 38"/>
                  <a:gd name="T16" fmla="*/ 78 w 78"/>
                  <a:gd name="T17" fmla="*/ 17 h 38"/>
                  <a:gd name="T18" fmla="*/ 78 w 78"/>
                  <a:gd name="T19" fmla="*/ 21 h 38"/>
                  <a:gd name="T20" fmla="*/ 78 w 78"/>
                  <a:gd name="T21" fmla="*/ 26 h 38"/>
                  <a:gd name="T22" fmla="*/ 78 w 78"/>
                  <a:gd name="T23" fmla="*/ 32 h 38"/>
                  <a:gd name="T24" fmla="*/ 78 w 78"/>
                  <a:gd name="T25" fmla="*/ 38 h 38"/>
                  <a:gd name="T26" fmla="*/ 67 w 78"/>
                  <a:gd name="T27" fmla="*/ 38 h 38"/>
                  <a:gd name="T28" fmla="*/ 57 w 78"/>
                  <a:gd name="T29" fmla="*/ 38 h 38"/>
                  <a:gd name="T30" fmla="*/ 46 w 78"/>
                  <a:gd name="T31" fmla="*/ 38 h 38"/>
                  <a:gd name="T32" fmla="*/ 36 w 78"/>
                  <a:gd name="T33" fmla="*/ 38 h 38"/>
                  <a:gd name="T34" fmla="*/ 25 w 78"/>
                  <a:gd name="T35" fmla="*/ 36 h 38"/>
                  <a:gd name="T36" fmla="*/ 15 w 78"/>
                  <a:gd name="T37" fmla="*/ 32 h 38"/>
                  <a:gd name="T38" fmla="*/ 6 w 78"/>
                  <a:gd name="T39" fmla="*/ 26 h 38"/>
                  <a:gd name="T40" fmla="*/ 0 w 78"/>
                  <a:gd name="T41" fmla="*/ 17 h 38"/>
                  <a:gd name="T42" fmla="*/ 2 w 78"/>
                  <a:gd name="T43" fmla="*/ 11 h 38"/>
                  <a:gd name="T44" fmla="*/ 8 w 78"/>
                  <a:gd name="T45" fmla="*/ 5 h 38"/>
                  <a:gd name="T46" fmla="*/ 11 w 78"/>
                  <a:gd name="T47" fmla="*/ 0 h 38"/>
                  <a:gd name="T48" fmla="*/ 13 w 78"/>
                  <a:gd name="T49" fmla="*/ 0 h 38"/>
                  <a:gd name="T50" fmla="*/ 13 w 78"/>
                  <a:gd name="T51" fmla="*/ 0 h 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8"/>
                  <a:gd name="T79" fmla="*/ 0 h 38"/>
                  <a:gd name="T80" fmla="*/ 78 w 78"/>
                  <a:gd name="T81" fmla="*/ 38 h 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8" h="38">
                    <a:moveTo>
                      <a:pt x="13" y="0"/>
                    </a:moveTo>
                    <a:lnTo>
                      <a:pt x="21" y="0"/>
                    </a:lnTo>
                    <a:lnTo>
                      <a:pt x="29" y="0"/>
                    </a:lnTo>
                    <a:lnTo>
                      <a:pt x="36" y="2"/>
                    </a:lnTo>
                    <a:lnTo>
                      <a:pt x="46" y="5"/>
                    </a:lnTo>
                    <a:lnTo>
                      <a:pt x="53" y="7"/>
                    </a:lnTo>
                    <a:lnTo>
                      <a:pt x="61" y="11"/>
                    </a:lnTo>
                    <a:lnTo>
                      <a:pt x="68" y="13"/>
                    </a:lnTo>
                    <a:lnTo>
                      <a:pt x="78" y="17"/>
                    </a:lnTo>
                    <a:lnTo>
                      <a:pt x="78" y="21"/>
                    </a:lnTo>
                    <a:lnTo>
                      <a:pt x="78" y="26"/>
                    </a:lnTo>
                    <a:lnTo>
                      <a:pt x="78" y="32"/>
                    </a:lnTo>
                    <a:lnTo>
                      <a:pt x="78" y="38"/>
                    </a:lnTo>
                    <a:lnTo>
                      <a:pt x="67" y="38"/>
                    </a:lnTo>
                    <a:lnTo>
                      <a:pt x="57" y="38"/>
                    </a:lnTo>
                    <a:lnTo>
                      <a:pt x="46" y="38"/>
                    </a:lnTo>
                    <a:lnTo>
                      <a:pt x="36" y="38"/>
                    </a:lnTo>
                    <a:lnTo>
                      <a:pt x="25" y="36"/>
                    </a:lnTo>
                    <a:lnTo>
                      <a:pt x="15" y="32"/>
                    </a:lnTo>
                    <a:lnTo>
                      <a:pt x="6" y="26"/>
                    </a:lnTo>
                    <a:lnTo>
                      <a:pt x="0" y="17"/>
                    </a:lnTo>
                    <a:lnTo>
                      <a:pt x="2" y="11"/>
                    </a:lnTo>
                    <a:lnTo>
                      <a:pt x="8" y="5"/>
                    </a:lnTo>
                    <a:lnTo>
                      <a:pt x="11" y="0"/>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85" name="Freeform 17"/>
              <p:cNvSpPr>
                <a:spLocks/>
              </p:cNvSpPr>
              <p:nvPr/>
            </p:nvSpPr>
            <p:spPr bwMode="auto">
              <a:xfrm>
                <a:off x="1868" y="2253"/>
                <a:ext cx="76" cy="65"/>
              </a:xfrm>
              <a:custGeom>
                <a:avLst/>
                <a:gdLst>
                  <a:gd name="T0" fmla="*/ 23 w 152"/>
                  <a:gd name="T1" fmla="*/ 34 h 131"/>
                  <a:gd name="T2" fmla="*/ 0 w 152"/>
                  <a:gd name="T3" fmla="*/ 91 h 131"/>
                  <a:gd name="T4" fmla="*/ 42 w 152"/>
                  <a:gd name="T5" fmla="*/ 129 h 131"/>
                  <a:gd name="T6" fmla="*/ 101 w 152"/>
                  <a:gd name="T7" fmla="*/ 131 h 131"/>
                  <a:gd name="T8" fmla="*/ 139 w 152"/>
                  <a:gd name="T9" fmla="*/ 99 h 131"/>
                  <a:gd name="T10" fmla="*/ 152 w 152"/>
                  <a:gd name="T11" fmla="*/ 59 h 131"/>
                  <a:gd name="T12" fmla="*/ 139 w 152"/>
                  <a:gd name="T13" fmla="*/ 0 h 131"/>
                  <a:gd name="T14" fmla="*/ 23 w 152"/>
                  <a:gd name="T15" fmla="*/ 34 h 131"/>
                  <a:gd name="T16" fmla="*/ 23 w 152"/>
                  <a:gd name="T17" fmla="*/ 34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2"/>
                  <a:gd name="T28" fmla="*/ 0 h 131"/>
                  <a:gd name="T29" fmla="*/ 152 w 152"/>
                  <a:gd name="T30" fmla="*/ 131 h 1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2" h="131">
                    <a:moveTo>
                      <a:pt x="23" y="34"/>
                    </a:moveTo>
                    <a:lnTo>
                      <a:pt x="0" y="91"/>
                    </a:lnTo>
                    <a:lnTo>
                      <a:pt x="42" y="129"/>
                    </a:lnTo>
                    <a:lnTo>
                      <a:pt x="101" y="131"/>
                    </a:lnTo>
                    <a:lnTo>
                      <a:pt x="139" y="99"/>
                    </a:lnTo>
                    <a:lnTo>
                      <a:pt x="152" y="59"/>
                    </a:lnTo>
                    <a:lnTo>
                      <a:pt x="139" y="0"/>
                    </a:lnTo>
                    <a:lnTo>
                      <a:pt x="23" y="34"/>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86" name="Freeform 18"/>
              <p:cNvSpPr>
                <a:spLocks/>
              </p:cNvSpPr>
              <p:nvPr/>
            </p:nvSpPr>
            <p:spPr bwMode="auto">
              <a:xfrm>
                <a:off x="1882" y="2260"/>
                <a:ext cx="46" cy="51"/>
              </a:xfrm>
              <a:custGeom>
                <a:avLst/>
                <a:gdLst>
                  <a:gd name="T0" fmla="*/ 43 w 93"/>
                  <a:gd name="T1" fmla="*/ 2 h 103"/>
                  <a:gd name="T2" fmla="*/ 49 w 93"/>
                  <a:gd name="T3" fmla="*/ 0 h 103"/>
                  <a:gd name="T4" fmla="*/ 55 w 93"/>
                  <a:gd name="T5" fmla="*/ 2 h 103"/>
                  <a:gd name="T6" fmla="*/ 60 w 93"/>
                  <a:gd name="T7" fmla="*/ 2 h 103"/>
                  <a:gd name="T8" fmla="*/ 66 w 93"/>
                  <a:gd name="T9" fmla="*/ 4 h 103"/>
                  <a:gd name="T10" fmla="*/ 74 w 93"/>
                  <a:gd name="T11" fmla="*/ 8 h 103"/>
                  <a:gd name="T12" fmla="*/ 81 w 93"/>
                  <a:gd name="T13" fmla="*/ 17 h 103"/>
                  <a:gd name="T14" fmla="*/ 87 w 93"/>
                  <a:gd name="T15" fmla="*/ 25 h 103"/>
                  <a:gd name="T16" fmla="*/ 91 w 93"/>
                  <a:gd name="T17" fmla="*/ 35 h 103"/>
                  <a:gd name="T18" fmla="*/ 91 w 93"/>
                  <a:gd name="T19" fmla="*/ 40 h 103"/>
                  <a:gd name="T20" fmla="*/ 93 w 93"/>
                  <a:gd name="T21" fmla="*/ 46 h 103"/>
                  <a:gd name="T22" fmla="*/ 93 w 93"/>
                  <a:gd name="T23" fmla="*/ 52 h 103"/>
                  <a:gd name="T24" fmla="*/ 93 w 93"/>
                  <a:gd name="T25" fmla="*/ 57 h 103"/>
                  <a:gd name="T26" fmla="*/ 91 w 93"/>
                  <a:gd name="T27" fmla="*/ 69 h 103"/>
                  <a:gd name="T28" fmla="*/ 89 w 93"/>
                  <a:gd name="T29" fmla="*/ 78 h 103"/>
                  <a:gd name="T30" fmla="*/ 81 w 93"/>
                  <a:gd name="T31" fmla="*/ 86 h 103"/>
                  <a:gd name="T32" fmla="*/ 77 w 93"/>
                  <a:gd name="T33" fmla="*/ 95 h 103"/>
                  <a:gd name="T34" fmla="*/ 68 w 93"/>
                  <a:gd name="T35" fmla="*/ 99 h 103"/>
                  <a:gd name="T36" fmla="*/ 58 w 93"/>
                  <a:gd name="T37" fmla="*/ 103 h 103"/>
                  <a:gd name="T38" fmla="*/ 53 w 93"/>
                  <a:gd name="T39" fmla="*/ 103 h 103"/>
                  <a:gd name="T40" fmla="*/ 47 w 93"/>
                  <a:gd name="T41" fmla="*/ 103 h 103"/>
                  <a:gd name="T42" fmla="*/ 41 w 93"/>
                  <a:gd name="T43" fmla="*/ 101 h 103"/>
                  <a:gd name="T44" fmla="*/ 36 w 93"/>
                  <a:gd name="T45" fmla="*/ 99 h 103"/>
                  <a:gd name="T46" fmla="*/ 32 w 93"/>
                  <a:gd name="T47" fmla="*/ 90 h 103"/>
                  <a:gd name="T48" fmla="*/ 26 w 93"/>
                  <a:gd name="T49" fmla="*/ 80 h 103"/>
                  <a:gd name="T50" fmla="*/ 30 w 93"/>
                  <a:gd name="T51" fmla="*/ 76 h 103"/>
                  <a:gd name="T52" fmla="*/ 36 w 93"/>
                  <a:gd name="T53" fmla="*/ 74 h 103"/>
                  <a:gd name="T54" fmla="*/ 39 w 93"/>
                  <a:gd name="T55" fmla="*/ 71 h 103"/>
                  <a:gd name="T56" fmla="*/ 47 w 93"/>
                  <a:gd name="T57" fmla="*/ 67 h 103"/>
                  <a:gd name="T58" fmla="*/ 55 w 93"/>
                  <a:gd name="T59" fmla="*/ 55 h 103"/>
                  <a:gd name="T60" fmla="*/ 62 w 93"/>
                  <a:gd name="T61" fmla="*/ 50 h 103"/>
                  <a:gd name="T62" fmla="*/ 58 w 93"/>
                  <a:gd name="T63" fmla="*/ 42 h 103"/>
                  <a:gd name="T64" fmla="*/ 53 w 93"/>
                  <a:gd name="T65" fmla="*/ 38 h 103"/>
                  <a:gd name="T66" fmla="*/ 49 w 93"/>
                  <a:gd name="T67" fmla="*/ 36 h 103"/>
                  <a:gd name="T68" fmla="*/ 47 w 93"/>
                  <a:gd name="T69" fmla="*/ 36 h 103"/>
                  <a:gd name="T70" fmla="*/ 38 w 93"/>
                  <a:gd name="T71" fmla="*/ 40 h 103"/>
                  <a:gd name="T72" fmla="*/ 32 w 93"/>
                  <a:gd name="T73" fmla="*/ 46 h 103"/>
                  <a:gd name="T74" fmla="*/ 22 w 93"/>
                  <a:gd name="T75" fmla="*/ 50 h 103"/>
                  <a:gd name="T76" fmla="*/ 15 w 93"/>
                  <a:gd name="T77" fmla="*/ 55 h 103"/>
                  <a:gd name="T78" fmla="*/ 11 w 93"/>
                  <a:gd name="T79" fmla="*/ 54 h 103"/>
                  <a:gd name="T80" fmla="*/ 7 w 93"/>
                  <a:gd name="T81" fmla="*/ 52 h 103"/>
                  <a:gd name="T82" fmla="*/ 3 w 93"/>
                  <a:gd name="T83" fmla="*/ 48 h 103"/>
                  <a:gd name="T84" fmla="*/ 0 w 93"/>
                  <a:gd name="T85" fmla="*/ 42 h 103"/>
                  <a:gd name="T86" fmla="*/ 0 w 93"/>
                  <a:gd name="T87" fmla="*/ 31 h 103"/>
                  <a:gd name="T88" fmla="*/ 5 w 93"/>
                  <a:gd name="T89" fmla="*/ 23 h 103"/>
                  <a:gd name="T90" fmla="*/ 9 w 93"/>
                  <a:gd name="T91" fmla="*/ 17 h 103"/>
                  <a:gd name="T92" fmla="*/ 15 w 93"/>
                  <a:gd name="T93" fmla="*/ 14 h 103"/>
                  <a:gd name="T94" fmla="*/ 20 w 93"/>
                  <a:gd name="T95" fmla="*/ 10 h 103"/>
                  <a:gd name="T96" fmla="*/ 28 w 93"/>
                  <a:gd name="T97" fmla="*/ 6 h 103"/>
                  <a:gd name="T98" fmla="*/ 34 w 93"/>
                  <a:gd name="T99" fmla="*/ 4 h 103"/>
                  <a:gd name="T100" fmla="*/ 43 w 93"/>
                  <a:gd name="T101" fmla="*/ 2 h 103"/>
                  <a:gd name="T102" fmla="*/ 43 w 93"/>
                  <a:gd name="T103" fmla="*/ 2 h 1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3"/>
                  <a:gd name="T157" fmla="*/ 0 h 103"/>
                  <a:gd name="T158" fmla="*/ 93 w 93"/>
                  <a:gd name="T159" fmla="*/ 103 h 1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3" h="103">
                    <a:moveTo>
                      <a:pt x="43" y="2"/>
                    </a:moveTo>
                    <a:lnTo>
                      <a:pt x="49" y="0"/>
                    </a:lnTo>
                    <a:lnTo>
                      <a:pt x="55" y="2"/>
                    </a:lnTo>
                    <a:lnTo>
                      <a:pt x="60" y="2"/>
                    </a:lnTo>
                    <a:lnTo>
                      <a:pt x="66" y="4"/>
                    </a:lnTo>
                    <a:lnTo>
                      <a:pt x="74" y="8"/>
                    </a:lnTo>
                    <a:lnTo>
                      <a:pt x="81" y="17"/>
                    </a:lnTo>
                    <a:lnTo>
                      <a:pt x="87" y="25"/>
                    </a:lnTo>
                    <a:lnTo>
                      <a:pt x="91" y="35"/>
                    </a:lnTo>
                    <a:lnTo>
                      <a:pt x="91" y="40"/>
                    </a:lnTo>
                    <a:lnTo>
                      <a:pt x="93" y="46"/>
                    </a:lnTo>
                    <a:lnTo>
                      <a:pt x="93" y="52"/>
                    </a:lnTo>
                    <a:lnTo>
                      <a:pt x="93" y="57"/>
                    </a:lnTo>
                    <a:lnTo>
                      <a:pt x="91" y="69"/>
                    </a:lnTo>
                    <a:lnTo>
                      <a:pt x="89" y="78"/>
                    </a:lnTo>
                    <a:lnTo>
                      <a:pt x="81" y="86"/>
                    </a:lnTo>
                    <a:lnTo>
                      <a:pt x="77" y="95"/>
                    </a:lnTo>
                    <a:lnTo>
                      <a:pt x="68" y="99"/>
                    </a:lnTo>
                    <a:lnTo>
                      <a:pt x="58" y="103"/>
                    </a:lnTo>
                    <a:lnTo>
                      <a:pt x="53" y="103"/>
                    </a:lnTo>
                    <a:lnTo>
                      <a:pt x="47" y="103"/>
                    </a:lnTo>
                    <a:lnTo>
                      <a:pt x="41" y="101"/>
                    </a:lnTo>
                    <a:lnTo>
                      <a:pt x="36" y="99"/>
                    </a:lnTo>
                    <a:lnTo>
                      <a:pt x="32" y="90"/>
                    </a:lnTo>
                    <a:lnTo>
                      <a:pt x="26" y="80"/>
                    </a:lnTo>
                    <a:lnTo>
                      <a:pt x="30" y="76"/>
                    </a:lnTo>
                    <a:lnTo>
                      <a:pt x="36" y="74"/>
                    </a:lnTo>
                    <a:lnTo>
                      <a:pt x="39" y="71"/>
                    </a:lnTo>
                    <a:lnTo>
                      <a:pt x="47" y="67"/>
                    </a:lnTo>
                    <a:lnTo>
                      <a:pt x="55" y="55"/>
                    </a:lnTo>
                    <a:lnTo>
                      <a:pt x="62" y="50"/>
                    </a:lnTo>
                    <a:lnTo>
                      <a:pt x="58" y="42"/>
                    </a:lnTo>
                    <a:lnTo>
                      <a:pt x="53" y="38"/>
                    </a:lnTo>
                    <a:lnTo>
                      <a:pt x="49" y="36"/>
                    </a:lnTo>
                    <a:lnTo>
                      <a:pt x="47" y="36"/>
                    </a:lnTo>
                    <a:lnTo>
                      <a:pt x="38" y="40"/>
                    </a:lnTo>
                    <a:lnTo>
                      <a:pt x="32" y="46"/>
                    </a:lnTo>
                    <a:lnTo>
                      <a:pt x="22" y="50"/>
                    </a:lnTo>
                    <a:lnTo>
                      <a:pt x="15" y="55"/>
                    </a:lnTo>
                    <a:lnTo>
                      <a:pt x="11" y="54"/>
                    </a:lnTo>
                    <a:lnTo>
                      <a:pt x="7" y="52"/>
                    </a:lnTo>
                    <a:lnTo>
                      <a:pt x="3" y="48"/>
                    </a:lnTo>
                    <a:lnTo>
                      <a:pt x="0" y="42"/>
                    </a:lnTo>
                    <a:lnTo>
                      <a:pt x="0" y="31"/>
                    </a:lnTo>
                    <a:lnTo>
                      <a:pt x="5" y="23"/>
                    </a:lnTo>
                    <a:lnTo>
                      <a:pt x="9" y="17"/>
                    </a:lnTo>
                    <a:lnTo>
                      <a:pt x="15" y="14"/>
                    </a:lnTo>
                    <a:lnTo>
                      <a:pt x="20" y="10"/>
                    </a:lnTo>
                    <a:lnTo>
                      <a:pt x="28" y="6"/>
                    </a:lnTo>
                    <a:lnTo>
                      <a:pt x="34" y="4"/>
                    </a:lnTo>
                    <a:lnTo>
                      <a:pt x="4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87" name="Freeform 19"/>
              <p:cNvSpPr>
                <a:spLocks/>
              </p:cNvSpPr>
              <p:nvPr/>
            </p:nvSpPr>
            <p:spPr bwMode="auto">
              <a:xfrm>
                <a:off x="1633" y="2132"/>
                <a:ext cx="366" cy="117"/>
              </a:xfrm>
              <a:custGeom>
                <a:avLst/>
                <a:gdLst>
                  <a:gd name="T0" fmla="*/ 391 w 731"/>
                  <a:gd name="T1" fmla="*/ 2 h 234"/>
                  <a:gd name="T2" fmla="*/ 422 w 731"/>
                  <a:gd name="T3" fmla="*/ 5 h 234"/>
                  <a:gd name="T4" fmla="*/ 454 w 731"/>
                  <a:gd name="T5" fmla="*/ 11 h 234"/>
                  <a:gd name="T6" fmla="*/ 488 w 731"/>
                  <a:gd name="T7" fmla="*/ 17 h 234"/>
                  <a:gd name="T8" fmla="*/ 520 w 731"/>
                  <a:gd name="T9" fmla="*/ 21 h 234"/>
                  <a:gd name="T10" fmla="*/ 553 w 731"/>
                  <a:gd name="T11" fmla="*/ 26 h 234"/>
                  <a:gd name="T12" fmla="*/ 587 w 731"/>
                  <a:gd name="T13" fmla="*/ 32 h 234"/>
                  <a:gd name="T14" fmla="*/ 619 w 731"/>
                  <a:gd name="T15" fmla="*/ 38 h 234"/>
                  <a:gd name="T16" fmla="*/ 653 w 731"/>
                  <a:gd name="T17" fmla="*/ 47 h 234"/>
                  <a:gd name="T18" fmla="*/ 682 w 731"/>
                  <a:gd name="T19" fmla="*/ 61 h 234"/>
                  <a:gd name="T20" fmla="*/ 720 w 731"/>
                  <a:gd name="T21" fmla="*/ 95 h 234"/>
                  <a:gd name="T22" fmla="*/ 731 w 731"/>
                  <a:gd name="T23" fmla="*/ 131 h 234"/>
                  <a:gd name="T24" fmla="*/ 726 w 731"/>
                  <a:gd name="T25" fmla="*/ 154 h 234"/>
                  <a:gd name="T26" fmla="*/ 710 w 731"/>
                  <a:gd name="T27" fmla="*/ 175 h 234"/>
                  <a:gd name="T28" fmla="*/ 686 w 731"/>
                  <a:gd name="T29" fmla="*/ 186 h 234"/>
                  <a:gd name="T30" fmla="*/ 663 w 731"/>
                  <a:gd name="T31" fmla="*/ 197 h 234"/>
                  <a:gd name="T32" fmla="*/ 638 w 731"/>
                  <a:gd name="T33" fmla="*/ 207 h 234"/>
                  <a:gd name="T34" fmla="*/ 615 w 731"/>
                  <a:gd name="T35" fmla="*/ 215 h 234"/>
                  <a:gd name="T36" fmla="*/ 591 w 731"/>
                  <a:gd name="T37" fmla="*/ 220 h 234"/>
                  <a:gd name="T38" fmla="*/ 566 w 731"/>
                  <a:gd name="T39" fmla="*/ 224 h 234"/>
                  <a:gd name="T40" fmla="*/ 541 w 731"/>
                  <a:gd name="T41" fmla="*/ 230 h 234"/>
                  <a:gd name="T42" fmla="*/ 515 w 731"/>
                  <a:gd name="T43" fmla="*/ 226 h 234"/>
                  <a:gd name="T44" fmla="*/ 532 w 731"/>
                  <a:gd name="T45" fmla="*/ 199 h 234"/>
                  <a:gd name="T46" fmla="*/ 574 w 731"/>
                  <a:gd name="T47" fmla="*/ 188 h 234"/>
                  <a:gd name="T48" fmla="*/ 615 w 731"/>
                  <a:gd name="T49" fmla="*/ 180 h 234"/>
                  <a:gd name="T50" fmla="*/ 655 w 731"/>
                  <a:gd name="T51" fmla="*/ 165 h 234"/>
                  <a:gd name="T52" fmla="*/ 689 w 731"/>
                  <a:gd name="T53" fmla="*/ 148 h 234"/>
                  <a:gd name="T54" fmla="*/ 695 w 731"/>
                  <a:gd name="T55" fmla="*/ 121 h 234"/>
                  <a:gd name="T56" fmla="*/ 676 w 731"/>
                  <a:gd name="T57" fmla="*/ 97 h 234"/>
                  <a:gd name="T58" fmla="*/ 646 w 731"/>
                  <a:gd name="T59" fmla="*/ 82 h 234"/>
                  <a:gd name="T60" fmla="*/ 613 w 731"/>
                  <a:gd name="T61" fmla="*/ 72 h 234"/>
                  <a:gd name="T62" fmla="*/ 579 w 731"/>
                  <a:gd name="T63" fmla="*/ 62 h 234"/>
                  <a:gd name="T64" fmla="*/ 545 w 731"/>
                  <a:gd name="T65" fmla="*/ 57 h 234"/>
                  <a:gd name="T66" fmla="*/ 509 w 731"/>
                  <a:gd name="T67" fmla="*/ 51 h 234"/>
                  <a:gd name="T68" fmla="*/ 475 w 731"/>
                  <a:gd name="T69" fmla="*/ 45 h 234"/>
                  <a:gd name="T70" fmla="*/ 439 w 731"/>
                  <a:gd name="T71" fmla="*/ 42 h 234"/>
                  <a:gd name="T72" fmla="*/ 403 w 731"/>
                  <a:gd name="T73" fmla="*/ 38 h 234"/>
                  <a:gd name="T74" fmla="*/ 368 w 731"/>
                  <a:gd name="T75" fmla="*/ 34 h 234"/>
                  <a:gd name="T76" fmla="*/ 327 w 731"/>
                  <a:gd name="T77" fmla="*/ 36 h 234"/>
                  <a:gd name="T78" fmla="*/ 285 w 731"/>
                  <a:gd name="T79" fmla="*/ 40 h 234"/>
                  <a:gd name="T80" fmla="*/ 241 w 731"/>
                  <a:gd name="T81" fmla="*/ 43 h 234"/>
                  <a:gd name="T82" fmla="*/ 199 w 731"/>
                  <a:gd name="T83" fmla="*/ 51 h 234"/>
                  <a:gd name="T84" fmla="*/ 159 w 731"/>
                  <a:gd name="T85" fmla="*/ 59 h 234"/>
                  <a:gd name="T86" fmla="*/ 119 w 731"/>
                  <a:gd name="T87" fmla="*/ 70 h 234"/>
                  <a:gd name="T88" fmla="*/ 80 w 731"/>
                  <a:gd name="T89" fmla="*/ 85 h 234"/>
                  <a:gd name="T90" fmla="*/ 43 w 731"/>
                  <a:gd name="T91" fmla="*/ 106 h 234"/>
                  <a:gd name="T92" fmla="*/ 26 w 731"/>
                  <a:gd name="T93" fmla="*/ 129 h 234"/>
                  <a:gd name="T94" fmla="*/ 7 w 731"/>
                  <a:gd name="T95" fmla="*/ 135 h 234"/>
                  <a:gd name="T96" fmla="*/ 0 w 731"/>
                  <a:gd name="T97" fmla="*/ 104 h 234"/>
                  <a:gd name="T98" fmla="*/ 21 w 731"/>
                  <a:gd name="T99" fmla="*/ 80 h 234"/>
                  <a:gd name="T100" fmla="*/ 53 w 731"/>
                  <a:gd name="T101" fmla="*/ 61 h 234"/>
                  <a:gd name="T102" fmla="*/ 85 w 731"/>
                  <a:gd name="T103" fmla="*/ 49 h 234"/>
                  <a:gd name="T104" fmla="*/ 116 w 731"/>
                  <a:gd name="T105" fmla="*/ 36 h 234"/>
                  <a:gd name="T106" fmla="*/ 148 w 731"/>
                  <a:gd name="T107" fmla="*/ 24 h 234"/>
                  <a:gd name="T108" fmla="*/ 182 w 731"/>
                  <a:gd name="T109" fmla="*/ 17 h 234"/>
                  <a:gd name="T110" fmla="*/ 216 w 731"/>
                  <a:gd name="T111" fmla="*/ 13 h 234"/>
                  <a:gd name="T112" fmla="*/ 251 w 731"/>
                  <a:gd name="T113" fmla="*/ 7 h 234"/>
                  <a:gd name="T114" fmla="*/ 287 w 731"/>
                  <a:gd name="T115" fmla="*/ 5 h 234"/>
                  <a:gd name="T116" fmla="*/ 323 w 731"/>
                  <a:gd name="T117" fmla="*/ 4 h 234"/>
                  <a:gd name="T118" fmla="*/ 357 w 731"/>
                  <a:gd name="T119" fmla="*/ 0 h 2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31"/>
                  <a:gd name="T181" fmla="*/ 0 h 234"/>
                  <a:gd name="T182" fmla="*/ 731 w 731"/>
                  <a:gd name="T183" fmla="*/ 234 h 2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31" h="234">
                    <a:moveTo>
                      <a:pt x="366" y="0"/>
                    </a:moveTo>
                    <a:lnTo>
                      <a:pt x="374" y="0"/>
                    </a:lnTo>
                    <a:lnTo>
                      <a:pt x="382" y="2"/>
                    </a:lnTo>
                    <a:lnTo>
                      <a:pt x="391" y="2"/>
                    </a:lnTo>
                    <a:lnTo>
                      <a:pt x="399" y="4"/>
                    </a:lnTo>
                    <a:lnTo>
                      <a:pt x="406" y="4"/>
                    </a:lnTo>
                    <a:lnTo>
                      <a:pt x="414" y="5"/>
                    </a:lnTo>
                    <a:lnTo>
                      <a:pt x="422" y="5"/>
                    </a:lnTo>
                    <a:lnTo>
                      <a:pt x="431" y="7"/>
                    </a:lnTo>
                    <a:lnTo>
                      <a:pt x="439" y="7"/>
                    </a:lnTo>
                    <a:lnTo>
                      <a:pt x="448" y="11"/>
                    </a:lnTo>
                    <a:lnTo>
                      <a:pt x="454" y="11"/>
                    </a:lnTo>
                    <a:lnTo>
                      <a:pt x="463" y="13"/>
                    </a:lnTo>
                    <a:lnTo>
                      <a:pt x="473" y="13"/>
                    </a:lnTo>
                    <a:lnTo>
                      <a:pt x="480" y="15"/>
                    </a:lnTo>
                    <a:lnTo>
                      <a:pt x="488" y="17"/>
                    </a:lnTo>
                    <a:lnTo>
                      <a:pt x="498" y="19"/>
                    </a:lnTo>
                    <a:lnTo>
                      <a:pt x="505" y="19"/>
                    </a:lnTo>
                    <a:lnTo>
                      <a:pt x="513" y="21"/>
                    </a:lnTo>
                    <a:lnTo>
                      <a:pt x="520" y="21"/>
                    </a:lnTo>
                    <a:lnTo>
                      <a:pt x="530" y="23"/>
                    </a:lnTo>
                    <a:lnTo>
                      <a:pt x="537" y="24"/>
                    </a:lnTo>
                    <a:lnTo>
                      <a:pt x="545" y="24"/>
                    </a:lnTo>
                    <a:lnTo>
                      <a:pt x="553" y="26"/>
                    </a:lnTo>
                    <a:lnTo>
                      <a:pt x="562" y="28"/>
                    </a:lnTo>
                    <a:lnTo>
                      <a:pt x="570" y="28"/>
                    </a:lnTo>
                    <a:lnTo>
                      <a:pt x="579" y="30"/>
                    </a:lnTo>
                    <a:lnTo>
                      <a:pt x="587" y="32"/>
                    </a:lnTo>
                    <a:lnTo>
                      <a:pt x="596" y="34"/>
                    </a:lnTo>
                    <a:lnTo>
                      <a:pt x="604" y="34"/>
                    </a:lnTo>
                    <a:lnTo>
                      <a:pt x="612" y="36"/>
                    </a:lnTo>
                    <a:lnTo>
                      <a:pt x="619" y="38"/>
                    </a:lnTo>
                    <a:lnTo>
                      <a:pt x="629" y="42"/>
                    </a:lnTo>
                    <a:lnTo>
                      <a:pt x="638" y="42"/>
                    </a:lnTo>
                    <a:lnTo>
                      <a:pt x="648" y="45"/>
                    </a:lnTo>
                    <a:lnTo>
                      <a:pt x="653" y="47"/>
                    </a:lnTo>
                    <a:lnTo>
                      <a:pt x="659" y="49"/>
                    </a:lnTo>
                    <a:lnTo>
                      <a:pt x="667" y="53"/>
                    </a:lnTo>
                    <a:lnTo>
                      <a:pt x="672" y="55"/>
                    </a:lnTo>
                    <a:lnTo>
                      <a:pt x="682" y="61"/>
                    </a:lnTo>
                    <a:lnTo>
                      <a:pt x="693" y="68"/>
                    </a:lnTo>
                    <a:lnTo>
                      <a:pt x="703" y="76"/>
                    </a:lnTo>
                    <a:lnTo>
                      <a:pt x="712" y="85"/>
                    </a:lnTo>
                    <a:lnTo>
                      <a:pt x="720" y="95"/>
                    </a:lnTo>
                    <a:lnTo>
                      <a:pt x="726" y="104"/>
                    </a:lnTo>
                    <a:lnTo>
                      <a:pt x="729" y="114"/>
                    </a:lnTo>
                    <a:lnTo>
                      <a:pt x="731" y="125"/>
                    </a:lnTo>
                    <a:lnTo>
                      <a:pt x="731" y="131"/>
                    </a:lnTo>
                    <a:lnTo>
                      <a:pt x="731" y="137"/>
                    </a:lnTo>
                    <a:lnTo>
                      <a:pt x="729" y="142"/>
                    </a:lnTo>
                    <a:lnTo>
                      <a:pt x="729" y="148"/>
                    </a:lnTo>
                    <a:lnTo>
                      <a:pt x="726" y="154"/>
                    </a:lnTo>
                    <a:lnTo>
                      <a:pt x="724" y="159"/>
                    </a:lnTo>
                    <a:lnTo>
                      <a:pt x="720" y="165"/>
                    </a:lnTo>
                    <a:lnTo>
                      <a:pt x="716" y="173"/>
                    </a:lnTo>
                    <a:lnTo>
                      <a:pt x="710" y="175"/>
                    </a:lnTo>
                    <a:lnTo>
                      <a:pt x="703" y="178"/>
                    </a:lnTo>
                    <a:lnTo>
                      <a:pt x="697" y="180"/>
                    </a:lnTo>
                    <a:lnTo>
                      <a:pt x="693" y="184"/>
                    </a:lnTo>
                    <a:lnTo>
                      <a:pt x="686" y="186"/>
                    </a:lnTo>
                    <a:lnTo>
                      <a:pt x="680" y="190"/>
                    </a:lnTo>
                    <a:lnTo>
                      <a:pt x="674" y="192"/>
                    </a:lnTo>
                    <a:lnTo>
                      <a:pt x="669" y="196"/>
                    </a:lnTo>
                    <a:lnTo>
                      <a:pt x="663" y="197"/>
                    </a:lnTo>
                    <a:lnTo>
                      <a:pt x="657" y="199"/>
                    </a:lnTo>
                    <a:lnTo>
                      <a:pt x="651" y="201"/>
                    </a:lnTo>
                    <a:lnTo>
                      <a:pt x="644" y="205"/>
                    </a:lnTo>
                    <a:lnTo>
                      <a:pt x="638" y="207"/>
                    </a:lnTo>
                    <a:lnTo>
                      <a:pt x="632" y="209"/>
                    </a:lnTo>
                    <a:lnTo>
                      <a:pt x="627" y="211"/>
                    </a:lnTo>
                    <a:lnTo>
                      <a:pt x="621" y="213"/>
                    </a:lnTo>
                    <a:lnTo>
                      <a:pt x="615" y="215"/>
                    </a:lnTo>
                    <a:lnTo>
                      <a:pt x="608" y="216"/>
                    </a:lnTo>
                    <a:lnTo>
                      <a:pt x="602" y="216"/>
                    </a:lnTo>
                    <a:lnTo>
                      <a:pt x="596" y="218"/>
                    </a:lnTo>
                    <a:lnTo>
                      <a:pt x="591" y="220"/>
                    </a:lnTo>
                    <a:lnTo>
                      <a:pt x="585" y="222"/>
                    </a:lnTo>
                    <a:lnTo>
                      <a:pt x="577" y="222"/>
                    </a:lnTo>
                    <a:lnTo>
                      <a:pt x="572" y="224"/>
                    </a:lnTo>
                    <a:lnTo>
                      <a:pt x="566" y="224"/>
                    </a:lnTo>
                    <a:lnTo>
                      <a:pt x="560" y="228"/>
                    </a:lnTo>
                    <a:lnTo>
                      <a:pt x="553" y="228"/>
                    </a:lnTo>
                    <a:lnTo>
                      <a:pt x="547" y="230"/>
                    </a:lnTo>
                    <a:lnTo>
                      <a:pt x="541" y="230"/>
                    </a:lnTo>
                    <a:lnTo>
                      <a:pt x="536" y="232"/>
                    </a:lnTo>
                    <a:lnTo>
                      <a:pt x="530" y="232"/>
                    </a:lnTo>
                    <a:lnTo>
                      <a:pt x="522" y="234"/>
                    </a:lnTo>
                    <a:lnTo>
                      <a:pt x="515" y="226"/>
                    </a:lnTo>
                    <a:lnTo>
                      <a:pt x="505" y="218"/>
                    </a:lnTo>
                    <a:lnTo>
                      <a:pt x="515" y="211"/>
                    </a:lnTo>
                    <a:lnTo>
                      <a:pt x="522" y="205"/>
                    </a:lnTo>
                    <a:lnTo>
                      <a:pt x="532" y="199"/>
                    </a:lnTo>
                    <a:lnTo>
                      <a:pt x="543" y="196"/>
                    </a:lnTo>
                    <a:lnTo>
                      <a:pt x="551" y="192"/>
                    </a:lnTo>
                    <a:lnTo>
                      <a:pt x="562" y="190"/>
                    </a:lnTo>
                    <a:lnTo>
                      <a:pt x="574" y="188"/>
                    </a:lnTo>
                    <a:lnTo>
                      <a:pt x="585" y="188"/>
                    </a:lnTo>
                    <a:lnTo>
                      <a:pt x="594" y="184"/>
                    </a:lnTo>
                    <a:lnTo>
                      <a:pt x="604" y="182"/>
                    </a:lnTo>
                    <a:lnTo>
                      <a:pt x="615" y="180"/>
                    </a:lnTo>
                    <a:lnTo>
                      <a:pt x="627" y="178"/>
                    </a:lnTo>
                    <a:lnTo>
                      <a:pt x="636" y="175"/>
                    </a:lnTo>
                    <a:lnTo>
                      <a:pt x="646" y="171"/>
                    </a:lnTo>
                    <a:lnTo>
                      <a:pt x="655" y="165"/>
                    </a:lnTo>
                    <a:lnTo>
                      <a:pt x="667" y="161"/>
                    </a:lnTo>
                    <a:lnTo>
                      <a:pt x="674" y="156"/>
                    </a:lnTo>
                    <a:lnTo>
                      <a:pt x="684" y="152"/>
                    </a:lnTo>
                    <a:lnTo>
                      <a:pt x="689" y="148"/>
                    </a:lnTo>
                    <a:lnTo>
                      <a:pt x="693" y="142"/>
                    </a:lnTo>
                    <a:lnTo>
                      <a:pt x="695" y="135"/>
                    </a:lnTo>
                    <a:lnTo>
                      <a:pt x="695" y="129"/>
                    </a:lnTo>
                    <a:lnTo>
                      <a:pt x="695" y="121"/>
                    </a:lnTo>
                    <a:lnTo>
                      <a:pt x="693" y="116"/>
                    </a:lnTo>
                    <a:lnTo>
                      <a:pt x="688" y="108"/>
                    </a:lnTo>
                    <a:lnTo>
                      <a:pt x="682" y="102"/>
                    </a:lnTo>
                    <a:lnTo>
                      <a:pt x="676" y="97"/>
                    </a:lnTo>
                    <a:lnTo>
                      <a:pt x="670" y="91"/>
                    </a:lnTo>
                    <a:lnTo>
                      <a:pt x="661" y="87"/>
                    </a:lnTo>
                    <a:lnTo>
                      <a:pt x="655" y="83"/>
                    </a:lnTo>
                    <a:lnTo>
                      <a:pt x="646" y="82"/>
                    </a:lnTo>
                    <a:lnTo>
                      <a:pt x="640" y="82"/>
                    </a:lnTo>
                    <a:lnTo>
                      <a:pt x="631" y="80"/>
                    </a:lnTo>
                    <a:lnTo>
                      <a:pt x="623" y="76"/>
                    </a:lnTo>
                    <a:lnTo>
                      <a:pt x="613" y="72"/>
                    </a:lnTo>
                    <a:lnTo>
                      <a:pt x="604" y="70"/>
                    </a:lnTo>
                    <a:lnTo>
                      <a:pt x="596" y="68"/>
                    </a:lnTo>
                    <a:lnTo>
                      <a:pt x="587" y="66"/>
                    </a:lnTo>
                    <a:lnTo>
                      <a:pt x="579" y="62"/>
                    </a:lnTo>
                    <a:lnTo>
                      <a:pt x="572" y="62"/>
                    </a:lnTo>
                    <a:lnTo>
                      <a:pt x="562" y="59"/>
                    </a:lnTo>
                    <a:lnTo>
                      <a:pt x="553" y="59"/>
                    </a:lnTo>
                    <a:lnTo>
                      <a:pt x="545" y="57"/>
                    </a:lnTo>
                    <a:lnTo>
                      <a:pt x="536" y="55"/>
                    </a:lnTo>
                    <a:lnTo>
                      <a:pt x="528" y="53"/>
                    </a:lnTo>
                    <a:lnTo>
                      <a:pt x="518" y="53"/>
                    </a:lnTo>
                    <a:lnTo>
                      <a:pt x="509" y="51"/>
                    </a:lnTo>
                    <a:lnTo>
                      <a:pt x="501" y="51"/>
                    </a:lnTo>
                    <a:lnTo>
                      <a:pt x="492" y="47"/>
                    </a:lnTo>
                    <a:lnTo>
                      <a:pt x="482" y="47"/>
                    </a:lnTo>
                    <a:lnTo>
                      <a:pt x="475" y="45"/>
                    </a:lnTo>
                    <a:lnTo>
                      <a:pt x="465" y="45"/>
                    </a:lnTo>
                    <a:lnTo>
                      <a:pt x="458" y="43"/>
                    </a:lnTo>
                    <a:lnTo>
                      <a:pt x="448" y="43"/>
                    </a:lnTo>
                    <a:lnTo>
                      <a:pt x="439" y="42"/>
                    </a:lnTo>
                    <a:lnTo>
                      <a:pt x="431" y="42"/>
                    </a:lnTo>
                    <a:lnTo>
                      <a:pt x="422" y="40"/>
                    </a:lnTo>
                    <a:lnTo>
                      <a:pt x="412" y="40"/>
                    </a:lnTo>
                    <a:lnTo>
                      <a:pt x="403" y="38"/>
                    </a:lnTo>
                    <a:lnTo>
                      <a:pt x="395" y="38"/>
                    </a:lnTo>
                    <a:lnTo>
                      <a:pt x="385" y="36"/>
                    </a:lnTo>
                    <a:lnTo>
                      <a:pt x="378" y="36"/>
                    </a:lnTo>
                    <a:lnTo>
                      <a:pt x="368" y="34"/>
                    </a:lnTo>
                    <a:lnTo>
                      <a:pt x="359" y="34"/>
                    </a:lnTo>
                    <a:lnTo>
                      <a:pt x="349" y="34"/>
                    </a:lnTo>
                    <a:lnTo>
                      <a:pt x="338" y="36"/>
                    </a:lnTo>
                    <a:lnTo>
                      <a:pt x="327" y="36"/>
                    </a:lnTo>
                    <a:lnTo>
                      <a:pt x="317" y="36"/>
                    </a:lnTo>
                    <a:lnTo>
                      <a:pt x="306" y="36"/>
                    </a:lnTo>
                    <a:lnTo>
                      <a:pt x="296" y="38"/>
                    </a:lnTo>
                    <a:lnTo>
                      <a:pt x="285" y="40"/>
                    </a:lnTo>
                    <a:lnTo>
                      <a:pt x="273" y="42"/>
                    </a:lnTo>
                    <a:lnTo>
                      <a:pt x="262" y="42"/>
                    </a:lnTo>
                    <a:lnTo>
                      <a:pt x="252" y="43"/>
                    </a:lnTo>
                    <a:lnTo>
                      <a:pt x="241" y="43"/>
                    </a:lnTo>
                    <a:lnTo>
                      <a:pt x="232" y="45"/>
                    </a:lnTo>
                    <a:lnTo>
                      <a:pt x="220" y="45"/>
                    </a:lnTo>
                    <a:lnTo>
                      <a:pt x="211" y="47"/>
                    </a:lnTo>
                    <a:lnTo>
                      <a:pt x="199" y="51"/>
                    </a:lnTo>
                    <a:lnTo>
                      <a:pt x="190" y="53"/>
                    </a:lnTo>
                    <a:lnTo>
                      <a:pt x="178" y="55"/>
                    </a:lnTo>
                    <a:lnTo>
                      <a:pt x="169" y="57"/>
                    </a:lnTo>
                    <a:lnTo>
                      <a:pt x="159" y="59"/>
                    </a:lnTo>
                    <a:lnTo>
                      <a:pt x="148" y="61"/>
                    </a:lnTo>
                    <a:lnTo>
                      <a:pt x="138" y="64"/>
                    </a:lnTo>
                    <a:lnTo>
                      <a:pt x="129" y="68"/>
                    </a:lnTo>
                    <a:lnTo>
                      <a:pt x="119" y="70"/>
                    </a:lnTo>
                    <a:lnTo>
                      <a:pt x="110" y="74"/>
                    </a:lnTo>
                    <a:lnTo>
                      <a:pt x="100" y="78"/>
                    </a:lnTo>
                    <a:lnTo>
                      <a:pt x="89" y="82"/>
                    </a:lnTo>
                    <a:lnTo>
                      <a:pt x="80" y="85"/>
                    </a:lnTo>
                    <a:lnTo>
                      <a:pt x="70" y="89"/>
                    </a:lnTo>
                    <a:lnTo>
                      <a:pt x="62" y="95"/>
                    </a:lnTo>
                    <a:lnTo>
                      <a:pt x="53" y="101"/>
                    </a:lnTo>
                    <a:lnTo>
                      <a:pt x="43" y="106"/>
                    </a:lnTo>
                    <a:lnTo>
                      <a:pt x="34" y="112"/>
                    </a:lnTo>
                    <a:lnTo>
                      <a:pt x="32" y="120"/>
                    </a:lnTo>
                    <a:lnTo>
                      <a:pt x="30" y="125"/>
                    </a:lnTo>
                    <a:lnTo>
                      <a:pt x="26" y="129"/>
                    </a:lnTo>
                    <a:lnTo>
                      <a:pt x="24" y="137"/>
                    </a:lnTo>
                    <a:lnTo>
                      <a:pt x="19" y="137"/>
                    </a:lnTo>
                    <a:lnTo>
                      <a:pt x="13" y="135"/>
                    </a:lnTo>
                    <a:lnTo>
                      <a:pt x="7" y="135"/>
                    </a:lnTo>
                    <a:lnTo>
                      <a:pt x="4" y="135"/>
                    </a:lnTo>
                    <a:lnTo>
                      <a:pt x="0" y="123"/>
                    </a:lnTo>
                    <a:lnTo>
                      <a:pt x="0" y="114"/>
                    </a:lnTo>
                    <a:lnTo>
                      <a:pt x="0" y="104"/>
                    </a:lnTo>
                    <a:lnTo>
                      <a:pt x="5" y="99"/>
                    </a:lnTo>
                    <a:lnTo>
                      <a:pt x="9" y="91"/>
                    </a:lnTo>
                    <a:lnTo>
                      <a:pt x="15" y="85"/>
                    </a:lnTo>
                    <a:lnTo>
                      <a:pt x="21" y="80"/>
                    </a:lnTo>
                    <a:lnTo>
                      <a:pt x="30" y="74"/>
                    </a:lnTo>
                    <a:lnTo>
                      <a:pt x="36" y="70"/>
                    </a:lnTo>
                    <a:lnTo>
                      <a:pt x="45" y="66"/>
                    </a:lnTo>
                    <a:lnTo>
                      <a:pt x="53" y="61"/>
                    </a:lnTo>
                    <a:lnTo>
                      <a:pt x="62" y="59"/>
                    </a:lnTo>
                    <a:lnTo>
                      <a:pt x="70" y="55"/>
                    </a:lnTo>
                    <a:lnTo>
                      <a:pt x="78" y="53"/>
                    </a:lnTo>
                    <a:lnTo>
                      <a:pt x="85" y="49"/>
                    </a:lnTo>
                    <a:lnTo>
                      <a:pt x="93" y="47"/>
                    </a:lnTo>
                    <a:lnTo>
                      <a:pt x="100" y="43"/>
                    </a:lnTo>
                    <a:lnTo>
                      <a:pt x="108" y="40"/>
                    </a:lnTo>
                    <a:lnTo>
                      <a:pt x="116" y="36"/>
                    </a:lnTo>
                    <a:lnTo>
                      <a:pt x="123" y="32"/>
                    </a:lnTo>
                    <a:lnTo>
                      <a:pt x="133" y="30"/>
                    </a:lnTo>
                    <a:lnTo>
                      <a:pt x="140" y="26"/>
                    </a:lnTo>
                    <a:lnTo>
                      <a:pt x="148" y="24"/>
                    </a:lnTo>
                    <a:lnTo>
                      <a:pt x="157" y="24"/>
                    </a:lnTo>
                    <a:lnTo>
                      <a:pt x="167" y="21"/>
                    </a:lnTo>
                    <a:lnTo>
                      <a:pt x="175" y="19"/>
                    </a:lnTo>
                    <a:lnTo>
                      <a:pt x="182" y="17"/>
                    </a:lnTo>
                    <a:lnTo>
                      <a:pt x="192" y="17"/>
                    </a:lnTo>
                    <a:lnTo>
                      <a:pt x="199" y="15"/>
                    </a:lnTo>
                    <a:lnTo>
                      <a:pt x="207" y="13"/>
                    </a:lnTo>
                    <a:lnTo>
                      <a:pt x="216" y="13"/>
                    </a:lnTo>
                    <a:lnTo>
                      <a:pt x="226" y="13"/>
                    </a:lnTo>
                    <a:lnTo>
                      <a:pt x="233" y="11"/>
                    </a:lnTo>
                    <a:lnTo>
                      <a:pt x="243" y="9"/>
                    </a:lnTo>
                    <a:lnTo>
                      <a:pt x="251" y="7"/>
                    </a:lnTo>
                    <a:lnTo>
                      <a:pt x="260" y="7"/>
                    </a:lnTo>
                    <a:lnTo>
                      <a:pt x="268" y="7"/>
                    </a:lnTo>
                    <a:lnTo>
                      <a:pt x="277" y="7"/>
                    </a:lnTo>
                    <a:lnTo>
                      <a:pt x="287" y="5"/>
                    </a:lnTo>
                    <a:lnTo>
                      <a:pt x="296" y="5"/>
                    </a:lnTo>
                    <a:lnTo>
                      <a:pt x="304" y="5"/>
                    </a:lnTo>
                    <a:lnTo>
                      <a:pt x="313" y="4"/>
                    </a:lnTo>
                    <a:lnTo>
                      <a:pt x="323" y="4"/>
                    </a:lnTo>
                    <a:lnTo>
                      <a:pt x="330" y="4"/>
                    </a:lnTo>
                    <a:lnTo>
                      <a:pt x="340" y="2"/>
                    </a:lnTo>
                    <a:lnTo>
                      <a:pt x="349" y="2"/>
                    </a:lnTo>
                    <a:lnTo>
                      <a:pt x="357" y="0"/>
                    </a:lnTo>
                    <a:lnTo>
                      <a:pt x="36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88" name="Freeform 20"/>
              <p:cNvSpPr>
                <a:spLocks/>
              </p:cNvSpPr>
              <p:nvPr/>
            </p:nvSpPr>
            <p:spPr bwMode="auto">
              <a:xfrm>
                <a:off x="1595" y="2155"/>
                <a:ext cx="452" cy="444"/>
              </a:xfrm>
              <a:custGeom>
                <a:avLst/>
                <a:gdLst>
                  <a:gd name="T0" fmla="*/ 112 w 904"/>
                  <a:gd name="T1" fmla="*/ 299 h 890"/>
                  <a:gd name="T2" fmla="*/ 85 w 904"/>
                  <a:gd name="T3" fmla="*/ 202 h 890"/>
                  <a:gd name="T4" fmla="*/ 61 w 904"/>
                  <a:gd name="T5" fmla="*/ 105 h 890"/>
                  <a:gd name="T6" fmla="*/ 34 w 904"/>
                  <a:gd name="T7" fmla="*/ 50 h 890"/>
                  <a:gd name="T8" fmla="*/ 72 w 904"/>
                  <a:gd name="T9" fmla="*/ 204 h 890"/>
                  <a:gd name="T10" fmla="*/ 85 w 904"/>
                  <a:gd name="T11" fmla="*/ 297 h 890"/>
                  <a:gd name="T12" fmla="*/ 57 w 904"/>
                  <a:gd name="T13" fmla="*/ 179 h 890"/>
                  <a:gd name="T14" fmla="*/ 28 w 904"/>
                  <a:gd name="T15" fmla="*/ 78 h 890"/>
                  <a:gd name="T16" fmla="*/ 2 w 904"/>
                  <a:gd name="T17" fmla="*/ 37 h 890"/>
                  <a:gd name="T18" fmla="*/ 30 w 904"/>
                  <a:gd name="T19" fmla="*/ 152 h 890"/>
                  <a:gd name="T20" fmla="*/ 51 w 904"/>
                  <a:gd name="T21" fmla="*/ 268 h 890"/>
                  <a:gd name="T22" fmla="*/ 45 w 904"/>
                  <a:gd name="T23" fmla="*/ 314 h 890"/>
                  <a:gd name="T24" fmla="*/ 81 w 904"/>
                  <a:gd name="T25" fmla="*/ 456 h 890"/>
                  <a:gd name="T26" fmla="*/ 116 w 904"/>
                  <a:gd name="T27" fmla="*/ 591 h 890"/>
                  <a:gd name="T28" fmla="*/ 114 w 904"/>
                  <a:gd name="T29" fmla="*/ 609 h 890"/>
                  <a:gd name="T30" fmla="*/ 85 w 904"/>
                  <a:gd name="T31" fmla="*/ 500 h 890"/>
                  <a:gd name="T32" fmla="*/ 51 w 904"/>
                  <a:gd name="T33" fmla="*/ 386 h 890"/>
                  <a:gd name="T34" fmla="*/ 47 w 904"/>
                  <a:gd name="T35" fmla="*/ 417 h 890"/>
                  <a:gd name="T36" fmla="*/ 83 w 904"/>
                  <a:gd name="T37" fmla="*/ 533 h 890"/>
                  <a:gd name="T38" fmla="*/ 118 w 904"/>
                  <a:gd name="T39" fmla="*/ 650 h 890"/>
                  <a:gd name="T40" fmla="*/ 150 w 904"/>
                  <a:gd name="T41" fmla="*/ 766 h 890"/>
                  <a:gd name="T42" fmla="*/ 205 w 904"/>
                  <a:gd name="T43" fmla="*/ 857 h 890"/>
                  <a:gd name="T44" fmla="*/ 344 w 904"/>
                  <a:gd name="T45" fmla="*/ 880 h 890"/>
                  <a:gd name="T46" fmla="*/ 496 w 904"/>
                  <a:gd name="T47" fmla="*/ 886 h 890"/>
                  <a:gd name="T48" fmla="*/ 644 w 904"/>
                  <a:gd name="T49" fmla="*/ 867 h 890"/>
                  <a:gd name="T50" fmla="*/ 735 w 904"/>
                  <a:gd name="T51" fmla="*/ 797 h 890"/>
                  <a:gd name="T52" fmla="*/ 764 w 904"/>
                  <a:gd name="T53" fmla="*/ 673 h 890"/>
                  <a:gd name="T54" fmla="*/ 783 w 904"/>
                  <a:gd name="T55" fmla="*/ 631 h 890"/>
                  <a:gd name="T56" fmla="*/ 807 w 904"/>
                  <a:gd name="T57" fmla="*/ 553 h 890"/>
                  <a:gd name="T58" fmla="*/ 845 w 904"/>
                  <a:gd name="T59" fmla="*/ 388 h 890"/>
                  <a:gd name="T60" fmla="*/ 881 w 904"/>
                  <a:gd name="T61" fmla="*/ 213 h 890"/>
                  <a:gd name="T62" fmla="*/ 902 w 904"/>
                  <a:gd name="T63" fmla="*/ 82 h 890"/>
                  <a:gd name="T64" fmla="*/ 874 w 904"/>
                  <a:gd name="T65" fmla="*/ 202 h 890"/>
                  <a:gd name="T66" fmla="*/ 855 w 904"/>
                  <a:gd name="T67" fmla="*/ 255 h 890"/>
                  <a:gd name="T68" fmla="*/ 851 w 904"/>
                  <a:gd name="T69" fmla="*/ 240 h 890"/>
                  <a:gd name="T70" fmla="*/ 828 w 904"/>
                  <a:gd name="T71" fmla="*/ 350 h 890"/>
                  <a:gd name="T72" fmla="*/ 841 w 904"/>
                  <a:gd name="T73" fmla="*/ 225 h 890"/>
                  <a:gd name="T74" fmla="*/ 874 w 904"/>
                  <a:gd name="T75" fmla="*/ 84 h 890"/>
                  <a:gd name="T76" fmla="*/ 879 w 904"/>
                  <a:gd name="T77" fmla="*/ 6 h 890"/>
                  <a:gd name="T78" fmla="*/ 853 w 904"/>
                  <a:gd name="T79" fmla="*/ 118 h 890"/>
                  <a:gd name="T80" fmla="*/ 824 w 904"/>
                  <a:gd name="T81" fmla="*/ 228 h 890"/>
                  <a:gd name="T82" fmla="*/ 796 w 904"/>
                  <a:gd name="T83" fmla="*/ 339 h 890"/>
                  <a:gd name="T84" fmla="*/ 803 w 904"/>
                  <a:gd name="T85" fmla="*/ 282 h 890"/>
                  <a:gd name="T86" fmla="*/ 832 w 904"/>
                  <a:gd name="T87" fmla="*/ 164 h 890"/>
                  <a:gd name="T88" fmla="*/ 847 w 904"/>
                  <a:gd name="T89" fmla="*/ 54 h 890"/>
                  <a:gd name="T90" fmla="*/ 811 w 904"/>
                  <a:gd name="T91" fmla="*/ 166 h 890"/>
                  <a:gd name="T92" fmla="*/ 784 w 904"/>
                  <a:gd name="T93" fmla="*/ 295 h 890"/>
                  <a:gd name="T94" fmla="*/ 765 w 904"/>
                  <a:gd name="T95" fmla="*/ 409 h 890"/>
                  <a:gd name="T96" fmla="*/ 737 w 904"/>
                  <a:gd name="T97" fmla="*/ 529 h 890"/>
                  <a:gd name="T98" fmla="*/ 707 w 904"/>
                  <a:gd name="T99" fmla="*/ 647 h 890"/>
                  <a:gd name="T100" fmla="*/ 674 w 904"/>
                  <a:gd name="T101" fmla="*/ 768 h 890"/>
                  <a:gd name="T102" fmla="*/ 566 w 904"/>
                  <a:gd name="T103" fmla="*/ 814 h 890"/>
                  <a:gd name="T104" fmla="*/ 433 w 904"/>
                  <a:gd name="T105" fmla="*/ 818 h 890"/>
                  <a:gd name="T106" fmla="*/ 315 w 904"/>
                  <a:gd name="T107" fmla="*/ 804 h 890"/>
                  <a:gd name="T108" fmla="*/ 230 w 904"/>
                  <a:gd name="T109" fmla="*/ 761 h 890"/>
                  <a:gd name="T110" fmla="*/ 203 w 904"/>
                  <a:gd name="T111" fmla="*/ 593 h 890"/>
                  <a:gd name="T112" fmla="*/ 152 w 904"/>
                  <a:gd name="T113" fmla="*/ 352 h 890"/>
                  <a:gd name="T114" fmla="*/ 89 w 904"/>
                  <a:gd name="T115" fmla="*/ 120 h 890"/>
                  <a:gd name="T116" fmla="*/ 97 w 904"/>
                  <a:gd name="T117" fmla="*/ 173 h 890"/>
                  <a:gd name="T118" fmla="*/ 129 w 904"/>
                  <a:gd name="T119" fmla="*/ 299 h 8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4"/>
                  <a:gd name="T181" fmla="*/ 0 h 890"/>
                  <a:gd name="T182" fmla="*/ 904 w 904"/>
                  <a:gd name="T183" fmla="*/ 890 h 8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4" h="890">
                    <a:moveTo>
                      <a:pt x="138" y="394"/>
                    </a:moveTo>
                    <a:lnTo>
                      <a:pt x="138" y="392"/>
                    </a:lnTo>
                    <a:lnTo>
                      <a:pt x="137" y="388"/>
                    </a:lnTo>
                    <a:lnTo>
                      <a:pt x="135" y="384"/>
                    </a:lnTo>
                    <a:lnTo>
                      <a:pt x="135" y="379"/>
                    </a:lnTo>
                    <a:lnTo>
                      <a:pt x="133" y="373"/>
                    </a:lnTo>
                    <a:lnTo>
                      <a:pt x="129" y="365"/>
                    </a:lnTo>
                    <a:lnTo>
                      <a:pt x="127" y="356"/>
                    </a:lnTo>
                    <a:lnTo>
                      <a:pt x="125" y="348"/>
                    </a:lnTo>
                    <a:lnTo>
                      <a:pt x="123" y="339"/>
                    </a:lnTo>
                    <a:lnTo>
                      <a:pt x="119" y="327"/>
                    </a:lnTo>
                    <a:lnTo>
                      <a:pt x="118" y="322"/>
                    </a:lnTo>
                    <a:lnTo>
                      <a:pt x="116" y="316"/>
                    </a:lnTo>
                    <a:lnTo>
                      <a:pt x="114" y="310"/>
                    </a:lnTo>
                    <a:lnTo>
                      <a:pt x="114" y="306"/>
                    </a:lnTo>
                    <a:lnTo>
                      <a:pt x="112" y="299"/>
                    </a:lnTo>
                    <a:lnTo>
                      <a:pt x="110" y="293"/>
                    </a:lnTo>
                    <a:lnTo>
                      <a:pt x="108" y="287"/>
                    </a:lnTo>
                    <a:lnTo>
                      <a:pt x="106" y="282"/>
                    </a:lnTo>
                    <a:lnTo>
                      <a:pt x="104" y="274"/>
                    </a:lnTo>
                    <a:lnTo>
                      <a:pt x="102" y="268"/>
                    </a:lnTo>
                    <a:lnTo>
                      <a:pt x="100" y="263"/>
                    </a:lnTo>
                    <a:lnTo>
                      <a:pt x="100" y="257"/>
                    </a:lnTo>
                    <a:lnTo>
                      <a:pt x="97" y="251"/>
                    </a:lnTo>
                    <a:lnTo>
                      <a:pt x="97" y="244"/>
                    </a:lnTo>
                    <a:lnTo>
                      <a:pt x="95" y="238"/>
                    </a:lnTo>
                    <a:lnTo>
                      <a:pt x="93" y="232"/>
                    </a:lnTo>
                    <a:lnTo>
                      <a:pt x="91" y="227"/>
                    </a:lnTo>
                    <a:lnTo>
                      <a:pt x="89" y="219"/>
                    </a:lnTo>
                    <a:lnTo>
                      <a:pt x="87" y="213"/>
                    </a:lnTo>
                    <a:lnTo>
                      <a:pt x="87" y="208"/>
                    </a:lnTo>
                    <a:lnTo>
                      <a:pt x="85" y="202"/>
                    </a:lnTo>
                    <a:lnTo>
                      <a:pt x="83" y="196"/>
                    </a:lnTo>
                    <a:lnTo>
                      <a:pt x="81" y="190"/>
                    </a:lnTo>
                    <a:lnTo>
                      <a:pt x="81" y="187"/>
                    </a:lnTo>
                    <a:lnTo>
                      <a:pt x="78" y="175"/>
                    </a:lnTo>
                    <a:lnTo>
                      <a:pt x="76" y="166"/>
                    </a:lnTo>
                    <a:lnTo>
                      <a:pt x="72" y="156"/>
                    </a:lnTo>
                    <a:lnTo>
                      <a:pt x="70" y="149"/>
                    </a:lnTo>
                    <a:lnTo>
                      <a:pt x="68" y="141"/>
                    </a:lnTo>
                    <a:lnTo>
                      <a:pt x="68" y="135"/>
                    </a:lnTo>
                    <a:lnTo>
                      <a:pt x="68" y="130"/>
                    </a:lnTo>
                    <a:lnTo>
                      <a:pt x="66" y="128"/>
                    </a:lnTo>
                    <a:lnTo>
                      <a:pt x="66" y="124"/>
                    </a:lnTo>
                    <a:lnTo>
                      <a:pt x="68" y="124"/>
                    </a:lnTo>
                    <a:lnTo>
                      <a:pt x="64" y="118"/>
                    </a:lnTo>
                    <a:lnTo>
                      <a:pt x="62" y="111"/>
                    </a:lnTo>
                    <a:lnTo>
                      <a:pt x="61" y="105"/>
                    </a:lnTo>
                    <a:lnTo>
                      <a:pt x="59" y="99"/>
                    </a:lnTo>
                    <a:lnTo>
                      <a:pt x="57" y="94"/>
                    </a:lnTo>
                    <a:lnTo>
                      <a:pt x="55" y="88"/>
                    </a:lnTo>
                    <a:lnTo>
                      <a:pt x="53" y="80"/>
                    </a:lnTo>
                    <a:lnTo>
                      <a:pt x="53" y="75"/>
                    </a:lnTo>
                    <a:lnTo>
                      <a:pt x="51" y="69"/>
                    </a:lnTo>
                    <a:lnTo>
                      <a:pt x="47" y="63"/>
                    </a:lnTo>
                    <a:lnTo>
                      <a:pt x="45" y="56"/>
                    </a:lnTo>
                    <a:lnTo>
                      <a:pt x="45" y="50"/>
                    </a:lnTo>
                    <a:lnTo>
                      <a:pt x="42" y="44"/>
                    </a:lnTo>
                    <a:lnTo>
                      <a:pt x="42" y="38"/>
                    </a:lnTo>
                    <a:lnTo>
                      <a:pt x="38" y="31"/>
                    </a:lnTo>
                    <a:lnTo>
                      <a:pt x="38" y="27"/>
                    </a:lnTo>
                    <a:lnTo>
                      <a:pt x="34" y="35"/>
                    </a:lnTo>
                    <a:lnTo>
                      <a:pt x="34" y="42"/>
                    </a:lnTo>
                    <a:lnTo>
                      <a:pt x="34" y="50"/>
                    </a:lnTo>
                    <a:lnTo>
                      <a:pt x="34" y="59"/>
                    </a:lnTo>
                    <a:lnTo>
                      <a:pt x="34" y="69"/>
                    </a:lnTo>
                    <a:lnTo>
                      <a:pt x="36" y="78"/>
                    </a:lnTo>
                    <a:lnTo>
                      <a:pt x="38" y="88"/>
                    </a:lnTo>
                    <a:lnTo>
                      <a:pt x="40" y="95"/>
                    </a:lnTo>
                    <a:lnTo>
                      <a:pt x="42" y="105"/>
                    </a:lnTo>
                    <a:lnTo>
                      <a:pt x="43" y="114"/>
                    </a:lnTo>
                    <a:lnTo>
                      <a:pt x="47" y="124"/>
                    </a:lnTo>
                    <a:lnTo>
                      <a:pt x="51" y="135"/>
                    </a:lnTo>
                    <a:lnTo>
                      <a:pt x="53" y="145"/>
                    </a:lnTo>
                    <a:lnTo>
                      <a:pt x="57" y="154"/>
                    </a:lnTo>
                    <a:lnTo>
                      <a:pt x="59" y="164"/>
                    </a:lnTo>
                    <a:lnTo>
                      <a:pt x="62" y="175"/>
                    </a:lnTo>
                    <a:lnTo>
                      <a:pt x="66" y="185"/>
                    </a:lnTo>
                    <a:lnTo>
                      <a:pt x="68" y="194"/>
                    </a:lnTo>
                    <a:lnTo>
                      <a:pt x="72" y="204"/>
                    </a:lnTo>
                    <a:lnTo>
                      <a:pt x="74" y="213"/>
                    </a:lnTo>
                    <a:lnTo>
                      <a:pt x="78" y="223"/>
                    </a:lnTo>
                    <a:lnTo>
                      <a:pt x="81" y="232"/>
                    </a:lnTo>
                    <a:lnTo>
                      <a:pt x="83" y="244"/>
                    </a:lnTo>
                    <a:lnTo>
                      <a:pt x="87" y="253"/>
                    </a:lnTo>
                    <a:lnTo>
                      <a:pt x="89" y="263"/>
                    </a:lnTo>
                    <a:lnTo>
                      <a:pt x="91" y="272"/>
                    </a:lnTo>
                    <a:lnTo>
                      <a:pt x="93" y="282"/>
                    </a:lnTo>
                    <a:lnTo>
                      <a:pt x="95" y="291"/>
                    </a:lnTo>
                    <a:lnTo>
                      <a:pt x="97" y="301"/>
                    </a:lnTo>
                    <a:lnTo>
                      <a:pt x="97" y="310"/>
                    </a:lnTo>
                    <a:lnTo>
                      <a:pt x="97" y="318"/>
                    </a:lnTo>
                    <a:lnTo>
                      <a:pt x="99" y="327"/>
                    </a:lnTo>
                    <a:lnTo>
                      <a:pt x="87" y="303"/>
                    </a:lnTo>
                    <a:lnTo>
                      <a:pt x="85" y="299"/>
                    </a:lnTo>
                    <a:lnTo>
                      <a:pt x="85" y="297"/>
                    </a:lnTo>
                    <a:lnTo>
                      <a:pt x="85" y="293"/>
                    </a:lnTo>
                    <a:lnTo>
                      <a:pt x="85" y="287"/>
                    </a:lnTo>
                    <a:lnTo>
                      <a:pt x="83" y="280"/>
                    </a:lnTo>
                    <a:lnTo>
                      <a:pt x="81" y="274"/>
                    </a:lnTo>
                    <a:lnTo>
                      <a:pt x="80" y="266"/>
                    </a:lnTo>
                    <a:lnTo>
                      <a:pt x="78" y="257"/>
                    </a:lnTo>
                    <a:lnTo>
                      <a:pt x="74" y="247"/>
                    </a:lnTo>
                    <a:lnTo>
                      <a:pt x="72" y="238"/>
                    </a:lnTo>
                    <a:lnTo>
                      <a:pt x="68" y="227"/>
                    </a:lnTo>
                    <a:lnTo>
                      <a:pt x="66" y="215"/>
                    </a:lnTo>
                    <a:lnTo>
                      <a:pt x="64" y="209"/>
                    </a:lnTo>
                    <a:lnTo>
                      <a:pt x="64" y="204"/>
                    </a:lnTo>
                    <a:lnTo>
                      <a:pt x="61" y="198"/>
                    </a:lnTo>
                    <a:lnTo>
                      <a:pt x="61" y="192"/>
                    </a:lnTo>
                    <a:lnTo>
                      <a:pt x="59" y="187"/>
                    </a:lnTo>
                    <a:lnTo>
                      <a:pt x="57" y="179"/>
                    </a:lnTo>
                    <a:lnTo>
                      <a:pt x="55" y="173"/>
                    </a:lnTo>
                    <a:lnTo>
                      <a:pt x="55" y="168"/>
                    </a:lnTo>
                    <a:lnTo>
                      <a:pt x="51" y="162"/>
                    </a:lnTo>
                    <a:lnTo>
                      <a:pt x="51" y="156"/>
                    </a:lnTo>
                    <a:lnTo>
                      <a:pt x="47" y="151"/>
                    </a:lnTo>
                    <a:lnTo>
                      <a:pt x="45" y="145"/>
                    </a:lnTo>
                    <a:lnTo>
                      <a:pt x="43" y="137"/>
                    </a:lnTo>
                    <a:lnTo>
                      <a:pt x="43" y="132"/>
                    </a:lnTo>
                    <a:lnTo>
                      <a:pt x="42" y="126"/>
                    </a:lnTo>
                    <a:lnTo>
                      <a:pt x="40" y="120"/>
                    </a:lnTo>
                    <a:lnTo>
                      <a:pt x="38" y="114"/>
                    </a:lnTo>
                    <a:lnTo>
                      <a:pt x="36" y="109"/>
                    </a:lnTo>
                    <a:lnTo>
                      <a:pt x="34" y="103"/>
                    </a:lnTo>
                    <a:lnTo>
                      <a:pt x="32" y="97"/>
                    </a:lnTo>
                    <a:lnTo>
                      <a:pt x="30" y="88"/>
                    </a:lnTo>
                    <a:lnTo>
                      <a:pt x="28" y="78"/>
                    </a:lnTo>
                    <a:lnTo>
                      <a:pt x="24" y="69"/>
                    </a:lnTo>
                    <a:lnTo>
                      <a:pt x="21" y="61"/>
                    </a:lnTo>
                    <a:lnTo>
                      <a:pt x="19" y="54"/>
                    </a:lnTo>
                    <a:lnTo>
                      <a:pt x="17" y="46"/>
                    </a:lnTo>
                    <a:lnTo>
                      <a:pt x="15" y="40"/>
                    </a:lnTo>
                    <a:lnTo>
                      <a:pt x="15" y="37"/>
                    </a:lnTo>
                    <a:lnTo>
                      <a:pt x="13" y="35"/>
                    </a:lnTo>
                    <a:lnTo>
                      <a:pt x="13" y="33"/>
                    </a:lnTo>
                    <a:lnTo>
                      <a:pt x="9" y="23"/>
                    </a:lnTo>
                    <a:lnTo>
                      <a:pt x="5" y="16"/>
                    </a:lnTo>
                    <a:lnTo>
                      <a:pt x="2" y="12"/>
                    </a:lnTo>
                    <a:lnTo>
                      <a:pt x="0" y="16"/>
                    </a:lnTo>
                    <a:lnTo>
                      <a:pt x="0" y="25"/>
                    </a:lnTo>
                    <a:lnTo>
                      <a:pt x="0" y="29"/>
                    </a:lnTo>
                    <a:lnTo>
                      <a:pt x="2" y="37"/>
                    </a:lnTo>
                    <a:lnTo>
                      <a:pt x="2" y="42"/>
                    </a:lnTo>
                    <a:lnTo>
                      <a:pt x="4" y="50"/>
                    </a:lnTo>
                    <a:lnTo>
                      <a:pt x="5" y="54"/>
                    </a:lnTo>
                    <a:lnTo>
                      <a:pt x="5" y="59"/>
                    </a:lnTo>
                    <a:lnTo>
                      <a:pt x="7" y="63"/>
                    </a:lnTo>
                    <a:lnTo>
                      <a:pt x="9" y="67"/>
                    </a:lnTo>
                    <a:lnTo>
                      <a:pt x="11" y="76"/>
                    </a:lnTo>
                    <a:lnTo>
                      <a:pt x="13" y="88"/>
                    </a:lnTo>
                    <a:lnTo>
                      <a:pt x="15" y="95"/>
                    </a:lnTo>
                    <a:lnTo>
                      <a:pt x="19" y="107"/>
                    </a:lnTo>
                    <a:lnTo>
                      <a:pt x="21" y="116"/>
                    </a:lnTo>
                    <a:lnTo>
                      <a:pt x="24" y="126"/>
                    </a:lnTo>
                    <a:lnTo>
                      <a:pt x="26" y="135"/>
                    </a:lnTo>
                    <a:lnTo>
                      <a:pt x="28" y="147"/>
                    </a:lnTo>
                    <a:lnTo>
                      <a:pt x="30" y="152"/>
                    </a:lnTo>
                    <a:lnTo>
                      <a:pt x="30" y="158"/>
                    </a:lnTo>
                    <a:lnTo>
                      <a:pt x="32" y="168"/>
                    </a:lnTo>
                    <a:lnTo>
                      <a:pt x="34" y="177"/>
                    </a:lnTo>
                    <a:lnTo>
                      <a:pt x="36" y="187"/>
                    </a:lnTo>
                    <a:lnTo>
                      <a:pt x="38" y="192"/>
                    </a:lnTo>
                    <a:lnTo>
                      <a:pt x="38" y="198"/>
                    </a:lnTo>
                    <a:lnTo>
                      <a:pt x="40" y="204"/>
                    </a:lnTo>
                    <a:lnTo>
                      <a:pt x="42" y="211"/>
                    </a:lnTo>
                    <a:lnTo>
                      <a:pt x="42" y="215"/>
                    </a:lnTo>
                    <a:lnTo>
                      <a:pt x="42" y="221"/>
                    </a:lnTo>
                    <a:lnTo>
                      <a:pt x="43" y="227"/>
                    </a:lnTo>
                    <a:lnTo>
                      <a:pt x="43" y="232"/>
                    </a:lnTo>
                    <a:lnTo>
                      <a:pt x="45" y="244"/>
                    </a:lnTo>
                    <a:lnTo>
                      <a:pt x="47" y="253"/>
                    </a:lnTo>
                    <a:lnTo>
                      <a:pt x="49" y="261"/>
                    </a:lnTo>
                    <a:lnTo>
                      <a:pt x="51" y="268"/>
                    </a:lnTo>
                    <a:lnTo>
                      <a:pt x="51" y="272"/>
                    </a:lnTo>
                    <a:lnTo>
                      <a:pt x="51" y="276"/>
                    </a:lnTo>
                    <a:lnTo>
                      <a:pt x="32" y="228"/>
                    </a:lnTo>
                    <a:lnTo>
                      <a:pt x="30" y="228"/>
                    </a:lnTo>
                    <a:lnTo>
                      <a:pt x="30" y="232"/>
                    </a:lnTo>
                    <a:lnTo>
                      <a:pt x="30" y="240"/>
                    </a:lnTo>
                    <a:lnTo>
                      <a:pt x="32" y="247"/>
                    </a:lnTo>
                    <a:lnTo>
                      <a:pt x="32" y="255"/>
                    </a:lnTo>
                    <a:lnTo>
                      <a:pt x="34" y="266"/>
                    </a:lnTo>
                    <a:lnTo>
                      <a:pt x="36" y="272"/>
                    </a:lnTo>
                    <a:lnTo>
                      <a:pt x="38" y="280"/>
                    </a:lnTo>
                    <a:lnTo>
                      <a:pt x="40" y="285"/>
                    </a:lnTo>
                    <a:lnTo>
                      <a:pt x="42" y="293"/>
                    </a:lnTo>
                    <a:lnTo>
                      <a:pt x="42" y="299"/>
                    </a:lnTo>
                    <a:lnTo>
                      <a:pt x="43" y="306"/>
                    </a:lnTo>
                    <a:lnTo>
                      <a:pt x="45" y="314"/>
                    </a:lnTo>
                    <a:lnTo>
                      <a:pt x="47" y="322"/>
                    </a:lnTo>
                    <a:lnTo>
                      <a:pt x="47" y="329"/>
                    </a:lnTo>
                    <a:lnTo>
                      <a:pt x="51" y="337"/>
                    </a:lnTo>
                    <a:lnTo>
                      <a:pt x="53" y="346"/>
                    </a:lnTo>
                    <a:lnTo>
                      <a:pt x="55" y="356"/>
                    </a:lnTo>
                    <a:lnTo>
                      <a:pt x="57" y="363"/>
                    </a:lnTo>
                    <a:lnTo>
                      <a:pt x="59" y="373"/>
                    </a:lnTo>
                    <a:lnTo>
                      <a:pt x="61" y="380"/>
                    </a:lnTo>
                    <a:lnTo>
                      <a:pt x="64" y="390"/>
                    </a:lnTo>
                    <a:lnTo>
                      <a:pt x="66" y="399"/>
                    </a:lnTo>
                    <a:lnTo>
                      <a:pt x="68" y="409"/>
                    </a:lnTo>
                    <a:lnTo>
                      <a:pt x="72" y="418"/>
                    </a:lnTo>
                    <a:lnTo>
                      <a:pt x="74" y="428"/>
                    </a:lnTo>
                    <a:lnTo>
                      <a:pt x="76" y="437"/>
                    </a:lnTo>
                    <a:lnTo>
                      <a:pt x="80" y="447"/>
                    </a:lnTo>
                    <a:lnTo>
                      <a:pt x="81" y="456"/>
                    </a:lnTo>
                    <a:lnTo>
                      <a:pt x="83" y="464"/>
                    </a:lnTo>
                    <a:lnTo>
                      <a:pt x="85" y="474"/>
                    </a:lnTo>
                    <a:lnTo>
                      <a:pt x="87" y="483"/>
                    </a:lnTo>
                    <a:lnTo>
                      <a:pt x="89" y="493"/>
                    </a:lnTo>
                    <a:lnTo>
                      <a:pt x="93" y="502"/>
                    </a:lnTo>
                    <a:lnTo>
                      <a:pt x="95" y="510"/>
                    </a:lnTo>
                    <a:lnTo>
                      <a:pt x="97" y="519"/>
                    </a:lnTo>
                    <a:lnTo>
                      <a:pt x="99" y="527"/>
                    </a:lnTo>
                    <a:lnTo>
                      <a:pt x="100" y="536"/>
                    </a:lnTo>
                    <a:lnTo>
                      <a:pt x="102" y="544"/>
                    </a:lnTo>
                    <a:lnTo>
                      <a:pt x="106" y="553"/>
                    </a:lnTo>
                    <a:lnTo>
                      <a:pt x="108" y="561"/>
                    </a:lnTo>
                    <a:lnTo>
                      <a:pt x="110" y="571"/>
                    </a:lnTo>
                    <a:lnTo>
                      <a:pt x="112" y="578"/>
                    </a:lnTo>
                    <a:lnTo>
                      <a:pt x="114" y="584"/>
                    </a:lnTo>
                    <a:lnTo>
                      <a:pt x="116" y="591"/>
                    </a:lnTo>
                    <a:lnTo>
                      <a:pt x="118" y="599"/>
                    </a:lnTo>
                    <a:lnTo>
                      <a:pt x="118" y="607"/>
                    </a:lnTo>
                    <a:lnTo>
                      <a:pt x="121" y="612"/>
                    </a:lnTo>
                    <a:lnTo>
                      <a:pt x="121" y="620"/>
                    </a:lnTo>
                    <a:lnTo>
                      <a:pt x="123" y="626"/>
                    </a:lnTo>
                    <a:lnTo>
                      <a:pt x="125" y="637"/>
                    </a:lnTo>
                    <a:lnTo>
                      <a:pt x="127" y="647"/>
                    </a:lnTo>
                    <a:lnTo>
                      <a:pt x="129" y="654"/>
                    </a:lnTo>
                    <a:lnTo>
                      <a:pt x="131" y="662"/>
                    </a:lnTo>
                    <a:lnTo>
                      <a:pt x="129" y="656"/>
                    </a:lnTo>
                    <a:lnTo>
                      <a:pt x="127" y="652"/>
                    </a:lnTo>
                    <a:lnTo>
                      <a:pt x="125" y="645"/>
                    </a:lnTo>
                    <a:lnTo>
                      <a:pt x="123" y="637"/>
                    </a:lnTo>
                    <a:lnTo>
                      <a:pt x="119" y="628"/>
                    </a:lnTo>
                    <a:lnTo>
                      <a:pt x="118" y="620"/>
                    </a:lnTo>
                    <a:lnTo>
                      <a:pt x="114" y="609"/>
                    </a:lnTo>
                    <a:lnTo>
                      <a:pt x="112" y="599"/>
                    </a:lnTo>
                    <a:lnTo>
                      <a:pt x="110" y="593"/>
                    </a:lnTo>
                    <a:lnTo>
                      <a:pt x="108" y="586"/>
                    </a:lnTo>
                    <a:lnTo>
                      <a:pt x="106" y="580"/>
                    </a:lnTo>
                    <a:lnTo>
                      <a:pt x="106" y="574"/>
                    </a:lnTo>
                    <a:lnTo>
                      <a:pt x="102" y="567"/>
                    </a:lnTo>
                    <a:lnTo>
                      <a:pt x="100" y="561"/>
                    </a:lnTo>
                    <a:lnTo>
                      <a:pt x="99" y="553"/>
                    </a:lnTo>
                    <a:lnTo>
                      <a:pt x="99" y="548"/>
                    </a:lnTo>
                    <a:lnTo>
                      <a:pt x="97" y="540"/>
                    </a:lnTo>
                    <a:lnTo>
                      <a:pt x="95" y="533"/>
                    </a:lnTo>
                    <a:lnTo>
                      <a:pt x="93" y="527"/>
                    </a:lnTo>
                    <a:lnTo>
                      <a:pt x="91" y="521"/>
                    </a:lnTo>
                    <a:lnTo>
                      <a:pt x="89" y="513"/>
                    </a:lnTo>
                    <a:lnTo>
                      <a:pt x="87" y="506"/>
                    </a:lnTo>
                    <a:lnTo>
                      <a:pt x="85" y="500"/>
                    </a:lnTo>
                    <a:lnTo>
                      <a:pt x="83" y="494"/>
                    </a:lnTo>
                    <a:lnTo>
                      <a:pt x="81" y="487"/>
                    </a:lnTo>
                    <a:lnTo>
                      <a:pt x="80" y="479"/>
                    </a:lnTo>
                    <a:lnTo>
                      <a:pt x="76" y="474"/>
                    </a:lnTo>
                    <a:lnTo>
                      <a:pt x="76" y="466"/>
                    </a:lnTo>
                    <a:lnTo>
                      <a:pt x="74" y="460"/>
                    </a:lnTo>
                    <a:lnTo>
                      <a:pt x="72" y="455"/>
                    </a:lnTo>
                    <a:lnTo>
                      <a:pt x="70" y="447"/>
                    </a:lnTo>
                    <a:lnTo>
                      <a:pt x="68" y="441"/>
                    </a:lnTo>
                    <a:lnTo>
                      <a:pt x="66" y="436"/>
                    </a:lnTo>
                    <a:lnTo>
                      <a:pt x="64" y="430"/>
                    </a:lnTo>
                    <a:lnTo>
                      <a:pt x="61" y="422"/>
                    </a:lnTo>
                    <a:lnTo>
                      <a:pt x="61" y="417"/>
                    </a:lnTo>
                    <a:lnTo>
                      <a:pt x="57" y="405"/>
                    </a:lnTo>
                    <a:lnTo>
                      <a:pt x="55" y="396"/>
                    </a:lnTo>
                    <a:lnTo>
                      <a:pt x="51" y="386"/>
                    </a:lnTo>
                    <a:lnTo>
                      <a:pt x="47" y="379"/>
                    </a:lnTo>
                    <a:lnTo>
                      <a:pt x="45" y="371"/>
                    </a:lnTo>
                    <a:lnTo>
                      <a:pt x="43" y="365"/>
                    </a:lnTo>
                    <a:lnTo>
                      <a:pt x="40" y="356"/>
                    </a:lnTo>
                    <a:lnTo>
                      <a:pt x="38" y="354"/>
                    </a:lnTo>
                    <a:lnTo>
                      <a:pt x="38" y="361"/>
                    </a:lnTo>
                    <a:lnTo>
                      <a:pt x="38" y="367"/>
                    </a:lnTo>
                    <a:lnTo>
                      <a:pt x="38" y="373"/>
                    </a:lnTo>
                    <a:lnTo>
                      <a:pt x="38" y="377"/>
                    </a:lnTo>
                    <a:lnTo>
                      <a:pt x="38" y="380"/>
                    </a:lnTo>
                    <a:lnTo>
                      <a:pt x="38" y="382"/>
                    </a:lnTo>
                    <a:lnTo>
                      <a:pt x="40" y="388"/>
                    </a:lnTo>
                    <a:lnTo>
                      <a:pt x="42" y="396"/>
                    </a:lnTo>
                    <a:lnTo>
                      <a:pt x="43" y="403"/>
                    </a:lnTo>
                    <a:lnTo>
                      <a:pt x="45" y="409"/>
                    </a:lnTo>
                    <a:lnTo>
                      <a:pt x="47" y="417"/>
                    </a:lnTo>
                    <a:lnTo>
                      <a:pt x="51" y="424"/>
                    </a:lnTo>
                    <a:lnTo>
                      <a:pt x="53" y="430"/>
                    </a:lnTo>
                    <a:lnTo>
                      <a:pt x="55" y="437"/>
                    </a:lnTo>
                    <a:lnTo>
                      <a:pt x="57" y="445"/>
                    </a:lnTo>
                    <a:lnTo>
                      <a:pt x="59" y="453"/>
                    </a:lnTo>
                    <a:lnTo>
                      <a:pt x="61" y="458"/>
                    </a:lnTo>
                    <a:lnTo>
                      <a:pt x="64" y="466"/>
                    </a:lnTo>
                    <a:lnTo>
                      <a:pt x="66" y="474"/>
                    </a:lnTo>
                    <a:lnTo>
                      <a:pt x="68" y="481"/>
                    </a:lnTo>
                    <a:lnTo>
                      <a:pt x="70" y="489"/>
                    </a:lnTo>
                    <a:lnTo>
                      <a:pt x="74" y="496"/>
                    </a:lnTo>
                    <a:lnTo>
                      <a:pt x="76" y="502"/>
                    </a:lnTo>
                    <a:lnTo>
                      <a:pt x="78" y="512"/>
                    </a:lnTo>
                    <a:lnTo>
                      <a:pt x="80" y="517"/>
                    </a:lnTo>
                    <a:lnTo>
                      <a:pt x="81" y="525"/>
                    </a:lnTo>
                    <a:lnTo>
                      <a:pt x="83" y="533"/>
                    </a:lnTo>
                    <a:lnTo>
                      <a:pt x="85" y="540"/>
                    </a:lnTo>
                    <a:lnTo>
                      <a:pt x="87" y="546"/>
                    </a:lnTo>
                    <a:lnTo>
                      <a:pt x="91" y="555"/>
                    </a:lnTo>
                    <a:lnTo>
                      <a:pt x="93" y="561"/>
                    </a:lnTo>
                    <a:lnTo>
                      <a:pt x="95" y="569"/>
                    </a:lnTo>
                    <a:lnTo>
                      <a:pt x="97" y="574"/>
                    </a:lnTo>
                    <a:lnTo>
                      <a:pt x="100" y="584"/>
                    </a:lnTo>
                    <a:lnTo>
                      <a:pt x="102" y="590"/>
                    </a:lnTo>
                    <a:lnTo>
                      <a:pt x="104" y="599"/>
                    </a:lnTo>
                    <a:lnTo>
                      <a:pt x="106" y="607"/>
                    </a:lnTo>
                    <a:lnTo>
                      <a:pt x="110" y="614"/>
                    </a:lnTo>
                    <a:lnTo>
                      <a:pt x="110" y="620"/>
                    </a:lnTo>
                    <a:lnTo>
                      <a:pt x="112" y="628"/>
                    </a:lnTo>
                    <a:lnTo>
                      <a:pt x="114" y="635"/>
                    </a:lnTo>
                    <a:lnTo>
                      <a:pt x="116" y="643"/>
                    </a:lnTo>
                    <a:lnTo>
                      <a:pt x="118" y="650"/>
                    </a:lnTo>
                    <a:lnTo>
                      <a:pt x="121" y="656"/>
                    </a:lnTo>
                    <a:lnTo>
                      <a:pt x="123" y="664"/>
                    </a:lnTo>
                    <a:lnTo>
                      <a:pt x="125" y="673"/>
                    </a:lnTo>
                    <a:lnTo>
                      <a:pt x="127" y="679"/>
                    </a:lnTo>
                    <a:lnTo>
                      <a:pt x="129" y="686"/>
                    </a:lnTo>
                    <a:lnTo>
                      <a:pt x="131" y="692"/>
                    </a:lnTo>
                    <a:lnTo>
                      <a:pt x="133" y="702"/>
                    </a:lnTo>
                    <a:lnTo>
                      <a:pt x="135" y="707"/>
                    </a:lnTo>
                    <a:lnTo>
                      <a:pt x="137" y="715"/>
                    </a:lnTo>
                    <a:lnTo>
                      <a:pt x="138" y="723"/>
                    </a:lnTo>
                    <a:lnTo>
                      <a:pt x="142" y="730"/>
                    </a:lnTo>
                    <a:lnTo>
                      <a:pt x="142" y="736"/>
                    </a:lnTo>
                    <a:lnTo>
                      <a:pt x="144" y="745"/>
                    </a:lnTo>
                    <a:lnTo>
                      <a:pt x="146" y="751"/>
                    </a:lnTo>
                    <a:lnTo>
                      <a:pt x="150" y="759"/>
                    </a:lnTo>
                    <a:lnTo>
                      <a:pt x="150" y="766"/>
                    </a:lnTo>
                    <a:lnTo>
                      <a:pt x="152" y="774"/>
                    </a:lnTo>
                    <a:lnTo>
                      <a:pt x="154" y="781"/>
                    </a:lnTo>
                    <a:lnTo>
                      <a:pt x="156" y="789"/>
                    </a:lnTo>
                    <a:lnTo>
                      <a:pt x="157" y="797"/>
                    </a:lnTo>
                    <a:lnTo>
                      <a:pt x="159" y="804"/>
                    </a:lnTo>
                    <a:lnTo>
                      <a:pt x="161" y="810"/>
                    </a:lnTo>
                    <a:lnTo>
                      <a:pt x="163" y="818"/>
                    </a:lnTo>
                    <a:lnTo>
                      <a:pt x="165" y="825"/>
                    </a:lnTo>
                    <a:lnTo>
                      <a:pt x="167" y="833"/>
                    </a:lnTo>
                    <a:lnTo>
                      <a:pt x="169" y="840"/>
                    </a:lnTo>
                    <a:lnTo>
                      <a:pt x="171" y="850"/>
                    </a:lnTo>
                    <a:lnTo>
                      <a:pt x="178" y="850"/>
                    </a:lnTo>
                    <a:lnTo>
                      <a:pt x="184" y="852"/>
                    </a:lnTo>
                    <a:lnTo>
                      <a:pt x="192" y="854"/>
                    </a:lnTo>
                    <a:lnTo>
                      <a:pt x="199" y="856"/>
                    </a:lnTo>
                    <a:lnTo>
                      <a:pt x="205" y="857"/>
                    </a:lnTo>
                    <a:lnTo>
                      <a:pt x="213" y="859"/>
                    </a:lnTo>
                    <a:lnTo>
                      <a:pt x="220" y="859"/>
                    </a:lnTo>
                    <a:lnTo>
                      <a:pt x="230" y="863"/>
                    </a:lnTo>
                    <a:lnTo>
                      <a:pt x="237" y="865"/>
                    </a:lnTo>
                    <a:lnTo>
                      <a:pt x="245" y="867"/>
                    </a:lnTo>
                    <a:lnTo>
                      <a:pt x="252" y="867"/>
                    </a:lnTo>
                    <a:lnTo>
                      <a:pt x="262" y="869"/>
                    </a:lnTo>
                    <a:lnTo>
                      <a:pt x="271" y="871"/>
                    </a:lnTo>
                    <a:lnTo>
                      <a:pt x="279" y="873"/>
                    </a:lnTo>
                    <a:lnTo>
                      <a:pt x="289" y="873"/>
                    </a:lnTo>
                    <a:lnTo>
                      <a:pt x="298" y="876"/>
                    </a:lnTo>
                    <a:lnTo>
                      <a:pt x="306" y="876"/>
                    </a:lnTo>
                    <a:lnTo>
                      <a:pt x="315" y="878"/>
                    </a:lnTo>
                    <a:lnTo>
                      <a:pt x="325" y="878"/>
                    </a:lnTo>
                    <a:lnTo>
                      <a:pt x="334" y="880"/>
                    </a:lnTo>
                    <a:lnTo>
                      <a:pt x="344" y="880"/>
                    </a:lnTo>
                    <a:lnTo>
                      <a:pt x="351" y="882"/>
                    </a:lnTo>
                    <a:lnTo>
                      <a:pt x="361" y="882"/>
                    </a:lnTo>
                    <a:lnTo>
                      <a:pt x="372" y="884"/>
                    </a:lnTo>
                    <a:lnTo>
                      <a:pt x="382" y="884"/>
                    </a:lnTo>
                    <a:lnTo>
                      <a:pt x="389" y="884"/>
                    </a:lnTo>
                    <a:lnTo>
                      <a:pt x="399" y="886"/>
                    </a:lnTo>
                    <a:lnTo>
                      <a:pt x="410" y="886"/>
                    </a:lnTo>
                    <a:lnTo>
                      <a:pt x="418" y="886"/>
                    </a:lnTo>
                    <a:lnTo>
                      <a:pt x="429" y="888"/>
                    </a:lnTo>
                    <a:lnTo>
                      <a:pt x="439" y="888"/>
                    </a:lnTo>
                    <a:lnTo>
                      <a:pt x="448" y="890"/>
                    </a:lnTo>
                    <a:lnTo>
                      <a:pt x="458" y="888"/>
                    </a:lnTo>
                    <a:lnTo>
                      <a:pt x="467" y="888"/>
                    </a:lnTo>
                    <a:lnTo>
                      <a:pt x="477" y="888"/>
                    </a:lnTo>
                    <a:lnTo>
                      <a:pt x="486" y="888"/>
                    </a:lnTo>
                    <a:lnTo>
                      <a:pt x="496" y="886"/>
                    </a:lnTo>
                    <a:lnTo>
                      <a:pt x="507" y="886"/>
                    </a:lnTo>
                    <a:lnTo>
                      <a:pt x="515" y="886"/>
                    </a:lnTo>
                    <a:lnTo>
                      <a:pt x="526" y="886"/>
                    </a:lnTo>
                    <a:lnTo>
                      <a:pt x="536" y="884"/>
                    </a:lnTo>
                    <a:lnTo>
                      <a:pt x="543" y="884"/>
                    </a:lnTo>
                    <a:lnTo>
                      <a:pt x="553" y="882"/>
                    </a:lnTo>
                    <a:lnTo>
                      <a:pt x="562" y="882"/>
                    </a:lnTo>
                    <a:lnTo>
                      <a:pt x="572" y="880"/>
                    </a:lnTo>
                    <a:lnTo>
                      <a:pt x="581" y="880"/>
                    </a:lnTo>
                    <a:lnTo>
                      <a:pt x="591" y="878"/>
                    </a:lnTo>
                    <a:lnTo>
                      <a:pt x="600" y="878"/>
                    </a:lnTo>
                    <a:lnTo>
                      <a:pt x="608" y="876"/>
                    </a:lnTo>
                    <a:lnTo>
                      <a:pt x="617" y="873"/>
                    </a:lnTo>
                    <a:lnTo>
                      <a:pt x="625" y="871"/>
                    </a:lnTo>
                    <a:lnTo>
                      <a:pt x="634" y="869"/>
                    </a:lnTo>
                    <a:lnTo>
                      <a:pt x="644" y="867"/>
                    </a:lnTo>
                    <a:lnTo>
                      <a:pt x="651" y="865"/>
                    </a:lnTo>
                    <a:lnTo>
                      <a:pt x="659" y="863"/>
                    </a:lnTo>
                    <a:lnTo>
                      <a:pt x="669" y="861"/>
                    </a:lnTo>
                    <a:lnTo>
                      <a:pt x="676" y="857"/>
                    </a:lnTo>
                    <a:lnTo>
                      <a:pt x="684" y="856"/>
                    </a:lnTo>
                    <a:lnTo>
                      <a:pt x="691" y="852"/>
                    </a:lnTo>
                    <a:lnTo>
                      <a:pt x="699" y="850"/>
                    </a:lnTo>
                    <a:lnTo>
                      <a:pt x="707" y="844"/>
                    </a:lnTo>
                    <a:lnTo>
                      <a:pt x="714" y="842"/>
                    </a:lnTo>
                    <a:lnTo>
                      <a:pt x="720" y="838"/>
                    </a:lnTo>
                    <a:lnTo>
                      <a:pt x="729" y="837"/>
                    </a:lnTo>
                    <a:lnTo>
                      <a:pt x="729" y="827"/>
                    </a:lnTo>
                    <a:lnTo>
                      <a:pt x="731" y="821"/>
                    </a:lnTo>
                    <a:lnTo>
                      <a:pt x="731" y="812"/>
                    </a:lnTo>
                    <a:lnTo>
                      <a:pt x="733" y="804"/>
                    </a:lnTo>
                    <a:lnTo>
                      <a:pt x="735" y="797"/>
                    </a:lnTo>
                    <a:lnTo>
                      <a:pt x="737" y="789"/>
                    </a:lnTo>
                    <a:lnTo>
                      <a:pt x="737" y="783"/>
                    </a:lnTo>
                    <a:lnTo>
                      <a:pt x="739" y="776"/>
                    </a:lnTo>
                    <a:lnTo>
                      <a:pt x="741" y="768"/>
                    </a:lnTo>
                    <a:lnTo>
                      <a:pt x="743" y="759"/>
                    </a:lnTo>
                    <a:lnTo>
                      <a:pt x="745" y="751"/>
                    </a:lnTo>
                    <a:lnTo>
                      <a:pt x="746" y="743"/>
                    </a:lnTo>
                    <a:lnTo>
                      <a:pt x="748" y="736"/>
                    </a:lnTo>
                    <a:lnTo>
                      <a:pt x="750" y="728"/>
                    </a:lnTo>
                    <a:lnTo>
                      <a:pt x="752" y="721"/>
                    </a:lnTo>
                    <a:lnTo>
                      <a:pt x="756" y="713"/>
                    </a:lnTo>
                    <a:lnTo>
                      <a:pt x="756" y="704"/>
                    </a:lnTo>
                    <a:lnTo>
                      <a:pt x="758" y="696"/>
                    </a:lnTo>
                    <a:lnTo>
                      <a:pt x="760" y="688"/>
                    </a:lnTo>
                    <a:lnTo>
                      <a:pt x="762" y="681"/>
                    </a:lnTo>
                    <a:lnTo>
                      <a:pt x="764" y="673"/>
                    </a:lnTo>
                    <a:lnTo>
                      <a:pt x="765" y="666"/>
                    </a:lnTo>
                    <a:lnTo>
                      <a:pt x="769" y="658"/>
                    </a:lnTo>
                    <a:lnTo>
                      <a:pt x="771" y="650"/>
                    </a:lnTo>
                    <a:lnTo>
                      <a:pt x="773" y="643"/>
                    </a:lnTo>
                    <a:lnTo>
                      <a:pt x="775" y="635"/>
                    </a:lnTo>
                    <a:lnTo>
                      <a:pt x="777" y="628"/>
                    </a:lnTo>
                    <a:lnTo>
                      <a:pt x="781" y="620"/>
                    </a:lnTo>
                    <a:lnTo>
                      <a:pt x="783" y="612"/>
                    </a:lnTo>
                    <a:lnTo>
                      <a:pt x="786" y="607"/>
                    </a:lnTo>
                    <a:lnTo>
                      <a:pt x="788" y="599"/>
                    </a:lnTo>
                    <a:lnTo>
                      <a:pt x="792" y="593"/>
                    </a:lnTo>
                    <a:lnTo>
                      <a:pt x="788" y="599"/>
                    </a:lnTo>
                    <a:lnTo>
                      <a:pt x="788" y="607"/>
                    </a:lnTo>
                    <a:lnTo>
                      <a:pt x="786" y="614"/>
                    </a:lnTo>
                    <a:lnTo>
                      <a:pt x="784" y="624"/>
                    </a:lnTo>
                    <a:lnTo>
                      <a:pt x="783" y="631"/>
                    </a:lnTo>
                    <a:lnTo>
                      <a:pt x="781" y="639"/>
                    </a:lnTo>
                    <a:lnTo>
                      <a:pt x="781" y="648"/>
                    </a:lnTo>
                    <a:lnTo>
                      <a:pt x="781" y="656"/>
                    </a:lnTo>
                    <a:lnTo>
                      <a:pt x="783" y="647"/>
                    </a:lnTo>
                    <a:lnTo>
                      <a:pt x="786" y="635"/>
                    </a:lnTo>
                    <a:lnTo>
                      <a:pt x="786" y="628"/>
                    </a:lnTo>
                    <a:lnTo>
                      <a:pt x="788" y="622"/>
                    </a:lnTo>
                    <a:lnTo>
                      <a:pt x="790" y="616"/>
                    </a:lnTo>
                    <a:lnTo>
                      <a:pt x="792" y="610"/>
                    </a:lnTo>
                    <a:lnTo>
                      <a:pt x="794" y="601"/>
                    </a:lnTo>
                    <a:lnTo>
                      <a:pt x="796" y="593"/>
                    </a:lnTo>
                    <a:lnTo>
                      <a:pt x="798" y="586"/>
                    </a:lnTo>
                    <a:lnTo>
                      <a:pt x="802" y="578"/>
                    </a:lnTo>
                    <a:lnTo>
                      <a:pt x="803" y="571"/>
                    </a:lnTo>
                    <a:lnTo>
                      <a:pt x="805" y="561"/>
                    </a:lnTo>
                    <a:lnTo>
                      <a:pt x="807" y="553"/>
                    </a:lnTo>
                    <a:lnTo>
                      <a:pt x="811" y="544"/>
                    </a:lnTo>
                    <a:lnTo>
                      <a:pt x="811" y="534"/>
                    </a:lnTo>
                    <a:lnTo>
                      <a:pt x="813" y="525"/>
                    </a:lnTo>
                    <a:lnTo>
                      <a:pt x="815" y="515"/>
                    </a:lnTo>
                    <a:lnTo>
                      <a:pt x="819" y="506"/>
                    </a:lnTo>
                    <a:lnTo>
                      <a:pt x="821" y="494"/>
                    </a:lnTo>
                    <a:lnTo>
                      <a:pt x="822" y="485"/>
                    </a:lnTo>
                    <a:lnTo>
                      <a:pt x="826" y="474"/>
                    </a:lnTo>
                    <a:lnTo>
                      <a:pt x="828" y="464"/>
                    </a:lnTo>
                    <a:lnTo>
                      <a:pt x="830" y="453"/>
                    </a:lnTo>
                    <a:lnTo>
                      <a:pt x="832" y="443"/>
                    </a:lnTo>
                    <a:lnTo>
                      <a:pt x="834" y="432"/>
                    </a:lnTo>
                    <a:lnTo>
                      <a:pt x="838" y="420"/>
                    </a:lnTo>
                    <a:lnTo>
                      <a:pt x="840" y="409"/>
                    </a:lnTo>
                    <a:lnTo>
                      <a:pt x="843" y="399"/>
                    </a:lnTo>
                    <a:lnTo>
                      <a:pt x="845" y="388"/>
                    </a:lnTo>
                    <a:lnTo>
                      <a:pt x="849" y="377"/>
                    </a:lnTo>
                    <a:lnTo>
                      <a:pt x="851" y="365"/>
                    </a:lnTo>
                    <a:lnTo>
                      <a:pt x="853" y="354"/>
                    </a:lnTo>
                    <a:lnTo>
                      <a:pt x="855" y="342"/>
                    </a:lnTo>
                    <a:lnTo>
                      <a:pt x="857" y="331"/>
                    </a:lnTo>
                    <a:lnTo>
                      <a:pt x="859" y="320"/>
                    </a:lnTo>
                    <a:lnTo>
                      <a:pt x="860" y="308"/>
                    </a:lnTo>
                    <a:lnTo>
                      <a:pt x="862" y="297"/>
                    </a:lnTo>
                    <a:lnTo>
                      <a:pt x="866" y="287"/>
                    </a:lnTo>
                    <a:lnTo>
                      <a:pt x="868" y="274"/>
                    </a:lnTo>
                    <a:lnTo>
                      <a:pt x="870" y="265"/>
                    </a:lnTo>
                    <a:lnTo>
                      <a:pt x="872" y="253"/>
                    </a:lnTo>
                    <a:lnTo>
                      <a:pt x="874" y="244"/>
                    </a:lnTo>
                    <a:lnTo>
                      <a:pt x="876" y="232"/>
                    </a:lnTo>
                    <a:lnTo>
                      <a:pt x="879" y="223"/>
                    </a:lnTo>
                    <a:lnTo>
                      <a:pt x="881" y="213"/>
                    </a:lnTo>
                    <a:lnTo>
                      <a:pt x="883" y="204"/>
                    </a:lnTo>
                    <a:lnTo>
                      <a:pt x="885" y="192"/>
                    </a:lnTo>
                    <a:lnTo>
                      <a:pt x="887" y="183"/>
                    </a:lnTo>
                    <a:lnTo>
                      <a:pt x="887" y="173"/>
                    </a:lnTo>
                    <a:lnTo>
                      <a:pt x="889" y="164"/>
                    </a:lnTo>
                    <a:lnTo>
                      <a:pt x="891" y="156"/>
                    </a:lnTo>
                    <a:lnTo>
                      <a:pt x="893" y="147"/>
                    </a:lnTo>
                    <a:lnTo>
                      <a:pt x="895" y="137"/>
                    </a:lnTo>
                    <a:lnTo>
                      <a:pt x="897" y="132"/>
                    </a:lnTo>
                    <a:lnTo>
                      <a:pt x="897" y="122"/>
                    </a:lnTo>
                    <a:lnTo>
                      <a:pt x="898" y="114"/>
                    </a:lnTo>
                    <a:lnTo>
                      <a:pt x="898" y="107"/>
                    </a:lnTo>
                    <a:lnTo>
                      <a:pt x="900" y="101"/>
                    </a:lnTo>
                    <a:lnTo>
                      <a:pt x="900" y="94"/>
                    </a:lnTo>
                    <a:lnTo>
                      <a:pt x="902" y="88"/>
                    </a:lnTo>
                    <a:lnTo>
                      <a:pt x="902" y="82"/>
                    </a:lnTo>
                    <a:lnTo>
                      <a:pt x="904" y="76"/>
                    </a:lnTo>
                    <a:lnTo>
                      <a:pt x="902" y="82"/>
                    </a:lnTo>
                    <a:lnTo>
                      <a:pt x="900" y="92"/>
                    </a:lnTo>
                    <a:lnTo>
                      <a:pt x="898" y="95"/>
                    </a:lnTo>
                    <a:lnTo>
                      <a:pt x="897" y="103"/>
                    </a:lnTo>
                    <a:lnTo>
                      <a:pt x="895" y="109"/>
                    </a:lnTo>
                    <a:lnTo>
                      <a:pt x="895" y="118"/>
                    </a:lnTo>
                    <a:lnTo>
                      <a:pt x="891" y="126"/>
                    </a:lnTo>
                    <a:lnTo>
                      <a:pt x="889" y="135"/>
                    </a:lnTo>
                    <a:lnTo>
                      <a:pt x="887" y="145"/>
                    </a:lnTo>
                    <a:lnTo>
                      <a:pt x="885" y="154"/>
                    </a:lnTo>
                    <a:lnTo>
                      <a:pt x="883" y="164"/>
                    </a:lnTo>
                    <a:lnTo>
                      <a:pt x="881" y="173"/>
                    </a:lnTo>
                    <a:lnTo>
                      <a:pt x="879" y="183"/>
                    </a:lnTo>
                    <a:lnTo>
                      <a:pt x="876" y="194"/>
                    </a:lnTo>
                    <a:lnTo>
                      <a:pt x="874" y="202"/>
                    </a:lnTo>
                    <a:lnTo>
                      <a:pt x="870" y="211"/>
                    </a:lnTo>
                    <a:lnTo>
                      <a:pt x="868" y="221"/>
                    </a:lnTo>
                    <a:lnTo>
                      <a:pt x="866" y="230"/>
                    </a:lnTo>
                    <a:lnTo>
                      <a:pt x="862" y="238"/>
                    </a:lnTo>
                    <a:lnTo>
                      <a:pt x="862" y="246"/>
                    </a:lnTo>
                    <a:lnTo>
                      <a:pt x="860" y="253"/>
                    </a:lnTo>
                    <a:lnTo>
                      <a:pt x="859" y="259"/>
                    </a:lnTo>
                    <a:lnTo>
                      <a:pt x="857" y="265"/>
                    </a:lnTo>
                    <a:lnTo>
                      <a:pt x="855" y="268"/>
                    </a:lnTo>
                    <a:lnTo>
                      <a:pt x="853" y="272"/>
                    </a:lnTo>
                    <a:lnTo>
                      <a:pt x="853" y="276"/>
                    </a:lnTo>
                    <a:lnTo>
                      <a:pt x="853" y="278"/>
                    </a:lnTo>
                    <a:lnTo>
                      <a:pt x="853" y="276"/>
                    </a:lnTo>
                    <a:lnTo>
                      <a:pt x="853" y="270"/>
                    </a:lnTo>
                    <a:lnTo>
                      <a:pt x="855" y="261"/>
                    </a:lnTo>
                    <a:lnTo>
                      <a:pt x="855" y="255"/>
                    </a:lnTo>
                    <a:lnTo>
                      <a:pt x="857" y="247"/>
                    </a:lnTo>
                    <a:lnTo>
                      <a:pt x="859" y="242"/>
                    </a:lnTo>
                    <a:lnTo>
                      <a:pt x="860" y="234"/>
                    </a:lnTo>
                    <a:lnTo>
                      <a:pt x="862" y="228"/>
                    </a:lnTo>
                    <a:lnTo>
                      <a:pt x="862" y="221"/>
                    </a:lnTo>
                    <a:lnTo>
                      <a:pt x="864" y="215"/>
                    </a:lnTo>
                    <a:lnTo>
                      <a:pt x="866" y="209"/>
                    </a:lnTo>
                    <a:lnTo>
                      <a:pt x="866" y="200"/>
                    </a:lnTo>
                    <a:lnTo>
                      <a:pt x="864" y="198"/>
                    </a:lnTo>
                    <a:lnTo>
                      <a:pt x="862" y="200"/>
                    </a:lnTo>
                    <a:lnTo>
                      <a:pt x="862" y="206"/>
                    </a:lnTo>
                    <a:lnTo>
                      <a:pt x="859" y="213"/>
                    </a:lnTo>
                    <a:lnTo>
                      <a:pt x="857" y="223"/>
                    </a:lnTo>
                    <a:lnTo>
                      <a:pt x="855" y="227"/>
                    </a:lnTo>
                    <a:lnTo>
                      <a:pt x="853" y="232"/>
                    </a:lnTo>
                    <a:lnTo>
                      <a:pt x="851" y="240"/>
                    </a:lnTo>
                    <a:lnTo>
                      <a:pt x="851" y="246"/>
                    </a:lnTo>
                    <a:lnTo>
                      <a:pt x="847" y="251"/>
                    </a:lnTo>
                    <a:lnTo>
                      <a:pt x="847" y="259"/>
                    </a:lnTo>
                    <a:lnTo>
                      <a:pt x="845" y="266"/>
                    </a:lnTo>
                    <a:lnTo>
                      <a:pt x="843" y="272"/>
                    </a:lnTo>
                    <a:lnTo>
                      <a:pt x="841" y="280"/>
                    </a:lnTo>
                    <a:lnTo>
                      <a:pt x="841" y="285"/>
                    </a:lnTo>
                    <a:lnTo>
                      <a:pt x="840" y="291"/>
                    </a:lnTo>
                    <a:lnTo>
                      <a:pt x="838" y="299"/>
                    </a:lnTo>
                    <a:lnTo>
                      <a:pt x="836" y="304"/>
                    </a:lnTo>
                    <a:lnTo>
                      <a:pt x="834" y="310"/>
                    </a:lnTo>
                    <a:lnTo>
                      <a:pt x="832" y="316"/>
                    </a:lnTo>
                    <a:lnTo>
                      <a:pt x="832" y="323"/>
                    </a:lnTo>
                    <a:lnTo>
                      <a:pt x="830" y="333"/>
                    </a:lnTo>
                    <a:lnTo>
                      <a:pt x="828" y="342"/>
                    </a:lnTo>
                    <a:lnTo>
                      <a:pt x="828" y="350"/>
                    </a:lnTo>
                    <a:lnTo>
                      <a:pt x="828" y="354"/>
                    </a:lnTo>
                    <a:lnTo>
                      <a:pt x="826" y="346"/>
                    </a:lnTo>
                    <a:lnTo>
                      <a:pt x="826" y="337"/>
                    </a:lnTo>
                    <a:lnTo>
                      <a:pt x="826" y="327"/>
                    </a:lnTo>
                    <a:lnTo>
                      <a:pt x="826" y="320"/>
                    </a:lnTo>
                    <a:lnTo>
                      <a:pt x="826" y="310"/>
                    </a:lnTo>
                    <a:lnTo>
                      <a:pt x="828" y="303"/>
                    </a:lnTo>
                    <a:lnTo>
                      <a:pt x="828" y="293"/>
                    </a:lnTo>
                    <a:lnTo>
                      <a:pt x="830" y="285"/>
                    </a:lnTo>
                    <a:lnTo>
                      <a:pt x="830" y="276"/>
                    </a:lnTo>
                    <a:lnTo>
                      <a:pt x="832" y="268"/>
                    </a:lnTo>
                    <a:lnTo>
                      <a:pt x="834" y="259"/>
                    </a:lnTo>
                    <a:lnTo>
                      <a:pt x="836" y="251"/>
                    </a:lnTo>
                    <a:lnTo>
                      <a:pt x="838" y="242"/>
                    </a:lnTo>
                    <a:lnTo>
                      <a:pt x="840" y="232"/>
                    </a:lnTo>
                    <a:lnTo>
                      <a:pt x="841" y="225"/>
                    </a:lnTo>
                    <a:lnTo>
                      <a:pt x="845" y="215"/>
                    </a:lnTo>
                    <a:lnTo>
                      <a:pt x="847" y="206"/>
                    </a:lnTo>
                    <a:lnTo>
                      <a:pt x="849" y="198"/>
                    </a:lnTo>
                    <a:lnTo>
                      <a:pt x="851" y="189"/>
                    </a:lnTo>
                    <a:lnTo>
                      <a:pt x="855" y="179"/>
                    </a:lnTo>
                    <a:lnTo>
                      <a:pt x="857" y="170"/>
                    </a:lnTo>
                    <a:lnTo>
                      <a:pt x="859" y="162"/>
                    </a:lnTo>
                    <a:lnTo>
                      <a:pt x="860" y="152"/>
                    </a:lnTo>
                    <a:lnTo>
                      <a:pt x="862" y="145"/>
                    </a:lnTo>
                    <a:lnTo>
                      <a:pt x="864" y="135"/>
                    </a:lnTo>
                    <a:lnTo>
                      <a:pt x="866" y="126"/>
                    </a:lnTo>
                    <a:lnTo>
                      <a:pt x="868" y="118"/>
                    </a:lnTo>
                    <a:lnTo>
                      <a:pt x="870" y="109"/>
                    </a:lnTo>
                    <a:lnTo>
                      <a:pt x="872" y="101"/>
                    </a:lnTo>
                    <a:lnTo>
                      <a:pt x="874" y="92"/>
                    </a:lnTo>
                    <a:lnTo>
                      <a:pt x="874" y="84"/>
                    </a:lnTo>
                    <a:lnTo>
                      <a:pt x="876" y="76"/>
                    </a:lnTo>
                    <a:lnTo>
                      <a:pt x="876" y="75"/>
                    </a:lnTo>
                    <a:lnTo>
                      <a:pt x="876" y="71"/>
                    </a:lnTo>
                    <a:lnTo>
                      <a:pt x="878" y="67"/>
                    </a:lnTo>
                    <a:lnTo>
                      <a:pt x="879" y="61"/>
                    </a:lnTo>
                    <a:lnTo>
                      <a:pt x="879" y="54"/>
                    </a:lnTo>
                    <a:lnTo>
                      <a:pt x="881" y="48"/>
                    </a:lnTo>
                    <a:lnTo>
                      <a:pt x="881" y="40"/>
                    </a:lnTo>
                    <a:lnTo>
                      <a:pt x="883" y="35"/>
                    </a:lnTo>
                    <a:lnTo>
                      <a:pt x="883" y="27"/>
                    </a:lnTo>
                    <a:lnTo>
                      <a:pt x="883" y="21"/>
                    </a:lnTo>
                    <a:lnTo>
                      <a:pt x="883" y="14"/>
                    </a:lnTo>
                    <a:lnTo>
                      <a:pt x="883" y="10"/>
                    </a:lnTo>
                    <a:lnTo>
                      <a:pt x="883" y="0"/>
                    </a:lnTo>
                    <a:lnTo>
                      <a:pt x="879" y="6"/>
                    </a:lnTo>
                    <a:lnTo>
                      <a:pt x="876" y="12"/>
                    </a:lnTo>
                    <a:lnTo>
                      <a:pt x="874" y="17"/>
                    </a:lnTo>
                    <a:lnTo>
                      <a:pt x="872" y="27"/>
                    </a:lnTo>
                    <a:lnTo>
                      <a:pt x="868" y="33"/>
                    </a:lnTo>
                    <a:lnTo>
                      <a:pt x="868" y="40"/>
                    </a:lnTo>
                    <a:lnTo>
                      <a:pt x="864" y="48"/>
                    </a:lnTo>
                    <a:lnTo>
                      <a:pt x="864" y="57"/>
                    </a:lnTo>
                    <a:lnTo>
                      <a:pt x="862" y="65"/>
                    </a:lnTo>
                    <a:lnTo>
                      <a:pt x="862" y="73"/>
                    </a:lnTo>
                    <a:lnTo>
                      <a:pt x="860" y="80"/>
                    </a:lnTo>
                    <a:lnTo>
                      <a:pt x="859" y="88"/>
                    </a:lnTo>
                    <a:lnTo>
                      <a:pt x="857" y="95"/>
                    </a:lnTo>
                    <a:lnTo>
                      <a:pt x="857" y="103"/>
                    </a:lnTo>
                    <a:lnTo>
                      <a:pt x="855" y="109"/>
                    </a:lnTo>
                    <a:lnTo>
                      <a:pt x="855" y="118"/>
                    </a:lnTo>
                    <a:lnTo>
                      <a:pt x="853" y="118"/>
                    </a:lnTo>
                    <a:lnTo>
                      <a:pt x="853" y="122"/>
                    </a:lnTo>
                    <a:lnTo>
                      <a:pt x="851" y="128"/>
                    </a:lnTo>
                    <a:lnTo>
                      <a:pt x="849" y="133"/>
                    </a:lnTo>
                    <a:lnTo>
                      <a:pt x="847" y="139"/>
                    </a:lnTo>
                    <a:lnTo>
                      <a:pt x="845" y="149"/>
                    </a:lnTo>
                    <a:lnTo>
                      <a:pt x="843" y="158"/>
                    </a:lnTo>
                    <a:lnTo>
                      <a:pt x="841" y="168"/>
                    </a:lnTo>
                    <a:lnTo>
                      <a:pt x="838" y="177"/>
                    </a:lnTo>
                    <a:lnTo>
                      <a:pt x="834" y="189"/>
                    </a:lnTo>
                    <a:lnTo>
                      <a:pt x="832" y="192"/>
                    </a:lnTo>
                    <a:lnTo>
                      <a:pt x="832" y="200"/>
                    </a:lnTo>
                    <a:lnTo>
                      <a:pt x="830" y="206"/>
                    </a:lnTo>
                    <a:lnTo>
                      <a:pt x="828" y="211"/>
                    </a:lnTo>
                    <a:lnTo>
                      <a:pt x="826" y="217"/>
                    </a:lnTo>
                    <a:lnTo>
                      <a:pt x="826" y="223"/>
                    </a:lnTo>
                    <a:lnTo>
                      <a:pt x="824" y="228"/>
                    </a:lnTo>
                    <a:lnTo>
                      <a:pt x="822" y="234"/>
                    </a:lnTo>
                    <a:lnTo>
                      <a:pt x="821" y="242"/>
                    </a:lnTo>
                    <a:lnTo>
                      <a:pt x="819" y="247"/>
                    </a:lnTo>
                    <a:lnTo>
                      <a:pt x="817" y="253"/>
                    </a:lnTo>
                    <a:lnTo>
                      <a:pt x="817" y="261"/>
                    </a:lnTo>
                    <a:lnTo>
                      <a:pt x="815" y="266"/>
                    </a:lnTo>
                    <a:lnTo>
                      <a:pt x="813" y="272"/>
                    </a:lnTo>
                    <a:lnTo>
                      <a:pt x="811" y="278"/>
                    </a:lnTo>
                    <a:lnTo>
                      <a:pt x="811" y="284"/>
                    </a:lnTo>
                    <a:lnTo>
                      <a:pt x="807" y="289"/>
                    </a:lnTo>
                    <a:lnTo>
                      <a:pt x="807" y="295"/>
                    </a:lnTo>
                    <a:lnTo>
                      <a:pt x="805" y="301"/>
                    </a:lnTo>
                    <a:lnTo>
                      <a:pt x="803" y="308"/>
                    </a:lnTo>
                    <a:lnTo>
                      <a:pt x="802" y="318"/>
                    </a:lnTo>
                    <a:lnTo>
                      <a:pt x="798" y="329"/>
                    </a:lnTo>
                    <a:lnTo>
                      <a:pt x="796" y="339"/>
                    </a:lnTo>
                    <a:lnTo>
                      <a:pt x="794" y="348"/>
                    </a:lnTo>
                    <a:lnTo>
                      <a:pt x="790" y="356"/>
                    </a:lnTo>
                    <a:lnTo>
                      <a:pt x="788" y="363"/>
                    </a:lnTo>
                    <a:lnTo>
                      <a:pt x="786" y="373"/>
                    </a:lnTo>
                    <a:lnTo>
                      <a:pt x="786" y="363"/>
                    </a:lnTo>
                    <a:lnTo>
                      <a:pt x="788" y="356"/>
                    </a:lnTo>
                    <a:lnTo>
                      <a:pt x="790" y="348"/>
                    </a:lnTo>
                    <a:lnTo>
                      <a:pt x="792" y="341"/>
                    </a:lnTo>
                    <a:lnTo>
                      <a:pt x="792" y="335"/>
                    </a:lnTo>
                    <a:lnTo>
                      <a:pt x="794" y="327"/>
                    </a:lnTo>
                    <a:lnTo>
                      <a:pt x="796" y="318"/>
                    </a:lnTo>
                    <a:lnTo>
                      <a:pt x="798" y="312"/>
                    </a:lnTo>
                    <a:lnTo>
                      <a:pt x="800" y="303"/>
                    </a:lnTo>
                    <a:lnTo>
                      <a:pt x="802" y="297"/>
                    </a:lnTo>
                    <a:lnTo>
                      <a:pt x="802" y="289"/>
                    </a:lnTo>
                    <a:lnTo>
                      <a:pt x="803" y="282"/>
                    </a:lnTo>
                    <a:lnTo>
                      <a:pt x="805" y="274"/>
                    </a:lnTo>
                    <a:lnTo>
                      <a:pt x="807" y="268"/>
                    </a:lnTo>
                    <a:lnTo>
                      <a:pt x="809" y="259"/>
                    </a:lnTo>
                    <a:lnTo>
                      <a:pt x="811" y="253"/>
                    </a:lnTo>
                    <a:lnTo>
                      <a:pt x="813" y="244"/>
                    </a:lnTo>
                    <a:lnTo>
                      <a:pt x="815" y="238"/>
                    </a:lnTo>
                    <a:lnTo>
                      <a:pt x="815" y="228"/>
                    </a:lnTo>
                    <a:lnTo>
                      <a:pt x="819" y="223"/>
                    </a:lnTo>
                    <a:lnTo>
                      <a:pt x="819" y="215"/>
                    </a:lnTo>
                    <a:lnTo>
                      <a:pt x="822" y="208"/>
                    </a:lnTo>
                    <a:lnTo>
                      <a:pt x="824" y="200"/>
                    </a:lnTo>
                    <a:lnTo>
                      <a:pt x="826" y="192"/>
                    </a:lnTo>
                    <a:lnTo>
                      <a:pt x="826" y="187"/>
                    </a:lnTo>
                    <a:lnTo>
                      <a:pt x="828" y="179"/>
                    </a:lnTo>
                    <a:lnTo>
                      <a:pt x="830" y="171"/>
                    </a:lnTo>
                    <a:lnTo>
                      <a:pt x="832" y="164"/>
                    </a:lnTo>
                    <a:lnTo>
                      <a:pt x="834" y="156"/>
                    </a:lnTo>
                    <a:lnTo>
                      <a:pt x="836" y="151"/>
                    </a:lnTo>
                    <a:lnTo>
                      <a:pt x="838" y="141"/>
                    </a:lnTo>
                    <a:lnTo>
                      <a:pt x="840" y="133"/>
                    </a:lnTo>
                    <a:lnTo>
                      <a:pt x="840" y="124"/>
                    </a:lnTo>
                    <a:lnTo>
                      <a:pt x="841" y="118"/>
                    </a:lnTo>
                    <a:lnTo>
                      <a:pt x="843" y="109"/>
                    </a:lnTo>
                    <a:lnTo>
                      <a:pt x="843" y="101"/>
                    </a:lnTo>
                    <a:lnTo>
                      <a:pt x="845" y="92"/>
                    </a:lnTo>
                    <a:lnTo>
                      <a:pt x="845" y="84"/>
                    </a:lnTo>
                    <a:lnTo>
                      <a:pt x="845" y="82"/>
                    </a:lnTo>
                    <a:lnTo>
                      <a:pt x="847" y="76"/>
                    </a:lnTo>
                    <a:lnTo>
                      <a:pt x="847" y="71"/>
                    </a:lnTo>
                    <a:lnTo>
                      <a:pt x="847" y="65"/>
                    </a:lnTo>
                    <a:lnTo>
                      <a:pt x="847" y="59"/>
                    </a:lnTo>
                    <a:lnTo>
                      <a:pt x="847" y="54"/>
                    </a:lnTo>
                    <a:lnTo>
                      <a:pt x="847" y="50"/>
                    </a:lnTo>
                    <a:lnTo>
                      <a:pt x="843" y="54"/>
                    </a:lnTo>
                    <a:lnTo>
                      <a:pt x="841" y="63"/>
                    </a:lnTo>
                    <a:lnTo>
                      <a:pt x="838" y="69"/>
                    </a:lnTo>
                    <a:lnTo>
                      <a:pt x="836" y="76"/>
                    </a:lnTo>
                    <a:lnTo>
                      <a:pt x="834" y="82"/>
                    </a:lnTo>
                    <a:lnTo>
                      <a:pt x="832" y="92"/>
                    </a:lnTo>
                    <a:lnTo>
                      <a:pt x="828" y="99"/>
                    </a:lnTo>
                    <a:lnTo>
                      <a:pt x="826" y="109"/>
                    </a:lnTo>
                    <a:lnTo>
                      <a:pt x="824" y="118"/>
                    </a:lnTo>
                    <a:lnTo>
                      <a:pt x="821" y="128"/>
                    </a:lnTo>
                    <a:lnTo>
                      <a:pt x="819" y="137"/>
                    </a:lnTo>
                    <a:lnTo>
                      <a:pt x="817" y="149"/>
                    </a:lnTo>
                    <a:lnTo>
                      <a:pt x="815" y="154"/>
                    </a:lnTo>
                    <a:lnTo>
                      <a:pt x="813" y="160"/>
                    </a:lnTo>
                    <a:lnTo>
                      <a:pt x="811" y="166"/>
                    </a:lnTo>
                    <a:lnTo>
                      <a:pt x="811" y="171"/>
                    </a:lnTo>
                    <a:lnTo>
                      <a:pt x="807" y="183"/>
                    </a:lnTo>
                    <a:lnTo>
                      <a:pt x="805" y="192"/>
                    </a:lnTo>
                    <a:lnTo>
                      <a:pt x="803" y="198"/>
                    </a:lnTo>
                    <a:lnTo>
                      <a:pt x="802" y="204"/>
                    </a:lnTo>
                    <a:lnTo>
                      <a:pt x="802" y="209"/>
                    </a:lnTo>
                    <a:lnTo>
                      <a:pt x="800" y="215"/>
                    </a:lnTo>
                    <a:lnTo>
                      <a:pt x="798" y="227"/>
                    </a:lnTo>
                    <a:lnTo>
                      <a:pt x="794" y="236"/>
                    </a:lnTo>
                    <a:lnTo>
                      <a:pt x="792" y="246"/>
                    </a:lnTo>
                    <a:lnTo>
                      <a:pt x="792" y="257"/>
                    </a:lnTo>
                    <a:lnTo>
                      <a:pt x="788" y="265"/>
                    </a:lnTo>
                    <a:lnTo>
                      <a:pt x="788" y="274"/>
                    </a:lnTo>
                    <a:lnTo>
                      <a:pt x="786" y="282"/>
                    </a:lnTo>
                    <a:lnTo>
                      <a:pt x="786" y="289"/>
                    </a:lnTo>
                    <a:lnTo>
                      <a:pt x="784" y="295"/>
                    </a:lnTo>
                    <a:lnTo>
                      <a:pt x="783" y="301"/>
                    </a:lnTo>
                    <a:lnTo>
                      <a:pt x="783" y="306"/>
                    </a:lnTo>
                    <a:lnTo>
                      <a:pt x="783" y="310"/>
                    </a:lnTo>
                    <a:lnTo>
                      <a:pt x="781" y="318"/>
                    </a:lnTo>
                    <a:lnTo>
                      <a:pt x="779" y="325"/>
                    </a:lnTo>
                    <a:lnTo>
                      <a:pt x="779" y="333"/>
                    </a:lnTo>
                    <a:lnTo>
                      <a:pt x="777" y="341"/>
                    </a:lnTo>
                    <a:lnTo>
                      <a:pt x="775" y="348"/>
                    </a:lnTo>
                    <a:lnTo>
                      <a:pt x="775" y="356"/>
                    </a:lnTo>
                    <a:lnTo>
                      <a:pt x="773" y="363"/>
                    </a:lnTo>
                    <a:lnTo>
                      <a:pt x="773" y="371"/>
                    </a:lnTo>
                    <a:lnTo>
                      <a:pt x="771" y="379"/>
                    </a:lnTo>
                    <a:lnTo>
                      <a:pt x="771" y="386"/>
                    </a:lnTo>
                    <a:lnTo>
                      <a:pt x="769" y="394"/>
                    </a:lnTo>
                    <a:lnTo>
                      <a:pt x="767" y="401"/>
                    </a:lnTo>
                    <a:lnTo>
                      <a:pt x="765" y="409"/>
                    </a:lnTo>
                    <a:lnTo>
                      <a:pt x="764" y="417"/>
                    </a:lnTo>
                    <a:lnTo>
                      <a:pt x="762" y="424"/>
                    </a:lnTo>
                    <a:lnTo>
                      <a:pt x="762" y="432"/>
                    </a:lnTo>
                    <a:lnTo>
                      <a:pt x="760" y="437"/>
                    </a:lnTo>
                    <a:lnTo>
                      <a:pt x="758" y="447"/>
                    </a:lnTo>
                    <a:lnTo>
                      <a:pt x="756" y="455"/>
                    </a:lnTo>
                    <a:lnTo>
                      <a:pt x="754" y="462"/>
                    </a:lnTo>
                    <a:lnTo>
                      <a:pt x="752" y="468"/>
                    </a:lnTo>
                    <a:lnTo>
                      <a:pt x="750" y="475"/>
                    </a:lnTo>
                    <a:lnTo>
                      <a:pt x="748" y="483"/>
                    </a:lnTo>
                    <a:lnTo>
                      <a:pt x="748" y="491"/>
                    </a:lnTo>
                    <a:lnTo>
                      <a:pt x="745" y="498"/>
                    </a:lnTo>
                    <a:lnTo>
                      <a:pt x="745" y="506"/>
                    </a:lnTo>
                    <a:lnTo>
                      <a:pt x="743" y="513"/>
                    </a:lnTo>
                    <a:lnTo>
                      <a:pt x="741" y="521"/>
                    </a:lnTo>
                    <a:lnTo>
                      <a:pt x="737" y="529"/>
                    </a:lnTo>
                    <a:lnTo>
                      <a:pt x="737" y="536"/>
                    </a:lnTo>
                    <a:lnTo>
                      <a:pt x="735" y="544"/>
                    </a:lnTo>
                    <a:lnTo>
                      <a:pt x="733" y="552"/>
                    </a:lnTo>
                    <a:lnTo>
                      <a:pt x="731" y="557"/>
                    </a:lnTo>
                    <a:lnTo>
                      <a:pt x="729" y="567"/>
                    </a:lnTo>
                    <a:lnTo>
                      <a:pt x="727" y="572"/>
                    </a:lnTo>
                    <a:lnTo>
                      <a:pt x="724" y="580"/>
                    </a:lnTo>
                    <a:lnTo>
                      <a:pt x="722" y="588"/>
                    </a:lnTo>
                    <a:lnTo>
                      <a:pt x="720" y="595"/>
                    </a:lnTo>
                    <a:lnTo>
                      <a:pt x="718" y="603"/>
                    </a:lnTo>
                    <a:lnTo>
                      <a:pt x="716" y="610"/>
                    </a:lnTo>
                    <a:lnTo>
                      <a:pt x="714" y="618"/>
                    </a:lnTo>
                    <a:lnTo>
                      <a:pt x="712" y="626"/>
                    </a:lnTo>
                    <a:lnTo>
                      <a:pt x="708" y="631"/>
                    </a:lnTo>
                    <a:lnTo>
                      <a:pt x="708" y="639"/>
                    </a:lnTo>
                    <a:lnTo>
                      <a:pt x="707" y="647"/>
                    </a:lnTo>
                    <a:lnTo>
                      <a:pt x="705" y="654"/>
                    </a:lnTo>
                    <a:lnTo>
                      <a:pt x="703" y="662"/>
                    </a:lnTo>
                    <a:lnTo>
                      <a:pt x="701" y="671"/>
                    </a:lnTo>
                    <a:lnTo>
                      <a:pt x="699" y="677"/>
                    </a:lnTo>
                    <a:lnTo>
                      <a:pt x="695" y="685"/>
                    </a:lnTo>
                    <a:lnTo>
                      <a:pt x="693" y="692"/>
                    </a:lnTo>
                    <a:lnTo>
                      <a:pt x="691" y="700"/>
                    </a:lnTo>
                    <a:lnTo>
                      <a:pt x="689" y="705"/>
                    </a:lnTo>
                    <a:lnTo>
                      <a:pt x="688" y="715"/>
                    </a:lnTo>
                    <a:lnTo>
                      <a:pt x="686" y="721"/>
                    </a:lnTo>
                    <a:lnTo>
                      <a:pt x="684" y="730"/>
                    </a:lnTo>
                    <a:lnTo>
                      <a:pt x="682" y="736"/>
                    </a:lnTo>
                    <a:lnTo>
                      <a:pt x="680" y="745"/>
                    </a:lnTo>
                    <a:lnTo>
                      <a:pt x="678" y="751"/>
                    </a:lnTo>
                    <a:lnTo>
                      <a:pt x="676" y="761"/>
                    </a:lnTo>
                    <a:lnTo>
                      <a:pt x="674" y="768"/>
                    </a:lnTo>
                    <a:lnTo>
                      <a:pt x="674" y="776"/>
                    </a:lnTo>
                    <a:lnTo>
                      <a:pt x="672" y="783"/>
                    </a:lnTo>
                    <a:lnTo>
                      <a:pt x="670" y="791"/>
                    </a:lnTo>
                    <a:lnTo>
                      <a:pt x="663" y="793"/>
                    </a:lnTo>
                    <a:lnTo>
                      <a:pt x="653" y="795"/>
                    </a:lnTo>
                    <a:lnTo>
                      <a:pt x="646" y="797"/>
                    </a:lnTo>
                    <a:lnTo>
                      <a:pt x="638" y="800"/>
                    </a:lnTo>
                    <a:lnTo>
                      <a:pt x="631" y="802"/>
                    </a:lnTo>
                    <a:lnTo>
                      <a:pt x="623" y="804"/>
                    </a:lnTo>
                    <a:lnTo>
                      <a:pt x="613" y="806"/>
                    </a:lnTo>
                    <a:lnTo>
                      <a:pt x="608" y="808"/>
                    </a:lnTo>
                    <a:lnTo>
                      <a:pt x="598" y="810"/>
                    </a:lnTo>
                    <a:lnTo>
                      <a:pt x="591" y="810"/>
                    </a:lnTo>
                    <a:lnTo>
                      <a:pt x="581" y="812"/>
                    </a:lnTo>
                    <a:lnTo>
                      <a:pt x="574" y="814"/>
                    </a:lnTo>
                    <a:lnTo>
                      <a:pt x="566" y="814"/>
                    </a:lnTo>
                    <a:lnTo>
                      <a:pt x="558" y="816"/>
                    </a:lnTo>
                    <a:lnTo>
                      <a:pt x="549" y="816"/>
                    </a:lnTo>
                    <a:lnTo>
                      <a:pt x="541" y="818"/>
                    </a:lnTo>
                    <a:lnTo>
                      <a:pt x="534" y="818"/>
                    </a:lnTo>
                    <a:lnTo>
                      <a:pt x="524" y="818"/>
                    </a:lnTo>
                    <a:lnTo>
                      <a:pt x="517" y="818"/>
                    </a:lnTo>
                    <a:lnTo>
                      <a:pt x="509" y="818"/>
                    </a:lnTo>
                    <a:lnTo>
                      <a:pt x="499" y="818"/>
                    </a:lnTo>
                    <a:lnTo>
                      <a:pt x="490" y="818"/>
                    </a:lnTo>
                    <a:lnTo>
                      <a:pt x="482" y="818"/>
                    </a:lnTo>
                    <a:lnTo>
                      <a:pt x="475" y="819"/>
                    </a:lnTo>
                    <a:lnTo>
                      <a:pt x="467" y="818"/>
                    </a:lnTo>
                    <a:lnTo>
                      <a:pt x="458" y="818"/>
                    </a:lnTo>
                    <a:lnTo>
                      <a:pt x="450" y="818"/>
                    </a:lnTo>
                    <a:lnTo>
                      <a:pt x="442" y="818"/>
                    </a:lnTo>
                    <a:lnTo>
                      <a:pt x="433" y="818"/>
                    </a:lnTo>
                    <a:lnTo>
                      <a:pt x="425" y="818"/>
                    </a:lnTo>
                    <a:lnTo>
                      <a:pt x="418" y="818"/>
                    </a:lnTo>
                    <a:lnTo>
                      <a:pt x="410" y="818"/>
                    </a:lnTo>
                    <a:lnTo>
                      <a:pt x="404" y="818"/>
                    </a:lnTo>
                    <a:lnTo>
                      <a:pt x="399" y="816"/>
                    </a:lnTo>
                    <a:lnTo>
                      <a:pt x="391" y="816"/>
                    </a:lnTo>
                    <a:lnTo>
                      <a:pt x="387" y="816"/>
                    </a:lnTo>
                    <a:lnTo>
                      <a:pt x="376" y="814"/>
                    </a:lnTo>
                    <a:lnTo>
                      <a:pt x="365" y="814"/>
                    </a:lnTo>
                    <a:lnTo>
                      <a:pt x="359" y="812"/>
                    </a:lnTo>
                    <a:lnTo>
                      <a:pt x="353" y="812"/>
                    </a:lnTo>
                    <a:lnTo>
                      <a:pt x="347" y="810"/>
                    </a:lnTo>
                    <a:lnTo>
                      <a:pt x="342" y="810"/>
                    </a:lnTo>
                    <a:lnTo>
                      <a:pt x="330" y="808"/>
                    </a:lnTo>
                    <a:lnTo>
                      <a:pt x="321" y="806"/>
                    </a:lnTo>
                    <a:lnTo>
                      <a:pt x="315" y="804"/>
                    </a:lnTo>
                    <a:lnTo>
                      <a:pt x="309" y="804"/>
                    </a:lnTo>
                    <a:lnTo>
                      <a:pt x="304" y="802"/>
                    </a:lnTo>
                    <a:lnTo>
                      <a:pt x="298" y="802"/>
                    </a:lnTo>
                    <a:lnTo>
                      <a:pt x="287" y="800"/>
                    </a:lnTo>
                    <a:lnTo>
                      <a:pt x="277" y="800"/>
                    </a:lnTo>
                    <a:lnTo>
                      <a:pt x="266" y="797"/>
                    </a:lnTo>
                    <a:lnTo>
                      <a:pt x="254" y="795"/>
                    </a:lnTo>
                    <a:lnTo>
                      <a:pt x="245" y="793"/>
                    </a:lnTo>
                    <a:lnTo>
                      <a:pt x="235" y="791"/>
                    </a:lnTo>
                    <a:lnTo>
                      <a:pt x="233" y="791"/>
                    </a:lnTo>
                    <a:lnTo>
                      <a:pt x="233" y="785"/>
                    </a:lnTo>
                    <a:lnTo>
                      <a:pt x="233" y="778"/>
                    </a:lnTo>
                    <a:lnTo>
                      <a:pt x="232" y="772"/>
                    </a:lnTo>
                    <a:lnTo>
                      <a:pt x="232" y="768"/>
                    </a:lnTo>
                    <a:lnTo>
                      <a:pt x="230" y="761"/>
                    </a:lnTo>
                    <a:lnTo>
                      <a:pt x="228" y="755"/>
                    </a:lnTo>
                    <a:lnTo>
                      <a:pt x="228" y="747"/>
                    </a:lnTo>
                    <a:lnTo>
                      <a:pt x="226" y="738"/>
                    </a:lnTo>
                    <a:lnTo>
                      <a:pt x="226" y="730"/>
                    </a:lnTo>
                    <a:lnTo>
                      <a:pt x="224" y="723"/>
                    </a:lnTo>
                    <a:lnTo>
                      <a:pt x="222" y="711"/>
                    </a:lnTo>
                    <a:lnTo>
                      <a:pt x="220" y="702"/>
                    </a:lnTo>
                    <a:lnTo>
                      <a:pt x="218" y="690"/>
                    </a:lnTo>
                    <a:lnTo>
                      <a:pt x="218" y="681"/>
                    </a:lnTo>
                    <a:lnTo>
                      <a:pt x="214" y="667"/>
                    </a:lnTo>
                    <a:lnTo>
                      <a:pt x="213" y="656"/>
                    </a:lnTo>
                    <a:lnTo>
                      <a:pt x="211" y="645"/>
                    </a:lnTo>
                    <a:lnTo>
                      <a:pt x="209" y="633"/>
                    </a:lnTo>
                    <a:lnTo>
                      <a:pt x="207" y="620"/>
                    </a:lnTo>
                    <a:lnTo>
                      <a:pt x="205" y="607"/>
                    </a:lnTo>
                    <a:lnTo>
                      <a:pt x="203" y="593"/>
                    </a:lnTo>
                    <a:lnTo>
                      <a:pt x="199" y="580"/>
                    </a:lnTo>
                    <a:lnTo>
                      <a:pt x="197" y="565"/>
                    </a:lnTo>
                    <a:lnTo>
                      <a:pt x="195" y="552"/>
                    </a:lnTo>
                    <a:lnTo>
                      <a:pt x="192" y="536"/>
                    </a:lnTo>
                    <a:lnTo>
                      <a:pt x="190" y="523"/>
                    </a:lnTo>
                    <a:lnTo>
                      <a:pt x="186" y="508"/>
                    </a:lnTo>
                    <a:lnTo>
                      <a:pt x="182" y="493"/>
                    </a:lnTo>
                    <a:lnTo>
                      <a:pt x="180" y="477"/>
                    </a:lnTo>
                    <a:lnTo>
                      <a:pt x="176" y="462"/>
                    </a:lnTo>
                    <a:lnTo>
                      <a:pt x="173" y="445"/>
                    </a:lnTo>
                    <a:lnTo>
                      <a:pt x="171" y="430"/>
                    </a:lnTo>
                    <a:lnTo>
                      <a:pt x="167" y="415"/>
                    </a:lnTo>
                    <a:lnTo>
                      <a:pt x="165" y="399"/>
                    </a:lnTo>
                    <a:lnTo>
                      <a:pt x="161" y="382"/>
                    </a:lnTo>
                    <a:lnTo>
                      <a:pt x="156" y="367"/>
                    </a:lnTo>
                    <a:lnTo>
                      <a:pt x="152" y="352"/>
                    </a:lnTo>
                    <a:lnTo>
                      <a:pt x="150" y="337"/>
                    </a:lnTo>
                    <a:lnTo>
                      <a:pt x="144" y="322"/>
                    </a:lnTo>
                    <a:lnTo>
                      <a:pt x="142" y="306"/>
                    </a:lnTo>
                    <a:lnTo>
                      <a:pt x="138" y="289"/>
                    </a:lnTo>
                    <a:lnTo>
                      <a:pt x="135" y="274"/>
                    </a:lnTo>
                    <a:lnTo>
                      <a:pt x="129" y="259"/>
                    </a:lnTo>
                    <a:lnTo>
                      <a:pt x="127" y="244"/>
                    </a:lnTo>
                    <a:lnTo>
                      <a:pt x="121" y="228"/>
                    </a:lnTo>
                    <a:lnTo>
                      <a:pt x="118" y="215"/>
                    </a:lnTo>
                    <a:lnTo>
                      <a:pt x="114" y="200"/>
                    </a:lnTo>
                    <a:lnTo>
                      <a:pt x="110" y="187"/>
                    </a:lnTo>
                    <a:lnTo>
                      <a:pt x="106" y="171"/>
                    </a:lnTo>
                    <a:lnTo>
                      <a:pt x="102" y="160"/>
                    </a:lnTo>
                    <a:lnTo>
                      <a:pt x="97" y="147"/>
                    </a:lnTo>
                    <a:lnTo>
                      <a:pt x="93" y="133"/>
                    </a:lnTo>
                    <a:lnTo>
                      <a:pt x="89" y="120"/>
                    </a:lnTo>
                    <a:lnTo>
                      <a:pt x="85" y="109"/>
                    </a:lnTo>
                    <a:lnTo>
                      <a:pt x="80" y="97"/>
                    </a:lnTo>
                    <a:lnTo>
                      <a:pt x="76" y="86"/>
                    </a:lnTo>
                    <a:lnTo>
                      <a:pt x="72" y="75"/>
                    </a:lnTo>
                    <a:lnTo>
                      <a:pt x="68" y="65"/>
                    </a:lnTo>
                    <a:lnTo>
                      <a:pt x="68" y="75"/>
                    </a:lnTo>
                    <a:lnTo>
                      <a:pt x="70" y="82"/>
                    </a:lnTo>
                    <a:lnTo>
                      <a:pt x="72" y="92"/>
                    </a:lnTo>
                    <a:lnTo>
                      <a:pt x="76" y="101"/>
                    </a:lnTo>
                    <a:lnTo>
                      <a:pt x="80" y="111"/>
                    </a:lnTo>
                    <a:lnTo>
                      <a:pt x="81" y="120"/>
                    </a:lnTo>
                    <a:lnTo>
                      <a:pt x="85" y="132"/>
                    </a:lnTo>
                    <a:lnTo>
                      <a:pt x="87" y="143"/>
                    </a:lnTo>
                    <a:lnTo>
                      <a:pt x="91" y="151"/>
                    </a:lnTo>
                    <a:lnTo>
                      <a:pt x="95" y="162"/>
                    </a:lnTo>
                    <a:lnTo>
                      <a:pt x="97" y="173"/>
                    </a:lnTo>
                    <a:lnTo>
                      <a:pt x="100" y="185"/>
                    </a:lnTo>
                    <a:lnTo>
                      <a:pt x="102" y="189"/>
                    </a:lnTo>
                    <a:lnTo>
                      <a:pt x="104" y="194"/>
                    </a:lnTo>
                    <a:lnTo>
                      <a:pt x="106" y="200"/>
                    </a:lnTo>
                    <a:lnTo>
                      <a:pt x="108" y="206"/>
                    </a:lnTo>
                    <a:lnTo>
                      <a:pt x="108" y="211"/>
                    </a:lnTo>
                    <a:lnTo>
                      <a:pt x="110" y="217"/>
                    </a:lnTo>
                    <a:lnTo>
                      <a:pt x="112" y="223"/>
                    </a:lnTo>
                    <a:lnTo>
                      <a:pt x="114" y="228"/>
                    </a:lnTo>
                    <a:lnTo>
                      <a:pt x="116" y="240"/>
                    </a:lnTo>
                    <a:lnTo>
                      <a:pt x="119" y="251"/>
                    </a:lnTo>
                    <a:lnTo>
                      <a:pt x="123" y="261"/>
                    </a:lnTo>
                    <a:lnTo>
                      <a:pt x="125" y="272"/>
                    </a:lnTo>
                    <a:lnTo>
                      <a:pt x="127" y="282"/>
                    </a:lnTo>
                    <a:lnTo>
                      <a:pt x="129" y="293"/>
                    </a:lnTo>
                    <a:lnTo>
                      <a:pt x="129" y="299"/>
                    </a:lnTo>
                    <a:lnTo>
                      <a:pt x="133" y="304"/>
                    </a:lnTo>
                    <a:lnTo>
                      <a:pt x="133" y="310"/>
                    </a:lnTo>
                    <a:lnTo>
                      <a:pt x="135" y="316"/>
                    </a:lnTo>
                    <a:lnTo>
                      <a:pt x="135" y="325"/>
                    </a:lnTo>
                    <a:lnTo>
                      <a:pt x="137" y="335"/>
                    </a:lnTo>
                    <a:lnTo>
                      <a:pt x="137" y="346"/>
                    </a:lnTo>
                    <a:lnTo>
                      <a:pt x="138" y="356"/>
                    </a:lnTo>
                    <a:lnTo>
                      <a:pt x="138" y="365"/>
                    </a:lnTo>
                    <a:lnTo>
                      <a:pt x="138" y="375"/>
                    </a:lnTo>
                    <a:lnTo>
                      <a:pt x="138" y="382"/>
                    </a:lnTo>
                    <a:lnTo>
                      <a:pt x="138" y="3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89" name="Freeform 21"/>
              <p:cNvSpPr>
                <a:spLocks/>
              </p:cNvSpPr>
              <p:nvPr/>
            </p:nvSpPr>
            <p:spPr bwMode="auto">
              <a:xfrm>
                <a:off x="1692" y="2521"/>
                <a:ext cx="111" cy="53"/>
              </a:xfrm>
              <a:custGeom>
                <a:avLst/>
                <a:gdLst>
                  <a:gd name="T0" fmla="*/ 19 w 222"/>
                  <a:gd name="T1" fmla="*/ 70 h 106"/>
                  <a:gd name="T2" fmla="*/ 17 w 222"/>
                  <a:gd name="T3" fmla="*/ 57 h 106"/>
                  <a:gd name="T4" fmla="*/ 13 w 222"/>
                  <a:gd name="T5" fmla="*/ 40 h 106"/>
                  <a:gd name="T6" fmla="*/ 9 w 222"/>
                  <a:gd name="T7" fmla="*/ 27 h 106"/>
                  <a:gd name="T8" fmla="*/ 5 w 222"/>
                  <a:gd name="T9" fmla="*/ 15 h 106"/>
                  <a:gd name="T10" fmla="*/ 1 w 222"/>
                  <a:gd name="T11" fmla="*/ 4 h 106"/>
                  <a:gd name="T12" fmla="*/ 0 w 222"/>
                  <a:gd name="T13" fmla="*/ 0 h 106"/>
                  <a:gd name="T14" fmla="*/ 1 w 222"/>
                  <a:gd name="T15" fmla="*/ 13 h 106"/>
                  <a:gd name="T16" fmla="*/ 3 w 222"/>
                  <a:gd name="T17" fmla="*/ 27 h 106"/>
                  <a:gd name="T18" fmla="*/ 7 w 222"/>
                  <a:gd name="T19" fmla="*/ 40 h 106"/>
                  <a:gd name="T20" fmla="*/ 11 w 222"/>
                  <a:gd name="T21" fmla="*/ 53 h 106"/>
                  <a:gd name="T22" fmla="*/ 13 w 222"/>
                  <a:gd name="T23" fmla="*/ 65 h 106"/>
                  <a:gd name="T24" fmla="*/ 15 w 222"/>
                  <a:gd name="T25" fmla="*/ 72 h 106"/>
                  <a:gd name="T26" fmla="*/ 24 w 222"/>
                  <a:gd name="T27" fmla="*/ 78 h 106"/>
                  <a:gd name="T28" fmla="*/ 41 w 222"/>
                  <a:gd name="T29" fmla="*/ 82 h 106"/>
                  <a:gd name="T30" fmla="*/ 55 w 222"/>
                  <a:gd name="T31" fmla="*/ 86 h 106"/>
                  <a:gd name="T32" fmla="*/ 66 w 222"/>
                  <a:gd name="T33" fmla="*/ 89 h 106"/>
                  <a:gd name="T34" fmla="*/ 79 w 222"/>
                  <a:gd name="T35" fmla="*/ 91 h 106"/>
                  <a:gd name="T36" fmla="*/ 95 w 222"/>
                  <a:gd name="T37" fmla="*/ 95 h 106"/>
                  <a:gd name="T38" fmla="*/ 110 w 222"/>
                  <a:gd name="T39" fmla="*/ 97 h 106"/>
                  <a:gd name="T40" fmla="*/ 121 w 222"/>
                  <a:gd name="T41" fmla="*/ 99 h 106"/>
                  <a:gd name="T42" fmla="*/ 134 w 222"/>
                  <a:gd name="T43" fmla="*/ 101 h 106"/>
                  <a:gd name="T44" fmla="*/ 150 w 222"/>
                  <a:gd name="T45" fmla="*/ 105 h 106"/>
                  <a:gd name="T46" fmla="*/ 163 w 222"/>
                  <a:gd name="T47" fmla="*/ 106 h 106"/>
                  <a:gd name="T48" fmla="*/ 176 w 222"/>
                  <a:gd name="T49" fmla="*/ 106 h 106"/>
                  <a:gd name="T50" fmla="*/ 190 w 222"/>
                  <a:gd name="T51" fmla="*/ 106 h 106"/>
                  <a:gd name="T52" fmla="*/ 203 w 222"/>
                  <a:gd name="T53" fmla="*/ 106 h 106"/>
                  <a:gd name="T54" fmla="*/ 212 w 222"/>
                  <a:gd name="T55" fmla="*/ 106 h 106"/>
                  <a:gd name="T56" fmla="*/ 222 w 222"/>
                  <a:gd name="T57" fmla="*/ 105 h 106"/>
                  <a:gd name="T58" fmla="*/ 214 w 222"/>
                  <a:gd name="T59" fmla="*/ 103 h 106"/>
                  <a:gd name="T60" fmla="*/ 203 w 222"/>
                  <a:gd name="T61" fmla="*/ 103 h 106"/>
                  <a:gd name="T62" fmla="*/ 193 w 222"/>
                  <a:gd name="T63" fmla="*/ 103 h 106"/>
                  <a:gd name="T64" fmla="*/ 182 w 222"/>
                  <a:gd name="T65" fmla="*/ 103 h 106"/>
                  <a:gd name="T66" fmla="*/ 171 w 222"/>
                  <a:gd name="T67" fmla="*/ 101 h 106"/>
                  <a:gd name="T68" fmla="*/ 161 w 222"/>
                  <a:gd name="T69" fmla="*/ 99 h 106"/>
                  <a:gd name="T70" fmla="*/ 148 w 222"/>
                  <a:gd name="T71" fmla="*/ 97 h 106"/>
                  <a:gd name="T72" fmla="*/ 134 w 222"/>
                  <a:gd name="T73" fmla="*/ 95 h 106"/>
                  <a:gd name="T74" fmla="*/ 121 w 222"/>
                  <a:gd name="T75" fmla="*/ 93 h 106"/>
                  <a:gd name="T76" fmla="*/ 110 w 222"/>
                  <a:gd name="T77" fmla="*/ 91 h 106"/>
                  <a:gd name="T78" fmla="*/ 98 w 222"/>
                  <a:gd name="T79" fmla="*/ 89 h 106"/>
                  <a:gd name="T80" fmla="*/ 85 w 222"/>
                  <a:gd name="T81" fmla="*/ 86 h 106"/>
                  <a:gd name="T82" fmla="*/ 74 w 222"/>
                  <a:gd name="T83" fmla="*/ 84 h 106"/>
                  <a:gd name="T84" fmla="*/ 58 w 222"/>
                  <a:gd name="T85" fmla="*/ 82 h 106"/>
                  <a:gd name="T86" fmla="*/ 43 w 222"/>
                  <a:gd name="T87" fmla="*/ 78 h 106"/>
                  <a:gd name="T88" fmla="*/ 28 w 222"/>
                  <a:gd name="T89" fmla="*/ 74 h 106"/>
                  <a:gd name="T90" fmla="*/ 20 w 222"/>
                  <a:gd name="T91" fmla="*/ 74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2"/>
                  <a:gd name="T139" fmla="*/ 0 h 106"/>
                  <a:gd name="T140" fmla="*/ 222 w 222"/>
                  <a:gd name="T141" fmla="*/ 106 h 1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2" h="106">
                    <a:moveTo>
                      <a:pt x="20" y="74"/>
                    </a:moveTo>
                    <a:lnTo>
                      <a:pt x="19" y="70"/>
                    </a:lnTo>
                    <a:lnTo>
                      <a:pt x="19" y="67"/>
                    </a:lnTo>
                    <a:lnTo>
                      <a:pt x="17" y="57"/>
                    </a:lnTo>
                    <a:lnTo>
                      <a:pt x="15" y="46"/>
                    </a:lnTo>
                    <a:lnTo>
                      <a:pt x="13" y="40"/>
                    </a:lnTo>
                    <a:lnTo>
                      <a:pt x="11" y="32"/>
                    </a:lnTo>
                    <a:lnTo>
                      <a:pt x="9" y="27"/>
                    </a:lnTo>
                    <a:lnTo>
                      <a:pt x="9" y="21"/>
                    </a:lnTo>
                    <a:lnTo>
                      <a:pt x="5" y="15"/>
                    </a:lnTo>
                    <a:lnTo>
                      <a:pt x="3" y="10"/>
                    </a:lnTo>
                    <a:lnTo>
                      <a:pt x="1" y="4"/>
                    </a:lnTo>
                    <a:lnTo>
                      <a:pt x="1" y="0"/>
                    </a:lnTo>
                    <a:lnTo>
                      <a:pt x="0" y="0"/>
                    </a:lnTo>
                    <a:lnTo>
                      <a:pt x="1" y="10"/>
                    </a:lnTo>
                    <a:lnTo>
                      <a:pt x="1" y="13"/>
                    </a:lnTo>
                    <a:lnTo>
                      <a:pt x="3" y="19"/>
                    </a:lnTo>
                    <a:lnTo>
                      <a:pt x="3" y="27"/>
                    </a:lnTo>
                    <a:lnTo>
                      <a:pt x="5" y="32"/>
                    </a:lnTo>
                    <a:lnTo>
                      <a:pt x="7" y="40"/>
                    </a:lnTo>
                    <a:lnTo>
                      <a:pt x="9" y="46"/>
                    </a:lnTo>
                    <a:lnTo>
                      <a:pt x="11" y="53"/>
                    </a:lnTo>
                    <a:lnTo>
                      <a:pt x="13" y="59"/>
                    </a:lnTo>
                    <a:lnTo>
                      <a:pt x="13" y="65"/>
                    </a:lnTo>
                    <a:lnTo>
                      <a:pt x="15" y="68"/>
                    </a:lnTo>
                    <a:lnTo>
                      <a:pt x="15" y="72"/>
                    </a:lnTo>
                    <a:lnTo>
                      <a:pt x="17" y="76"/>
                    </a:lnTo>
                    <a:lnTo>
                      <a:pt x="24" y="78"/>
                    </a:lnTo>
                    <a:lnTo>
                      <a:pt x="34" y="80"/>
                    </a:lnTo>
                    <a:lnTo>
                      <a:pt x="41" y="82"/>
                    </a:lnTo>
                    <a:lnTo>
                      <a:pt x="49" y="84"/>
                    </a:lnTo>
                    <a:lnTo>
                      <a:pt x="55" y="86"/>
                    </a:lnTo>
                    <a:lnTo>
                      <a:pt x="60" y="87"/>
                    </a:lnTo>
                    <a:lnTo>
                      <a:pt x="66" y="89"/>
                    </a:lnTo>
                    <a:lnTo>
                      <a:pt x="74" y="91"/>
                    </a:lnTo>
                    <a:lnTo>
                      <a:pt x="79" y="91"/>
                    </a:lnTo>
                    <a:lnTo>
                      <a:pt x="87" y="93"/>
                    </a:lnTo>
                    <a:lnTo>
                      <a:pt x="95" y="95"/>
                    </a:lnTo>
                    <a:lnTo>
                      <a:pt x="106" y="97"/>
                    </a:lnTo>
                    <a:lnTo>
                      <a:pt x="110" y="97"/>
                    </a:lnTo>
                    <a:lnTo>
                      <a:pt x="115" y="99"/>
                    </a:lnTo>
                    <a:lnTo>
                      <a:pt x="121" y="99"/>
                    </a:lnTo>
                    <a:lnTo>
                      <a:pt x="127" y="101"/>
                    </a:lnTo>
                    <a:lnTo>
                      <a:pt x="134" y="101"/>
                    </a:lnTo>
                    <a:lnTo>
                      <a:pt x="142" y="105"/>
                    </a:lnTo>
                    <a:lnTo>
                      <a:pt x="150" y="105"/>
                    </a:lnTo>
                    <a:lnTo>
                      <a:pt x="159" y="106"/>
                    </a:lnTo>
                    <a:lnTo>
                      <a:pt x="163" y="106"/>
                    </a:lnTo>
                    <a:lnTo>
                      <a:pt x="171" y="106"/>
                    </a:lnTo>
                    <a:lnTo>
                      <a:pt x="176" y="106"/>
                    </a:lnTo>
                    <a:lnTo>
                      <a:pt x="182" y="106"/>
                    </a:lnTo>
                    <a:lnTo>
                      <a:pt x="190" y="106"/>
                    </a:lnTo>
                    <a:lnTo>
                      <a:pt x="197" y="106"/>
                    </a:lnTo>
                    <a:lnTo>
                      <a:pt x="203" y="106"/>
                    </a:lnTo>
                    <a:lnTo>
                      <a:pt x="209" y="106"/>
                    </a:lnTo>
                    <a:lnTo>
                      <a:pt x="212" y="106"/>
                    </a:lnTo>
                    <a:lnTo>
                      <a:pt x="218" y="106"/>
                    </a:lnTo>
                    <a:lnTo>
                      <a:pt x="222" y="105"/>
                    </a:lnTo>
                    <a:lnTo>
                      <a:pt x="214" y="103"/>
                    </a:lnTo>
                    <a:lnTo>
                      <a:pt x="209" y="103"/>
                    </a:lnTo>
                    <a:lnTo>
                      <a:pt x="203" y="103"/>
                    </a:lnTo>
                    <a:lnTo>
                      <a:pt x="199" y="103"/>
                    </a:lnTo>
                    <a:lnTo>
                      <a:pt x="193" y="103"/>
                    </a:lnTo>
                    <a:lnTo>
                      <a:pt x="190" y="103"/>
                    </a:lnTo>
                    <a:lnTo>
                      <a:pt x="182" y="103"/>
                    </a:lnTo>
                    <a:lnTo>
                      <a:pt x="176" y="103"/>
                    </a:lnTo>
                    <a:lnTo>
                      <a:pt x="171" y="101"/>
                    </a:lnTo>
                    <a:lnTo>
                      <a:pt x="167" y="101"/>
                    </a:lnTo>
                    <a:lnTo>
                      <a:pt x="161" y="99"/>
                    </a:lnTo>
                    <a:lnTo>
                      <a:pt x="155" y="99"/>
                    </a:lnTo>
                    <a:lnTo>
                      <a:pt x="148" y="97"/>
                    </a:lnTo>
                    <a:lnTo>
                      <a:pt x="142" y="97"/>
                    </a:lnTo>
                    <a:lnTo>
                      <a:pt x="134" y="95"/>
                    </a:lnTo>
                    <a:lnTo>
                      <a:pt x="125" y="95"/>
                    </a:lnTo>
                    <a:lnTo>
                      <a:pt x="121" y="93"/>
                    </a:lnTo>
                    <a:lnTo>
                      <a:pt x="115" y="93"/>
                    </a:lnTo>
                    <a:lnTo>
                      <a:pt x="110" y="91"/>
                    </a:lnTo>
                    <a:lnTo>
                      <a:pt x="104" y="91"/>
                    </a:lnTo>
                    <a:lnTo>
                      <a:pt x="98" y="89"/>
                    </a:lnTo>
                    <a:lnTo>
                      <a:pt x="93" y="89"/>
                    </a:lnTo>
                    <a:lnTo>
                      <a:pt x="85" y="86"/>
                    </a:lnTo>
                    <a:lnTo>
                      <a:pt x="81" y="86"/>
                    </a:lnTo>
                    <a:lnTo>
                      <a:pt x="74" y="84"/>
                    </a:lnTo>
                    <a:lnTo>
                      <a:pt x="66" y="84"/>
                    </a:lnTo>
                    <a:lnTo>
                      <a:pt x="58" y="82"/>
                    </a:lnTo>
                    <a:lnTo>
                      <a:pt x="53" y="80"/>
                    </a:lnTo>
                    <a:lnTo>
                      <a:pt x="43" y="78"/>
                    </a:lnTo>
                    <a:lnTo>
                      <a:pt x="38" y="78"/>
                    </a:lnTo>
                    <a:lnTo>
                      <a:pt x="28" y="74"/>
                    </a:lnTo>
                    <a:lnTo>
                      <a:pt x="20"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90" name="Freeform 22"/>
              <p:cNvSpPr>
                <a:spLocks/>
              </p:cNvSpPr>
              <p:nvPr/>
            </p:nvSpPr>
            <p:spPr bwMode="auto">
              <a:xfrm>
                <a:off x="1864" y="2575"/>
                <a:ext cx="12" cy="2"/>
              </a:xfrm>
              <a:custGeom>
                <a:avLst/>
                <a:gdLst>
                  <a:gd name="T0" fmla="*/ 25 w 25"/>
                  <a:gd name="T1" fmla="*/ 0 h 4"/>
                  <a:gd name="T2" fmla="*/ 18 w 25"/>
                  <a:gd name="T3" fmla="*/ 0 h 4"/>
                  <a:gd name="T4" fmla="*/ 12 w 25"/>
                  <a:gd name="T5" fmla="*/ 0 h 4"/>
                  <a:gd name="T6" fmla="*/ 4 w 25"/>
                  <a:gd name="T7" fmla="*/ 2 h 4"/>
                  <a:gd name="T8" fmla="*/ 0 w 25"/>
                  <a:gd name="T9" fmla="*/ 4 h 4"/>
                  <a:gd name="T10" fmla="*/ 4 w 25"/>
                  <a:gd name="T11" fmla="*/ 4 h 4"/>
                  <a:gd name="T12" fmla="*/ 6 w 25"/>
                  <a:gd name="T13" fmla="*/ 2 h 4"/>
                  <a:gd name="T14" fmla="*/ 16 w 25"/>
                  <a:gd name="T15" fmla="*/ 2 h 4"/>
                  <a:gd name="T16" fmla="*/ 25 w 25"/>
                  <a:gd name="T17" fmla="*/ 0 h 4"/>
                  <a:gd name="T18" fmla="*/ 25 w 25"/>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4"/>
                  <a:gd name="T32" fmla="*/ 25 w 25"/>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4">
                    <a:moveTo>
                      <a:pt x="25" y="0"/>
                    </a:moveTo>
                    <a:lnTo>
                      <a:pt x="18" y="0"/>
                    </a:lnTo>
                    <a:lnTo>
                      <a:pt x="12" y="0"/>
                    </a:lnTo>
                    <a:lnTo>
                      <a:pt x="4" y="2"/>
                    </a:lnTo>
                    <a:lnTo>
                      <a:pt x="0" y="4"/>
                    </a:lnTo>
                    <a:lnTo>
                      <a:pt x="4" y="4"/>
                    </a:lnTo>
                    <a:lnTo>
                      <a:pt x="6" y="2"/>
                    </a:lnTo>
                    <a:lnTo>
                      <a:pt x="16" y="2"/>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91" name="Freeform 23"/>
              <p:cNvSpPr>
                <a:spLocks/>
              </p:cNvSpPr>
              <p:nvPr/>
            </p:nvSpPr>
            <p:spPr bwMode="auto">
              <a:xfrm>
                <a:off x="1941" y="2430"/>
                <a:ext cx="32" cy="121"/>
              </a:xfrm>
              <a:custGeom>
                <a:avLst/>
                <a:gdLst>
                  <a:gd name="T0" fmla="*/ 0 w 65"/>
                  <a:gd name="T1" fmla="*/ 235 h 241"/>
                  <a:gd name="T2" fmla="*/ 2 w 65"/>
                  <a:gd name="T3" fmla="*/ 222 h 241"/>
                  <a:gd name="T4" fmla="*/ 4 w 65"/>
                  <a:gd name="T5" fmla="*/ 205 h 241"/>
                  <a:gd name="T6" fmla="*/ 8 w 65"/>
                  <a:gd name="T7" fmla="*/ 186 h 241"/>
                  <a:gd name="T8" fmla="*/ 12 w 65"/>
                  <a:gd name="T9" fmla="*/ 167 h 241"/>
                  <a:gd name="T10" fmla="*/ 16 w 65"/>
                  <a:gd name="T11" fmla="*/ 144 h 241"/>
                  <a:gd name="T12" fmla="*/ 23 w 65"/>
                  <a:gd name="T13" fmla="*/ 123 h 241"/>
                  <a:gd name="T14" fmla="*/ 29 w 65"/>
                  <a:gd name="T15" fmla="*/ 102 h 241"/>
                  <a:gd name="T16" fmla="*/ 33 w 65"/>
                  <a:gd name="T17" fmla="*/ 81 h 241"/>
                  <a:gd name="T18" fmla="*/ 38 w 65"/>
                  <a:gd name="T19" fmla="*/ 60 h 241"/>
                  <a:gd name="T20" fmla="*/ 44 w 65"/>
                  <a:gd name="T21" fmla="*/ 43 h 241"/>
                  <a:gd name="T22" fmla="*/ 48 w 65"/>
                  <a:gd name="T23" fmla="*/ 26 h 241"/>
                  <a:gd name="T24" fmla="*/ 54 w 65"/>
                  <a:gd name="T25" fmla="*/ 13 h 241"/>
                  <a:gd name="T26" fmla="*/ 57 w 65"/>
                  <a:gd name="T27" fmla="*/ 3 h 241"/>
                  <a:gd name="T28" fmla="*/ 61 w 65"/>
                  <a:gd name="T29" fmla="*/ 0 h 241"/>
                  <a:gd name="T30" fmla="*/ 61 w 65"/>
                  <a:gd name="T31" fmla="*/ 7 h 241"/>
                  <a:gd name="T32" fmla="*/ 57 w 65"/>
                  <a:gd name="T33" fmla="*/ 22 h 241"/>
                  <a:gd name="T34" fmla="*/ 54 w 65"/>
                  <a:gd name="T35" fmla="*/ 38 h 241"/>
                  <a:gd name="T36" fmla="*/ 50 w 65"/>
                  <a:gd name="T37" fmla="*/ 53 h 241"/>
                  <a:gd name="T38" fmla="*/ 46 w 65"/>
                  <a:gd name="T39" fmla="*/ 68 h 241"/>
                  <a:gd name="T40" fmla="*/ 42 w 65"/>
                  <a:gd name="T41" fmla="*/ 83 h 241"/>
                  <a:gd name="T42" fmla="*/ 40 w 65"/>
                  <a:gd name="T43" fmla="*/ 98 h 241"/>
                  <a:gd name="T44" fmla="*/ 36 w 65"/>
                  <a:gd name="T45" fmla="*/ 114 h 241"/>
                  <a:gd name="T46" fmla="*/ 33 w 65"/>
                  <a:gd name="T47" fmla="*/ 127 h 241"/>
                  <a:gd name="T48" fmla="*/ 29 w 65"/>
                  <a:gd name="T49" fmla="*/ 142 h 241"/>
                  <a:gd name="T50" fmla="*/ 25 w 65"/>
                  <a:gd name="T51" fmla="*/ 157 h 241"/>
                  <a:gd name="T52" fmla="*/ 21 w 65"/>
                  <a:gd name="T53" fmla="*/ 172 h 241"/>
                  <a:gd name="T54" fmla="*/ 17 w 65"/>
                  <a:gd name="T55" fmla="*/ 188 h 241"/>
                  <a:gd name="T56" fmla="*/ 12 w 65"/>
                  <a:gd name="T57" fmla="*/ 203 h 241"/>
                  <a:gd name="T58" fmla="*/ 8 w 65"/>
                  <a:gd name="T59" fmla="*/ 218 h 241"/>
                  <a:gd name="T60" fmla="*/ 2 w 65"/>
                  <a:gd name="T61" fmla="*/ 233 h 241"/>
                  <a:gd name="T62" fmla="*/ 0 w 65"/>
                  <a:gd name="T63" fmla="*/ 241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
                  <a:gd name="T97" fmla="*/ 0 h 241"/>
                  <a:gd name="T98" fmla="*/ 65 w 65"/>
                  <a:gd name="T99" fmla="*/ 241 h 2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 h="241">
                    <a:moveTo>
                      <a:pt x="0" y="241"/>
                    </a:moveTo>
                    <a:lnTo>
                      <a:pt x="0" y="235"/>
                    </a:lnTo>
                    <a:lnTo>
                      <a:pt x="0" y="229"/>
                    </a:lnTo>
                    <a:lnTo>
                      <a:pt x="2" y="222"/>
                    </a:lnTo>
                    <a:lnTo>
                      <a:pt x="2" y="214"/>
                    </a:lnTo>
                    <a:lnTo>
                      <a:pt x="4" y="205"/>
                    </a:lnTo>
                    <a:lnTo>
                      <a:pt x="6" y="195"/>
                    </a:lnTo>
                    <a:lnTo>
                      <a:pt x="8" y="186"/>
                    </a:lnTo>
                    <a:lnTo>
                      <a:pt x="10" y="178"/>
                    </a:lnTo>
                    <a:lnTo>
                      <a:pt x="12" y="167"/>
                    </a:lnTo>
                    <a:lnTo>
                      <a:pt x="14" y="155"/>
                    </a:lnTo>
                    <a:lnTo>
                      <a:pt x="16" y="144"/>
                    </a:lnTo>
                    <a:lnTo>
                      <a:pt x="19" y="134"/>
                    </a:lnTo>
                    <a:lnTo>
                      <a:pt x="23" y="123"/>
                    </a:lnTo>
                    <a:lnTo>
                      <a:pt x="25" y="114"/>
                    </a:lnTo>
                    <a:lnTo>
                      <a:pt x="29" y="102"/>
                    </a:lnTo>
                    <a:lnTo>
                      <a:pt x="31" y="93"/>
                    </a:lnTo>
                    <a:lnTo>
                      <a:pt x="33" y="81"/>
                    </a:lnTo>
                    <a:lnTo>
                      <a:pt x="36" y="72"/>
                    </a:lnTo>
                    <a:lnTo>
                      <a:pt x="38" y="60"/>
                    </a:lnTo>
                    <a:lnTo>
                      <a:pt x="42" y="53"/>
                    </a:lnTo>
                    <a:lnTo>
                      <a:pt x="44" y="43"/>
                    </a:lnTo>
                    <a:lnTo>
                      <a:pt x="46" y="34"/>
                    </a:lnTo>
                    <a:lnTo>
                      <a:pt x="48" y="26"/>
                    </a:lnTo>
                    <a:lnTo>
                      <a:pt x="52" y="20"/>
                    </a:lnTo>
                    <a:lnTo>
                      <a:pt x="54" y="13"/>
                    </a:lnTo>
                    <a:lnTo>
                      <a:pt x="55" y="7"/>
                    </a:lnTo>
                    <a:lnTo>
                      <a:pt x="57" y="3"/>
                    </a:lnTo>
                    <a:lnTo>
                      <a:pt x="59" y="1"/>
                    </a:lnTo>
                    <a:lnTo>
                      <a:pt x="61" y="0"/>
                    </a:lnTo>
                    <a:lnTo>
                      <a:pt x="65" y="1"/>
                    </a:lnTo>
                    <a:lnTo>
                      <a:pt x="61" y="7"/>
                    </a:lnTo>
                    <a:lnTo>
                      <a:pt x="59" y="17"/>
                    </a:lnTo>
                    <a:lnTo>
                      <a:pt x="57" y="22"/>
                    </a:lnTo>
                    <a:lnTo>
                      <a:pt x="55" y="30"/>
                    </a:lnTo>
                    <a:lnTo>
                      <a:pt x="54" y="38"/>
                    </a:lnTo>
                    <a:lnTo>
                      <a:pt x="52" y="45"/>
                    </a:lnTo>
                    <a:lnTo>
                      <a:pt x="50" y="53"/>
                    </a:lnTo>
                    <a:lnTo>
                      <a:pt x="48" y="60"/>
                    </a:lnTo>
                    <a:lnTo>
                      <a:pt x="46" y="68"/>
                    </a:lnTo>
                    <a:lnTo>
                      <a:pt x="44" y="76"/>
                    </a:lnTo>
                    <a:lnTo>
                      <a:pt x="42" y="83"/>
                    </a:lnTo>
                    <a:lnTo>
                      <a:pt x="42" y="91"/>
                    </a:lnTo>
                    <a:lnTo>
                      <a:pt x="40" y="98"/>
                    </a:lnTo>
                    <a:lnTo>
                      <a:pt x="38" y="106"/>
                    </a:lnTo>
                    <a:lnTo>
                      <a:pt x="36" y="114"/>
                    </a:lnTo>
                    <a:lnTo>
                      <a:pt x="36" y="121"/>
                    </a:lnTo>
                    <a:lnTo>
                      <a:pt x="33" y="127"/>
                    </a:lnTo>
                    <a:lnTo>
                      <a:pt x="31" y="136"/>
                    </a:lnTo>
                    <a:lnTo>
                      <a:pt x="29" y="142"/>
                    </a:lnTo>
                    <a:lnTo>
                      <a:pt x="27" y="152"/>
                    </a:lnTo>
                    <a:lnTo>
                      <a:pt x="25" y="157"/>
                    </a:lnTo>
                    <a:lnTo>
                      <a:pt x="23" y="165"/>
                    </a:lnTo>
                    <a:lnTo>
                      <a:pt x="21" y="172"/>
                    </a:lnTo>
                    <a:lnTo>
                      <a:pt x="19" y="180"/>
                    </a:lnTo>
                    <a:lnTo>
                      <a:pt x="17" y="188"/>
                    </a:lnTo>
                    <a:lnTo>
                      <a:pt x="16" y="195"/>
                    </a:lnTo>
                    <a:lnTo>
                      <a:pt x="12" y="203"/>
                    </a:lnTo>
                    <a:lnTo>
                      <a:pt x="10" y="210"/>
                    </a:lnTo>
                    <a:lnTo>
                      <a:pt x="8" y="218"/>
                    </a:lnTo>
                    <a:lnTo>
                      <a:pt x="4" y="226"/>
                    </a:lnTo>
                    <a:lnTo>
                      <a:pt x="2" y="233"/>
                    </a:lnTo>
                    <a:lnTo>
                      <a:pt x="0"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92" name="Freeform 24"/>
              <p:cNvSpPr>
                <a:spLocks/>
              </p:cNvSpPr>
              <p:nvPr/>
            </p:nvSpPr>
            <p:spPr bwMode="auto">
              <a:xfrm>
                <a:off x="1973" y="2401"/>
                <a:ext cx="4" cy="19"/>
              </a:xfrm>
              <a:custGeom>
                <a:avLst/>
                <a:gdLst>
                  <a:gd name="T0" fmla="*/ 2 w 8"/>
                  <a:gd name="T1" fmla="*/ 38 h 38"/>
                  <a:gd name="T2" fmla="*/ 4 w 8"/>
                  <a:gd name="T3" fmla="*/ 28 h 38"/>
                  <a:gd name="T4" fmla="*/ 8 w 8"/>
                  <a:gd name="T5" fmla="*/ 19 h 38"/>
                  <a:gd name="T6" fmla="*/ 8 w 8"/>
                  <a:gd name="T7" fmla="*/ 9 h 38"/>
                  <a:gd name="T8" fmla="*/ 8 w 8"/>
                  <a:gd name="T9" fmla="*/ 0 h 38"/>
                  <a:gd name="T10" fmla="*/ 6 w 8"/>
                  <a:gd name="T11" fmla="*/ 1 h 38"/>
                  <a:gd name="T12" fmla="*/ 4 w 8"/>
                  <a:gd name="T13" fmla="*/ 5 h 38"/>
                  <a:gd name="T14" fmla="*/ 2 w 8"/>
                  <a:gd name="T15" fmla="*/ 11 h 38"/>
                  <a:gd name="T16" fmla="*/ 0 w 8"/>
                  <a:gd name="T17" fmla="*/ 17 h 38"/>
                  <a:gd name="T18" fmla="*/ 0 w 8"/>
                  <a:gd name="T19" fmla="*/ 22 h 38"/>
                  <a:gd name="T20" fmla="*/ 0 w 8"/>
                  <a:gd name="T21" fmla="*/ 30 h 38"/>
                  <a:gd name="T22" fmla="*/ 0 w 8"/>
                  <a:gd name="T23" fmla="*/ 34 h 38"/>
                  <a:gd name="T24" fmla="*/ 2 w 8"/>
                  <a:gd name="T25" fmla="*/ 38 h 38"/>
                  <a:gd name="T26" fmla="*/ 2 w 8"/>
                  <a:gd name="T27" fmla="*/ 38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38"/>
                  <a:gd name="T44" fmla="*/ 8 w 8"/>
                  <a:gd name="T45" fmla="*/ 38 h 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38">
                    <a:moveTo>
                      <a:pt x="2" y="38"/>
                    </a:moveTo>
                    <a:lnTo>
                      <a:pt x="4" y="28"/>
                    </a:lnTo>
                    <a:lnTo>
                      <a:pt x="8" y="19"/>
                    </a:lnTo>
                    <a:lnTo>
                      <a:pt x="8" y="9"/>
                    </a:lnTo>
                    <a:lnTo>
                      <a:pt x="8" y="0"/>
                    </a:lnTo>
                    <a:lnTo>
                      <a:pt x="6" y="1"/>
                    </a:lnTo>
                    <a:lnTo>
                      <a:pt x="4" y="5"/>
                    </a:lnTo>
                    <a:lnTo>
                      <a:pt x="2" y="11"/>
                    </a:lnTo>
                    <a:lnTo>
                      <a:pt x="0" y="17"/>
                    </a:lnTo>
                    <a:lnTo>
                      <a:pt x="0" y="22"/>
                    </a:lnTo>
                    <a:lnTo>
                      <a:pt x="0" y="30"/>
                    </a:lnTo>
                    <a:lnTo>
                      <a:pt x="0" y="34"/>
                    </a:lnTo>
                    <a:lnTo>
                      <a:pt x="2"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93" name="Freeform 25"/>
              <p:cNvSpPr>
                <a:spLocks/>
              </p:cNvSpPr>
              <p:nvPr/>
            </p:nvSpPr>
            <p:spPr bwMode="auto">
              <a:xfrm>
                <a:off x="1679" y="2563"/>
                <a:ext cx="15" cy="15"/>
              </a:xfrm>
              <a:custGeom>
                <a:avLst/>
                <a:gdLst>
                  <a:gd name="T0" fmla="*/ 0 w 28"/>
                  <a:gd name="T1" fmla="*/ 0 h 28"/>
                  <a:gd name="T2" fmla="*/ 0 w 28"/>
                  <a:gd name="T3" fmla="*/ 1 h 28"/>
                  <a:gd name="T4" fmla="*/ 2 w 28"/>
                  <a:gd name="T5" fmla="*/ 7 h 28"/>
                  <a:gd name="T6" fmla="*/ 2 w 28"/>
                  <a:gd name="T7" fmla="*/ 9 h 28"/>
                  <a:gd name="T8" fmla="*/ 4 w 28"/>
                  <a:gd name="T9" fmla="*/ 13 h 28"/>
                  <a:gd name="T10" fmla="*/ 4 w 28"/>
                  <a:gd name="T11" fmla="*/ 19 h 28"/>
                  <a:gd name="T12" fmla="*/ 7 w 28"/>
                  <a:gd name="T13" fmla="*/ 24 h 28"/>
                  <a:gd name="T14" fmla="*/ 11 w 28"/>
                  <a:gd name="T15" fmla="*/ 26 h 28"/>
                  <a:gd name="T16" fmla="*/ 17 w 28"/>
                  <a:gd name="T17" fmla="*/ 28 h 28"/>
                  <a:gd name="T18" fmla="*/ 23 w 28"/>
                  <a:gd name="T19" fmla="*/ 28 h 28"/>
                  <a:gd name="T20" fmla="*/ 28 w 28"/>
                  <a:gd name="T21" fmla="*/ 28 h 28"/>
                  <a:gd name="T22" fmla="*/ 13 w 28"/>
                  <a:gd name="T23" fmla="*/ 22 h 28"/>
                  <a:gd name="T24" fmla="*/ 7 w 28"/>
                  <a:gd name="T25" fmla="*/ 0 h 28"/>
                  <a:gd name="T26" fmla="*/ 4 w 28"/>
                  <a:gd name="T27" fmla="*/ 0 h 28"/>
                  <a:gd name="T28" fmla="*/ 0 w 28"/>
                  <a:gd name="T29" fmla="*/ 0 h 28"/>
                  <a:gd name="T30" fmla="*/ 0 w 28"/>
                  <a:gd name="T31" fmla="*/ 0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28"/>
                  <a:gd name="T50" fmla="*/ 28 w 28"/>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28">
                    <a:moveTo>
                      <a:pt x="0" y="0"/>
                    </a:moveTo>
                    <a:lnTo>
                      <a:pt x="0" y="1"/>
                    </a:lnTo>
                    <a:lnTo>
                      <a:pt x="2" y="7"/>
                    </a:lnTo>
                    <a:lnTo>
                      <a:pt x="2" y="9"/>
                    </a:lnTo>
                    <a:lnTo>
                      <a:pt x="4" y="13"/>
                    </a:lnTo>
                    <a:lnTo>
                      <a:pt x="4" y="19"/>
                    </a:lnTo>
                    <a:lnTo>
                      <a:pt x="7" y="24"/>
                    </a:lnTo>
                    <a:lnTo>
                      <a:pt x="11" y="26"/>
                    </a:lnTo>
                    <a:lnTo>
                      <a:pt x="17" y="28"/>
                    </a:lnTo>
                    <a:lnTo>
                      <a:pt x="23" y="28"/>
                    </a:lnTo>
                    <a:lnTo>
                      <a:pt x="28" y="28"/>
                    </a:lnTo>
                    <a:lnTo>
                      <a:pt x="13" y="22"/>
                    </a:lnTo>
                    <a:lnTo>
                      <a:pt x="7" y="0"/>
                    </a:lnTo>
                    <a:lnTo>
                      <a:pt x="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94" name="Freeform 26"/>
              <p:cNvSpPr>
                <a:spLocks/>
              </p:cNvSpPr>
              <p:nvPr/>
            </p:nvSpPr>
            <p:spPr bwMode="auto">
              <a:xfrm>
                <a:off x="1622" y="2297"/>
                <a:ext cx="18" cy="63"/>
              </a:xfrm>
              <a:custGeom>
                <a:avLst/>
                <a:gdLst>
                  <a:gd name="T0" fmla="*/ 2 w 34"/>
                  <a:gd name="T1" fmla="*/ 0 h 126"/>
                  <a:gd name="T2" fmla="*/ 0 w 34"/>
                  <a:gd name="T3" fmla="*/ 12 h 126"/>
                  <a:gd name="T4" fmla="*/ 0 w 34"/>
                  <a:gd name="T5" fmla="*/ 18 h 126"/>
                  <a:gd name="T6" fmla="*/ 4 w 34"/>
                  <a:gd name="T7" fmla="*/ 23 h 126"/>
                  <a:gd name="T8" fmla="*/ 4 w 34"/>
                  <a:gd name="T9" fmla="*/ 29 h 126"/>
                  <a:gd name="T10" fmla="*/ 7 w 34"/>
                  <a:gd name="T11" fmla="*/ 37 h 126"/>
                  <a:gd name="T12" fmla="*/ 9 w 34"/>
                  <a:gd name="T13" fmla="*/ 44 h 126"/>
                  <a:gd name="T14" fmla="*/ 11 w 34"/>
                  <a:gd name="T15" fmla="*/ 52 h 126"/>
                  <a:gd name="T16" fmla="*/ 13 w 34"/>
                  <a:gd name="T17" fmla="*/ 59 h 126"/>
                  <a:gd name="T18" fmla="*/ 17 w 34"/>
                  <a:gd name="T19" fmla="*/ 67 h 126"/>
                  <a:gd name="T20" fmla="*/ 17 w 34"/>
                  <a:gd name="T21" fmla="*/ 75 h 126"/>
                  <a:gd name="T22" fmla="*/ 19 w 34"/>
                  <a:gd name="T23" fmla="*/ 82 h 126"/>
                  <a:gd name="T24" fmla="*/ 21 w 34"/>
                  <a:gd name="T25" fmla="*/ 90 h 126"/>
                  <a:gd name="T26" fmla="*/ 25 w 34"/>
                  <a:gd name="T27" fmla="*/ 97 h 126"/>
                  <a:gd name="T28" fmla="*/ 26 w 34"/>
                  <a:gd name="T29" fmla="*/ 105 h 126"/>
                  <a:gd name="T30" fmla="*/ 28 w 34"/>
                  <a:gd name="T31" fmla="*/ 113 h 126"/>
                  <a:gd name="T32" fmla="*/ 30 w 34"/>
                  <a:gd name="T33" fmla="*/ 118 h 126"/>
                  <a:gd name="T34" fmla="*/ 34 w 34"/>
                  <a:gd name="T35" fmla="*/ 126 h 126"/>
                  <a:gd name="T36" fmla="*/ 30 w 34"/>
                  <a:gd name="T37" fmla="*/ 118 h 126"/>
                  <a:gd name="T38" fmla="*/ 30 w 34"/>
                  <a:gd name="T39" fmla="*/ 109 h 126"/>
                  <a:gd name="T40" fmla="*/ 26 w 34"/>
                  <a:gd name="T41" fmla="*/ 101 h 126"/>
                  <a:gd name="T42" fmla="*/ 26 w 34"/>
                  <a:gd name="T43" fmla="*/ 94 h 126"/>
                  <a:gd name="T44" fmla="*/ 25 w 34"/>
                  <a:gd name="T45" fmla="*/ 86 h 126"/>
                  <a:gd name="T46" fmla="*/ 21 w 34"/>
                  <a:gd name="T47" fmla="*/ 78 h 126"/>
                  <a:gd name="T48" fmla="*/ 19 w 34"/>
                  <a:gd name="T49" fmla="*/ 69 h 126"/>
                  <a:gd name="T50" fmla="*/ 19 w 34"/>
                  <a:gd name="T51" fmla="*/ 63 h 126"/>
                  <a:gd name="T52" fmla="*/ 15 w 34"/>
                  <a:gd name="T53" fmla="*/ 54 h 126"/>
                  <a:gd name="T54" fmla="*/ 13 w 34"/>
                  <a:gd name="T55" fmla="*/ 46 h 126"/>
                  <a:gd name="T56" fmla="*/ 11 w 34"/>
                  <a:gd name="T57" fmla="*/ 38 h 126"/>
                  <a:gd name="T58" fmla="*/ 9 w 34"/>
                  <a:gd name="T59" fmla="*/ 31 h 126"/>
                  <a:gd name="T60" fmla="*/ 7 w 34"/>
                  <a:gd name="T61" fmla="*/ 23 h 126"/>
                  <a:gd name="T62" fmla="*/ 6 w 34"/>
                  <a:gd name="T63" fmla="*/ 16 h 126"/>
                  <a:gd name="T64" fmla="*/ 4 w 34"/>
                  <a:gd name="T65" fmla="*/ 8 h 126"/>
                  <a:gd name="T66" fmla="*/ 2 w 34"/>
                  <a:gd name="T67" fmla="*/ 0 h 126"/>
                  <a:gd name="T68" fmla="*/ 2 w 34"/>
                  <a:gd name="T69" fmla="*/ 0 h 1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
                  <a:gd name="T106" fmla="*/ 0 h 126"/>
                  <a:gd name="T107" fmla="*/ 34 w 34"/>
                  <a:gd name="T108" fmla="*/ 126 h 1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 h="126">
                    <a:moveTo>
                      <a:pt x="2" y="0"/>
                    </a:moveTo>
                    <a:lnTo>
                      <a:pt x="0" y="12"/>
                    </a:lnTo>
                    <a:lnTo>
                      <a:pt x="0" y="18"/>
                    </a:lnTo>
                    <a:lnTo>
                      <a:pt x="4" y="23"/>
                    </a:lnTo>
                    <a:lnTo>
                      <a:pt x="4" y="29"/>
                    </a:lnTo>
                    <a:lnTo>
                      <a:pt x="7" y="37"/>
                    </a:lnTo>
                    <a:lnTo>
                      <a:pt x="9" y="44"/>
                    </a:lnTo>
                    <a:lnTo>
                      <a:pt x="11" y="52"/>
                    </a:lnTo>
                    <a:lnTo>
                      <a:pt x="13" y="59"/>
                    </a:lnTo>
                    <a:lnTo>
                      <a:pt x="17" y="67"/>
                    </a:lnTo>
                    <a:lnTo>
                      <a:pt x="17" y="75"/>
                    </a:lnTo>
                    <a:lnTo>
                      <a:pt x="19" y="82"/>
                    </a:lnTo>
                    <a:lnTo>
                      <a:pt x="21" y="90"/>
                    </a:lnTo>
                    <a:lnTo>
                      <a:pt x="25" y="97"/>
                    </a:lnTo>
                    <a:lnTo>
                      <a:pt x="26" y="105"/>
                    </a:lnTo>
                    <a:lnTo>
                      <a:pt x="28" y="113"/>
                    </a:lnTo>
                    <a:lnTo>
                      <a:pt x="30" y="118"/>
                    </a:lnTo>
                    <a:lnTo>
                      <a:pt x="34" y="126"/>
                    </a:lnTo>
                    <a:lnTo>
                      <a:pt x="30" y="118"/>
                    </a:lnTo>
                    <a:lnTo>
                      <a:pt x="30" y="109"/>
                    </a:lnTo>
                    <a:lnTo>
                      <a:pt x="26" y="101"/>
                    </a:lnTo>
                    <a:lnTo>
                      <a:pt x="26" y="94"/>
                    </a:lnTo>
                    <a:lnTo>
                      <a:pt x="25" y="86"/>
                    </a:lnTo>
                    <a:lnTo>
                      <a:pt x="21" y="78"/>
                    </a:lnTo>
                    <a:lnTo>
                      <a:pt x="19" y="69"/>
                    </a:lnTo>
                    <a:lnTo>
                      <a:pt x="19" y="63"/>
                    </a:lnTo>
                    <a:lnTo>
                      <a:pt x="15" y="54"/>
                    </a:lnTo>
                    <a:lnTo>
                      <a:pt x="13" y="46"/>
                    </a:lnTo>
                    <a:lnTo>
                      <a:pt x="11" y="38"/>
                    </a:lnTo>
                    <a:lnTo>
                      <a:pt x="9" y="31"/>
                    </a:lnTo>
                    <a:lnTo>
                      <a:pt x="7" y="23"/>
                    </a:lnTo>
                    <a:lnTo>
                      <a:pt x="6" y="16"/>
                    </a:lnTo>
                    <a:lnTo>
                      <a:pt x="4" y="8"/>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95" name="Freeform 27"/>
              <p:cNvSpPr>
                <a:spLocks/>
              </p:cNvSpPr>
              <p:nvPr/>
            </p:nvSpPr>
            <p:spPr bwMode="auto">
              <a:xfrm>
                <a:off x="1667" y="2509"/>
                <a:ext cx="12" cy="46"/>
              </a:xfrm>
              <a:custGeom>
                <a:avLst/>
                <a:gdLst>
                  <a:gd name="T0" fmla="*/ 0 w 25"/>
                  <a:gd name="T1" fmla="*/ 0 h 91"/>
                  <a:gd name="T2" fmla="*/ 2 w 25"/>
                  <a:gd name="T3" fmla="*/ 2 h 91"/>
                  <a:gd name="T4" fmla="*/ 6 w 25"/>
                  <a:gd name="T5" fmla="*/ 12 h 91"/>
                  <a:gd name="T6" fmla="*/ 8 w 25"/>
                  <a:gd name="T7" fmla="*/ 17 h 91"/>
                  <a:gd name="T8" fmla="*/ 10 w 25"/>
                  <a:gd name="T9" fmla="*/ 25 h 91"/>
                  <a:gd name="T10" fmla="*/ 12 w 25"/>
                  <a:gd name="T11" fmla="*/ 33 h 91"/>
                  <a:gd name="T12" fmla="*/ 13 w 25"/>
                  <a:gd name="T13" fmla="*/ 40 h 91"/>
                  <a:gd name="T14" fmla="*/ 17 w 25"/>
                  <a:gd name="T15" fmla="*/ 50 h 91"/>
                  <a:gd name="T16" fmla="*/ 19 w 25"/>
                  <a:gd name="T17" fmla="*/ 57 h 91"/>
                  <a:gd name="T18" fmla="*/ 21 w 25"/>
                  <a:gd name="T19" fmla="*/ 65 h 91"/>
                  <a:gd name="T20" fmla="*/ 23 w 25"/>
                  <a:gd name="T21" fmla="*/ 72 h 91"/>
                  <a:gd name="T22" fmla="*/ 23 w 25"/>
                  <a:gd name="T23" fmla="*/ 78 h 91"/>
                  <a:gd name="T24" fmla="*/ 25 w 25"/>
                  <a:gd name="T25" fmla="*/ 86 h 91"/>
                  <a:gd name="T26" fmla="*/ 25 w 25"/>
                  <a:gd name="T27" fmla="*/ 91 h 91"/>
                  <a:gd name="T28" fmla="*/ 0 w 25"/>
                  <a:gd name="T29" fmla="*/ 0 h 91"/>
                  <a:gd name="T30" fmla="*/ 0 w 25"/>
                  <a:gd name="T31" fmla="*/ 0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
                  <a:gd name="T49" fmla="*/ 0 h 91"/>
                  <a:gd name="T50" fmla="*/ 25 w 25"/>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 h="91">
                    <a:moveTo>
                      <a:pt x="0" y="0"/>
                    </a:moveTo>
                    <a:lnTo>
                      <a:pt x="2" y="2"/>
                    </a:lnTo>
                    <a:lnTo>
                      <a:pt x="6" y="12"/>
                    </a:lnTo>
                    <a:lnTo>
                      <a:pt x="8" y="17"/>
                    </a:lnTo>
                    <a:lnTo>
                      <a:pt x="10" y="25"/>
                    </a:lnTo>
                    <a:lnTo>
                      <a:pt x="12" y="33"/>
                    </a:lnTo>
                    <a:lnTo>
                      <a:pt x="13" y="40"/>
                    </a:lnTo>
                    <a:lnTo>
                      <a:pt x="17" y="50"/>
                    </a:lnTo>
                    <a:lnTo>
                      <a:pt x="19" y="57"/>
                    </a:lnTo>
                    <a:lnTo>
                      <a:pt x="21" y="65"/>
                    </a:lnTo>
                    <a:lnTo>
                      <a:pt x="23" y="72"/>
                    </a:lnTo>
                    <a:lnTo>
                      <a:pt x="23" y="78"/>
                    </a:lnTo>
                    <a:lnTo>
                      <a:pt x="25" y="86"/>
                    </a:lnTo>
                    <a:lnTo>
                      <a:pt x="25" y="9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96" name="Freeform 28"/>
              <p:cNvSpPr>
                <a:spLocks/>
              </p:cNvSpPr>
              <p:nvPr/>
            </p:nvSpPr>
            <p:spPr bwMode="auto">
              <a:xfrm>
                <a:off x="1818" y="2602"/>
                <a:ext cx="58" cy="3"/>
              </a:xfrm>
              <a:custGeom>
                <a:avLst/>
                <a:gdLst>
                  <a:gd name="T0" fmla="*/ 116 w 116"/>
                  <a:gd name="T1" fmla="*/ 4 h 6"/>
                  <a:gd name="T2" fmla="*/ 107 w 116"/>
                  <a:gd name="T3" fmla="*/ 2 h 6"/>
                  <a:gd name="T4" fmla="*/ 101 w 116"/>
                  <a:gd name="T5" fmla="*/ 0 h 6"/>
                  <a:gd name="T6" fmla="*/ 93 w 116"/>
                  <a:gd name="T7" fmla="*/ 0 h 6"/>
                  <a:gd name="T8" fmla="*/ 88 w 116"/>
                  <a:gd name="T9" fmla="*/ 0 h 6"/>
                  <a:gd name="T10" fmla="*/ 78 w 116"/>
                  <a:gd name="T11" fmla="*/ 0 h 6"/>
                  <a:gd name="T12" fmla="*/ 72 w 116"/>
                  <a:gd name="T13" fmla="*/ 0 h 6"/>
                  <a:gd name="T14" fmla="*/ 65 w 116"/>
                  <a:gd name="T15" fmla="*/ 0 h 6"/>
                  <a:gd name="T16" fmla="*/ 57 w 116"/>
                  <a:gd name="T17" fmla="*/ 0 h 6"/>
                  <a:gd name="T18" fmla="*/ 50 w 116"/>
                  <a:gd name="T19" fmla="*/ 0 h 6"/>
                  <a:gd name="T20" fmla="*/ 42 w 116"/>
                  <a:gd name="T21" fmla="*/ 0 h 6"/>
                  <a:gd name="T22" fmla="*/ 36 w 116"/>
                  <a:gd name="T23" fmla="*/ 0 h 6"/>
                  <a:gd name="T24" fmla="*/ 29 w 116"/>
                  <a:gd name="T25" fmla="*/ 2 h 6"/>
                  <a:gd name="T26" fmla="*/ 21 w 116"/>
                  <a:gd name="T27" fmla="*/ 2 h 6"/>
                  <a:gd name="T28" fmla="*/ 14 w 116"/>
                  <a:gd name="T29" fmla="*/ 2 h 6"/>
                  <a:gd name="T30" fmla="*/ 8 w 116"/>
                  <a:gd name="T31" fmla="*/ 2 h 6"/>
                  <a:gd name="T32" fmla="*/ 0 w 116"/>
                  <a:gd name="T33" fmla="*/ 4 h 6"/>
                  <a:gd name="T34" fmla="*/ 8 w 116"/>
                  <a:gd name="T35" fmla="*/ 4 h 6"/>
                  <a:gd name="T36" fmla="*/ 14 w 116"/>
                  <a:gd name="T37" fmla="*/ 4 h 6"/>
                  <a:gd name="T38" fmla="*/ 21 w 116"/>
                  <a:gd name="T39" fmla="*/ 4 h 6"/>
                  <a:gd name="T40" fmla="*/ 29 w 116"/>
                  <a:gd name="T41" fmla="*/ 6 h 6"/>
                  <a:gd name="T42" fmla="*/ 36 w 116"/>
                  <a:gd name="T43" fmla="*/ 6 h 6"/>
                  <a:gd name="T44" fmla="*/ 42 w 116"/>
                  <a:gd name="T45" fmla="*/ 6 h 6"/>
                  <a:gd name="T46" fmla="*/ 50 w 116"/>
                  <a:gd name="T47" fmla="*/ 6 h 6"/>
                  <a:gd name="T48" fmla="*/ 57 w 116"/>
                  <a:gd name="T49" fmla="*/ 6 h 6"/>
                  <a:gd name="T50" fmla="*/ 65 w 116"/>
                  <a:gd name="T51" fmla="*/ 6 h 6"/>
                  <a:gd name="T52" fmla="*/ 72 w 116"/>
                  <a:gd name="T53" fmla="*/ 6 h 6"/>
                  <a:gd name="T54" fmla="*/ 78 w 116"/>
                  <a:gd name="T55" fmla="*/ 6 h 6"/>
                  <a:gd name="T56" fmla="*/ 88 w 116"/>
                  <a:gd name="T57" fmla="*/ 6 h 6"/>
                  <a:gd name="T58" fmla="*/ 93 w 116"/>
                  <a:gd name="T59" fmla="*/ 6 h 6"/>
                  <a:gd name="T60" fmla="*/ 101 w 116"/>
                  <a:gd name="T61" fmla="*/ 4 h 6"/>
                  <a:gd name="T62" fmla="*/ 107 w 116"/>
                  <a:gd name="T63" fmla="*/ 4 h 6"/>
                  <a:gd name="T64" fmla="*/ 116 w 116"/>
                  <a:gd name="T65" fmla="*/ 4 h 6"/>
                  <a:gd name="T66" fmla="*/ 116 w 116"/>
                  <a:gd name="T67" fmla="*/ 4 h 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6"/>
                  <a:gd name="T103" fmla="*/ 0 h 6"/>
                  <a:gd name="T104" fmla="*/ 116 w 116"/>
                  <a:gd name="T105" fmla="*/ 6 h 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6" h="6">
                    <a:moveTo>
                      <a:pt x="116" y="4"/>
                    </a:moveTo>
                    <a:lnTo>
                      <a:pt x="107" y="2"/>
                    </a:lnTo>
                    <a:lnTo>
                      <a:pt x="101" y="0"/>
                    </a:lnTo>
                    <a:lnTo>
                      <a:pt x="93" y="0"/>
                    </a:lnTo>
                    <a:lnTo>
                      <a:pt x="88" y="0"/>
                    </a:lnTo>
                    <a:lnTo>
                      <a:pt x="78" y="0"/>
                    </a:lnTo>
                    <a:lnTo>
                      <a:pt x="72" y="0"/>
                    </a:lnTo>
                    <a:lnTo>
                      <a:pt x="65" y="0"/>
                    </a:lnTo>
                    <a:lnTo>
                      <a:pt x="57" y="0"/>
                    </a:lnTo>
                    <a:lnTo>
                      <a:pt x="50" y="0"/>
                    </a:lnTo>
                    <a:lnTo>
                      <a:pt x="42" y="0"/>
                    </a:lnTo>
                    <a:lnTo>
                      <a:pt x="36" y="0"/>
                    </a:lnTo>
                    <a:lnTo>
                      <a:pt x="29" y="2"/>
                    </a:lnTo>
                    <a:lnTo>
                      <a:pt x="21" y="2"/>
                    </a:lnTo>
                    <a:lnTo>
                      <a:pt x="14" y="2"/>
                    </a:lnTo>
                    <a:lnTo>
                      <a:pt x="8" y="2"/>
                    </a:lnTo>
                    <a:lnTo>
                      <a:pt x="0" y="4"/>
                    </a:lnTo>
                    <a:lnTo>
                      <a:pt x="8" y="4"/>
                    </a:lnTo>
                    <a:lnTo>
                      <a:pt x="14" y="4"/>
                    </a:lnTo>
                    <a:lnTo>
                      <a:pt x="21" y="4"/>
                    </a:lnTo>
                    <a:lnTo>
                      <a:pt x="29" y="6"/>
                    </a:lnTo>
                    <a:lnTo>
                      <a:pt x="36" y="6"/>
                    </a:lnTo>
                    <a:lnTo>
                      <a:pt x="42" y="6"/>
                    </a:lnTo>
                    <a:lnTo>
                      <a:pt x="50" y="6"/>
                    </a:lnTo>
                    <a:lnTo>
                      <a:pt x="57" y="6"/>
                    </a:lnTo>
                    <a:lnTo>
                      <a:pt x="65" y="6"/>
                    </a:lnTo>
                    <a:lnTo>
                      <a:pt x="72" y="6"/>
                    </a:lnTo>
                    <a:lnTo>
                      <a:pt x="78" y="6"/>
                    </a:lnTo>
                    <a:lnTo>
                      <a:pt x="88" y="6"/>
                    </a:lnTo>
                    <a:lnTo>
                      <a:pt x="93" y="6"/>
                    </a:lnTo>
                    <a:lnTo>
                      <a:pt x="101" y="4"/>
                    </a:lnTo>
                    <a:lnTo>
                      <a:pt x="107" y="4"/>
                    </a:lnTo>
                    <a:lnTo>
                      <a:pt x="11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97" name="Freeform 29"/>
              <p:cNvSpPr>
                <a:spLocks/>
              </p:cNvSpPr>
              <p:nvPr/>
            </p:nvSpPr>
            <p:spPr bwMode="auto">
              <a:xfrm>
                <a:off x="1969" y="2536"/>
                <a:ext cx="5" cy="29"/>
              </a:xfrm>
              <a:custGeom>
                <a:avLst/>
                <a:gdLst>
                  <a:gd name="T0" fmla="*/ 10 w 10"/>
                  <a:gd name="T1" fmla="*/ 0 h 59"/>
                  <a:gd name="T2" fmla="*/ 8 w 10"/>
                  <a:gd name="T3" fmla="*/ 4 h 59"/>
                  <a:gd name="T4" fmla="*/ 6 w 10"/>
                  <a:gd name="T5" fmla="*/ 12 h 59"/>
                  <a:gd name="T6" fmla="*/ 4 w 10"/>
                  <a:gd name="T7" fmla="*/ 21 h 59"/>
                  <a:gd name="T8" fmla="*/ 2 w 10"/>
                  <a:gd name="T9" fmla="*/ 33 h 59"/>
                  <a:gd name="T10" fmla="*/ 0 w 10"/>
                  <a:gd name="T11" fmla="*/ 40 h 59"/>
                  <a:gd name="T12" fmla="*/ 0 w 10"/>
                  <a:gd name="T13" fmla="*/ 50 h 59"/>
                  <a:gd name="T14" fmla="*/ 0 w 10"/>
                  <a:gd name="T15" fmla="*/ 56 h 59"/>
                  <a:gd name="T16" fmla="*/ 0 w 10"/>
                  <a:gd name="T17" fmla="*/ 59 h 59"/>
                  <a:gd name="T18" fmla="*/ 2 w 10"/>
                  <a:gd name="T19" fmla="*/ 50 h 59"/>
                  <a:gd name="T20" fmla="*/ 4 w 10"/>
                  <a:gd name="T21" fmla="*/ 42 h 59"/>
                  <a:gd name="T22" fmla="*/ 4 w 10"/>
                  <a:gd name="T23" fmla="*/ 35 h 59"/>
                  <a:gd name="T24" fmla="*/ 6 w 10"/>
                  <a:gd name="T25" fmla="*/ 27 h 59"/>
                  <a:gd name="T26" fmla="*/ 6 w 10"/>
                  <a:gd name="T27" fmla="*/ 19 h 59"/>
                  <a:gd name="T28" fmla="*/ 6 w 10"/>
                  <a:gd name="T29" fmla="*/ 12 h 59"/>
                  <a:gd name="T30" fmla="*/ 8 w 10"/>
                  <a:gd name="T31" fmla="*/ 6 h 59"/>
                  <a:gd name="T32" fmla="*/ 10 w 10"/>
                  <a:gd name="T33" fmla="*/ 0 h 59"/>
                  <a:gd name="T34" fmla="*/ 10 w 10"/>
                  <a:gd name="T35" fmla="*/ 0 h 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59"/>
                  <a:gd name="T56" fmla="*/ 10 w 10"/>
                  <a:gd name="T57" fmla="*/ 59 h 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59">
                    <a:moveTo>
                      <a:pt x="10" y="0"/>
                    </a:moveTo>
                    <a:lnTo>
                      <a:pt x="8" y="4"/>
                    </a:lnTo>
                    <a:lnTo>
                      <a:pt x="6" y="12"/>
                    </a:lnTo>
                    <a:lnTo>
                      <a:pt x="4" y="21"/>
                    </a:lnTo>
                    <a:lnTo>
                      <a:pt x="2" y="33"/>
                    </a:lnTo>
                    <a:lnTo>
                      <a:pt x="0" y="40"/>
                    </a:lnTo>
                    <a:lnTo>
                      <a:pt x="0" y="50"/>
                    </a:lnTo>
                    <a:lnTo>
                      <a:pt x="0" y="56"/>
                    </a:lnTo>
                    <a:lnTo>
                      <a:pt x="0" y="59"/>
                    </a:lnTo>
                    <a:lnTo>
                      <a:pt x="2" y="50"/>
                    </a:lnTo>
                    <a:lnTo>
                      <a:pt x="4" y="42"/>
                    </a:lnTo>
                    <a:lnTo>
                      <a:pt x="4" y="35"/>
                    </a:lnTo>
                    <a:lnTo>
                      <a:pt x="6" y="27"/>
                    </a:lnTo>
                    <a:lnTo>
                      <a:pt x="6" y="19"/>
                    </a:lnTo>
                    <a:lnTo>
                      <a:pt x="6" y="12"/>
                    </a:lnTo>
                    <a:lnTo>
                      <a:pt x="8" y="6"/>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98" name="Freeform 30"/>
              <p:cNvSpPr>
                <a:spLocks/>
              </p:cNvSpPr>
              <p:nvPr/>
            </p:nvSpPr>
            <p:spPr bwMode="auto">
              <a:xfrm>
                <a:off x="1975" y="2497"/>
                <a:ext cx="7" cy="33"/>
              </a:xfrm>
              <a:custGeom>
                <a:avLst/>
                <a:gdLst>
                  <a:gd name="T0" fmla="*/ 15 w 15"/>
                  <a:gd name="T1" fmla="*/ 0 h 66"/>
                  <a:gd name="T2" fmla="*/ 13 w 15"/>
                  <a:gd name="T3" fmla="*/ 7 h 66"/>
                  <a:gd name="T4" fmla="*/ 11 w 15"/>
                  <a:gd name="T5" fmla="*/ 17 h 66"/>
                  <a:gd name="T6" fmla="*/ 9 w 15"/>
                  <a:gd name="T7" fmla="*/ 24 h 66"/>
                  <a:gd name="T8" fmla="*/ 5 w 15"/>
                  <a:gd name="T9" fmla="*/ 34 h 66"/>
                  <a:gd name="T10" fmla="*/ 4 w 15"/>
                  <a:gd name="T11" fmla="*/ 41 h 66"/>
                  <a:gd name="T12" fmla="*/ 2 w 15"/>
                  <a:gd name="T13" fmla="*/ 49 h 66"/>
                  <a:gd name="T14" fmla="*/ 0 w 15"/>
                  <a:gd name="T15" fmla="*/ 58 h 66"/>
                  <a:gd name="T16" fmla="*/ 0 w 15"/>
                  <a:gd name="T17" fmla="*/ 66 h 66"/>
                  <a:gd name="T18" fmla="*/ 0 w 15"/>
                  <a:gd name="T19" fmla="*/ 60 h 66"/>
                  <a:gd name="T20" fmla="*/ 4 w 15"/>
                  <a:gd name="T21" fmla="*/ 53 h 66"/>
                  <a:gd name="T22" fmla="*/ 5 w 15"/>
                  <a:gd name="T23" fmla="*/ 43 h 66"/>
                  <a:gd name="T24" fmla="*/ 9 w 15"/>
                  <a:gd name="T25" fmla="*/ 32 h 66"/>
                  <a:gd name="T26" fmla="*/ 11 w 15"/>
                  <a:gd name="T27" fmla="*/ 20 h 66"/>
                  <a:gd name="T28" fmla="*/ 13 w 15"/>
                  <a:gd name="T29" fmla="*/ 11 h 66"/>
                  <a:gd name="T30" fmla="*/ 15 w 15"/>
                  <a:gd name="T31" fmla="*/ 3 h 66"/>
                  <a:gd name="T32" fmla="*/ 15 w 15"/>
                  <a:gd name="T33" fmla="*/ 0 h 66"/>
                  <a:gd name="T34" fmla="*/ 15 w 15"/>
                  <a:gd name="T35" fmla="*/ 0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66"/>
                  <a:gd name="T56" fmla="*/ 15 w 15"/>
                  <a:gd name="T57" fmla="*/ 66 h 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66">
                    <a:moveTo>
                      <a:pt x="15" y="0"/>
                    </a:moveTo>
                    <a:lnTo>
                      <a:pt x="13" y="7"/>
                    </a:lnTo>
                    <a:lnTo>
                      <a:pt x="11" y="17"/>
                    </a:lnTo>
                    <a:lnTo>
                      <a:pt x="9" y="24"/>
                    </a:lnTo>
                    <a:lnTo>
                      <a:pt x="5" y="34"/>
                    </a:lnTo>
                    <a:lnTo>
                      <a:pt x="4" y="41"/>
                    </a:lnTo>
                    <a:lnTo>
                      <a:pt x="2" y="49"/>
                    </a:lnTo>
                    <a:lnTo>
                      <a:pt x="0" y="58"/>
                    </a:lnTo>
                    <a:lnTo>
                      <a:pt x="0" y="66"/>
                    </a:lnTo>
                    <a:lnTo>
                      <a:pt x="0" y="60"/>
                    </a:lnTo>
                    <a:lnTo>
                      <a:pt x="4" y="53"/>
                    </a:lnTo>
                    <a:lnTo>
                      <a:pt x="5" y="43"/>
                    </a:lnTo>
                    <a:lnTo>
                      <a:pt x="9" y="32"/>
                    </a:lnTo>
                    <a:lnTo>
                      <a:pt x="11" y="20"/>
                    </a:lnTo>
                    <a:lnTo>
                      <a:pt x="13" y="11"/>
                    </a:lnTo>
                    <a:lnTo>
                      <a:pt x="15" y="3"/>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99" name="Freeform 31"/>
              <p:cNvSpPr>
                <a:spLocks/>
              </p:cNvSpPr>
              <p:nvPr/>
            </p:nvSpPr>
            <p:spPr bwMode="auto">
              <a:xfrm>
                <a:off x="1598" y="2133"/>
                <a:ext cx="344" cy="145"/>
              </a:xfrm>
              <a:custGeom>
                <a:avLst/>
                <a:gdLst>
                  <a:gd name="T0" fmla="*/ 52 w 688"/>
                  <a:gd name="T1" fmla="*/ 22 h 290"/>
                  <a:gd name="T2" fmla="*/ 12 w 688"/>
                  <a:gd name="T3" fmla="*/ 64 h 290"/>
                  <a:gd name="T4" fmla="*/ 0 w 688"/>
                  <a:gd name="T5" fmla="*/ 99 h 290"/>
                  <a:gd name="T6" fmla="*/ 8 w 688"/>
                  <a:gd name="T7" fmla="*/ 138 h 290"/>
                  <a:gd name="T8" fmla="*/ 38 w 688"/>
                  <a:gd name="T9" fmla="*/ 182 h 290"/>
                  <a:gd name="T10" fmla="*/ 97 w 688"/>
                  <a:gd name="T11" fmla="*/ 220 h 290"/>
                  <a:gd name="T12" fmla="*/ 105 w 688"/>
                  <a:gd name="T13" fmla="*/ 228 h 290"/>
                  <a:gd name="T14" fmla="*/ 67 w 688"/>
                  <a:gd name="T15" fmla="*/ 216 h 290"/>
                  <a:gd name="T16" fmla="*/ 109 w 688"/>
                  <a:gd name="T17" fmla="*/ 233 h 290"/>
                  <a:gd name="T18" fmla="*/ 160 w 688"/>
                  <a:gd name="T19" fmla="*/ 249 h 290"/>
                  <a:gd name="T20" fmla="*/ 219 w 688"/>
                  <a:gd name="T21" fmla="*/ 262 h 290"/>
                  <a:gd name="T22" fmla="*/ 287 w 688"/>
                  <a:gd name="T23" fmla="*/ 273 h 290"/>
                  <a:gd name="T24" fmla="*/ 358 w 688"/>
                  <a:gd name="T25" fmla="*/ 283 h 290"/>
                  <a:gd name="T26" fmla="*/ 424 w 688"/>
                  <a:gd name="T27" fmla="*/ 289 h 290"/>
                  <a:gd name="T28" fmla="*/ 491 w 688"/>
                  <a:gd name="T29" fmla="*/ 290 h 290"/>
                  <a:gd name="T30" fmla="*/ 548 w 688"/>
                  <a:gd name="T31" fmla="*/ 287 h 290"/>
                  <a:gd name="T32" fmla="*/ 595 w 688"/>
                  <a:gd name="T33" fmla="*/ 281 h 290"/>
                  <a:gd name="T34" fmla="*/ 624 w 688"/>
                  <a:gd name="T35" fmla="*/ 262 h 290"/>
                  <a:gd name="T36" fmla="*/ 580 w 688"/>
                  <a:gd name="T37" fmla="*/ 268 h 290"/>
                  <a:gd name="T38" fmla="*/ 538 w 688"/>
                  <a:gd name="T39" fmla="*/ 273 h 290"/>
                  <a:gd name="T40" fmla="*/ 494 w 688"/>
                  <a:gd name="T41" fmla="*/ 277 h 290"/>
                  <a:gd name="T42" fmla="*/ 455 w 688"/>
                  <a:gd name="T43" fmla="*/ 279 h 290"/>
                  <a:gd name="T44" fmla="*/ 437 w 688"/>
                  <a:gd name="T45" fmla="*/ 273 h 290"/>
                  <a:gd name="T46" fmla="*/ 475 w 688"/>
                  <a:gd name="T47" fmla="*/ 273 h 290"/>
                  <a:gd name="T48" fmla="*/ 512 w 688"/>
                  <a:gd name="T49" fmla="*/ 264 h 290"/>
                  <a:gd name="T50" fmla="*/ 455 w 688"/>
                  <a:gd name="T51" fmla="*/ 268 h 290"/>
                  <a:gd name="T52" fmla="*/ 420 w 688"/>
                  <a:gd name="T53" fmla="*/ 268 h 290"/>
                  <a:gd name="T54" fmla="*/ 369 w 688"/>
                  <a:gd name="T55" fmla="*/ 266 h 290"/>
                  <a:gd name="T56" fmla="*/ 373 w 688"/>
                  <a:gd name="T57" fmla="*/ 262 h 290"/>
                  <a:gd name="T58" fmla="*/ 422 w 688"/>
                  <a:gd name="T59" fmla="*/ 260 h 290"/>
                  <a:gd name="T60" fmla="*/ 453 w 688"/>
                  <a:gd name="T61" fmla="*/ 260 h 290"/>
                  <a:gd name="T62" fmla="*/ 513 w 688"/>
                  <a:gd name="T63" fmla="*/ 256 h 290"/>
                  <a:gd name="T64" fmla="*/ 576 w 688"/>
                  <a:gd name="T65" fmla="*/ 247 h 290"/>
                  <a:gd name="T66" fmla="*/ 639 w 688"/>
                  <a:gd name="T67" fmla="*/ 233 h 290"/>
                  <a:gd name="T68" fmla="*/ 688 w 688"/>
                  <a:gd name="T69" fmla="*/ 216 h 290"/>
                  <a:gd name="T70" fmla="*/ 648 w 688"/>
                  <a:gd name="T71" fmla="*/ 218 h 290"/>
                  <a:gd name="T72" fmla="*/ 607 w 688"/>
                  <a:gd name="T73" fmla="*/ 228 h 290"/>
                  <a:gd name="T74" fmla="*/ 561 w 688"/>
                  <a:gd name="T75" fmla="*/ 232 h 290"/>
                  <a:gd name="T76" fmla="*/ 502 w 688"/>
                  <a:gd name="T77" fmla="*/ 235 h 290"/>
                  <a:gd name="T78" fmla="*/ 443 w 688"/>
                  <a:gd name="T79" fmla="*/ 237 h 290"/>
                  <a:gd name="T80" fmla="*/ 405 w 688"/>
                  <a:gd name="T81" fmla="*/ 241 h 290"/>
                  <a:gd name="T82" fmla="*/ 350 w 688"/>
                  <a:gd name="T83" fmla="*/ 235 h 290"/>
                  <a:gd name="T84" fmla="*/ 323 w 688"/>
                  <a:gd name="T85" fmla="*/ 228 h 290"/>
                  <a:gd name="T86" fmla="*/ 367 w 688"/>
                  <a:gd name="T87" fmla="*/ 228 h 290"/>
                  <a:gd name="T88" fmla="*/ 413 w 688"/>
                  <a:gd name="T89" fmla="*/ 230 h 290"/>
                  <a:gd name="T90" fmla="*/ 458 w 688"/>
                  <a:gd name="T91" fmla="*/ 230 h 290"/>
                  <a:gd name="T92" fmla="*/ 504 w 688"/>
                  <a:gd name="T93" fmla="*/ 228 h 290"/>
                  <a:gd name="T94" fmla="*/ 550 w 688"/>
                  <a:gd name="T95" fmla="*/ 222 h 290"/>
                  <a:gd name="T96" fmla="*/ 601 w 688"/>
                  <a:gd name="T97" fmla="*/ 214 h 290"/>
                  <a:gd name="T98" fmla="*/ 620 w 688"/>
                  <a:gd name="T99" fmla="*/ 201 h 290"/>
                  <a:gd name="T100" fmla="*/ 591 w 688"/>
                  <a:gd name="T101" fmla="*/ 201 h 290"/>
                  <a:gd name="T102" fmla="*/ 548 w 688"/>
                  <a:gd name="T103" fmla="*/ 209 h 290"/>
                  <a:gd name="T104" fmla="*/ 506 w 688"/>
                  <a:gd name="T105" fmla="*/ 214 h 290"/>
                  <a:gd name="T106" fmla="*/ 462 w 688"/>
                  <a:gd name="T107" fmla="*/ 209 h 290"/>
                  <a:gd name="T108" fmla="*/ 407 w 688"/>
                  <a:gd name="T109" fmla="*/ 205 h 290"/>
                  <a:gd name="T110" fmla="*/ 352 w 688"/>
                  <a:gd name="T111" fmla="*/ 205 h 290"/>
                  <a:gd name="T112" fmla="*/ 295 w 688"/>
                  <a:gd name="T113" fmla="*/ 201 h 290"/>
                  <a:gd name="T114" fmla="*/ 238 w 688"/>
                  <a:gd name="T115" fmla="*/ 195 h 290"/>
                  <a:gd name="T116" fmla="*/ 183 w 688"/>
                  <a:gd name="T117" fmla="*/ 182 h 290"/>
                  <a:gd name="T118" fmla="*/ 128 w 688"/>
                  <a:gd name="T119" fmla="*/ 163 h 290"/>
                  <a:gd name="T120" fmla="*/ 84 w 688"/>
                  <a:gd name="T121" fmla="*/ 123 h 290"/>
                  <a:gd name="T122" fmla="*/ 84 w 688"/>
                  <a:gd name="T123" fmla="*/ 74 h 290"/>
                  <a:gd name="T124" fmla="*/ 84 w 688"/>
                  <a:gd name="T125" fmla="*/ 0 h 29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8"/>
                  <a:gd name="T190" fmla="*/ 0 h 290"/>
                  <a:gd name="T191" fmla="*/ 688 w 688"/>
                  <a:gd name="T192" fmla="*/ 290 h 29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8" h="290">
                    <a:moveTo>
                      <a:pt x="84" y="0"/>
                    </a:moveTo>
                    <a:lnTo>
                      <a:pt x="76" y="3"/>
                    </a:lnTo>
                    <a:lnTo>
                      <a:pt x="69" y="9"/>
                    </a:lnTo>
                    <a:lnTo>
                      <a:pt x="63" y="13"/>
                    </a:lnTo>
                    <a:lnTo>
                      <a:pt x="57" y="17"/>
                    </a:lnTo>
                    <a:lnTo>
                      <a:pt x="52" y="22"/>
                    </a:lnTo>
                    <a:lnTo>
                      <a:pt x="46" y="26"/>
                    </a:lnTo>
                    <a:lnTo>
                      <a:pt x="38" y="30"/>
                    </a:lnTo>
                    <a:lnTo>
                      <a:pt x="35" y="38"/>
                    </a:lnTo>
                    <a:lnTo>
                      <a:pt x="25" y="47"/>
                    </a:lnTo>
                    <a:lnTo>
                      <a:pt x="16" y="59"/>
                    </a:lnTo>
                    <a:lnTo>
                      <a:pt x="12" y="64"/>
                    </a:lnTo>
                    <a:lnTo>
                      <a:pt x="10" y="70"/>
                    </a:lnTo>
                    <a:lnTo>
                      <a:pt x="6" y="76"/>
                    </a:lnTo>
                    <a:lnTo>
                      <a:pt x="6" y="81"/>
                    </a:lnTo>
                    <a:lnTo>
                      <a:pt x="2" y="87"/>
                    </a:lnTo>
                    <a:lnTo>
                      <a:pt x="0" y="93"/>
                    </a:lnTo>
                    <a:lnTo>
                      <a:pt x="0" y="99"/>
                    </a:lnTo>
                    <a:lnTo>
                      <a:pt x="0" y="106"/>
                    </a:lnTo>
                    <a:lnTo>
                      <a:pt x="0" y="112"/>
                    </a:lnTo>
                    <a:lnTo>
                      <a:pt x="2" y="119"/>
                    </a:lnTo>
                    <a:lnTo>
                      <a:pt x="4" y="125"/>
                    </a:lnTo>
                    <a:lnTo>
                      <a:pt x="6" y="133"/>
                    </a:lnTo>
                    <a:lnTo>
                      <a:pt x="8" y="138"/>
                    </a:lnTo>
                    <a:lnTo>
                      <a:pt x="12" y="146"/>
                    </a:lnTo>
                    <a:lnTo>
                      <a:pt x="14" y="154"/>
                    </a:lnTo>
                    <a:lnTo>
                      <a:pt x="21" y="161"/>
                    </a:lnTo>
                    <a:lnTo>
                      <a:pt x="25" y="167"/>
                    </a:lnTo>
                    <a:lnTo>
                      <a:pt x="33" y="176"/>
                    </a:lnTo>
                    <a:lnTo>
                      <a:pt x="38" y="182"/>
                    </a:lnTo>
                    <a:lnTo>
                      <a:pt x="48" y="192"/>
                    </a:lnTo>
                    <a:lnTo>
                      <a:pt x="56" y="197"/>
                    </a:lnTo>
                    <a:lnTo>
                      <a:pt x="65" y="205"/>
                    </a:lnTo>
                    <a:lnTo>
                      <a:pt x="76" y="211"/>
                    </a:lnTo>
                    <a:lnTo>
                      <a:pt x="88" y="216"/>
                    </a:lnTo>
                    <a:lnTo>
                      <a:pt x="97" y="220"/>
                    </a:lnTo>
                    <a:lnTo>
                      <a:pt x="107" y="226"/>
                    </a:lnTo>
                    <a:lnTo>
                      <a:pt x="118" y="230"/>
                    </a:lnTo>
                    <a:lnTo>
                      <a:pt x="128" y="233"/>
                    </a:lnTo>
                    <a:lnTo>
                      <a:pt x="122" y="232"/>
                    </a:lnTo>
                    <a:lnTo>
                      <a:pt x="114" y="230"/>
                    </a:lnTo>
                    <a:lnTo>
                      <a:pt x="105" y="228"/>
                    </a:lnTo>
                    <a:lnTo>
                      <a:pt x="95" y="224"/>
                    </a:lnTo>
                    <a:lnTo>
                      <a:pt x="84" y="220"/>
                    </a:lnTo>
                    <a:lnTo>
                      <a:pt x="75" y="216"/>
                    </a:lnTo>
                    <a:lnTo>
                      <a:pt x="65" y="214"/>
                    </a:lnTo>
                    <a:lnTo>
                      <a:pt x="61" y="211"/>
                    </a:lnTo>
                    <a:lnTo>
                      <a:pt x="67" y="216"/>
                    </a:lnTo>
                    <a:lnTo>
                      <a:pt x="78" y="220"/>
                    </a:lnTo>
                    <a:lnTo>
                      <a:pt x="82" y="222"/>
                    </a:lnTo>
                    <a:lnTo>
                      <a:pt x="90" y="226"/>
                    </a:lnTo>
                    <a:lnTo>
                      <a:pt x="95" y="228"/>
                    </a:lnTo>
                    <a:lnTo>
                      <a:pt x="103" y="232"/>
                    </a:lnTo>
                    <a:lnTo>
                      <a:pt x="109" y="233"/>
                    </a:lnTo>
                    <a:lnTo>
                      <a:pt x="118" y="235"/>
                    </a:lnTo>
                    <a:lnTo>
                      <a:pt x="124" y="237"/>
                    </a:lnTo>
                    <a:lnTo>
                      <a:pt x="133" y="241"/>
                    </a:lnTo>
                    <a:lnTo>
                      <a:pt x="141" y="243"/>
                    </a:lnTo>
                    <a:lnTo>
                      <a:pt x="151" y="247"/>
                    </a:lnTo>
                    <a:lnTo>
                      <a:pt x="160" y="249"/>
                    </a:lnTo>
                    <a:lnTo>
                      <a:pt x="171" y="251"/>
                    </a:lnTo>
                    <a:lnTo>
                      <a:pt x="179" y="254"/>
                    </a:lnTo>
                    <a:lnTo>
                      <a:pt x="189" y="256"/>
                    </a:lnTo>
                    <a:lnTo>
                      <a:pt x="200" y="258"/>
                    </a:lnTo>
                    <a:lnTo>
                      <a:pt x="211" y="260"/>
                    </a:lnTo>
                    <a:lnTo>
                      <a:pt x="219" y="262"/>
                    </a:lnTo>
                    <a:lnTo>
                      <a:pt x="230" y="264"/>
                    </a:lnTo>
                    <a:lnTo>
                      <a:pt x="242" y="266"/>
                    </a:lnTo>
                    <a:lnTo>
                      <a:pt x="253" y="270"/>
                    </a:lnTo>
                    <a:lnTo>
                      <a:pt x="265" y="270"/>
                    </a:lnTo>
                    <a:lnTo>
                      <a:pt x="276" y="271"/>
                    </a:lnTo>
                    <a:lnTo>
                      <a:pt x="287" y="273"/>
                    </a:lnTo>
                    <a:lnTo>
                      <a:pt x="299" y="275"/>
                    </a:lnTo>
                    <a:lnTo>
                      <a:pt x="310" y="277"/>
                    </a:lnTo>
                    <a:lnTo>
                      <a:pt x="322" y="279"/>
                    </a:lnTo>
                    <a:lnTo>
                      <a:pt x="333" y="281"/>
                    </a:lnTo>
                    <a:lnTo>
                      <a:pt x="346" y="283"/>
                    </a:lnTo>
                    <a:lnTo>
                      <a:pt x="358" y="283"/>
                    </a:lnTo>
                    <a:lnTo>
                      <a:pt x="369" y="285"/>
                    </a:lnTo>
                    <a:lnTo>
                      <a:pt x="380" y="285"/>
                    </a:lnTo>
                    <a:lnTo>
                      <a:pt x="392" y="287"/>
                    </a:lnTo>
                    <a:lnTo>
                      <a:pt x="401" y="287"/>
                    </a:lnTo>
                    <a:lnTo>
                      <a:pt x="413" y="289"/>
                    </a:lnTo>
                    <a:lnTo>
                      <a:pt x="424" y="289"/>
                    </a:lnTo>
                    <a:lnTo>
                      <a:pt x="437" y="290"/>
                    </a:lnTo>
                    <a:lnTo>
                      <a:pt x="447" y="290"/>
                    </a:lnTo>
                    <a:lnTo>
                      <a:pt x="458" y="290"/>
                    </a:lnTo>
                    <a:lnTo>
                      <a:pt x="468" y="290"/>
                    </a:lnTo>
                    <a:lnTo>
                      <a:pt x="479" y="290"/>
                    </a:lnTo>
                    <a:lnTo>
                      <a:pt x="491" y="290"/>
                    </a:lnTo>
                    <a:lnTo>
                      <a:pt x="500" y="290"/>
                    </a:lnTo>
                    <a:lnTo>
                      <a:pt x="510" y="290"/>
                    </a:lnTo>
                    <a:lnTo>
                      <a:pt x="521" y="290"/>
                    </a:lnTo>
                    <a:lnTo>
                      <a:pt x="529" y="289"/>
                    </a:lnTo>
                    <a:lnTo>
                      <a:pt x="538" y="289"/>
                    </a:lnTo>
                    <a:lnTo>
                      <a:pt x="548" y="287"/>
                    </a:lnTo>
                    <a:lnTo>
                      <a:pt x="557" y="287"/>
                    </a:lnTo>
                    <a:lnTo>
                      <a:pt x="565" y="285"/>
                    </a:lnTo>
                    <a:lnTo>
                      <a:pt x="572" y="285"/>
                    </a:lnTo>
                    <a:lnTo>
                      <a:pt x="580" y="283"/>
                    </a:lnTo>
                    <a:lnTo>
                      <a:pt x="589" y="283"/>
                    </a:lnTo>
                    <a:lnTo>
                      <a:pt x="595" y="281"/>
                    </a:lnTo>
                    <a:lnTo>
                      <a:pt x="601" y="277"/>
                    </a:lnTo>
                    <a:lnTo>
                      <a:pt x="607" y="275"/>
                    </a:lnTo>
                    <a:lnTo>
                      <a:pt x="614" y="273"/>
                    </a:lnTo>
                    <a:lnTo>
                      <a:pt x="624" y="270"/>
                    </a:lnTo>
                    <a:lnTo>
                      <a:pt x="633" y="264"/>
                    </a:lnTo>
                    <a:lnTo>
                      <a:pt x="624" y="262"/>
                    </a:lnTo>
                    <a:lnTo>
                      <a:pt x="614" y="262"/>
                    </a:lnTo>
                    <a:lnTo>
                      <a:pt x="605" y="264"/>
                    </a:lnTo>
                    <a:lnTo>
                      <a:pt x="599" y="264"/>
                    </a:lnTo>
                    <a:lnTo>
                      <a:pt x="593" y="264"/>
                    </a:lnTo>
                    <a:lnTo>
                      <a:pt x="588" y="266"/>
                    </a:lnTo>
                    <a:lnTo>
                      <a:pt x="580" y="268"/>
                    </a:lnTo>
                    <a:lnTo>
                      <a:pt x="574" y="268"/>
                    </a:lnTo>
                    <a:lnTo>
                      <a:pt x="567" y="270"/>
                    </a:lnTo>
                    <a:lnTo>
                      <a:pt x="559" y="270"/>
                    </a:lnTo>
                    <a:lnTo>
                      <a:pt x="551" y="271"/>
                    </a:lnTo>
                    <a:lnTo>
                      <a:pt x="544" y="271"/>
                    </a:lnTo>
                    <a:lnTo>
                      <a:pt x="538" y="273"/>
                    </a:lnTo>
                    <a:lnTo>
                      <a:pt x="531" y="273"/>
                    </a:lnTo>
                    <a:lnTo>
                      <a:pt x="523" y="275"/>
                    </a:lnTo>
                    <a:lnTo>
                      <a:pt x="515" y="275"/>
                    </a:lnTo>
                    <a:lnTo>
                      <a:pt x="508" y="277"/>
                    </a:lnTo>
                    <a:lnTo>
                      <a:pt x="500" y="277"/>
                    </a:lnTo>
                    <a:lnTo>
                      <a:pt x="494" y="277"/>
                    </a:lnTo>
                    <a:lnTo>
                      <a:pt x="485" y="277"/>
                    </a:lnTo>
                    <a:lnTo>
                      <a:pt x="479" y="279"/>
                    </a:lnTo>
                    <a:lnTo>
                      <a:pt x="474" y="279"/>
                    </a:lnTo>
                    <a:lnTo>
                      <a:pt x="468" y="281"/>
                    </a:lnTo>
                    <a:lnTo>
                      <a:pt x="462" y="279"/>
                    </a:lnTo>
                    <a:lnTo>
                      <a:pt x="455" y="279"/>
                    </a:lnTo>
                    <a:lnTo>
                      <a:pt x="449" y="277"/>
                    </a:lnTo>
                    <a:lnTo>
                      <a:pt x="445" y="277"/>
                    </a:lnTo>
                    <a:lnTo>
                      <a:pt x="436" y="275"/>
                    </a:lnTo>
                    <a:lnTo>
                      <a:pt x="430" y="273"/>
                    </a:lnTo>
                    <a:lnTo>
                      <a:pt x="434" y="273"/>
                    </a:lnTo>
                    <a:lnTo>
                      <a:pt x="437" y="273"/>
                    </a:lnTo>
                    <a:lnTo>
                      <a:pt x="441" y="273"/>
                    </a:lnTo>
                    <a:lnTo>
                      <a:pt x="449" y="273"/>
                    </a:lnTo>
                    <a:lnTo>
                      <a:pt x="453" y="273"/>
                    </a:lnTo>
                    <a:lnTo>
                      <a:pt x="460" y="273"/>
                    </a:lnTo>
                    <a:lnTo>
                      <a:pt x="466" y="273"/>
                    </a:lnTo>
                    <a:lnTo>
                      <a:pt x="475" y="273"/>
                    </a:lnTo>
                    <a:lnTo>
                      <a:pt x="481" y="271"/>
                    </a:lnTo>
                    <a:lnTo>
                      <a:pt x="487" y="271"/>
                    </a:lnTo>
                    <a:lnTo>
                      <a:pt x="493" y="270"/>
                    </a:lnTo>
                    <a:lnTo>
                      <a:pt x="498" y="270"/>
                    </a:lnTo>
                    <a:lnTo>
                      <a:pt x="508" y="268"/>
                    </a:lnTo>
                    <a:lnTo>
                      <a:pt x="512" y="264"/>
                    </a:lnTo>
                    <a:lnTo>
                      <a:pt x="504" y="266"/>
                    </a:lnTo>
                    <a:lnTo>
                      <a:pt x="494" y="268"/>
                    </a:lnTo>
                    <a:lnTo>
                      <a:pt x="485" y="268"/>
                    </a:lnTo>
                    <a:lnTo>
                      <a:pt x="475" y="268"/>
                    </a:lnTo>
                    <a:lnTo>
                      <a:pt x="464" y="268"/>
                    </a:lnTo>
                    <a:lnTo>
                      <a:pt x="455" y="268"/>
                    </a:lnTo>
                    <a:lnTo>
                      <a:pt x="449" y="268"/>
                    </a:lnTo>
                    <a:lnTo>
                      <a:pt x="443" y="268"/>
                    </a:lnTo>
                    <a:lnTo>
                      <a:pt x="437" y="268"/>
                    </a:lnTo>
                    <a:lnTo>
                      <a:pt x="432" y="270"/>
                    </a:lnTo>
                    <a:lnTo>
                      <a:pt x="426" y="268"/>
                    </a:lnTo>
                    <a:lnTo>
                      <a:pt x="420" y="268"/>
                    </a:lnTo>
                    <a:lnTo>
                      <a:pt x="413" y="268"/>
                    </a:lnTo>
                    <a:lnTo>
                      <a:pt x="409" y="268"/>
                    </a:lnTo>
                    <a:lnTo>
                      <a:pt x="398" y="268"/>
                    </a:lnTo>
                    <a:lnTo>
                      <a:pt x="388" y="268"/>
                    </a:lnTo>
                    <a:lnTo>
                      <a:pt x="379" y="266"/>
                    </a:lnTo>
                    <a:lnTo>
                      <a:pt x="369" y="266"/>
                    </a:lnTo>
                    <a:lnTo>
                      <a:pt x="363" y="264"/>
                    </a:lnTo>
                    <a:lnTo>
                      <a:pt x="358" y="264"/>
                    </a:lnTo>
                    <a:lnTo>
                      <a:pt x="363" y="264"/>
                    </a:lnTo>
                    <a:lnTo>
                      <a:pt x="367" y="262"/>
                    </a:lnTo>
                    <a:lnTo>
                      <a:pt x="373" y="262"/>
                    </a:lnTo>
                    <a:lnTo>
                      <a:pt x="380" y="262"/>
                    </a:lnTo>
                    <a:lnTo>
                      <a:pt x="388" y="262"/>
                    </a:lnTo>
                    <a:lnTo>
                      <a:pt x="398" y="262"/>
                    </a:lnTo>
                    <a:lnTo>
                      <a:pt x="407" y="262"/>
                    </a:lnTo>
                    <a:lnTo>
                      <a:pt x="415" y="260"/>
                    </a:lnTo>
                    <a:lnTo>
                      <a:pt x="422" y="260"/>
                    </a:lnTo>
                    <a:lnTo>
                      <a:pt x="430" y="260"/>
                    </a:lnTo>
                    <a:lnTo>
                      <a:pt x="437" y="260"/>
                    </a:lnTo>
                    <a:lnTo>
                      <a:pt x="443" y="260"/>
                    </a:lnTo>
                    <a:lnTo>
                      <a:pt x="449" y="260"/>
                    </a:lnTo>
                    <a:lnTo>
                      <a:pt x="451" y="260"/>
                    </a:lnTo>
                    <a:lnTo>
                      <a:pt x="453" y="260"/>
                    </a:lnTo>
                    <a:lnTo>
                      <a:pt x="462" y="260"/>
                    </a:lnTo>
                    <a:lnTo>
                      <a:pt x="474" y="258"/>
                    </a:lnTo>
                    <a:lnTo>
                      <a:pt x="483" y="258"/>
                    </a:lnTo>
                    <a:lnTo>
                      <a:pt x="494" y="258"/>
                    </a:lnTo>
                    <a:lnTo>
                      <a:pt x="504" y="256"/>
                    </a:lnTo>
                    <a:lnTo>
                      <a:pt x="513" y="256"/>
                    </a:lnTo>
                    <a:lnTo>
                      <a:pt x="525" y="254"/>
                    </a:lnTo>
                    <a:lnTo>
                      <a:pt x="536" y="254"/>
                    </a:lnTo>
                    <a:lnTo>
                      <a:pt x="546" y="252"/>
                    </a:lnTo>
                    <a:lnTo>
                      <a:pt x="557" y="251"/>
                    </a:lnTo>
                    <a:lnTo>
                      <a:pt x="565" y="249"/>
                    </a:lnTo>
                    <a:lnTo>
                      <a:pt x="576" y="247"/>
                    </a:lnTo>
                    <a:lnTo>
                      <a:pt x="588" y="245"/>
                    </a:lnTo>
                    <a:lnTo>
                      <a:pt x="599" y="243"/>
                    </a:lnTo>
                    <a:lnTo>
                      <a:pt x="608" y="241"/>
                    </a:lnTo>
                    <a:lnTo>
                      <a:pt x="620" y="239"/>
                    </a:lnTo>
                    <a:lnTo>
                      <a:pt x="629" y="235"/>
                    </a:lnTo>
                    <a:lnTo>
                      <a:pt x="639" y="233"/>
                    </a:lnTo>
                    <a:lnTo>
                      <a:pt x="646" y="232"/>
                    </a:lnTo>
                    <a:lnTo>
                      <a:pt x="656" y="230"/>
                    </a:lnTo>
                    <a:lnTo>
                      <a:pt x="662" y="226"/>
                    </a:lnTo>
                    <a:lnTo>
                      <a:pt x="671" y="222"/>
                    </a:lnTo>
                    <a:lnTo>
                      <a:pt x="679" y="220"/>
                    </a:lnTo>
                    <a:lnTo>
                      <a:pt x="688" y="216"/>
                    </a:lnTo>
                    <a:lnTo>
                      <a:pt x="683" y="216"/>
                    </a:lnTo>
                    <a:lnTo>
                      <a:pt x="675" y="216"/>
                    </a:lnTo>
                    <a:lnTo>
                      <a:pt x="667" y="216"/>
                    </a:lnTo>
                    <a:lnTo>
                      <a:pt x="662" y="216"/>
                    </a:lnTo>
                    <a:lnTo>
                      <a:pt x="654" y="216"/>
                    </a:lnTo>
                    <a:lnTo>
                      <a:pt x="648" y="218"/>
                    </a:lnTo>
                    <a:lnTo>
                      <a:pt x="641" y="218"/>
                    </a:lnTo>
                    <a:lnTo>
                      <a:pt x="635" y="220"/>
                    </a:lnTo>
                    <a:lnTo>
                      <a:pt x="627" y="222"/>
                    </a:lnTo>
                    <a:lnTo>
                      <a:pt x="620" y="224"/>
                    </a:lnTo>
                    <a:lnTo>
                      <a:pt x="614" y="226"/>
                    </a:lnTo>
                    <a:lnTo>
                      <a:pt x="607" y="228"/>
                    </a:lnTo>
                    <a:lnTo>
                      <a:pt x="601" y="228"/>
                    </a:lnTo>
                    <a:lnTo>
                      <a:pt x="593" y="230"/>
                    </a:lnTo>
                    <a:lnTo>
                      <a:pt x="588" y="230"/>
                    </a:lnTo>
                    <a:lnTo>
                      <a:pt x="580" y="232"/>
                    </a:lnTo>
                    <a:lnTo>
                      <a:pt x="570" y="232"/>
                    </a:lnTo>
                    <a:lnTo>
                      <a:pt x="561" y="232"/>
                    </a:lnTo>
                    <a:lnTo>
                      <a:pt x="550" y="232"/>
                    </a:lnTo>
                    <a:lnTo>
                      <a:pt x="540" y="233"/>
                    </a:lnTo>
                    <a:lnTo>
                      <a:pt x="531" y="233"/>
                    </a:lnTo>
                    <a:lnTo>
                      <a:pt x="521" y="233"/>
                    </a:lnTo>
                    <a:lnTo>
                      <a:pt x="512" y="233"/>
                    </a:lnTo>
                    <a:lnTo>
                      <a:pt x="502" y="235"/>
                    </a:lnTo>
                    <a:lnTo>
                      <a:pt x="493" y="235"/>
                    </a:lnTo>
                    <a:lnTo>
                      <a:pt x="481" y="235"/>
                    </a:lnTo>
                    <a:lnTo>
                      <a:pt x="474" y="235"/>
                    </a:lnTo>
                    <a:lnTo>
                      <a:pt x="464" y="235"/>
                    </a:lnTo>
                    <a:lnTo>
                      <a:pt x="453" y="235"/>
                    </a:lnTo>
                    <a:lnTo>
                      <a:pt x="443" y="237"/>
                    </a:lnTo>
                    <a:lnTo>
                      <a:pt x="434" y="239"/>
                    </a:lnTo>
                    <a:lnTo>
                      <a:pt x="424" y="241"/>
                    </a:lnTo>
                    <a:lnTo>
                      <a:pt x="422" y="241"/>
                    </a:lnTo>
                    <a:lnTo>
                      <a:pt x="418" y="241"/>
                    </a:lnTo>
                    <a:lnTo>
                      <a:pt x="411" y="241"/>
                    </a:lnTo>
                    <a:lnTo>
                      <a:pt x="405" y="241"/>
                    </a:lnTo>
                    <a:lnTo>
                      <a:pt x="396" y="239"/>
                    </a:lnTo>
                    <a:lnTo>
                      <a:pt x="386" y="239"/>
                    </a:lnTo>
                    <a:lnTo>
                      <a:pt x="379" y="237"/>
                    </a:lnTo>
                    <a:lnTo>
                      <a:pt x="369" y="237"/>
                    </a:lnTo>
                    <a:lnTo>
                      <a:pt x="358" y="235"/>
                    </a:lnTo>
                    <a:lnTo>
                      <a:pt x="350" y="235"/>
                    </a:lnTo>
                    <a:lnTo>
                      <a:pt x="341" y="233"/>
                    </a:lnTo>
                    <a:lnTo>
                      <a:pt x="333" y="233"/>
                    </a:lnTo>
                    <a:lnTo>
                      <a:pt x="327" y="232"/>
                    </a:lnTo>
                    <a:lnTo>
                      <a:pt x="323" y="232"/>
                    </a:lnTo>
                    <a:lnTo>
                      <a:pt x="322" y="230"/>
                    </a:lnTo>
                    <a:lnTo>
                      <a:pt x="323" y="228"/>
                    </a:lnTo>
                    <a:lnTo>
                      <a:pt x="329" y="228"/>
                    </a:lnTo>
                    <a:lnTo>
                      <a:pt x="337" y="228"/>
                    </a:lnTo>
                    <a:lnTo>
                      <a:pt x="344" y="228"/>
                    </a:lnTo>
                    <a:lnTo>
                      <a:pt x="352" y="228"/>
                    </a:lnTo>
                    <a:lnTo>
                      <a:pt x="360" y="228"/>
                    </a:lnTo>
                    <a:lnTo>
                      <a:pt x="367" y="228"/>
                    </a:lnTo>
                    <a:lnTo>
                      <a:pt x="375" y="228"/>
                    </a:lnTo>
                    <a:lnTo>
                      <a:pt x="382" y="230"/>
                    </a:lnTo>
                    <a:lnTo>
                      <a:pt x="390" y="230"/>
                    </a:lnTo>
                    <a:lnTo>
                      <a:pt x="398" y="230"/>
                    </a:lnTo>
                    <a:lnTo>
                      <a:pt x="405" y="230"/>
                    </a:lnTo>
                    <a:lnTo>
                      <a:pt x="413" y="230"/>
                    </a:lnTo>
                    <a:lnTo>
                      <a:pt x="420" y="230"/>
                    </a:lnTo>
                    <a:lnTo>
                      <a:pt x="428" y="230"/>
                    </a:lnTo>
                    <a:lnTo>
                      <a:pt x="436" y="230"/>
                    </a:lnTo>
                    <a:lnTo>
                      <a:pt x="443" y="230"/>
                    </a:lnTo>
                    <a:lnTo>
                      <a:pt x="451" y="230"/>
                    </a:lnTo>
                    <a:lnTo>
                      <a:pt x="458" y="230"/>
                    </a:lnTo>
                    <a:lnTo>
                      <a:pt x="466" y="230"/>
                    </a:lnTo>
                    <a:lnTo>
                      <a:pt x="474" y="230"/>
                    </a:lnTo>
                    <a:lnTo>
                      <a:pt x="481" y="228"/>
                    </a:lnTo>
                    <a:lnTo>
                      <a:pt x="489" y="228"/>
                    </a:lnTo>
                    <a:lnTo>
                      <a:pt x="496" y="228"/>
                    </a:lnTo>
                    <a:lnTo>
                      <a:pt x="504" y="228"/>
                    </a:lnTo>
                    <a:lnTo>
                      <a:pt x="512" y="228"/>
                    </a:lnTo>
                    <a:lnTo>
                      <a:pt x="519" y="226"/>
                    </a:lnTo>
                    <a:lnTo>
                      <a:pt x="527" y="226"/>
                    </a:lnTo>
                    <a:lnTo>
                      <a:pt x="534" y="226"/>
                    </a:lnTo>
                    <a:lnTo>
                      <a:pt x="542" y="224"/>
                    </a:lnTo>
                    <a:lnTo>
                      <a:pt x="550" y="222"/>
                    </a:lnTo>
                    <a:lnTo>
                      <a:pt x="557" y="222"/>
                    </a:lnTo>
                    <a:lnTo>
                      <a:pt x="565" y="222"/>
                    </a:lnTo>
                    <a:lnTo>
                      <a:pt x="572" y="220"/>
                    </a:lnTo>
                    <a:lnTo>
                      <a:pt x="580" y="218"/>
                    </a:lnTo>
                    <a:lnTo>
                      <a:pt x="589" y="216"/>
                    </a:lnTo>
                    <a:lnTo>
                      <a:pt x="601" y="214"/>
                    </a:lnTo>
                    <a:lnTo>
                      <a:pt x="608" y="211"/>
                    </a:lnTo>
                    <a:lnTo>
                      <a:pt x="618" y="207"/>
                    </a:lnTo>
                    <a:lnTo>
                      <a:pt x="627" y="205"/>
                    </a:lnTo>
                    <a:lnTo>
                      <a:pt x="635" y="201"/>
                    </a:lnTo>
                    <a:lnTo>
                      <a:pt x="629" y="201"/>
                    </a:lnTo>
                    <a:lnTo>
                      <a:pt x="620" y="201"/>
                    </a:lnTo>
                    <a:lnTo>
                      <a:pt x="614" y="201"/>
                    </a:lnTo>
                    <a:lnTo>
                      <a:pt x="608" y="201"/>
                    </a:lnTo>
                    <a:lnTo>
                      <a:pt x="605" y="201"/>
                    </a:lnTo>
                    <a:lnTo>
                      <a:pt x="603" y="201"/>
                    </a:lnTo>
                    <a:lnTo>
                      <a:pt x="597" y="201"/>
                    </a:lnTo>
                    <a:lnTo>
                      <a:pt x="591" y="201"/>
                    </a:lnTo>
                    <a:lnTo>
                      <a:pt x="586" y="203"/>
                    </a:lnTo>
                    <a:lnTo>
                      <a:pt x="578" y="205"/>
                    </a:lnTo>
                    <a:lnTo>
                      <a:pt x="570" y="205"/>
                    </a:lnTo>
                    <a:lnTo>
                      <a:pt x="563" y="207"/>
                    </a:lnTo>
                    <a:lnTo>
                      <a:pt x="555" y="207"/>
                    </a:lnTo>
                    <a:lnTo>
                      <a:pt x="548" y="209"/>
                    </a:lnTo>
                    <a:lnTo>
                      <a:pt x="538" y="209"/>
                    </a:lnTo>
                    <a:lnTo>
                      <a:pt x="532" y="211"/>
                    </a:lnTo>
                    <a:lnTo>
                      <a:pt x="523" y="211"/>
                    </a:lnTo>
                    <a:lnTo>
                      <a:pt x="517" y="214"/>
                    </a:lnTo>
                    <a:lnTo>
                      <a:pt x="512" y="214"/>
                    </a:lnTo>
                    <a:lnTo>
                      <a:pt x="506" y="214"/>
                    </a:lnTo>
                    <a:lnTo>
                      <a:pt x="502" y="214"/>
                    </a:lnTo>
                    <a:lnTo>
                      <a:pt x="500" y="214"/>
                    </a:lnTo>
                    <a:lnTo>
                      <a:pt x="491" y="213"/>
                    </a:lnTo>
                    <a:lnTo>
                      <a:pt x="481" y="211"/>
                    </a:lnTo>
                    <a:lnTo>
                      <a:pt x="472" y="209"/>
                    </a:lnTo>
                    <a:lnTo>
                      <a:pt x="462" y="209"/>
                    </a:lnTo>
                    <a:lnTo>
                      <a:pt x="453" y="209"/>
                    </a:lnTo>
                    <a:lnTo>
                      <a:pt x="443" y="207"/>
                    </a:lnTo>
                    <a:lnTo>
                      <a:pt x="434" y="207"/>
                    </a:lnTo>
                    <a:lnTo>
                      <a:pt x="424" y="207"/>
                    </a:lnTo>
                    <a:lnTo>
                      <a:pt x="415" y="205"/>
                    </a:lnTo>
                    <a:lnTo>
                      <a:pt x="407" y="205"/>
                    </a:lnTo>
                    <a:lnTo>
                      <a:pt x="398" y="205"/>
                    </a:lnTo>
                    <a:lnTo>
                      <a:pt x="388" y="205"/>
                    </a:lnTo>
                    <a:lnTo>
                      <a:pt x="379" y="205"/>
                    </a:lnTo>
                    <a:lnTo>
                      <a:pt x="369" y="205"/>
                    </a:lnTo>
                    <a:lnTo>
                      <a:pt x="360" y="205"/>
                    </a:lnTo>
                    <a:lnTo>
                      <a:pt x="352" y="205"/>
                    </a:lnTo>
                    <a:lnTo>
                      <a:pt x="341" y="203"/>
                    </a:lnTo>
                    <a:lnTo>
                      <a:pt x="331" y="203"/>
                    </a:lnTo>
                    <a:lnTo>
                      <a:pt x="323" y="203"/>
                    </a:lnTo>
                    <a:lnTo>
                      <a:pt x="314" y="203"/>
                    </a:lnTo>
                    <a:lnTo>
                      <a:pt x="303" y="201"/>
                    </a:lnTo>
                    <a:lnTo>
                      <a:pt x="295" y="201"/>
                    </a:lnTo>
                    <a:lnTo>
                      <a:pt x="285" y="201"/>
                    </a:lnTo>
                    <a:lnTo>
                      <a:pt x="276" y="201"/>
                    </a:lnTo>
                    <a:lnTo>
                      <a:pt x="266" y="199"/>
                    </a:lnTo>
                    <a:lnTo>
                      <a:pt x="257" y="197"/>
                    </a:lnTo>
                    <a:lnTo>
                      <a:pt x="247" y="195"/>
                    </a:lnTo>
                    <a:lnTo>
                      <a:pt x="238" y="195"/>
                    </a:lnTo>
                    <a:lnTo>
                      <a:pt x="228" y="194"/>
                    </a:lnTo>
                    <a:lnTo>
                      <a:pt x="219" y="192"/>
                    </a:lnTo>
                    <a:lnTo>
                      <a:pt x="211" y="190"/>
                    </a:lnTo>
                    <a:lnTo>
                      <a:pt x="202" y="190"/>
                    </a:lnTo>
                    <a:lnTo>
                      <a:pt x="190" y="186"/>
                    </a:lnTo>
                    <a:lnTo>
                      <a:pt x="183" y="182"/>
                    </a:lnTo>
                    <a:lnTo>
                      <a:pt x="171" y="180"/>
                    </a:lnTo>
                    <a:lnTo>
                      <a:pt x="162" y="176"/>
                    </a:lnTo>
                    <a:lnTo>
                      <a:pt x="152" y="173"/>
                    </a:lnTo>
                    <a:lnTo>
                      <a:pt x="145" y="171"/>
                    </a:lnTo>
                    <a:lnTo>
                      <a:pt x="135" y="165"/>
                    </a:lnTo>
                    <a:lnTo>
                      <a:pt x="128" y="163"/>
                    </a:lnTo>
                    <a:lnTo>
                      <a:pt x="118" y="156"/>
                    </a:lnTo>
                    <a:lnTo>
                      <a:pt x="109" y="152"/>
                    </a:lnTo>
                    <a:lnTo>
                      <a:pt x="103" y="146"/>
                    </a:lnTo>
                    <a:lnTo>
                      <a:pt x="95" y="138"/>
                    </a:lnTo>
                    <a:lnTo>
                      <a:pt x="90" y="131"/>
                    </a:lnTo>
                    <a:lnTo>
                      <a:pt x="84" y="123"/>
                    </a:lnTo>
                    <a:lnTo>
                      <a:pt x="82" y="114"/>
                    </a:lnTo>
                    <a:lnTo>
                      <a:pt x="80" y="104"/>
                    </a:lnTo>
                    <a:lnTo>
                      <a:pt x="78" y="95"/>
                    </a:lnTo>
                    <a:lnTo>
                      <a:pt x="78" y="87"/>
                    </a:lnTo>
                    <a:lnTo>
                      <a:pt x="80" y="81"/>
                    </a:lnTo>
                    <a:lnTo>
                      <a:pt x="84" y="74"/>
                    </a:lnTo>
                    <a:lnTo>
                      <a:pt x="90" y="68"/>
                    </a:lnTo>
                    <a:lnTo>
                      <a:pt x="95" y="60"/>
                    </a:lnTo>
                    <a:lnTo>
                      <a:pt x="101" y="55"/>
                    </a:lnTo>
                    <a:lnTo>
                      <a:pt x="111" y="51"/>
                    </a:lnTo>
                    <a:lnTo>
                      <a:pt x="8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00" name="Freeform 32"/>
              <p:cNvSpPr>
                <a:spLocks/>
              </p:cNvSpPr>
              <p:nvPr/>
            </p:nvSpPr>
            <p:spPr bwMode="auto">
              <a:xfrm>
                <a:off x="1624" y="2087"/>
                <a:ext cx="425" cy="186"/>
              </a:xfrm>
              <a:custGeom>
                <a:avLst/>
                <a:gdLst>
                  <a:gd name="T0" fmla="*/ 95 w 849"/>
                  <a:gd name="T1" fmla="*/ 120 h 373"/>
                  <a:gd name="T2" fmla="*/ 150 w 849"/>
                  <a:gd name="T3" fmla="*/ 103 h 373"/>
                  <a:gd name="T4" fmla="*/ 209 w 849"/>
                  <a:gd name="T5" fmla="*/ 90 h 373"/>
                  <a:gd name="T6" fmla="*/ 266 w 849"/>
                  <a:gd name="T7" fmla="*/ 80 h 373"/>
                  <a:gd name="T8" fmla="*/ 338 w 849"/>
                  <a:gd name="T9" fmla="*/ 76 h 373"/>
                  <a:gd name="T10" fmla="*/ 410 w 849"/>
                  <a:gd name="T11" fmla="*/ 78 h 373"/>
                  <a:gd name="T12" fmla="*/ 477 w 849"/>
                  <a:gd name="T13" fmla="*/ 80 h 373"/>
                  <a:gd name="T14" fmla="*/ 524 w 849"/>
                  <a:gd name="T15" fmla="*/ 88 h 373"/>
                  <a:gd name="T16" fmla="*/ 581 w 849"/>
                  <a:gd name="T17" fmla="*/ 95 h 373"/>
                  <a:gd name="T18" fmla="*/ 636 w 849"/>
                  <a:gd name="T19" fmla="*/ 109 h 373"/>
                  <a:gd name="T20" fmla="*/ 686 w 849"/>
                  <a:gd name="T21" fmla="*/ 126 h 373"/>
                  <a:gd name="T22" fmla="*/ 739 w 849"/>
                  <a:gd name="T23" fmla="*/ 170 h 373"/>
                  <a:gd name="T24" fmla="*/ 722 w 849"/>
                  <a:gd name="T25" fmla="*/ 223 h 373"/>
                  <a:gd name="T26" fmla="*/ 661 w 849"/>
                  <a:gd name="T27" fmla="*/ 255 h 373"/>
                  <a:gd name="T28" fmla="*/ 589 w 849"/>
                  <a:gd name="T29" fmla="*/ 282 h 373"/>
                  <a:gd name="T30" fmla="*/ 537 w 849"/>
                  <a:gd name="T31" fmla="*/ 301 h 373"/>
                  <a:gd name="T32" fmla="*/ 585 w 849"/>
                  <a:gd name="T33" fmla="*/ 287 h 373"/>
                  <a:gd name="T34" fmla="*/ 640 w 849"/>
                  <a:gd name="T35" fmla="*/ 268 h 373"/>
                  <a:gd name="T36" fmla="*/ 697 w 849"/>
                  <a:gd name="T37" fmla="*/ 244 h 373"/>
                  <a:gd name="T38" fmla="*/ 744 w 849"/>
                  <a:gd name="T39" fmla="*/ 210 h 373"/>
                  <a:gd name="T40" fmla="*/ 727 w 849"/>
                  <a:gd name="T41" fmla="*/ 232 h 373"/>
                  <a:gd name="T42" fmla="*/ 663 w 849"/>
                  <a:gd name="T43" fmla="*/ 265 h 373"/>
                  <a:gd name="T44" fmla="*/ 606 w 849"/>
                  <a:gd name="T45" fmla="*/ 299 h 373"/>
                  <a:gd name="T46" fmla="*/ 535 w 849"/>
                  <a:gd name="T47" fmla="*/ 322 h 373"/>
                  <a:gd name="T48" fmla="*/ 532 w 849"/>
                  <a:gd name="T49" fmla="*/ 329 h 373"/>
                  <a:gd name="T50" fmla="*/ 600 w 849"/>
                  <a:gd name="T51" fmla="*/ 306 h 373"/>
                  <a:gd name="T52" fmla="*/ 672 w 849"/>
                  <a:gd name="T53" fmla="*/ 280 h 373"/>
                  <a:gd name="T54" fmla="*/ 746 w 849"/>
                  <a:gd name="T55" fmla="*/ 244 h 373"/>
                  <a:gd name="T56" fmla="*/ 678 w 849"/>
                  <a:gd name="T57" fmla="*/ 291 h 373"/>
                  <a:gd name="T58" fmla="*/ 621 w 849"/>
                  <a:gd name="T59" fmla="*/ 320 h 373"/>
                  <a:gd name="T60" fmla="*/ 553 w 849"/>
                  <a:gd name="T61" fmla="*/ 343 h 373"/>
                  <a:gd name="T62" fmla="*/ 496 w 849"/>
                  <a:gd name="T63" fmla="*/ 362 h 373"/>
                  <a:gd name="T64" fmla="*/ 520 w 849"/>
                  <a:gd name="T65" fmla="*/ 365 h 373"/>
                  <a:gd name="T66" fmla="*/ 573 w 849"/>
                  <a:gd name="T67" fmla="*/ 350 h 373"/>
                  <a:gd name="T68" fmla="*/ 629 w 849"/>
                  <a:gd name="T69" fmla="*/ 333 h 373"/>
                  <a:gd name="T70" fmla="*/ 678 w 849"/>
                  <a:gd name="T71" fmla="*/ 316 h 373"/>
                  <a:gd name="T72" fmla="*/ 725 w 849"/>
                  <a:gd name="T73" fmla="*/ 299 h 373"/>
                  <a:gd name="T74" fmla="*/ 689 w 849"/>
                  <a:gd name="T75" fmla="*/ 325 h 373"/>
                  <a:gd name="T76" fmla="*/ 743 w 849"/>
                  <a:gd name="T77" fmla="*/ 306 h 373"/>
                  <a:gd name="T78" fmla="*/ 794 w 849"/>
                  <a:gd name="T79" fmla="*/ 267 h 373"/>
                  <a:gd name="T80" fmla="*/ 824 w 849"/>
                  <a:gd name="T81" fmla="*/ 213 h 373"/>
                  <a:gd name="T82" fmla="*/ 815 w 849"/>
                  <a:gd name="T83" fmla="*/ 152 h 373"/>
                  <a:gd name="T84" fmla="*/ 781 w 849"/>
                  <a:gd name="T85" fmla="*/ 107 h 373"/>
                  <a:gd name="T86" fmla="*/ 720 w 849"/>
                  <a:gd name="T87" fmla="*/ 69 h 373"/>
                  <a:gd name="T88" fmla="*/ 667 w 849"/>
                  <a:gd name="T89" fmla="*/ 44 h 373"/>
                  <a:gd name="T90" fmla="*/ 699 w 849"/>
                  <a:gd name="T91" fmla="*/ 46 h 373"/>
                  <a:gd name="T92" fmla="*/ 750 w 849"/>
                  <a:gd name="T93" fmla="*/ 71 h 373"/>
                  <a:gd name="T94" fmla="*/ 811 w 849"/>
                  <a:gd name="T95" fmla="*/ 126 h 373"/>
                  <a:gd name="T96" fmla="*/ 838 w 849"/>
                  <a:gd name="T97" fmla="*/ 189 h 373"/>
                  <a:gd name="T98" fmla="*/ 836 w 849"/>
                  <a:gd name="T99" fmla="*/ 238 h 373"/>
                  <a:gd name="T100" fmla="*/ 834 w 849"/>
                  <a:gd name="T101" fmla="*/ 257 h 373"/>
                  <a:gd name="T102" fmla="*/ 849 w 849"/>
                  <a:gd name="T103" fmla="*/ 215 h 373"/>
                  <a:gd name="T104" fmla="*/ 839 w 849"/>
                  <a:gd name="T105" fmla="*/ 170 h 373"/>
                  <a:gd name="T106" fmla="*/ 809 w 849"/>
                  <a:gd name="T107" fmla="*/ 111 h 373"/>
                  <a:gd name="T108" fmla="*/ 746 w 849"/>
                  <a:gd name="T109" fmla="*/ 63 h 373"/>
                  <a:gd name="T110" fmla="*/ 663 w 849"/>
                  <a:gd name="T111" fmla="*/ 31 h 373"/>
                  <a:gd name="T112" fmla="*/ 568 w 849"/>
                  <a:gd name="T113" fmla="*/ 12 h 373"/>
                  <a:gd name="T114" fmla="*/ 465 w 849"/>
                  <a:gd name="T115" fmla="*/ 2 h 373"/>
                  <a:gd name="T116" fmla="*/ 364 w 849"/>
                  <a:gd name="T117" fmla="*/ 2 h 373"/>
                  <a:gd name="T118" fmla="*/ 273 w 849"/>
                  <a:gd name="T119" fmla="*/ 8 h 373"/>
                  <a:gd name="T120" fmla="*/ 201 w 849"/>
                  <a:gd name="T121" fmla="*/ 21 h 373"/>
                  <a:gd name="T122" fmla="*/ 133 w 849"/>
                  <a:gd name="T123" fmla="*/ 40 h 373"/>
                  <a:gd name="T124" fmla="*/ 49 w 849"/>
                  <a:gd name="T125" fmla="*/ 80 h 37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49"/>
                  <a:gd name="T190" fmla="*/ 0 h 373"/>
                  <a:gd name="T191" fmla="*/ 849 w 849"/>
                  <a:gd name="T192" fmla="*/ 373 h 37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49" h="373">
                    <a:moveTo>
                      <a:pt x="57" y="143"/>
                    </a:moveTo>
                    <a:lnTo>
                      <a:pt x="60" y="137"/>
                    </a:lnTo>
                    <a:lnTo>
                      <a:pt x="66" y="135"/>
                    </a:lnTo>
                    <a:lnTo>
                      <a:pt x="70" y="132"/>
                    </a:lnTo>
                    <a:lnTo>
                      <a:pt x="78" y="130"/>
                    </a:lnTo>
                    <a:lnTo>
                      <a:pt x="81" y="126"/>
                    </a:lnTo>
                    <a:lnTo>
                      <a:pt x="87" y="124"/>
                    </a:lnTo>
                    <a:lnTo>
                      <a:pt x="95" y="120"/>
                    </a:lnTo>
                    <a:lnTo>
                      <a:pt x="102" y="118"/>
                    </a:lnTo>
                    <a:lnTo>
                      <a:pt x="108" y="116"/>
                    </a:lnTo>
                    <a:lnTo>
                      <a:pt x="114" y="113"/>
                    </a:lnTo>
                    <a:lnTo>
                      <a:pt x="121" y="111"/>
                    </a:lnTo>
                    <a:lnTo>
                      <a:pt x="129" y="109"/>
                    </a:lnTo>
                    <a:lnTo>
                      <a:pt x="135" y="107"/>
                    </a:lnTo>
                    <a:lnTo>
                      <a:pt x="142" y="105"/>
                    </a:lnTo>
                    <a:lnTo>
                      <a:pt x="150" y="103"/>
                    </a:lnTo>
                    <a:lnTo>
                      <a:pt x="157" y="101"/>
                    </a:lnTo>
                    <a:lnTo>
                      <a:pt x="163" y="97"/>
                    </a:lnTo>
                    <a:lnTo>
                      <a:pt x="173" y="97"/>
                    </a:lnTo>
                    <a:lnTo>
                      <a:pt x="178" y="95"/>
                    </a:lnTo>
                    <a:lnTo>
                      <a:pt x="188" y="94"/>
                    </a:lnTo>
                    <a:lnTo>
                      <a:pt x="193" y="92"/>
                    </a:lnTo>
                    <a:lnTo>
                      <a:pt x="201" y="92"/>
                    </a:lnTo>
                    <a:lnTo>
                      <a:pt x="209" y="90"/>
                    </a:lnTo>
                    <a:lnTo>
                      <a:pt x="216" y="90"/>
                    </a:lnTo>
                    <a:lnTo>
                      <a:pt x="224" y="88"/>
                    </a:lnTo>
                    <a:lnTo>
                      <a:pt x="231" y="86"/>
                    </a:lnTo>
                    <a:lnTo>
                      <a:pt x="239" y="84"/>
                    </a:lnTo>
                    <a:lnTo>
                      <a:pt x="245" y="84"/>
                    </a:lnTo>
                    <a:lnTo>
                      <a:pt x="250" y="82"/>
                    </a:lnTo>
                    <a:lnTo>
                      <a:pt x="258" y="82"/>
                    </a:lnTo>
                    <a:lnTo>
                      <a:pt x="266" y="80"/>
                    </a:lnTo>
                    <a:lnTo>
                      <a:pt x="273" y="80"/>
                    </a:lnTo>
                    <a:lnTo>
                      <a:pt x="283" y="80"/>
                    </a:lnTo>
                    <a:lnTo>
                      <a:pt x="290" y="78"/>
                    </a:lnTo>
                    <a:lnTo>
                      <a:pt x="300" y="78"/>
                    </a:lnTo>
                    <a:lnTo>
                      <a:pt x="309" y="78"/>
                    </a:lnTo>
                    <a:lnTo>
                      <a:pt x="319" y="76"/>
                    </a:lnTo>
                    <a:lnTo>
                      <a:pt x="328" y="76"/>
                    </a:lnTo>
                    <a:lnTo>
                      <a:pt x="338" y="76"/>
                    </a:lnTo>
                    <a:lnTo>
                      <a:pt x="345" y="76"/>
                    </a:lnTo>
                    <a:lnTo>
                      <a:pt x="355" y="76"/>
                    </a:lnTo>
                    <a:lnTo>
                      <a:pt x="364" y="76"/>
                    </a:lnTo>
                    <a:lnTo>
                      <a:pt x="372" y="76"/>
                    </a:lnTo>
                    <a:lnTo>
                      <a:pt x="382" y="76"/>
                    </a:lnTo>
                    <a:lnTo>
                      <a:pt x="391" y="76"/>
                    </a:lnTo>
                    <a:lnTo>
                      <a:pt x="401" y="78"/>
                    </a:lnTo>
                    <a:lnTo>
                      <a:pt x="410" y="78"/>
                    </a:lnTo>
                    <a:lnTo>
                      <a:pt x="421" y="78"/>
                    </a:lnTo>
                    <a:lnTo>
                      <a:pt x="425" y="78"/>
                    </a:lnTo>
                    <a:lnTo>
                      <a:pt x="431" y="78"/>
                    </a:lnTo>
                    <a:lnTo>
                      <a:pt x="440" y="78"/>
                    </a:lnTo>
                    <a:lnTo>
                      <a:pt x="450" y="80"/>
                    </a:lnTo>
                    <a:lnTo>
                      <a:pt x="458" y="80"/>
                    </a:lnTo>
                    <a:lnTo>
                      <a:pt x="469" y="80"/>
                    </a:lnTo>
                    <a:lnTo>
                      <a:pt x="477" y="80"/>
                    </a:lnTo>
                    <a:lnTo>
                      <a:pt x="482" y="82"/>
                    </a:lnTo>
                    <a:lnTo>
                      <a:pt x="488" y="82"/>
                    </a:lnTo>
                    <a:lnTo>
                      <a:pt x="494" y="84"/>
                    </a:lnTo>
                    <a:lnTo>
                      <a:pt x="499" y="84"/>
                    </a:lnTo>
                    <a:lnTo>
                      <a:pt x="507" y="84"/>
                    </a:lnTo>
                    <a:lnTo>
                      <a:pt x="513" y="86"/>
                    </a:lnTo>
                    <a:lnTo>
                      <a:pt x="518" y="88"/>
                    </a:lnTo>
                    <a:lnTo>
                      <a:pt x="524" y="88"/>
                    </a:lnTo>
                    <a:lnTo>
                      <a:pt x="532" y="88"/>
                    </a:lnTo>
                    <a:lnTo>
                      <a:pt x="539" y="90"/>
                    </a:lnTo>
                    <a:lnTo>
                      <a:pt x="547" y="92"/>
                    </a:lnTo>
                    <a:lnTo>
                      <a:pt x="553" y="92"/>
                    </a:lnTo>
                    <a:lnTo>
                      <a:pt x="560" y="92"/>
                    </a:lnTo>
                    <a:lnTo>
                      <a:pt x="566" y="94"/>
                    </a:lnTo>
                    <a:lnTo>
                      <a:pt x="573" y="95"/>
                    </a:lnTo>
                    <a:lnTo>
                      <a:pt x="581" y="95"/>
                    </a:lnTo>
                    <a:lnTo>
                      <a:pt x="589" y="97"/>
                    </a:lnTo>
                    <a:lnTo>
                      <a:pt x="594" y="99"/>
                    </a:lnTo>
                    <a:lnTo>
                      <a:pt x="604" y="101"/>
                    </a:lnTo>
                    <a:lnTo>
                      <a:pt x="610" y="103"/>
                    </a:lnTo>
                    <a:lnTo>
                      <a:pt x="617" y="105"/>
                    </a:lnTo>
                    <a:lnTo>
                      <a:pt x="623" y="105"/>
                    </a:lnTo>
                    <a:lnTo>
                      <a:pt x="630" y="107"/>
                    </a:lnTo>
                    <a:lnTo>
                      <a:pt x="636" y="109"/>
                    </a:lnTo>
                    <a:lnTo>
                      <a:pt x="644" y="111"/>
                    </a:lnTo>
                    <a:lnTo>
                      <a:pt x="649" y="113"/>
                    </a:lnTo>
                    <a:lnTo>
                      <a:pt x="657" y="116"/>
                    </a:lnTo>
                    <a:lnTo>
                      <a:pt x="661" y="118"/>
                    </a:lnTo>
                    <a:lnTo>
                      <a:pt x="668" y="120"/>
                    </a:lnTo>
                    <a:lnTo>
                      <a:pt x="674" y="122"/>
                    </a:lnTo>
                    <a:lnTo>
                      <a:pt x="680" y="124"/>
                    </a:lnTo>
                    <a:lnTo>
                      <a:pt x="686" y="126"/>
                    </a:lnTo>
                    <a:lnTo>
                      <a:pt x="691" y="130"/>
                    </a:lnTo>
                    <a:lnTo>
                      <a:pt x="697" y="133"/>
                    </a:lnTo>
                    <a:lnTo>
                      <a:pt x="703" y="135"/>
                    </a:lnTo>
                    <a:lnTo>
                      <a:pt x="710" y="141"/>
                    </a:lnTo>
                    <a:lnTo>
                      <a:pt x="720" y="147"/>
                    </a:lnTo>
                    <a:lnTo>
                      <a:pt x="727" y="154"/>
                    </a:lnTo>
                    <a:lnTo>
                      <a:pt x="733" y="162"/>
                    </a:lnTo>
                    <a:lnTo>
                      <a:pt x="739" y="170"/>
                    </a:lnTo>
                    <a:lnTo>
                      <a:pt x="743" y="177"/>
                    </a:lnTo>
                    <a:lnTo>
                      <a:pt x="746" y="187"/>
                    </a:lnTo>
                    <a:lnTo>
                      <a:pt x="748" y="196"/>
                    </a:lnTo>
                    <a:lnTo>
                      <a:pt x="744" y="204"/>
                    </a:lnTo>
                    <a:lnTo>
                      <a:pt x="739" y="211"/>
                    </a:lnTo>
                    <a:lnTo>
                      <a:pt x="733" y="215"/>
                    </a:lnTo>
                    <a:lnTo>
                      <a:pt x="727" y="219"/>
                    </a:lnTo>
                    <a:lnTo>
                      <a:pt x="722" y="223"/>
                    </a:lnTo>
                    <a:lnTo>
                      <a:pt x="716" y="229"/>
                    </a:lnTo>
                    <a:lnTo>
                      <a:pt x="708" y="230"/>
                    </a:lnTo>
                    <a:lnTo>
                      <a:pt x="701" y="236"/>
                    </a:lnTo>
                    <a:lnTo>
                      <a:pt x="693" y="240"/>
                    </a:lnTo>
                    <a:lnTo>
                      <a:pt x="686" y="244"/>
                    </a:lnTo>
                    <a:lnTo>
                      <a:pt x="676" y="248"/>
                    </a:lnTo>
                    <a:lnTo>
                      <a:pt x="668" y="251"/>
                    </a:lnTo>
                    <a:lnTo>
                      <a:pt x="661" y="255"/>
                    </a:lnTo>
                    <a:lnTo>
                      <a:pt x="651" y="259"/>
                    </a:lnTo>
                    <a:lnTo>
                      <a:pt x="644" y="263"/>
                    </a:lnTo>
                    <a:lnTo>
                      <a:pt x="634" y="267"/>
                    </a:lnTo>
                    <a:lnTo>
                      <a:pt x="625" y="268"/>
                    </a:lnTo>
                    <a:lnTo>
                      <a:pt x="615" y="272"/>
                    </a:lnTo>
                    <a:lnTo>
                      <a:pt x="606" y="276"/>
                    </a:lnTo>
                    <a:lnTo>
                      <a:pt x="596" y="280"/>
                    </a:lnTo>
                    <a:lnTo>
                      <a:pt x="589" y="282"/>
                    </a:lnTo>
                    <a:lnTo>
                      <a:pt x="581" y="286"/>
                    </a:lnTo>
                    <a:lnTo>
                      <a:pt x="573" y="287"/>
                    </a:lnTo>
                    <a:lnTo>
                      <a:pt x="566" y="289"/>
                    </a:lnTo>
                    <a:lnTo>
                      <a:pt x="560" y="291"/>
                    </a:lnTo>
                    <a:lnTo>
                      <a:pt x="553" y="295"/>
                    </a:lnTo>
                    <a:lnTo>
                      <a:pt x="547" y="297"/>
                    </a:lnTo>
                    <a:lnTo>
                      <a:pt x="541" y="299"/>
                    </a:lnTo>
                    <a:lnTo>
                      <a:pt x="537" y="301"/>
                    </a:lnTo>
                    <a:lnTo>
                      <a:pt x="535" y="303"/>
                    </a:lnTo>
                    <a:lnTo>
                      <a:pt x="541" y="303"/>
                    </a:lnTo>
                    <a:lnTo>
                      <a:pt x="549" y="299"/>
                    </a:lnTo>
                    <a:lnTo>
                      <a:pt x="556" y="297"/>
                    </a:lnTo>
                    <a:lnTo>
                      <a:pt x="562" y="295"/>
                    </a:lnTo>
                    <a:lnTo>
                      <a:pt x="570" y="293"/>
                    </a:lnTo>
                    <a:lnTo>
                      <a:pt x="577" y="289"/>
                    </a:lnTo>
                    <a:lnTo>
                      <a:pt x="585" y="287"/>
                    </a:lnTo>
                    <a:lnTo>
                      <a:pt x="591" y="286"/>
                    </a:lnTo>
                    <a:lnTo>
                      <a:pt x="600" y="284"/>
                    </a:lnTo>
                    <a:lnTo>
                      <a:pt x="606" y="282"/>
                    </a:lnTo>
                    <a:lnTo>
                      <a:pt x="613" y="280"/>
                    </a:lnTo>
                    <a:lnTo>
                      <a:pt x="619" y="276"/>
                    </a:lnTo>
                    <a:lnTo>
                      <a:pt x="627" y="274"/>
                    </a:lnTo>
                    <a:lnTo>
                      <a:pt x="632" y="270"/>
                    </a:lnTo>
                    <a:lnTo>
                      <a:pt x="640" y="268"/>
                    </a:lnTo>
                    <a:lnTo>
                      <a:pt x="648" y="267"/>
                    </a:lnTo>
                    <a:lnTo>
                      <a:pt x="655" y="265"/>
                    </a:lnTo>
                    <a:lnTo>
                      <a:pt x="661" y="259"/>
                    </a:lnTo>
                    <a:lnTo>
                      <a:pt x="667" y="257"/>
                    </a:lnTo>
                    <a:lnTo>
                      <a:pt x="674" y="253"/>
                    </a:lnTo>
                    <a:lnTo>
                      <a:pt x="682" y="251"/>
                    </a:lnTo>
                    <a:lnTo>
                      <a:pt x="687" y="246"/>
                    </a:lnTo>
                    <a:lnTo>
                      <a:pt x="697" y="244"/>
                    </a:lnTo>
                    <a:lnTo>
                      <a:pt x="703" y="240"/>
                    </a:lnTo>
                    <a:lnTo>
                      <a:pt x="710" y="238"/>
                    </a:lnTo>
                    <a:lnTo>
                      <a:pt x="716" y="232"/>
                    </a:lnTo>
                    <a:lnTo>
                      <a:pt x="724" y="229"/>
                    </a:lnTo>
                    <a:lnTo>
                      <a:pt x="729" y="225"/>
                    </a:lnTo>
                    <a:lnTo>
                      <a:pt x="735" y="219"/>
                    </a:lnTo>
                    <a:lnTo>
                      <a:pt x="741" y="215"/>
                    </a:lnTo>
                    <a:lnTo>
                      <a:pt x="744" y="210"/>
                    </a:lnTo>
                    <a:lnTo>
                      <a:pt x="748" y="204"/>
                    </a:lnTo>
                    <a:lnTo>
                      <a:pt x="752" y="198"/>
                    </a:lnTo>
                    <a:lnTo>
                      <a:pt x="756" y="198"/>
                    </a:lnTo>
                    <a:lnTo>
                      <a:pt x="754" y="206"/>
                    </a:lnTo>
                    <a:lnTo>
                      <a:pt x="748" y="213"/>
                    </a:lnTo>
                    <a:lnTo>
                      <a:pt x="743" y="219"/>
                    </a:lnTo>
                    <a:lnTo>
                      <a:pt x="735" y="227"/>
                    </a:lnTo>
                    <a:lnTo>
                      <a:pt x="727" y="232"/>
                    </a:lnTo>
                    <a:lnTo>
                      <a:pt x="718" y="238"/>
                    </a:lnTo>
                    <a:lnTo>
                      <a:pt x="706" y="244"/>
                    </a:lnTo>
                    <a:lnTo>
                      <a:pt x="697" y="251"/>
                    </a:lnTo>
                    <a:lnTo>
                      <a:pt x="691" y="253"/>
                    </a:lnTo>
                    <a:lnTo>
                      <a:pt x="686" y="255"/>
                    </a:lnTo>
                    <a:lnTo>
                      <a:pt x="680" y="257"/>
                    </a:lnTo>
                    <a:lnTo>
                      <a:pt x="674" y="259"/>
                    </a:lnTo>
                    <a:lnTo>
                      <a:pt x="663" y="265"/>
                    </a:lnTo>
                    <a:lnTo>
                      <a:pt x="653" y="270"/>
                    </a:lnTo>
                    <a:lnTo>
                      <a:pt x="644" y="274"/>
                    </a:lnTo>
                    <a:lnTo>
                      <a:pt x="634" y="280"/>
                    </a:lnTo>
                    <a:lnTo>
                      <a:pt x="625" y="284"/>
                    </a:lnTo>
                    <a:lnTo>
                      <a:pt x="619" y="289"/>
                    </a:lnTo>
                    <a:lnTo>
                      <a:pt x="615" y="293"/>
                    </a:lnTo>
                    <a:lnTo>
                      <a:pt x="611" y="295"/>
                    </a:lnTo>
                    <a:lnTo>
                      <a:pt x="606" y="299"/>
                    </a:lnTo>
                    <a:lnTo>
                      <a:pt x="600" y="301"/>
                    </a:lnTo>
                    <a:lnTo>
                      <a:pt x="591" y="305"/>
                    </a:lnTo>
                    <a:lnTo>
                      <a:pt x="581" y="308"/>
                    </a:lnTo>
                    <a:lnTo>
                      <a:pt x="573" y="310"/>
                    </a:lnTo>
                    <a:lnTo>
                      <a:pt x="564" y="314"/>
                    </a:lnTo>
                    <a:lnTo>
                      <a:pt x="554" y="316"/>
                    </a:lnTo>
                    <a:lnTo>
                      <a:pt x="545" y="320"/>
                    </a:lnTo>
                    <a:lnTo>
                      <a:pt x="535" y="322"/>
                    </a:lnTo>
                    <a:lnTo>
                      <a:pt x="526" y="324"/>
                    </a:lnTo>
                    <a:lnTo>
                      <a:pt x="518" y="325"/>
                    </a:lnTo>
                    <a:lnTo>
                      <a:pt x="511" y="327"/>
                    </a:lnTo>
                    <a:lnTo>
                      <a:pt x="505" y="329"/>
                    </a:lnTo>
                    <a:lnTo>
                      <a:pt x="499" y="333"/>
                    </a:lnTo>
                    <a:lnTo>
                      <a:pt x="511" y="333"/>
                    </a:lnTo>
                    <a:lnTo>
                      <a:pt x="522" y="333"/>
                    </a:lnTo>
                    <a:lnTo>
                      <a:pt x="532" y="329"/>
                    </a:lnTo>
                    <a:lnTo>
                      <a:pt x="541" y="329"/>
                    </a:lnTo>
                    <a:lnTo>
                      <a:pt x="551" y="325"/>
                    </a:lnTo>
                    <a:lnTo>
                      <a:pt x="562" y="322"/>
                    </a:lnTo>
                    <a:lnTo>
                      <a:pt x="572" y="320"/>
                    </a:lnTo>
                    <a:lnTo>
                      <a:pt x="583" y="316"/>
                    </a:lnTo>
                    <a:lnTo>
                      <a:pt x="587" y="312"/>
                    </a:lnTo>
                    <a:lnTo>
                      <a:pt x="592" y="308"/>
                    </a:lnTo>
                    <a:lnTo>
                      <a:pt x="600" y="306"/>
                    </a:lnTo>
                    <a:lnTo>
                      <a:pt x="606" y="306"/>
                    </a:lnTo>
                    <a:lnTo>
                      <a:pt x="615" y="303"/>
                    </a:lnTo>
                    <a:lnTo>
                      <a:pt x="625" y="299"/>
                    </a:lnTo>
                    <a:lnTo>
                      <a:pt x="634" y="295"/>
                    </a:lnTo>
                    <a:lnTo>
                      <a:pt x="644" y="293"/>
                    </a:lnTo>
                    <a:lnTo>
                      <a:pt x="653" y="287"/>
                    </a:lnTo>
                    <a:lnTo>
                      <a:pt x="663" y="284"/>
                    </a:lnTo>
                    <a:lnTo>
                      <a:pt x="672" y="280"/>
                    </a:lnTo>
                    <a:lnTo>
                      <a:pt x="684" y="278"/>
                    </a:lnTo>
                    <a:lnTo>
                      <a:pt x="691" y="272"/>
                    </a:lnTo>
                    <a:lnTo>
                      <a:pt x="701" y="268"/>
                    </a:lnTo>
                    <a:lnTo>
                      <a:pt x="710" y="265"/>
                    </a:lnTo>
                    <a:lnTo>
                      <a:pt x="720" y="259"/>
                    </a:lnTo>
                    <a:lnTo>
                      <a:pt x="729" y="255"/>
                    </a:lnTo>
                    <a:lnTo>
                      <a:pt x="739" y="249"/>
                    </a:lnTo>
                    <a:lnTo>
                      <a:pt x="746" y="244"/>
                    </a:lnTo>
                    <a:lnTo>
                      <a:pt x="756" y="240"/>
                    </a:lnTo>
                    <a:lnTo>
                      <a:pt x="739" y="257"/>
                    </a:lnTo>
                    <a:lnTo>
                      <a:pt x="729" y="263"/>
                    </a:lnTo>
                    <a:lnTo>
                      <a:pt x="720" y="268"/>
                    </a:lnTo>
                    <a:lnTo>
                      <a:pt x="710" y="274"/>
                    </a:lnTo>
                    <a:lnTo>
                      <a:pt x="699" y="280"/>
                    </a:lnTo>
                    <a:lnTo>
                      <a:pt x="687" y="286"/>
                    </a:lnTo>
                    <a:lnTo>
                      <a:pt x="678" y="291"/>
                    </a:lnTo>
                    <a:lnTo>
                      <a:pt x="667" y="297"/>
                    </a:lnTo>
                    <a:lnTo>
                      <a:pt x="657" y="303"/>
                    </a:lnTo>
                    <a:lnTo>
                      <a:pt x="649" y="306"/>
                    </a:lnTo>
                    <a:lnTo>
                      <a:pt x="644" y="308"/>
                    </a:lnTo>
                    <a:lnTo>
                      <a:pt x="638" y="310"/>
                    </a:lnTo>
                    <a:lnTo>
                      <a:pt x="632" y="314"/>
                    </a:lnTo>
                    <a:lnTo>
                      <a:pt x="627" y="316"/>
                    </a:lnTo>
                    <a:lnTo>
                      <a:pt x="621" y="320"/>
                    </a:lnTo>
                    <a:lnTo>
                      <a:pt x="615" y="322"/>
                    </a:lnTo>
                    <a:lnTo>
                      <a:pt x="610" y="324"/>
                    </a:lnTo>
                    <a:lnTo>
                      <a:pt x="600" y="327"/>
                    </a:lnTo>
                    <a:lnTo>
                      <a:pt x="589" y="333"/>
                    </a:lnTo>
                    <a:lnTo>
                      <a:pt x="579" y="335"/>
                    </a:lnTo>
                    <a:lnTo>
                      <a:pt x="570" y="339"/>
                    </a:lnTo>
                    <a:lnTo>
                      <a:pt x="560" y="341"/>
                    </a:lnTo>
                    <a:lnTo>
                      <a:pt x="553" y="343"/>
                    </a:lnTo>
                    <a:lnTo>
                      <a:pt x="545" y="344"/>
                    </a:lnTo>
                    <a:lnTo>
                      <a:pt x="537" y="348"/>
                    </a:lnTo>
                    <a:lnTo>
                      <a:pt x="530" y="348"/>
                    </a:lnTo>
                    <a:lnTo>
                      <a:pt x="522" y="352"/>
                    </a:lnTo>
                    <a:lnTo>
                      <a:pt x="513" y="354"/>
                    </a:lnTo>
                    <a:lnTo>
                      <a:pt x="507" y="360"/>
                    </a:lnTo>
                    <a:lnTo>
                      <a:pt x="499" y="360"/>
                    </a:lnTo>
                    <a:lnTo>
                      <a:pt x="496" y="362"/>
                    </a:lnTo>
                    <a:lnTo>
                      <a:pt x="492" y="365"/>
                    </a:lnTo>
                    <a:lnTo>
                      <a:pt x="488" y="373"/>
                    </a:lnTo>
                    <a:lnTo>
                      <a:pt x="490" y="373"/>
                    </a:lnTo>
                    <a:lnTo>
                      <a:pt x="496" y="371"/>
                    </a:lnTo>
                    <a:lnTo>
                      <a:pt x="503" y="369"/>
                    </a:lnTo>
                    <a:lnTo>
                      <a:pt x="507" y="369"/>
                    </a:lnTo>
                    <a:lnTo>
                      <a:pt x="513" y="367"/>
                    </a:lnTo>
                    <a:lnTo>
                      <a:pt x="520" y="365"/>
                    </a:lnTo>
                    <a:lnTo>
                      <a:pt x="526" y="363"/>
                    </a:lnTo>
                    <a:lnTo>
                      <a:pt x="534" y="362"/>
                    </a:lnTo>
                    <a:lnTo>
                      <a:pt x="539" y="360"/>
                    </a:lnTo>
                    <a:lnTo>
                      <a:pt x="547" y="358"/>
                    </a:lnTo>
                    <a:lnTo>
                      <a:pt x="553" y="356"/>
                    </a:lnTo>
                    <a:lnTo>
                      <a:pt x="560" y="354"/>
                    </a:lnTo>
                    <a:lnTo>
                      <a:pt x="566" y="352"/>
                    </a:lnTo>
                    <a:lnTo>
                      <a:pt x="573" y="350"/>
                    </a:lnTo>
                    <a:lnTo>
                      <a:pt x="579" y="348"/>
                    </a:lnTo>
                    <a:lnTo>
                      <a:pt x="587" y="346"/>
                    </a:lnTo>
                    <a:lnTo>
                      <a:pt x="592" y="343"/>
                    </a:lnTo>
                    <a:lnTo>
                      <a:pt x="600" y="341"/>
                    </a:lnTo>
                    <a:lnTo>
                      <a:pt x="608" y="339"/>
                    </a:lnTo>
                    <a:lnTo>
                      <a:pt x="615" y="339"/>
                    </a:lnTo>
                    <a:lnTo>
                      <a:pt x="621" y="335"/>
                    </a:lnTo>
                    <a:lnTo>
                      <a:pt x="629" y="333"/>
                    </a:lnTo>
                    <a:lnTo>
                      <a:pt x="634" y="331"/>
                    </a:lnTo>
                    <a:lnTo>
                      <a:pt x="642" y="329"/>
                    </a:lnTo>
                    <a:lnTo>
                      <a:pt x="648" y="325"/>
                    </a:lnTo>
                    <a:lnTo>
                      <a:pt x="655" y="324"/>
                    </a:lnTo>
                    <a:lnTo>
                      <a:pt x="661" y="322"/>
                    </a:lnTo>
                    <a:lnTo>
                      <a:pt x="668" y="322"/>
                    </a:lnTo>
                    <a:lnTo>
                      <a:pt x="672" y="318"/>
                    </a:lnTo>
                    <a:lnTo>
                      <a:pt x="678" y="316"/>
                    </a:lnTo>
                    <a:lnTo>
                      <a:pt x="686" y="314"/>
                    </a:lnTo>
                    <a:lnTo>
                      <a:pt x="691" y="312"/>
                    </a:lnTo>
                    <a:lnTo>
                      <a:pt x="697" y="310"/>
                    </a:lnTo>
                    <a:lnTo>
                      <a:pt x="703" y="308"/>
                    </a:lnTo>
                    <a:lnTo>
                      <a:pt x="710" y="306"/>
                    </a:lnTo>
                    <a:lnTo>
                      <a:pt x="716" y="305"/>
                    </a:lnTo>
                    <a:lnTo>
                      <a:pt x="722" y="301"/>
                    </a:lnTo>
                    <a:lnTo>
                      <a:pt x="725" y="299"/>
                    </a:lnTo>
                    <a:lnTo>
                      <a:pt x="729" y="299"/>
                    </a:lnTo>
                    <a:lnTo>
                      <a:pt x="727" y="301"/>
                    </a:lnTo>
                    <a:lnTo>
                      <a:pt x="722" y="306"/>
                    </a:lnTo>
                    <a:lnTo>
                      <a:pt x="712" y="312"/>
                    </a:lnTo>
                    <a:lnTo>
                      <a:pt x="703" y="318"/>
                    </a:lnTo>
                    <a:lnTo>
                      <a:pt x="693" y="324"/>
                    </a:lnTo>
                    <a:lnTo>
                      <a:pt x="689" y="325"/>
                    </a:lnTo>
                    <a:lnTo>
                      <a:pt x="691" y="325"/>
                    </a:lnTo>
                    <a:lnTo>
                      <a:pt x="699" y="325"/>
                    </a:lnTo>
                    <a:lnTo>
                      <a:pt x="706" y="322"/>
                    </a:lnTo>
                    <a:lnTo>
                      <a:pt x="718" y="320"/>
                    </a:lnTo>
                    <a:lnTo>
                      <a:pt x="724" y="316"/>
                    </a:lnTo>
                    <a:lnTo>
                      <a:pt x="729" y="312"/>
                    </a:lnTo>
                    <a:lnTo>
                      <a:pt x="735" y="310"/>
                    </a:lnTo>
                    <a:lnTo>
                      <a:pt x="743" y="306"/>
                    </a:lnTo>
                    <a:lnTo>
                      <a:pt x="748" y="301"/>
                    </a:lnTo>
                    <a:lnTo>
                      <a:pt x="756" y="297"/>
                    </a:lnTo>
                    <a:lnTo>
                      <a:pt x="762" y="293"/>
                    </a:lnTo>
                    <a:lnTo>
                      <a:pt x="769" y="289"/>
                    </a:lnTo>
                    <a:lnTo>
                      <a:pt x="775" y="284"/>
                    </a:lnTo>
                    <a:lnTo>
                      <a:pt x="781" y="278"/>
                    </a:lnTo>
                    <a:lnTo>
                      <a:pt x="786" y="272"/>
                    </a:lnTo>
                    <a:lnTo>
                      <a:pt x="794" y="267"/>
                    </a:lnTo>
                    <a:lnTo>
                      <a:pt x="798" y="259"/>
                    </a:lnTo>
                    <a:lnTo>
                      <a:pt x="803" y="253"/>
                    </a:lnTo>
                    <a:lnTo>
                      <a:pt x="807" y="248"/>
                    </a:lnTo>
                    <a:lnTo>
                      <a:pt x="813" y="242"/>
                    </a:lnTo>
                    <a:lnTo>
                      <a:pt x="815" y="234"/>
                    </a:lnTo>
                    <a:lnTo>
                      <a:pt x="819" y="227"/>
                    </a:lnTo>
                    <a:lnTo>
                      <a:pt x="820" y="219"/>
                    </a:lnTo>
                    <a:lnTo>
                      <a:pt x="824" y="213"/>
                    </a:lnTo>
                    <a:lnTo>
                      <a:pt x="824" y="206"/>
                    </a:lnTo>
                    <a:lnTo>
                      <a:pt x="826" y="200"/>
                    </a:lnTo>
                    <a:lnTo>
                      <a:pt x="826" y="191"/>
                    </a:lnTo>
                    <a:lnTo>
                      <a:pt x="826" y="185"/>
                    </a:lnTo>
                    <a:lnTo>
                      <a:pt x="822" y="175"/>
                    </a:lnTo>
                    <a:lnTo>
                      <a:pt x="820" y="168"/>
                    </a:lnTo>
                    <a:lnTo>
                      <a:pt x="817" y="160"/>
                    </a:lnTo>
                    <a:lnTo>
                      <a:pt x="815" y="152"/>
                    </a:lnTo>
                    <a:lnTo>
                      <a:pt x="811" y="145"/>
                    </a:lnTo>
                    <a:lnTo>
                      <a:pt x="809" y="139"/>
                    </a:lnTo>
                    <a:lnTo>
                      <a:pt x="803" y="133"/>
                    </a:lnTo>
                    <a:lnTo>
                      <a:pt x="800" y="128"/>
                    </a:lnTo>
                    <a:lnTo>
                      <a:pt x="796" y="122"/>
                    </a:lnTo>
                    <a:lnTo>
                      <a:pt x="790" y="116"/>
                    </a:lnTo>
                    <a:lnTo>
                      <a:pt x="784" y="111"/>
                    </a:lnTo>
                    <a:lnTo>
                      <a:pt x="781" y="107"/>
                    </a:lnTo>
                    <a:lnTo>
                      <a:pt x="769" y="97"/>
                    </a:lnTo>
                    <a:lnTo>
                      <a:pt x="760" y="92"/>
                    </a:lnTo>
                    <a:lnTo>
                      <a:pt x="752" y="86"/>
                    </a:lnTo>
                    <a:lnTo>
                      <a:pt x="746" y="82"/>
                    </a:lnTo>
                    <a:lnTo>
                      <a:pt x="739" y="78"/>
                    </a:lnTo>
                    <a:lnTo>
                      <a:pt x="733" y="76"/>
                    </a:lnTo>
                    <a:lnTo>
                      <a:pt x="725" y="71"/>
                    </a:lnTo>
                    <a:lnTo>
                      <a:pt x="720" y="69"/>
                    </a:lnTo>
                    <a:lnTo>
                      <a:pt x="714" y="65"/>
                    </a:lnTo>
                    <a:lnTo>
                      <a:pt x="706" y="63"/>
                    </a:lnTo>
                    <a:lnTo>
                      <a:pt x="701" y="59"/>
                    </a:lnTo>
                    <a:lnTo>
                      <a:pt x="693" y="56"/>
                    </a:lnTo>
                    <a:lnTo>
                      <a:pt x="686" y="54"/>
                    </a:lnTo>
                    <a:lnTo>
                      <a:pt x="680" y="50"/>
                    </a:lnTo>
                    <a:lnTo>
                      <a:pt x="672" y="48"/>
                    </a:lnTo>
                    <a:lnTo>
                      <a:pt x="667" y="44"/>
                    </a:lnTo>
                    <a:lnTo>
                      <a:pt x="661" y="40"/>
                    </a:lnTo>
                    <a:lnTo>
                      <a:pt x="655" y="38"/>
                    </a:lnTo>
                    <a:lnTo>
                      <a:pt x="663" y="37"/>
                    </a:lnTo>
                    <a:lnTo>
                      <a:pt x="674" y="38"/>
                    </a:lnTo>
                    <a:lnTo>
                      <a:pt x="680" y="38"/>
                    </a:lnTo>
                    <a:lnTo>
                      <a:pt x="687" y="40"/>
                    </a:lnTo>
                    <a:lnTo>
                      <a:pt x="693" y="42"/>
                    </a:lnTo>
                    <a:lnTo>
                      <a:pt x="699" y="46"/>
                    </a:lnTo>
                    <a:lnTo>
                      <a:pt x="705" y="48"/>
                    </a:lnTo>
                    <a:lnTo>
                      <a:pt x="712" y="50"/>
                    </a:lnTo>
                    <a:lnTo>
                      <a:pt x="718" y="54"/>
                    </a:lnTo>
                    <a:lnTo>
                      <a:pt x="725" y="56"/>
                    </a:lnTo>
                    <a:lnTo>
                      <a:pt x="731" y="59"/>
                    </a:lnTo>
                    <a:lnTo>
                      <a:pt x="737" y="63"/>
                    </a:lnTo>
                    <a:lnTo>
                      <a:pt x="743" y="67"/>
                    </a:lnTo>
                    <a:lnTo>
                      <a:pt x="750" y="71"/>
                    </a:lnTo>
                    <a:lnTo>
                      <a:pt x="756" y="75"/>
                    </a:lnTo>
                    <a:lnTo>
                      <a:pt x="762" y="78"/>
                    </a:lnTo>
                    <a:lnTo>
                      <a:pt x="767" y="82"/>
                    </a:lnTo>
                    <a:lnTo>
                      <a:pt x="773" y="88"/>
                    </a:lnTo>
                    <a:lnTo>
                      <a:pt x="784" y="95"/>
                    </a:lnTo>
                    <a:lnTo>
                      <a:pt x="794" y="107"/>
                    </a:lnTo>
                    <a:lnTo>
                      <a:pt x="801" y="116"/>
                    </a:lnTo>
                    <a:lnTo>
                      <a:pt x="811" y="126"/>
                    </a:lnTo>
                    <a:lnTo>
                      <a:pt x="815" y="135"/>
                    </a:lnTo>
                    <a:lnTo>
                      <a:pt x="822" y="147"/>
                    </a:lnTo>
                    <a:lnTo>
                      <a:pt x="824" y="156"/>
                    </a:lnTo>
                    <a:lnTo>
                      <a:pt x="828" y="166"/>
                    </a:lnTo>
                    <a:lnTo>
                      <a:pt x="830" y="172"/>
                    </a:lnTo>
                    <a:lnTo>
                      <a:pt x="832" y="177"/>
                    </a:lnTo>
                    <a:lnTo>
                      <a:pt x="836" y="183"/>
                    </a:lnTo>
                    <a:lnTo>
                      <a:pt x="838" y="189"/>
                    </a:lnTo>
                    <a:lnTo>
                      <a:pt x="838" y="194"/>
                    </a:lnTo>
                    <a:lnTo>
                      <a:pt x="839" y="200"/>
                    </a:lnTo>
                    <a:lnTo>
                      <a:pt x="839" y="206"/>
                    </a:lnTo>
                    <a:lnTo>
                      <a:pt x="839" y="213"/>
                    </a:lnTo>
                    <a:lnTo>
                      <a:pt x="839" y="219"/>
                    </a:lnTo>
                    <a:lnTo>
                      <a:pt x="838" y="225"/>
                    </a:lnTo>
                    <a:lnTo>
                      <a:pt x="836" y="230"/>
                    </a:lnTo>
                    <a:lnTo>
                      <a:pt x="836" y="238"/>
                    </a:lnTo>
                    <a:lnTo>
                      <a:pt x="828" y="246"/>
                    </a:lnTo>
                    <a:lnTo>
                      <a:pt x="824" y="257"/>
                    </a:lnTo>
                    <a:lnTo>
                      <a:pt x="817" y="268"/>
                    </a:lnTo>
                    <a:lnTo>
                      <a:pt x="813" y="280"/>
                    </a:lnTo>
                    <a:lnTo>
                      <a:pt x="819" y="270"/>
                    </a:lnTo>
                    <a:lnTo>
                      <a:pt x="824" y="267"/>
                    </a:lnTo>
                    <a:lnTo>
                      <a:pt x="828" y="259"/>
                    </a:lnTo>
                    <a:lnTo>
                      <a:pt x="834" y="257"/>
                    </a:lnTo>
                    <a:lnTo>
                      <a:pt x="839" y="253"/>
                    </a:lnTo>
                    <a:lnTo>
                      <a:pt x="841" y="253"/>
                    </a:lnTo>
                    <a:lnTo>
                      <a:pt x="841" y="246"/>
                    </a:lnTo>
                    <a:lnTo>
                      <a:pt x="843" y="238"/>
                    </a:lnTo>
                    <a:lnTo>
                      <a:pt x="847" y="232"/>
                    </a:lnTo>
                    <a:lnTo>
                      <a:pt x="849" y="227"/>
                    </a:lnTo>
                    <a:lnTo>
                      <a:pt x="849" y="219"/>
                    </a:lnTo>
                    <a:lnTo>
                      <a:pt x="849" y="215"/>
                    </a:lnTo>
                    <a:lnTo>
                      <a:pt x="849" y="210"/>
                    </a:lnTo>
                    <a:lnTo>
                      <a:pt x="849" y="204"/>
                    </a:lnTo>
                    <a:lnTo>
                      <a:pt x="847" y="198"/>
                    </a:lnTo>
                    <a:lnTo>
                      <a:pt x="847" y="192"/>
                    </a:lnTo>
                    <a:lnTo>
                      <a:pt x="845" y="187"/>
                    </a:lnTo>
                    <a:lnTo>
                      <a:pt x="843" y="181"/>
                    </a:lnTo>
                    <a:lnTo>
                      <a:pt x="841" y="175"/>
                    </a:lnTo>
                    <a:lnTo>
                      <a:pt x="839" y="170"/>
                    </a:lnTo>
                    <a:lnTo>
                      <a:pt x="838" y="162"/>
                    </a:lnTo>
                    <a:lnTo>
                      <a:pt x="838" y="158"/>
                    </a:lnTo>
                    <a:lnTo>
                      <a:pt x="832" y="149"/>
                    </a:lnTo>
                    <a:lnTo>
                      <a:pt x="828" y="141"/>
                    </a:lnTo>
                    <a:lnTo>
                      <a:pt x="824" y="132"/>
                    </a:lnTo>
                    <a:lnTo>
                      <a:pt x="820" y="124"/>
                    </a:lnTo>
                    <a:lnTo>
                      <a:pt x="813" y="118"/>
                    </a:lnTo>
                    <a:lnTo>
                      <a:pt x="809" y="111"/>
                    </a:lnTo>
                    <a:lnTo>
                      <a:pt x="801" y="105"/>
                    </a:lnTo>
                    <a:lnTo>
                      <a:pt x="796" y="97"/>
                    </a:lnTo>
                    <a:lnTo>
                      <a:pt x="788" y="92"/>
                    </a:lnTo>
                    <a:lnTo>
                      <a:pt x="781" y="84"/>
                    </a:lnTo>
                    <a:lnTo>
                      <a:pt x="773" y="78"/>
                    </a:lnTo>
                    <a:lnTo>
                      <a:pt x="765" y="75"/>
                    </a:lnTo>
                    <a:lnTo>
                      <a:pt x="756" y="67"/>
                    </a:lnTo>
                    <a:lnTo>
                      <a:pt x="746" y="63"/>
                    </a:lnTo>
                    <a:lnTo>
                      <a:pt x="737" y="57"/>
                    </a:lnTo>
                    <a:lnTo>
                      <a:pt x="729" y="56"/>
                    </a:lnTo>
                    <a:lnTo>
                      <a:pt x="718" y="50"/>
                    </a:lnTo>
                    <a:lnTo>
                      <a:pt x="706" y="46"/>
                    </a:lnTo>
                    <a:lnTo>
                      <a:pt x="697" y="42"/>
                    </a:lnTo>
                    <a:lnTo>
                      <a:pt x="686" y="38"/>
                    </a:lnTo>
                    <a:lnTo>
                      <a:pt x="674" y="35"/>
                    </a:lnTo>
                    <a:lnTo>
                      <a:pt x="663" y="31"/>
                    </a:lnTo>
                    <a:lnTo>
                      <a:pt x="651" y="29"/>
                    </a:lnTo>
                    <a:lnTo>
                      <a:pt x="642" y="25"/>
                    </a:lnTo>
                    <a:lnTo>
                      <a:pt x="629" y="23"/>
                    </a:lnTo>
                    <a:lnTo>
                      <a:pt x="617" y="19"/>
                    </a:lnTo>
                    <a:lnTo>
                      <a:pt x="604" y="18"/>
                    </a:lnTo>
                    <a:lnTo>
                      <a:pt x="592" y="16"/>
                    </a:lnTo>
                    <a:lnTo>
                      <a:pt x="579" y="14"/>
                    </a:lnTo>
                    <a:lnTo>
                      <a:pt x="568" y="12"/>
                    </a:lnTo>
                    <a:lnTo>
                      <a:pt x="554" y="10"/>
                    </a:lnTo>
                    <a:lnTo>
                      <a:pt x="543" y="10"/>
                    </a:lnTo>
                    <a:lnTo>
                      <a:pt x="530" y="8"/>
                    </a:lnTo>
                    <a:lnTo>
                      <a:pt x="516" y="6"/>
                    </a:lnTo>
                    <a:lnTo>
                      <a:pt x="503" y="4"/>
                    </a:lnTo>
                    <a:lnTo>
                      <a:pt x="492" y="4"/>
                    </a:lnTo>
                    <a:lnTo>
                      <a:pt x="478" y="2"/>
                    </a:lnTo>
                    <a:lnTo>
                      <a:pt x="465" y="2"/>
                    </a:lnTo>
                    <a:lnTo>
                      <a:pt x="452" y="2"/>
                    </a:lnTo>
                    <a:lnTo>
                      <a:pt x="439" y="2"/>
                    </a:lnTo>
                    <a:lnTo>
                      <a:pt x="425" y="0"/>
                    </a:lnTo>
                    <a:lnTo>
                      <a:pt x="414" y="0"/>
                    </a:lnTo>
                    <a:lnTo>
                      <a:pt x="401" y="0"/>
                    </a:lnTo>
                    <a:lnTo>
                      <a:pt x="387" y="0"/>
                    </a:lnTo>
                    <a:lnTo>
                      <a:pt x="376" y="0"/>
                    </a:lnTo>
                    <a:lnTo>
                      <a:pt x="364" y="2"/>
                    </a:lnTo>
                    <a:lnTo>
                      <a:pt x="351" y="2"/>
                    </a:lnTo>
                    <a:lnTo>
                      <a:pt x="340" y="4"/>
                    </a:lnTo>
                    <a:lnTo>
                      <a:pt x="328" y="4"/>
                    </a:lnTo>
                    <a:lnTo>
                      <a:pt x="315" y="4"/>
                    </a:lnTo>
                    <a:lnTo>
                      <a:pt x="304" y="6"/>
                    </a:lnTo>
                    <a:lnTo>
                      <a:pt x="294" y="6"/>
                    </a:lnTo>
                    <a:lnTo>
                      <a:pt x="283" y="8"/>
                    </a:lnTo>
                    <a:lnTo>
                      <a:pt x="273" y="8"/>
                    </a:lnTo>
                    <a:lnTo>
                      <a:pt x="262" y="10"/>
                    </a:lnTo>
                    <a:lnTo>
                      <a:pt x="254" y="12"/>
                    </a:lnTo>
                    <a:lnTo>
                      <a:pt x="243" y="12"/>
                    </a:lnTo>
                    <a:lnTo>
                      <a:pt x="233" y="14"/>
                    </a:lnTo>
                    <a:lnTo>
                      <a:pt x="224" y="16"/>
                    </a:lnTo>
                    <a:lnTo>
                      <a:pt x="216" y="18"/>
                    </a:lnTo>
                    <a:lnTo>
                      <a:pt x="207" y="19"/>
                    </a:lnTo>
                    <a:lnTo>
                      <a:pt x="201" y="21"/>
                    </a:lnTo>
                    <a:lnTo>
                      <a:pt x="192" y="21"/>
                    </a:lnTo>
                    <a:lnTo>
                      <a:pt x="186" y="25"/>
                    </a:lnTo>
                    <a:lnTo>
                      <a:pt x="178" y="25"/>
                    </a:lnTo>
                    <a:lnTo>
                      <a:pt x="169" y="29"/>
                    </a:lnTo>
                    <a:lnTo>
                      <a:pt x="161" y="31"/>
                    </a:lnTo>
                    <a:lnTo>
                      <a:pt x="152" y="35"/>
                    </a:lnTo>
                    <a:lnTo>
                      <a:pt x="142" y="38"/>
                    </a:lnTo>
                    <a:lnTo>
                      <a:pt x="133" y="40"/>
                    </a:lnTo>
                    <a:lnTo>
                      <a:pt x="121" y="46"/>
                    </a:lnTo>
                    <a:lnTo>
                      <a:pt x="112" y="50"/>
                    </a:lnTo>
                    <a:lnTo>
                      <a:pt x="102" y="54"/>
                    </a:lnTo>
                    <a:lnTo>
                      <a:pt x="91" y="57"/>
                    </a:lnTo>
                    <a:lnTo>
                      <a:pt x="79" y="63"/>
                    </a:lnTo>
                    <a:lnTo>
                      <a:pt x="70" y="69"/>
                    </a:lnTo>
                    <a:lnTo>
                      <a:pt x="59" y="75"/>
                    </a:lnTo>
                    <a:lnTo>
                      <a:pt x="49" y="80"/>
                    </a:lnTo>
                    <a:lnTo>
                      <a:pt x="40" y="86"/>
                    </a:lnTo>
                    <a:lnTo>
                      <a:pt x="30" y="92"/>
                    </a:lnTo>
                    <a:lnTo>
                      <a:pt x="0" y="135"/>
                    </a:lnTo>
                    <a:lnTo>
                      <a:pt x="57" y="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01" name="Freeform 33"/>
              <p:cNvSpPr>
                <a:spLocks/>
              </p:cNvSpPr>
              <p:nvPr/>
            </p:nvSpPr>
            <p:spPr bwMode="auto">
              <a:xfrm>
                <a:off x="1758" y="2112"/>
                <a:ext cx="152" cy="9"/>
              </a:xfrm>
              <a:custGeom>
                <a:avLst/>
                <a:gdLst>
                  <a:gd name="T0" fmla="*/ 131 w 304"/>
                  <a:gd name="T1" fmla="*/ 7 h 19"/>
                  <a:gd name="T2" fmla="*/ 146 w 304"/>
                  <a:gd name="T3" fmla="*/ 7 h 19"/>
                  <a:gd name="T4" fmla="*/ 159 w 304"/>
                  <a:gd name="T5" fmla="*/ 9 h 19"/>
                  <a:gd name="T6" fmla="*/ 171 w 304"/>
                  <a:gd name="T7" fmla="*/ 11 h 19"/>
                  <a:gd name="T8" fmla="*/ 182 w 304"/>
                  <a:gd name="T9" fmla="*/ 11 h 19"/>
                  <a:gd name="T10" fmla="*/ 195 w 304"/>
                  <a:gd name="T11" fmla="*/ 13 h 19"/>
                  <a:gd name="T12" fmla="*/ 207 w 304"/>
                  <a:gd name="T13" fmla="*/ 15 h 19"/>
                  <a:gd name="T14" fmla="*/ 220 w 304"/>
                  <a:gd name="T15" fmla="*/ 17 h 19"/>
                  <a:gd name="T16" fmla="*/ 231 w 304"/>
                  <a:gd name="T17" fmla="*/ 17 h 19"/>
                  <a:gd name="T18" fmla="*/ 245 w 304"/>
                  <a:gd name="T19" fmla="*/ 19 h 19"/>
                  <a:gd name="T20" fmla="*/ 256 w 304"/>
                  <a:gd name="T21" fmla="*/ 19 h 19"/>
                  <a:gd name="T22" fmla="*/ 273 w 304"/>
                  <a:gd name="T23" fmla="*/ 19 h 19"/>
                  <a:gd name="T24" fmla="*/ 294 w 304"/>
                  <a:gd name="T25" fmla="*/ 19 h 19"/>
                  <a:gd name="T26" fmla="*/ 298 w 304"/>
                  <a:gd name="T27" fmla="*/ 15 h 19"/>
                  <a:gd name="T28" fmla="*/ 285 w 304"/>
                  <a:gd name="T29" fmla="*/ 13 h 19"/>
                  <a:gd name="T30" fmla="*/ 273 w 304"/>
                  <a:gd name="T31" fmla="*/ 11 h 19"/>
                  <a:gd name="T32" fmla="*/ 262 w 304"/>
                  <a:gd name="T33" fmla="*/ 11 h 19"/>
                  <a:gd name="T34" fmla="*/ 245 w 304"/>
                  <a:gd name="T35" fmla="*/ 9 h 19"/>
                  <a:gd name="T36" fmla="*/ 229 w 304"/>
                  <a:gd name="T37" fmla="*/ 7 h 19"/>
                  <a:gd name="T38" fmla="*/ 212 w 304"/>
                  <a:gd name="T39" fmla="*/ 7 h 19"/>
                  <a:gd name="T40" fmla="*/ 197 w 304"/>
                  <a:gd name="T41" fmla="*/ 7 h 19"/>
                  <a:gd name="T42" fmla="*/ 184 w 304"/>
                  <a:gd name="T43" fmla="*/ 6 h 19"/>
                  <a:gd name="T44" fmla="*/ 172 w 304"/>
                  <a:gd name="T45" fmla="*/ 6 h 19"/>
                  <a:gd name="T46" fmla="*/ 161 w 304"/>
                  <a:gd name="T47" fmla="*/ 4 h 19"/>
                  <a:gd name="T48" fmla="*/ 148 w 304"/>
                  <a:gd name="T49" fmla="*/ 4 h 19"/>
                  <a:gd name="T50" fmla="*/ 136 w 304"/>
                  <a:gd name="T51" fmla="*/ 2 h 19"/>
                  <a:gd name="T52" fmla="*/ 125 w 304"/>
                  <a:gd name="T53" fmla="*/ 2 h 19"/>
                  <a:gd name="T54" fmla="*/ 114 w 304"/>
                  <a:gd name="T55" fmla="*/ 0 h 19"/>
                  <a:gd name="T56" fmla="*/ 100 w 304"/>
                  <a:gd name="T57" fmla="*/ 0 h 19"/>
                  <a:gd name="T58" fmla="*/ 89 w 304"/>
                  <a:gd name="T59" fmla="*/ 0 h 19"/>
                  <a:gd name="T60" fmla="*/ 76 w 304"/>
                  <a:gd name="T61" fmla="*/ 0 h 19"/>
                  <a:gd name="T62" fmla="*/ 64 w 304"/>
                  <a:gd name="T63" fmla="*/ 0 h 19"/>
                  <a:gd name="T64" fmla="*/ 51 w 304"/>
                  <a:gd name="T65" fmla="*/ 0 h 19"/>
                  <a:gd name="T66" fmla="*/ 41 w 304"/>
                  <a:gd name="T67" fmla="*/ 0 h 19"/>
                  <a:gd name="T68" fmla="*/ 30 w 304"/>
                  <a:gd name="T69" fmla="*/ 2 h 19"/>
                  <a:gd name="T70" fmla="*/ 15 w 304"/>
                  <a:gd name="T71" fmla="*/ 4 h 19"/>
                  <a:gd name="T72" fmla="*/ 0 w 304"/>
                  <a:gd name="T73" fmla="*/ 7 h 19"/>
                  <a:gd name="T74" fmla="*/ 0 w 304"/>
                  <a:gd name="T75" fmla="*/ 11 h 19"/>
                  <a:gd name="T76" fmla="*/ 9 w 304"/>
                  <a:gd name="T77" fmla="*/ 11 h 19"/>
                  <a:gd name="T78" fmla="*/ 22 w 304"/>
                  <a:gd name="T79" fmla="*/ 11 h 19"/>
                  <a:gd name="T80" fmla="*/ 34 w 304"/>
                  <a:gd name="T81" fmla="*/ 11 h 19"/>
                  <a:gd name="T82" fmla="*/ 45 w 304"/>
                  <a:gd name="T83" fmla="*/ 9 h 19"/>
                  <a:gd name="T84" fmla="*/ 57 w 304"/>
                  <a:gd name="T85" fmla="*/ 7 h 19"/>
                  <a:gd name="T86" fmla="*/ 66 w 304"/>
                  <a:gd name="T87" fmla="*/ 7 h 19"/>
                  <a:gd name="T88" fmla="*/ 79 w 304"/>
                  <a:gd name="T89" fmla="*/ 7 h 19"/>
                  <a:gd name="T90" fmla="*/ 96 w 304"/>
                  <a:gd name="T91" fmla="*/ 7 h 19"/>
                  <a:gd name="T92" fmla="*/ 114 w 304"/>
                  <a:gd name="T93" fmla="*/ 7 h 19"/>
                  <a:gd name="T94" fmla="*/ 121 w 304"/>
                  <a:gd name="T95" fmla="*/ 7 h 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04"/>
                  <a:gd name="T145" fmla="*/ 0 h 19"/>
                  <a:gd name="T146" fmla="*/ 304 w 304"/>
                  <a:gd name="T147" fmla="*/ 19 h 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04" h="19">
                    <a:moveTo>
                      <a:pt x="121" y="7"/>
                    </a:moveTo>
                    <a:lnTo>
                      <a:pt x="131" y="7"/>
                    </a:lnTo>
                    <a:lnTo>
                      <a:pt x="142" y="7"/>
                    </a:lnTo>
                    <a:lnTo>
                      <a:pt x="146" y="7"/>
                    </a:lnTo>
                    <a:lnTo>
                      <a:pt x="153" y="7"/>
                    </a:lnTo>
                    <a:lnTo>
                      <a:pt x="159" y="9"/>
                    </a:lnTo>
                    <a:lnTo>
                      <a:pt x="165" y="11"/>
                    </a:lnTo>
                    <a:lnTo>
                      <a:pt x="171" y="11"/>
                    </a:lnTo>
                    <a:lnTo>
                      <a:pt x="176" y="11"/>
                    </a:lnTo>
                    <a:lnTo>
                      <a:pt x="182" y="11"/>
                    </a:lnTo>
                    <a:lnTo>
                      <a:pt x="188" y="13"/>
                    </a:lnTo>
                    <a:lnTo>
                      <a:pt x="195" y="13"/>
                    </a:lnTo>
                    <a:lnTo>
                      <a:pt x="201" y="15"/>
                    </a:lnTo>
                    <a:lnTo>
                      <a:pt x="207" y="15"/>
                    </a:lnTo>
                    <a:lnTo>
                      <a:pt x="214" y="17"/>
                    </a:lnTo>
                    <a:lnTo>
                      <a:pt x="220" y="17"/>
                    </a:lnTo>
                    <a:lnTo>
                      <a:pt x="226" y="17"/>
                    </a:lnTo>
                    <a:lnTo>
                      <a:pt x="231" y="17"/>
                    </a:lnTo>
                    <a:lnTo>
                      <a:pt x="239" y="19"/>
                    </a:lnTo>
                    <a:lnTo>
                      <a:pt x="245" y="19"/>
                    </a:lnTo>
                    <a:lnTo>
                      <a:pt x="250" y="19"/>
                    </a:lnTo>
                    <a:lnTo>
                      <a:pt x="256" y="19"/>
                    </a:lnTo>
                    <a:lnTo>
                      <a:pt x="264" y="19"/>
                    </a:lnTo>
                    <a:lnTo>
                      <a:pt x="273" y="19"/>
                    </a:lnTo>
                    <a:lnTo>
                      <a:pt x="285" y="19"/>
                    </a:lnTo>
                    <a:lnTo>
                      <a:pt x="294" y="19"/>
                    </a:lnTo>
                    <a:lnTo>
                      <a:pt x="304" y="17"/>
                    </a:lnTo>
                    <a:lnTo>
                      <a:pt x="298" y="15"/>
                    </a:lnTo>
                    <a:lnTo>
                      <a:pt x="292" y="15"/>
                    </a:lnTo>
                    <a:lnTo>
                      <a:pt x="285" y="13"/>
                    </a:lnTo>
                    <a:lnTo>
                      <a:pt x="281" y="13"/>
                    </a:lnTo>
                    <a:lnTo>
                      <a:pt x="273" y="11"/>
                    </a:lnTo>
                    <a:lnTo>
                      <a:pt x="267" y="11"/>
                    </a:lnTo>
                    <a:lnTo>
                      <a:pt x="262" y="11"/>
                    </a:lnTo>
                    <a:lnTo>
                      <a:pt x="254" y="11"/>
                    </a:lnTo>
                    <a:lnTo>
                      <a:pt x="245" y="9"/>
                    </a:lnTo>
                    <a:lnTo>
                      <a:pt x="237" y="7"/>
                    </a:lnTo>
                    <a:lnTo>
                      <a:pt x="229" y="7"/>
                    </a:lnTo>
                    <a:lnTo>
                      <a:pt x="222" y="7"/>
                    </a:lnTo>
                    <a:lnTo>
                      <a:pt x="212" y="7"/>
                    </a:lnTo>
                    <a:lnTo>
                      <a:pt x="205" y="7"/>
                    </a:lnTo>
                    <a:lnTo>
                      <a:pt x="197" y="7"/>
                    </a:lnTo>
                    <a:lnTo>
                      <a:pt x="190" y="7"/>
                    </a:lnTo>
                    <a:lnTo>
                      <a:pt x="184" y="6"/>
                    </a:lnTo>
                    <a:lnTo>
                      <a:pt x="178" y="6"/>
                    </a:lnTo>
                    <a:lnTo>
                      <a:pt x="172" y="6"/>
                    </a:lnTo>
                    <a:lnTo>
                      <a:pt x="167" y="6"/>
                    </a:lnTo>
                    <a:lnTo>
                      <a:pt x="161" y="4"/>
                    </a:lnTo>
                    <a:lnTo>
                      <a:pt x="155" y="4"/>
                    </a:lnTo>
                    <a:lnTo>
                      <a:pt x="148" y="4"/>
                    </a:lnTo>
                    <a:lnTo>
                      <a:pt x="144" y="4"/>
                    </a:lnTo>
                    <a:lnTo>
                      <a:pt x="136" y="2"/>
                    </a:lnTo>
                    <a:lnTo>
                      <a:pt x="131" y="2"/>
                    </a:lnTo>
                    <a:lnTo>
                      <a:pt x="125" y="2"/>
                    </a:lnTo>
                    <a:lnTo>
                      <a:pt x="119" y="2"/>
                    </a:lnTo>
                    <a:lnTo>
                      <a:pt x="114" y="0"/>
                    </a:lnTo>
                    <a:lnTo>
                      <a:pt x="106" y="0"/>
                    </a:lnTo>
                    <a:lnTo>
                      <a:pt x="100" y="0"/>
                    </a:lnTo>
                    <a:lnTo>
                      <a:pt x="96" y="0"/>
                    </a:lnTo>
                    <a:lnTo>
                      <a:pt x="89" y="0"/>
                    </a:lnTo>
                    <a:lnTo>
                      <a:pt x="83" y="0"/>
                    </a:lnTo>
                    <a:lnTo>
                      <a:pt x="76" y="0"/>
                    </a:lnTo>
                    <a:lnTo>
                      <a:pt x="70" y="0"/>
                    </a:lnTo>
                    <a:lnTo>
                      <a:pt x="64" y="0"/>
                    </a:lnTo>
                    <a:lnTo>
                      <a:pt x="58" y="0"/>
                    </a:lnTo>
                    <a:lnTo>
                      <a:pt x="51" y="0"/>
                    </a:lnTo>
                    <a:lnTo>
                      <a:pt x="47" y="0"/>
                    </a:lnTo>
                    <a:lnTo>
                      <a:pt x="41" y="0"/>
                    </a:lnTo>
                    <a:lnTo>
                      <a:pt x="34" y="0"/>
                    </a:lnTo>
                    <a:lnTo>
                      <a:pt x="30" y="2"/>
                    </a:lnTo>
                    <a:lnTo>
                      <a:pt x="24" y="2"/>
                    </a:lnTo>
                    <a:lnTo>
                      <a:pt x="15" y="4"/>
                    </a:lnTo>
                    <a:lnTo>
                      <a:pt x="5" y="7"/>
                    </a:lnTo>
                    <a:lnTo>
                      <a:pt x="0" y="7"/>
                    </a:lnTo>
                    <a:lnTo>
                      <a:pt x="0" y="9"/>
                    </a:lnTo>
                    <a:lnTo>
                      <a:pt x="0" y="11"/>
                    </a:lnTo>
                    <a:lnTo>
                      <a:pt x="5" y="11"/>
                    </a:lnTo>
                    <a:lnTo>
                      <a:pt x="9" y="11"/>
                    </a:lnTo>
                    <a:lnTo>
                      <a:pt x="19" y="11"/>
                    </a:lnTo>
                    <a:lnTo>
                      <a:pt x="22" y="11"/>
                    </a:lnTo>
                    <a:lnTo>
                      <a:pt x="28" y="11"/>
                    </a:lnTo>
                    <a:lnTo>
                      <a:pt x="34" y="11"/>
                    </a:lnTo>
                    <a:lnTo>
                      <a:pt x="39" y="11"/>
                    </a:lnTo>
                    <a:lnTo>
                      <a:pt x="45" y="9"/>
                    </a:lnTo>
                    <a:lnTo>
                      <a:pt x="49" y="9"/>
                    </a:lnTo>
                    <a:lnTo>
                      <a:pt x="57" y="7"/>
                    </a:lnTo>
                    <a:lnTo>
                      <a:pt x="62" y="7"/>
                    </a:lnTo>
                    <a:lnTo>
                      <a:pt x="66" y="7"/>
                    </a:lnTo>
                    <a:lnTo>
                      <a:pt x="74" y="7"/>
                    </a:lnTo>
                    <a:lnTo>
                      <a:pt x="79" y="7"/>
                    </a:lnTo>
                    <a:lnTo>
                      <a:pt x="85" y="7"/>
                    </a:lnTo>
                    <a:lnTo>
                      <a:pt x="96" y="7"/>
                    </a:lnTo>
                    <a:lnTo>
                      <a:pt x="106" y="7"/>
                    </a:lnTo>
                    <a:lnTo>
                      <a:pt x="114" y="7"/>
                    </a:lnTo>
                    <a:lnTo>
                      <a:pt x="12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02" name="Freeform 34"/>
              <p:cNvSpPr>
                <a:spLocks/>
              </p:cNvSpPr>
              <p:nvPr/>
            </p:nvSpPr>
            <p:spPr bwMode="auto">
              <a:xfrm>
                <a:off x="1619" y="2166"/>
                <a:ext cx="61" cy="70"/>
              </a:xfrm>
              <a:custGeom>
                <a:avLst/>
                <a:gdLst>
                  <a:gd name="T0" fmla="*/ 33 w 124"/>
                  <a:gd name="T1" fmla="*/ 0 h 141"/>
                  <a:gd name="T2" fmla="*/ 23 w 124"/>
                  <a:gd name="T3" fmla="*/ 8 h 141"/>
                  <a:gd name="T4" fmla="*/ 19 w 124"/>
                  <a:gd name="T5" fmla="*/ 15 h 141"/>
                  <a:gd name="T6" fmla="*/ 14 w 124"/>
                  <a:gd name="T7" fmla="*/ 23 h 141"/>
                  <a:gd name="T8" fmla="*/ 14 w 124"/>
                  <a:gd name="T9" fmla="*/ 33 h 141"/>
                  <a:gd name="T10" fmla="*/ 12 w 124"/>
                  <a:gd name="T11" fmla="*/ 42 h 141"/>
                  <a:gd name="T12" fmla="*/ 14 w 124"/>
                  <a:gd name="T13" fmla="*/ 52 h 141"/>
                  <a:gd name="T14" fmla="*/ 17 w 124"/>
                  <a:gd name="T15" fmla="*/ 59 h 141"/>
                  <a:gd name="T16" fmla="*/ 21 w 124"/>
                  <a:gd name="T17" fmla="*/ 69 h 141"/>
                  <a:gd name="T18" fmla="*/ 25 w 124"/>
                  <a:gd name="T19" fmla="*/ 74 h 141"/>
                  <a:gd name="T20" fmla="*/ 31 w 124"/>
                  <a:gd name="T21" fmla="*/ 82 h 141"/>
                  <a:gd name="T22" fmla="*/ 36 w 124"/>
                  <a:gd name="T23" fmla="*/ 90 h 141"/>
                  <a:gd name="T24" fmla="*/ 46 w 124"/>
                  <a:gd name="T25" fmla="*/ 97 h 141"/>
                  <a:gd name="T26" fmla="*/ 53 w 124"/>
                  <a:gd name="T27" fmla="*/ 103 h 141"/>
                  <a:gd name="T28" fmla="*/ 65 w 124"/>
                  <a:gd name="T29" fmla="*/ 109 h 141"/>
                  <a:gd name="T30" fmla="*/ 69 w 124"/>
                  <a:gd name="T31" fmla="*/ 110 h 141"/>
                  <a:gd name="T32" fmla="*/ 74 w 124"/>
                  <a:gd name="T33" fmla="*/ 112 h 141"/>
                  <a:gd name="T34" fmla="*/ 80 w 124"/>
                  <a:gd name="T35" fmla="*/ 114 h 141"/>
                  <a:gd name="T36" fmla="*/ 86 w 124"/>
                  <a:gd name="T37" fmla="*/ 118 h 141"/>
                  <a:gd name="T38" fmla="*/ 88 w 124"/>
                  <a:gd name="T39" fmla="*/ 118 h 141"/>
                  <a:gd name="T40" fmla="*/ 93 w 124"/>
                  <a:gd name="T41" fmla="*/ 122 h 141"/>
                  <a:gd name="T42" fmla="*/ 99 w 124"/>
                  <a:gd name="T43" fmla="*/ 124 h 141"/>
                  <a:gd name="T44" fmla="*/ 109 w 124"/>
                  <a:gd name="T45" fmla="*/ 128 h 141"/>
                  <a:gd name="T46" fmla="*/ 114 w 124"/>
                  <a:gd name="T47" fmla="*/ 131 h 141"/>
                  <a:gd name="T48" fmla="*/ 120 w 124"/>
                  <a:gd name="T49" fmla="*/ 135 h 141"/>
                  <a:gd name="T50" fmla="*/ 124 w 124"/>
                  <a:gd name="T51" fmla="*/ 137 h 141"/>
                  <a:gd name="T52" fmla="*/ 124 w 124"/>
                  <a:gd name="T53" fmla="*/ 141 h 141"/>
                  <a:gd name="T54" fmla="*/ 116 w 124"/>
                  <a:gd name="T55" fmla="*/ 137 h 141"/>
                  <a:gd name="T56" fmla="*/ 107 w 124"/>
                  <a:gd name="T57" fmla="*/ 133 h 141"/>
                  <a:gd name="T58" fmla="*/ 99 w 124"/>
                  <a:gd name="T59" fmla="*/ 129 h 141"/>
                  <a:gd name="T60" fmla="*/ 93 w 124"/>
                  <a:gd name="T61" fmla="*/ 128 h 141"/>
                  <a:gd name="T62" fmla="*/ 88 w 124"/>
                  <a:gd name="T63" fmla="*/ 124 h 141"/>
                  <a:gd name="T64" fmla="*/ 82 w 124"/>
                  <a:gd name="T65" fmla="*/ 122 h 141"/>
                  <a:gd name="T66" fmla="*/ 74 w 124"/>
                  <a:gd name="T67" fmla="*/ 118 h 141"/>
                  <a:gd name="T68" fmla="*/ 67 w 124"/>
                  <a:gd name="T69" fmla="*/ 114 h 141"/>
                  <a:gd name="T70" fmla="*/ 61 w 124"/>
                  <a:gd name="T71" fmla="*/ 110 h 141"/>
                  <a:gd name="T72" fmla="*/ 53 w 124"/>
                  <a:gd name="T73" fmla="*/ 107 h 141"/>
                  <a:gd name="T74" fmla="*/ 48 w 124"/>
                  <a:gd name="T75" fmla="*/ 101 h 141"/>
                  <a:gd name="T76" fmla="*/ 42 w 124"/>
                  <a:gd name="T77" fmla="*/ 97 h 141"/>
                  <a:gd name="T78" fmla="*/ 36 w 124"/>
                  <a:gd name="T79" fmla="*/ 91 h 141"/>
                  <a:gd name="T80" fmla="*/ 31 w 124"/>
                  <a:gd name="T81" fmla="*/ 88 h 141"/>
                  <a:gd name="T82" fmla="*/ 25 w 124"/>
                  <a:gd name="T83" fmla="*/ 82 h 141"/>
                  <a:gd name="T84" fmla="*/ 19 w 124"/>
                  <a:gd name="T85" fmla="*/ 76 h 141"/>
                  <a:gd name="T86" fmla="*/ 14 w 124"/>
                  <a:gd name="T87" fmla="*/ 71 h 141"/>
                  <a:gd name="T88" fmla="*/ 12 w 124"/>
                  <a:gd name="T89" fmla="*/ 65 h 141"/>
                  <a:gd name="T90" fmla="*/ 8 w 124"/>
                  <a:gd name="T91" fmla="*/ 59 h 141"/>
                  <a:gd name="T92" fmla="*/ 6 w 124"/>
                  <a:gd name="T93" fmla="*/ 53 h 141"/>
                  <a:gd name="T94" fmla="*/ 2 w 124"/>
                  <a:gd name="T95" fmla="*/ 48 h 141"/>
                  <a:gd name="T96" fmla="*/ 2 w 124"/>
                  <a:gd name="T97" fmla="*/ 42 h 141"/>
                  <a:gd name="T98" fmla="*/ 0 w 124"/>
                  <a:gd name="T99" fmla="*/ 36 h 141"/>
                  <a:gd name="T100" fmla="*/ 2 w 124"/>
                  <a:gd name="T101" fmla="*/ 31 h 141"/>
                  <a:gd name="T102" fmla="*/ 4 w 124"/>
                  <a:gd name="T103" fmla="*/ 25 h 141"/>
                  <a:gd name="T104" fmla="*/ 8 w 124"/>
                  <a:gd name="T105" fmla="*/ 19 h 141"/>
                  <a:gd name="T106" fmla="*/ 10 w 124"/>
                  <a:gd name="T107" fmla="*/ 14 h 141"/>
                  <a:gd name="T108" fmla="*/ 17 w 124"/>
                  <a:gd name="T109" fmla="*/ 8 h 141"/>
                  <a:gd name="T110" fmla="*/ 23 w 124"/>
                  <a:gd name="T111" fmla="*/ 4 h 141"/>
                  <a:gd name="T112" fmla="*/ 33 w 124"/>
                  <a:gd name="T113" fmla="*/ 0 h 141"/>
                  <a:gd name="T114" fmla="*/ 33 w 124"/>
                  <a:gd name="T115" fmla="*/ 0 h 1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4"/>
                  <a:gd name="T175" fmla="*/ 0 h 141"/>
                  <a:gd name="T176" fmla="*/ 124 w 124"/>
                  <a:gd name="T177" fmla="*/ 141 h 14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4" h="141">
                    <a:moveTo>
                      <a:pt x="33" y="0"/>
                    </a:moveTo>
                    <a:lnTo>
                      <a:pt x="23" y="8"/>
                    </a:lnTo>
                    <a:lnTo>
                      <a:pt x="19" y="15"/>
                    </a:lnTo>
                    <a:lnTo>
                      <a:pt x="14" y="23"/>
                    </a:lnTo>
                    <a:lnTo>
                      <a:pt x="14" y="33"/>
                    </a:lnTo>
                    <a:lnTo>
                      <a:pt x="12" y="42"/>
                    </a:lnTo>
                    <a:lnTo>
                      <a:pt x="14" y="52"/>
                    </a:lnTo>
                    <a:lnTo>
                      <a:pt x="17" y="59"/>
                    </a:lnTo>
                    <a:lnTo>
                      <a:pt x="21" y="69"/>
                    </a:lnTo>
                    <a:lnTo>
                      <a:pt x="25" y="74"/>
                    </a:lnTo>
                    <a:lnTo>
                      <a:pt x="31" y="82"/>
                    </a:lnTo>
                    <a:lnTo>
                      <a:pt x="36" y="90"/>
                    </a:lnTo>
                    <a:lnTo>
                      <a:pt x="46" y="97"/>
                    </a:lnTo>
                    <a:lnTo>
                      <a:pt x="53" y="103"/>
                    </a:lnTo>
                    <a:lnTo>
                      <a:pt x="65" y="109"/>
                    </a:lnTo>
                    <a:lnTo>
                      <a:pt x="69" y="110"/>
                    </a:lnTo>
                    <a:lnTo>
                      <a:pt x="74" y="112"/>
                    </a:lnTo>
                    <a:lnTo>
                      <a:pt x="80" y="114"/>
                    </a:lnTo>
                    <a:lnTo>
                      <a:pt x="86" y="118"/>
                    </a:lnTo>
                    <a:lnTo>
                      <a:pt x="88" y="118"/>
                    </a:lnTo>
                    <a:lnTo>
                      <a:pt x="93" y="122"/>
                    </a:lnTo>
                    <a:lnTo>
                      <a:pt x="99" y="124"/>
                    </a:lnTo>
                    <a:lnTo>
                      <a:pt x="109" y="128"/>
                    </a:lnTo>
                    <a:lnTo>
                      <a:pt x="114" y="131"/>
                    </a:lnTo>
                    <a:lnTo>
                      <a:pt x="120" y="135"/>
                    </a:lnTo>
                    <a:lnTo>
                      <a:pt x="124" y="137"/>
                    </a:lnTo>
                    <a:lnTo>
                      <a:pt x="124" y="141"/>
                    </a:lnTo>
                    <a:lnTo>
                      <a:pt x="116" y="137"/>
                    </a:lnTo>
                    <a:lnTo>
                      <a:pt x="107" y="133"/>
                    </a:lnTo>
                    <a:lnTo>
                      <a:pt x="99" y="129"/>
                    </a:lnTo>
                    <a:lnTo>
                      <a:pt x="93" y="128"/>
                    </a:lnTo>
                    <a:lnTo>
                      <a:pt x="88" y="124"/>
                    </a:lnTo>
                    <a:lnTo>
                      <a:pt x="82" y="122"/>
                    </a:lnTo>
                    <a:lnTo>
                      <a:pt x="74" y="118"/>
                    </a:lnTo>
                    <a:lnTo>
                      <a:pt x="67" y="114"/>
                    </a:lnTo>
                    <a:lnTo>
                      <a:pt x="61" y="110"/>
                    </a:lnTo>
                    <a:lnTo>
                      <a:pt x="53" y="107"/>
                    </a:lnTo>
                    <a:lnTo>
                      <a:pt x="48" y="101"/>
                    </a:lnTo>
                    <a:lnTo>
                      <a:pt x="42" y="97"/>
                    </a:lnTo>
                    <a:lnTo>
                      <a:pt x="36" y="91"/>
                    </a:lnTo>
                    <a:lnTo>
                      <a:pt x="31" y="88"/>
                    </a:lnTo>
                    <a:lnTo>
                      <a:pt x="25" y="82"/>
                    </a:lnTo>
                    <a:lnTo>
                      <a:pt x="19" y="76"/>
                    </a:lnTo>
                    <a:lnTo>
                      <a:pt x="14" y="71"/>
                    </a:lnTo>
                    <a:lnTo>
                      <a:pt x="12" y="65"/>
                    </a:lnTo>
                    <a:lnTo>
                      <a:pt x="8" y="59"/>
                    </a:lnTo>
                    <a:lnTo>
                      <a:pt x="6" y="53"/>
                    </a:lnTo>
                    <a:lnTo>
                      <a:pt x="2" y="48"/>
                    </a:lnTo>
                    <a:lnTo>
                      <a:pt x="2" y="42"/>
                    </a:lnTo>
                    <a:lnTo>
                      <a:pt x="0" y="36"/>
                    </a:lnTo>
                    <a:lnTo>
                      <a:pt x="2" y="31"/>
                    </a:lnTo>
                    <a:lnTo>
                      <a:pt x="4" y="25"/>
                    </a:lnTo>
                    <a:lnTo>
                      <a:pt x="8" y="19"/>
                    </a:lnTo>
                    <a:lnTo>
                      <a:pt x="10" y="14"/>
                    </a:lnTo>
                    <a:lnTo>
                      <a:pt x="17" y="8"/>
                    </a:lnTo>
                    <a:lnTo>
                      <a:pt x="23" y="4"/>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03" name="Freeform 35"/>
              <p:cNvSpPr>
                <a:spLocks/>
              </p:cNvSpPr>
              <p:nvPr/>
            </p:nvSpPr>
            <p:spPr bwMode="auto">
              <a:xfrm>
                <a:off x="1693" y="2237"/>
                <a:ext cx="16" cy="5"/>
              </a:xfrm>
              <a:custGeom>
                <a:avLst/>
                <a:gdLst>
                  <a:gd name="T0" fmla="*/ 0 w 33"/>
                  <a:gd name="T1" fmla="*/ 2 h 9"/>
                  <a:gd name="T2" fmla="*/ 0 w 33"/>
                  <a:gd name="T3" fmla="*/ 0 h 9"/>
                  <a:gd name="T4" fmla="*/ 2 w 33"/>
                  <a:gd name="T5" fmla="*/ 2 h 9"/>
                  <a:gd name="T6" fmla="*/ 8 w 33"/>
                  <a:gd name="T7" fmla="*/ 4 h 9"/>
                  <a:gd name="T8" fmla="*/ 14 w 33"/>
                  <a:gd name="T9" fmla="*/ 5 h 9"/>
                  <a:gd name="T10" fmla="*/ 19 w 33"/>
                  <a:gd name="T11" fmla="*/ 7 h 9"/>
                  <a:gd name="T12" fmla="*/ 25 w 33"/>
                  <a:gd name="T13" fmla="*/ 9 h 9"/>
                  <a:gd name="T14" fmla="*/ 29 w 33"/>
                  <a:gd name="T15" fmla="*/ 7 h 9"/>
                  <a:gd name="T16" fmla="*/ 33 w 33"/>
                  <a:gd name="T17" fmla="*/ 7 h 9"/>
                  <a:gd name="T18" fmla="*/ 25 w 33"/>
                  <a:gd name="T19" fmla="*/ 5 h 9"/>
                  <a:gd name="T20" fmla="*/ 16 w 33"/>
                  <a:gd name="T21" fmla="*/ 2 h 9"/>
                  <a:gd name="T22" fmla="*/ 8 w 33"/>
                  <a:gd name="T23" fmla="*/ 2 h 9"/>
                  <a:gd name="T24" fmla="*/ 0 w 33"/>
                  <a:gd name="T25" fmla="*/ 2 h 9"/>
                  <a:gd name="T26" fmla="*/ 0 w 33"/>
                  <a:gd name="T27" fmla="*/ 2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9"/>
                  <a:gd name="T44" fmla="*/ 33 w 33"/>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9">
                    <a:moveTo>
                      <a:pt x="0" y="2"/>
                    </a:moveTo>
                    <a:lnTo>
                      <a:pt x="0" y="0"/>
                    </a:lnTo>
                    <a:lnTo>
                      <a:pt x="2" y="2"/>
                    </a:lnTo>
                    <a:lnTo>
                      <a:pt x="8" y="4"/>
                    </a:lnTo>
                    <a:lnTo>
                      <a:pt x="14" y="5"/>
                    </a:lnTo>
                    <a:lnTo>
                      <a:pt x="19" y="7"/>
                    </a:lnTo>
                    <a:lnTo>
                      <a:pt x="25" y="9"/>
                    </a:lnTo>
                    <a:lnTo>
                      <a:pt x="29" y="7"/>
                    </a:lnTo>
                    <a:lnTo>
                      <a:pt x="33" y="7"/>
                    </a:lnTo>
                    <a:lnTo>
                      <a:pt x="25" y="5"/>
                    </a:lnTo>
                    <a:lnTo>
                      <a:pt x="16" y="2"/>
                    </a:lnTo>
                    <a:lnTo>
                      <a:pt x="8" y="2"/>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04" name="Freeform 36"/>
              <p:cNvSpPr>
                <a:spLocks/>
              </p:cNvSpPr>
              <p:nvPr/>
            </p:nvSpPr>
            <p:spPr bwMode="auto">
              <a:xfrm>
                <a:off x="1858" y="2095"/>
                <a:ext cx="20" cy="4"/>
              </a:xfrm>
              <a:custGeom>
                <a:avLst/>
                <a:gdLst>
                  <a:gd name="T0" fmla="*/ 40 w 40"/>
                  <a:gd name="T1" fmla="*/ 3 h 7"/>
                  <a:gd name="T2" fmla="*/ 30 w 40"/>
                  <a:gd name="T3" fmla="*/ 2 h 7"/>
                  <a:gd name="T4" fmla="*/ 19 w 40"/>
                  <a:gd name="T5" fmla="*/ 0 h 7"/>
                  <a:gd name="T6" fmla="*/ 10 w 40"/>
                  <a:gd name="T7" fmla="*/ 0 h 7"/>
                  <a:gd name="T8" fmla="*/ 0 w 40"/>
                  <a:gd name="T9" fmla="*/ 3 h 7"/>
                  <a:gd name="T10" fmla="*/ 2 w 40"/>
                  <a:gd name="T11" fmla="*/ 3 h 7"/>
                  <a:gd name="T12" fmla="*/ 8 w 40"/>
                  <a:gd name="T13" fmla="*/ 5 h 7"/>
                  <a:gd name="T14" fmla="*/ 11 w 40"/>
                  <a:gd name="T15" fmla="*/ 5 h 7"/>
                  <a:gd name="T16" fmla="*/ 17 w 40"/>
                  <a:gd name="T17" fmla="*/ 5 h 7"/>
                  <a:gd name="T18" fmla="*/ 23 w 40"/>
                  <a:gd name="T19" fmla="*/ 5 h 7"/>
                  <a:gd name="T20" fmla="*/ 29 w 40"/>
                  <a:gd name="T21" fmla="*/ 5 h 7"/>
                  <a:gd name="T22" fmla="*/ 32 w 40"/>
                  <a:gd name="T23" fmla="*/ 5 h 7"/>
                  <a:gd name="T24" fmla="*/ 38 w 40"/>
                  <a:gd name="T25" fmla="*/ 7 h 7"/>
                  <a:gd name="T26" fmla="*/ 40 w 40"/>
                  <a:gd name="T27" fmla="*/ 5 h 7"/>
                  <a:gd name="T28" fmla="*/ 40 w 40"/>
                  <a:gd name="T29" fmla="*/ 3 h 7"/>
                  <a:gd name="T30" fmla="*/ 40 w 40"/>
                  <a:gd name="T31" fmla="*/ 3 h 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7"/>
                  <a:gd name="T50" fmla="*/ 40 w 40"/>
                  <a:gd name="T51" fmla="*/ 7 h 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7">
                    <a:moveTo>
                      <a:pt x="40" y="3"/>
                    </a:moveTo>
                    <a:lnTo>
                      <a:pt x="30" y="2"/>
                    </a:lnTo>
                    <a:lnTo>
                      <a:pt x="19" y="0"/>
                    </a:lnTo>
                    <a:lnTo>
                      <a:pt x="10" y="0"/>
                    </a:lnTo>
                    <a:lnTo>
                      <a:pt x="0" y="3"/>
                    </a:lnTo>
                    <a:lnTo>
                      <a:pt x="2" y="3"/>
                    </a:lnTo>
                    <a:lnTo>
                      <a:pt x="8" y="5"/>
                    </a:lnTo>
                    <a:lnTo>
                      <a:pt x="11" y="5"/>
                    </a:lnTo>
                    <a:lnTo>
                      <a:pt x="17" y="5"/>
                    </a:lnTo>
                    <a:lnTo>
                      <a:pt x="23" y="5"/>
                    </a:lnTo>
                    <a:lnTo>
                      <a:pt x="29" y="5"/>
                    </a:lnTo>
                    <a:lnTo>
                      <a:pt x="32" y="5"/>
                    </a:lnTo>
                    <a:lnTo>
                      <a:pt x="38" y="7"/>
                    </a:lnTo>
                    <a:lnTo>
                      <a:pt x="40" y="5"/>
                    </a:lnTo>
                    <a:lnTo>
                      <a:pt x="4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05" name="Freeform 37"/>
              <p:cNvSpPr>
                <a:spLocks/>
              </p:cNvSpPr>
              <p:nvPr/>
            </p:nvSpPr>
            <p:spPr bwMode="auto">
              <a:xfrm>
                <a:off x="1993" y="2185"/>
                <a:ext cx="37" cy="48"/>
              </a:xfrm>
              <a:custGeom>
                <a:avLst/>
                <a:gdLst>
                  <a:gd name="T0" fmla="*/ 0 w 74"/>
                  <a:gd name="T1" fmla="*/ 95 h 95"/>
                  <a:gd name="T2" fmla="*/ 6 w 74"/>
                  <a:gd name="T3" fmla="*/ 91 h 95"/>
                  <a:gd name="T4" fmla="*/ 11 w 74"/>
                  <a:gd name="T5" fmla="*/ 90 h 95"/>
                  <a:gd name="T6" fmla="*/ 19 w 74"/>
                  <a:gd name="T7" fmla="*/ 86 h 95"/>
                  <a:gd name="T8" fmla="*/ 26 w 74"/>
                  <a:gd name="T9" fmla="*/ 82 h 95"/>
                  <a:gd name="T10" fmla="*/ 32 w 74"/>
                  <a:gd name="T11" fmla="*/ 76 h 95"/>
                  <a:gd name="T12" fmla="*/ 40 w 74"/>
                  <a:gd name="T13" fmla="*/ 71 h 95"/>
                  <a:gd name="T14" fmla="*/ 47 w 74"/>
                  <a:gd name="T15" fmla="*/ 65 h 95"/>
                  <a:gd name="T16" fmla="*/ 55 w 74"/>
                  <a:gd name="T17" fmla="*/ 59 h 95"/>
                  <a:gd name="T18" fmla="*/ 59 w 74"/>
                  <a:gd name="T19" fmla="*/ 52 h 95"/>
                  <a:gd name="T20" fmla="*/ 64 w 74"/>
                  <a:gd name="T21" fmla="*/ 46 h 95"/>
                  <a:gd name="T22" fmla="*/ 66 w 74"/>
                  <a:gd name="T23" fmla="*/ 38 h 95"/>
                  <a:gd name="T24" fmla="*/ 72 w 74"/>
                  <a:gd name="T25" fmla="*/ 31 h 95"/>
                  <a:gd name="T26" fmla="*/ 74 w 74"/>
                  <a:gd name="T27" fmla="*/ 23 h 95"/>
                  <a:gd name="T28" fmla="*/ 74 w 74"/>
                  <a:gd name="T29" fmla="*/ 15 h 95"/>
                  <a:gd name="T30" fmla="*/ 74 w 74"/>
                  <a:gd name="T31" fmla="*/ 8 h 95"/>
                  <a:gd name="T32" fmla="*/ 72 w 74"/>
                  <a:gd name="T33" fmla="*/ 0 h 95"/>
                  <a:gd name="T34" fmla="*/ 70 w 74"/>
                  <a:gd name="T35" fmla="*/ 8 h 95"/>
                  <a:gd name="T36" fmla="*/ 68 w 74"/>
                  <a:gd name="T37" fmla="*/ 15 h 95"/>
                  <a:gd name="T38" fmla="*/ 66 w 74"/>
                  <a:gd name="T39" fmla="*/ 21 h 95"/>
                  <a:gd name="T40" fmla="*/ 64 w 74"/>
                  <a:gd name="T41" fmla="*/ 29 h 95"/>
                  <a:gd name="T42" fmla="*/ 61 w 74"/>
                  <a:gd name="T43" fmla="*/ 34 h 95"/>
                  <a:gd name="T44" fmla="*/ 57 w 74"/>
                  <a:gd name="T45" fmla="*/ 42 h 95"/>
                  <a:gd name="T46" fmla="*/ 51 w 74"/>
                  <a:gd name="T47" fmla="*/ 48 h 95"/>
                  <a:gd name="T48" fmla="*/ 47 w 74"/>
                  <a:gd name="T49" fmla="*/ 55 h 95"/>
                  <a:gd name="T50" fmla="*/ 40 w 74"/>
                  <a:gd name="T51" fmla="*/ 61 h 95"/>
                  <a:gd name="T52" fmla="*/ 34 w 74"/>
                  <a:gd name="T53" fmla="*/ 67 h 95"/>
                  <a:gd name="T54" fmla="*/ 28 w 74"/>
                  <a:gd name="T55" fmla="*/ 72 h 95"/>
                  <a:gd name="T56" fmla="*/ 23 w 74"/>
                  <a:gd name="T57" fmla="*/ 76 h 95"/>
                  <a:gd name="T58" fmla="*/ 17 w 74"/>
                  <a:gd name="T59" fmla="*/ 82 h 95"/>
                  <a:gd name="T60" fmla="*/ 11 w 74"/>
                  <a:gd name="T61" fmla="*/ 86 h 95"/>
                  <a:gd name="T62" fmla="*/ 6 w 74"/>
                  <a:gd name="T63" fmla="*/ 90 h 95"/>
                  <a:gd name="T64" fmla="*/ 0 w 74"/>
                  <a:gd name="T65" fmla="*/ 95 h 95"/>
                  <a:gd name="T66" fmla="*/ 0 w 74"/>
                  <a:gd name="T67" fmla="*/ 95 h 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
                  <a:gd name="T103" fmla="*/ 0 h 95"/>
                  <a:gd name="T104" fmla="*/ 74 w 74"/>
                  <a:gd name="T105" fmla="*/ 95 h 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 h="95">
                    <a:moveTo>
                      <a:pt x="0" y="95"/>
                    </a:moveTo>
                    <a:lnTo>
                      <a:pt x="6" y="91"/>
                    </a:lnTo>
                    <a:lnTo>
                      <a:pt x="11" y="90"/>
                    </a:lnTo>
                    <a:lnTo>
                      <a:pt x="19" y="86"/>
                    </a:lnTo>
                    <a:lnTo>
                      <a:pt x="26" y="82"/>
                    </a:lnTo>
                    <a:lnTo>
                      <a:pt x="32" y="76"/>
                    </a:lnTo>
                    <a:lnTo>
                      <a:pt x="40" y="71"/>
                    </a:lnTo>
                    <a:lnTo>
                      <a:pt x="47" y="65"/>
                    </a:lnTo>
                    <a:lnTo>
                      <a:pt x="55" y="59"/>
                    </a:lnTo>
                    <a:lnTo>
                      <a:pt x="59" y="52"/>
                    </a:lnTo>
                    <a:lnTo>
                      <a:pt x="64" y="46"/>
                    </a:lnTo>
                    <a:lnTo>
                      <a:pt x="66" y="38"/>
                    </a:lnTo>
                    <a:lnTo>
                      <a:pt x="72" y="31"/>
                    </a:lnTo>
                    <a:lnTo>
                      <a:pt x="74" y="23"/>
                    </a:lnTo>
                    <a:lnTo>
                      <a:pt x="74" y="15"/>
                    </a:lnTo>
                    <a:lnTo>
                      <a:pt x="74" y="8"/>
                    </a:lnTo>
                    <a:lnTo>
                      <a:pt x="72" y="0"/>
                    </a:lnTo>
                    <a:lnTo>
                      <a:pt x="70" y="8"/>
                    </a:lnTo>
                    <a:lnTo>
                      <a:pt x="68" y="15"/>
                    </a:lnTo>
                    <a:lnTo>
                      <a:pt x="66" y="21"/>
                    </a:lnTo>
                    <a:lnTo>
                      <a:pt x="64" y="29"/>
                    </a:lnTo>
                    <a:lnTo>
                      <a:pt x="61" y="34"/>
                    </a:lnTo>
                    <a:lnTo>
                      <a:pt x="57" y="42"/>
                    </a:lnTo>
                    <a:lnTo>
                      <a:pt x="51" y="48"/>
                    </a:lnTo>
                    <a:lnTo>
                      <a:pt x="47" y="55"/>
                    </a:lnTo>
                    <a:lnTo>
                      <a:pt x="40" y="61"/>
                    </a:lnTo>
                    <a:lnTo>
                      <a:pt x="34" y="67"/>
                    </a:lnTo>
                    <a:lnTo>
                      <a:pt x="28" y="72"/>
                    </a:lnTo>
                    <a:lnTo>
                      <a:pt x="23" y="76"/>
                    </a:lnTo>
                    <a:lnTo>
                      <a:pt x="17" y="82"/>
                    </a:lnTo>
                    <a:lnTo>
                      <a:pt x="11" y="86"/>
                    </a:lnTo>
                    <a:lnTo>
                      <a:pt x="6" y="90"/>
                    </a:lnTo>
                    <a:lnTo>
                      <a:pt x="0" y="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06" name="Freeform 38"/>
              <p:cNvSpPr>
                <a:spLocks/>
              </p:cNvSpPr>
              <p:nvPr/>
            </p:nvSpPr>
            <p:spPr bwMode="auto">
              <a:xfrm>
                <a:off x="1885" y="2099"/>
                <a:ext cx="44" cy="4"/>
              </a:xfrm>
              <a:custGeom>
                <a:avLst/>
                <a:gdLst>
                  <a:gd name="T0" fmla="*/ 90 w 90"/>
                  <a:gd name="T1" fmla="*/ 8 h 10"/>
                  <a:gd name="T2" fmla="*/ 86 w 90"/>
                  <a:gd name="T3" fmla="*/ 8 h 10"/>
                  <a:gd name="T4" fmla="*/ 76 w 90"/>
                  <a:gd name="T5" fmla="*/ 10 h 10"/>
                  <a:gd name="T6" fmla="*/ 71 w 90"/>
                  <a:gd name="T7" fmla="*/ 8 h 10"/>
                  <a:gd name="T8" fmla="*/ 65 w 90"/>
                  <a:gd name="T9" fmla="*/ 8 h 10"/>
                  <a:gd name="T10" fmla="*/ 57 w 90"/>
                  <a:gd name="T11" fmla="*/ 8 h 10"/>
                  <a:gd name="T12" fmla="*/ 50 w 90"/>
                  <a:gd name="T13" fmla="*/ 8 h 10"/>
                  <a:gd name="T14" fmla="*/ 42 w 90"/>
                  <a:gd name="T15" fmla="*/ 6 h 10"/>
                  <a:gd name="T16" fmla="*/ 33 w 90"/>
                  <a:gd name="T17" fmla="*/ 6 h 10"/>
                  <a:gd name="T18" fmla="*/ 25 w 90"/>
                  <a:gd name="T19" fmla="*/ 4 h 10"/>
                  <a:gd name="T20" fmla="*/ 19 w 90"/>
                  <a:gd name="T21" fmla="*/ 4 h 10"/>
                  <a:gd name="T22" fmla="*/ 12 w 90"/>
                  <a:gd name="T23" fmla="*/ 2 h 10"/>
                  <a:gd name="T24" fmla="*/ 6 w 90"/>
                  <a:gd name="T25" fmla="*/ 2 h 10"/>
                  <a:gd name="T26" fmla="*/ 2 w 90"/>
                  <a:gd name="T27" fmla="*/ 0 h 10"/>
                  <a:gd name="T28" fmla="*/ 0 w 90"/>
                  <a:gd name="T29" fmla="*/ 0 h 10"/>
                  <a:gd name="T30" fmla="*/ 10 w 90"/>
                  <a:gd name="T31" fmla="*/ 0 h 10"/>
                  <a:gd name="T32" fmla="*/ 21 w 90"/>
                  <a:gd name="T33" fmla="*/ 0 h 10"/>
                  <a:gd name="T34" fmla="*/ 27 w 90"/>
                  <a:gd name="T35" fmla="*/ 0 h 10"/>
                  <a:gd name="T36" fmla="*/ 33 w 90"/>
                  <a:gd name="T37" fmla="*/ 0 h 10"/>
                  <a:gd name="T38" fmla="*/ 38 w 90"/>
                  <a:gd name="T39" fmla="*/ 0 h 10"/>
                  <a:gd name="T40" fmla="*/ 44 w 90"/>
                  <a:gd name="T41" fmla="*/ 2 h 10"/>
                  <a:gd name="T42" fmla="*/ 50 w 90"/>
                  <a:gd name="T43" fmla="*/ 2 h 10"/>
                  <a:gd name="T44" fmla="*/ 55 w 90"/>
                  <a:gd name="T45" fmla="*/ 2 h 10"/>
                  <a:gd name="T46" fmla="*/ 61 w 90"/>
                  <a:gd name="T47" fmla="*/ 4 h 10"/>
                  <a:gd name="T48" fmla="*/ 67 w 90"/>
                  <a:gd name="T49" fmla="*/ 4 h 10"/>
                  <a:gd name="T50" fmla="*/ 72 w 90"/>
                  <a:gd name="T51" fmla="*/ 4 h 10"/>
                  <a:gd name="T52" fmla="*/ 78 w 90"/>
                  <a:gd name="T53" fmla="*/ 6 h 10"/>
                  <a:gd name="T54" fmla="*/ 84 w 90"/>
                  <a:gd name="T55" fmla="*/ 6 h 10"/>
                  <a:gd name="T56" fmla="*/ 90 w 90"/>
                  <a:gd name="T57" fmla="*/ 8 h 10"/>
                  <a:gd name="T58" fmla="*/ 90 w 90"/>
                  <a:gd name="T59" fmla="*/ 8 h 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0"/>
                  <a:gd name="T91" fmla="*/ 0 h 10"/>
                  <a:gd name="T92" fmla="*/ 90 w 90"/>
                  <a:gd name="T93" fmla="*/ 10 h 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0" h="10">
                    <a:moveTo>
                      <a:pt x="90" y="8"/>
                    </a:moveTo>
                    <a:lnTo>
                      <a:pt x="86" y="8"/>
                    </a:lnTo>
                    <a:lnTo>
                      <a:pt x="76" y="10"/>
                    </a:lnTo>
                    <a:lnTo>
                      <a:pt x="71" y="8"/>
                    </a:lnTo>
                    <a:lnTo>
                      <a:pt x="65" y="8"/>
                    </a:lnTo>
                    <a:lnTo>
                      <a:pt x="57" y="8"/>
                    </a:lnTo>
                    <a:lnTo>
                      <a:pt x="50" y="8"/>
                    </a:lnTo>
                    <a:lnTo>
                      <a:pt x="42" y="6"/>
                    </a:lnTo>
                    <a:lnTo>
                      <a:pt x="33" y="6"/>
                    </a:lnTo>
                    <a:lnTo>
                      <a:pt x="25" y="4"/>
                    </a:lnTo>
                    <a:lnTo>
                      <a:pt x="19" y="4"/>
                    </a:lnTo>
                    <a:lnTo>
                      <a:pt x="12" y="2"/>
                    </a:lnTo>
                    <a:lnTo>
                      <a:pt x="6" y="2"/>
                    </a:lnTo>
                    <a:lnTo>
                      <a:pt x="2" y="0"/>
                    </a:lnTo>
                    <a:lnTo>
                      <a:pt x="0" y="0"/>
                    </a:lnTo>
                    <a:lnTo>
                      <a:pt x="10" y="0"/>
                    </a:lnTo>
                    <a:lnTo>
                      <a:pt x="21" y="0"/>
                    </a:lnTo>
                    <a:lnTo>
                      <a:pt x="27" y="0"/>
                    </a:lnTo>
                    <a:lnTo>
                      <a:pt x="33" y="0"/>
                    </a:lnTo>
                    <a:lnTo>
                      <a:pt x="38" y="0"/>
                    </a:lnTo>
                    <a:lnTo>
                      <a:pt x="44" y="2"/>
                    </a:lnTo>
                    <a:lnTo>
                      <a:pt x="50" y="2"/>
                    </a:lnTo>
                    <a:lnTo>
                      <a:pt x="55" y="2"/>
                    </a:lnTo>
                    <a:lnTo>
                      <a:pt x="61" y="4"/>
                    </a:lnTo>
                    <a:lnTo>
                      <a:pt x="67" y="4"/>
                    </a:lnTo>
                    <a:lnTo>
                      <a:pt x="72" y="4"/>
                    </a:lnTo>
                    <a:lnTo>
                      <a:pt x="78" y="6"/>
                    </a:lnTo>
                    <a:lnTo>
                      <a:pt x="84" y="6"/>
                    </a:lnTo>
                    <a:lnTo>
                      <a:pt x="9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07" name="Freeform 39"/>
              <p:cNvSpPr>
                <a:spLocks/>
              </p:cNvSpPr>
              <p:nvPr/>
            </p:nvSpPr>
            <p:spPr bwMode="auto">
              <a:xfrm>
                <a:off x="1689" y="2090"/>
                <a:ext cx="51" cy="10"/>
              </a:xfrm>
              <a:custGeom>
                <a:avLst/>
                <a:gdLst>
                  <a:gd name="T0" fmla="*/ 0 w 102"/>
                  <a:gd name="T1" fmla="*/ 19 h 19"/>
                  <a:gd name="T2" fmla="*/ 6 w 102"/>
                  <a:gd name="T3" fmla="*/ 17 h 19"/>
                  <a:gd name="T4" fmla="*/ 11 w 102"/>
                  <a:gd name="T5" fmla="*/ 17 h 19"/>
                  <a:gd name="T6" fmla="*/ 17 w 102"/>
                  <a:gd name="T7" fmla="*/ 15 h 19"/>
                  <a:gd name="T8" fmla="*/ 25 w 102"/>
                  <a:gd name="T9" fmla="*/ 15 h 19"/>
                  <a:gd name="T10" fmla="*/ 30 w 102"/>
                  <a:gd name="T11" fmla="*/ 13 h 19"/>
                  <a:gd name="T12" fmla="*/ 38 w 102"/>
                  <a:gd name="T13" fmla="*/ 13 h 19"/>
                  <a:gd name="T14" fmla="*/ 44 w 102"/>
                  <a:gd name="T15" fmla="*/ 10 h 19"/>
                  <a:gd name="T16" fmla="*/ 51 w 102"/>
                  <a:gd name="T17" fmla="*/ 10 h 19"/>
                  <a:gd name="T18" fmla="*/ 57 w 102"/>
                  <a:gd name="T19" fmla="*/ 8 h 19"/>
                  <a:gd name="T20" fmla="*/ 64 w 102"/>
                  <a:gd name="T21" fmla="*/ 8 h 19"/>
                  <a:gd name="T22" fmla="*/ 70 w 102"/>
                  <a:gd name="T23" fmla="*/ 6 h 19"/>
                  <a:gd name="T24" fmla="*/ 78 w 102"/>
                  <a:gd name="T25" fmla="*/ 4 h 19"/>
                  <a:gd name="T26" fmla="*/ 83 w 102"/>
                  <a:gd name="T27" fmla="*/ 2 h 19"/>
                  <a:gd name="T28" fmla="*/ 89 w 102"/>
                  <a:gd name="T29" fmla="*/ 2 h 19"/>
                  <a:gd name="T30" fmla="*/ 95 w 102"/>
                  <a:gd name="T31" fmla="*/ 0 h 19"/>
                  <a:gd name="T32" fmla="*/ 102 w 102"/>
                  <a:gd name="T33" fmla="*/ 0 h 19"/>
                  <a:gd name="T34" fmla="*/ 95 w 102"/>
                  <a:gd name="T35" fmla="*/ 0 h 19"/>
                  <a:gd name="T36" fmla="*/ 89 w 102"/>
                  <a:gd name="T37" fmla="*/ 0 h 19"/>
                  <a:gd name="T38" fmla="*/ 83 w 102"/>
                  <a:gd name="T39" fmla="*/ 0 h 19"/>
                  <a:gd name="T40" fmla="*/ 76 w 102"/>
                  <a:gd name="T41" fmla="*/ 0 h 19"/>
                  <a:gd name="T42" fmla="*/ 70 w 102"/>
                  <a:gd name="T43" fmla="*/ 0 h 19"/>
                  <a:gd name="T44" fmla="*/ 63 w 102"/>
                  <a:gd name="T45" fmla="*/ 2 h 19"/>
                  <a:gd name="T46" fmla="*/ 57 w 102"/>
                  <a:gd name="T47" fmla="*/ 2 h 19"/>
                  <a:gd name="T48" fmla="*/ 51 w 102"/>
                  <a:gd name="T49" fmla="*/ 4 h 19"/>
                  <a:gd name="T50" fmla="*/ 44 w 102"/>
                  <a:gd name="T51" fmla="*/ 4 h 19"/>
                  <a:gd name="T52" fmla="*/ 36 w 102"/>
                  <a:gd name="T53" fmla="*/ 6 h 19"/>
                  <a:gd name="T54" fmla="*/ 30 w 102"/>
                  <a:gd name="T55" fmla="*/ 6 h 19"/>
                  <a:gd name="T56" fmla="*/ 23 w 102"/>
                  <a:gd name="T57" fmla="*/ 8 h 19"/>
                  <a:gd name="T58" fmla="*/ 17 w 102"/>
                  <a:gd name="T59" fmla="*/ 10 h 19"/>
                  <a:gd name="T60" fmla="*/ 11 w 102"/>
                  <a:gd name="T61" fmla="*/ 13 h 19"/>
                  <a:gd name="T62" fmla="*/ 6 w 102"/>
                  <a:gd name="T63" fmla="*/ 15 h 19"/>
                  <a:gd name="T64" fmla="*/ 0 w 102"/>
                  <a:gd name="T65" fmla="*/ 19 h 19"/>
                  <a:gd name="T66" fmla="*/ 0 w 102"/>
                  <a:gd name="T67" fmla="*/ 19 h 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2"/>
                  <a:gd name="T103" fmla="*/ 0 h 19"/>
                  <a:gd name="T104" fmla="*/ 102 w 102"/>
                  <a:gd name="T105" fmla="*/ 19 h 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2" h="19">
                    <a:moveTo>
                      <a:pt x="0" y="19"/>
                    </a:moveTo>
                    <a:lnTo>
                      <a:pt x="6" y="17"/>
                    </a:lnTo>
                    <a:lnTo>
                      <a:pt x="11" y="17"/>
                    </a:lnTo>
                    <a:lnTo>
                      <a:pt x="17" y="15"/>
                    </a:lnTo>
                    <a:lnTo>
                      <a:pt x="25" y="15"/>
                    </a:lnTo>
                    <a:lnTo>
                      <a:pt x="30" y="13"/>
                    </a:lnTo>
                    <a:lnTo>
                      <a:pt x="38" y="13"/>
                    </a:lnTo>
                    <a:lnTo>
                      <a:pt x="44" y="10"/>
                    </a:lnTo>
                    <a:lnTo>
                      <a:pt x="51" y="10"/>
                    </a:lnTo>
                    <a:lnTo>
                      <a:pt x="57" y="8"/>
                    </a:lnTo>
                    <a:lnTo>
                      <a:pt x="64" y="8"/>
                    </a:lnTo>
                    <a:lnTo>
                      <a:pt x="70" y="6"/>
                    </a:lnTo>
                    <a:lnTo>
                      <a:pt x="78" y="4"/>
                    </a:lnTo>
                    <a:lnTo>
                      <a:pt x="83" y="2"/>
                    </a:lnTo>
                    <a:lnTo>
                      <a:pt x="89" y="2"/>
                    </a:lnTo>
                    <a:lnTo>
                      <a:pt x="95" y="0"/>
                    </a:lnTo>
                    <a:lnTo>
                      <a:pt x="102" y="0"/>
                    </a:lnTo>
                    <a:lnTo>
                      <a:pt x="95" y="0"/>
                    </a:lnTo>
                    <a:lnTo>
                      <a:pt x="89" y="0"/>
                    </a:lnTo>
                    <a:lnTo>
                      <a:pt x="83" y="0"/>
                    </a:lnTo>
                    <a:lnTo>
                      <a:pt x="76" y="0"/>
                    </a:lnTo>
                    <a:lnTo>
                      <a:pt x="70" y="0"/>
                    </a:lnTo>
                    <a:lnTo>
                      <a:pt x="63" y="2"/>
                    </a:lnTo>
                    <a:lnTo>
                      <a:pt x="57" y="2"/>
                    </a:lnTo>
                    <a:lnTo>
                      <a:pt x="51" y="4"/>
                    </a:lnTo>
                    <a:lnTo>
                      <a:pt x="44" y="4"/>
                    </a:lnTo>
                    <a:lnTo>
                      <a:pt x="36" y="6"/>
                    </a:lnTo>
                    <a:lnTo>
                      <a:pt x="30" y="6"/>
                    </a:lnTo>
                    <a:lnTo>
                      <a:pt x="23" y="8"/>
                    </a:lnTo>
                    <a:lnTo>
                      <a:pt x="17" y="10"/>
                    </a:lnTo>
                    <a:lnTo>
                      <a:pt x="11" y="13"/>
                    </a:lnTo>
                    <a:lnTo>
                      <a:pt x="6" y="15"/>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08" name="Freeform 40"/>
              <p:cNvSpPr>
                <a:spLocks/>
              </p:cNvSpPr>
              <p:nvPr/>
            </p:nvSpPr>
            <p:spPr bwMode="auto">
              <a:xfrm>
                <a:off x="1600" y="2145"/>
                <a:ext cx="12" cy="30"/>
              </a:xfrm>
              <a:custGeom>
                <a:avLst/>
                <a:gdLst>
                  <a:gd name="T0" fmla="*/ 0 w 25"/>
                  <a:gd name="T1" fmla="*/ 59 h 59"/>
                  <a:gd name="T2" fmla="*/ 2 w 25"/>
                  <a:gd name="T3" fmla="*/ 50 h 59"/>
                  <a:gd name="T4" fmla="*/ 4 w 25"/>
                  <a:gd name="T5" fmla="*/ 44 h 59"/>
                  <a:gd name="T6" fmla="*/ 6 w 25"/>
                  <a:gd name="T7" fmla="*/ 35 h 59"/>
                  <a:gd name="T8" fmla="*/ 10 w 25"/>
                  <a:gd name="T9" fmla="*/ 29 h 59"/>
                  <a:gd name="T10" fmla="*/ 12 w 25"/>
                  <a:gd name="T11" fmla="*/ 19 h 59"/>
                  <a:gd name="T12" fmla="*/ 15 w 25"/>
                  <a:gd name="T13" fmla="*/ 14 h 59"/>
                  <a:gd name="T14" fmla="*/ 19 w 25"/>
                  <a:gd name="T15" fmla="*/ 6 h 59"/>
                  <a:gd name="T16" fmla="*/ 25 w 25"/>
                  <a:gd name="T17" fmla="*/ 0 h 59"/>
                  <a:gd name="T18" fmla="*/ 19 w 25"/>
                  <a:gd name="T19" fmla="*/ 6 h 59"/>
                  <a:gd name="T20" fmla="*/ 12 w 25"/>
                  <a:gd name="T21" fmla="*/ 12 h 59"/>
                  <a:gd name="T22" fmla="*/ 8 w 25"/>
                  <a:gd name="T23" fmla="*/ 19 h 59"/>
                  <a:gd name="T24" fmla="*/ 6 w 25"/>
                  <a:gd name="T25" fmla="*/ 27 h 59"/>
                  <a:gd name="T26" fmla="*/ 4 w 25"/>
                  <a:gd name="T27" fmla="*/ 33 h 59"/>
                  <a:gd name="T28" fmla="*/ 2 w 25"/>
                  <a:gd name="T29" fmla="*/ 42 h 59"/>
                  <a:gd name="T30" fmla="*/ 0 w 25"/>
                  <a:gd name="T31" fmla="*/ 50 h 59"/>
                  <a:gd name="T32" fmla="*/ 0 w 25"/>
                  <a:gd name="T33" fmla="*/ 59 h 59"/>
                  <a:gd name="T34" fmla="*/ 0 w 25"/>
                  <a:gd name="T35" fmla="*/ 59 h 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59"/>
                  <a:gd name="T56" fmla="*/ 25 w 25"/>
                  <a:gd name="T57" fmla="*/ 59 h 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59">
                    <a:moveTo>
                      <a:pt x="0" y="59"/>
                    </a:moveTo>
                    <a:lnTo>
                      <a:pt x="2" y="50"/>
                    </a:lnTo>
                    <a:lnTo>
                      <a:pt x="4" y="44"/>
                    </a:lnTo>
                    <a:lnTo>
                      <a:pt x="6" y="35"/>
                    </a:lnTo>
                    <a:lnTo>
                      <a:pt x="10" y="29"/>
                    </a:lnTo>
                    <a:lnTo>
                      <a:pt x="12" y="19"/>
                    </a:lnTo>
                    <a:lnTo>
                      <a:pt x="15" y="14"/>
                    </a:lnTo>
                    <a:lnTo>
                      <a:pt x="19" y="6"/>
                    </a:lnTo>
                    <a:lnTo>
                      <a:pt x="25" y="0"/>
                    </a:lnTo>
                    <a:lnTo>
                      <a:pt x="19" y="6"/>
                    </a:lnTo>
                    <a:lnTo>
                      <a:pt x="12" y="12"/>
                    </a:lnTo>
                    <a:lnTo>
                      <a:pt x="8" y="19"/>
                    </a:lnTo>
                    <a:lnTo>
                      <a:pt x="6" y="27"/>
                    </a:lnTo>
                    <a:lnTo>
                      <a:pt x="4" y="33"/>
                    </a:lnTo>
                    <a:lnTo>
                      <a:pt x="2" y="42"/>
                    </a:lnTo>
                    <a:lnTo>
                      <a:pt x="0" y="50"/>
                    </a:lnTo>
                    <a:lnTo>
                      <a:pt x="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09" name="Freeform 41"/>
              <p:cNvSpPr>
                <a:spLocks/>
              </p:cNvSpPr>
              <p:nvPr/>
            </p:nvSpPr>
            <p:spPr bwMode="auto">
              <a:xfrm>
                <a:off x="1600" y="2181"/>
                <a:ext cx="15" cy="46"/>
              </a:xfrm>
              <a:custGeom>
                <a:avLst/>
                <a:gdLst>
                  <a:gd name="T0" fmla="*/ 31 w 31"/>
                  <a:gd name="T1" fmla="*/ 91 h 91"/>
                  <a:gd name="T2" fmla="*/ 21 w 31"/>
                  <a:gd name="T3" fmla="*/ 79 h 91"/>
                  <a:gd name="T4" fmla="*/ 15 w 31"/>
                  <a:gd name="T5" fmla="*/ 70 h 91"/>
                  <a:gd name="T6" fmla="*/ 12 w 31"/>
                  <a:gd name="T7" fmla="*/ 64 h 91"/>
                  <a:gd name="T8" fmla="*/ 10 w 31"/>
                  <a:gd name="T9" fmla="*/ 59 h 91"/>
                  <a:gd name="T10" fmla="*/ 8 w 31"/>
                  <a:gd name="T11" fmla="*/ 53 h 91"/>
                  <a:gd name="T12" fmla="*/ 6 w 31"/>
                  <a:gd name="T13" fmla="*/ 49 h 91"/>
                  <a:gd name="T14" fmla="*/ 4 w 31"/>
                  <a:gd name="T15" fmla="*/ 41 h 91"/>
                  <a:gd name="T16" fmla="*/ 4 w 31"/>
                  <a:gd name="T17" fmla="*/ 36 h 91"/>
                  <a:gd name="T18" fmla="*/ 2 w 31"/>
                  <a:gd name="T19" fmla="*/ 30 h 91"/>
                  <a:gd name="T20" fmla="*/ 2 w 31"/>
                  <a:gd name="T21" fmla="*/ 24 h 91"/>
                  <a:gd name="T22" fmla="*/ 0 w 31"/>
                  <a:gd name="T23" fmla="*/ 17 h 91"/>
                  <a:gd name="T24" fmla="*/ 0 w 31"/>
                  <a:gd name="T25" fmla="*/ 11 h 91"/>
                  <a:gd name="T26" fmla="*/ 0 w 31"/>
                  <a:gd name="T27" fmla="*/ 5 h 91"/>
                  <a:gd name="T28" fmla="*/ 0 w 31"/>
                  <a:gd name="T29" fmla="*/ 0 h 91"/>
                  <a:gd name="T30" fmla="*/ 0 w 31"/>
                  <a:gd name="T31" fmla="*/ 3 h 91"/>
                  <a:gd name="T32" fmla="*/ 0 w 31"/>
                  <a:gd name="T33" fmla="*/ 9 h 91"/>
                  <a:gd name="T34" fmla="*/ 0 w 31"/>
                  <a:gd name="T35" fmla="*/ 15 h 91"/>
                  <a:gd name="T36" fmla="*/ 0 w 31"/>
                  <a:gd name="T37" fmla="*/ 22 h 91"/>
                  <a:gd name="T38" fmla="*/ 0 w 31"/>
                  <a:gd name="T39" fmla="*/ 28 h 91"/>
                  <a:gd name="T40" fmla="*/ 2 w 31"/>
                  <a:gd name="T41" fmla="*/ 36 h 91"/>
                  <a:gd name="T42" fmla="*/ 2 w 31"/>
                  <a:gd name="T43" fmla="*/ 41 h 91"/>
                  <a:gd name="T44" fmla="*/ 4 w 31"/>
                  <a:gd name="T45" fmla="*/ 49 h 91"/>
                  <a:gd name="T46" fmla="*/ 6 w 31"/>
                  <a:gd name="T47" fmla="*/ 55 h 91"/>
                  <a:gd name="T48" fmla="*/ 8 w 31"/>
                  <a:gd name="T49" fmla="*/ 60 h 91"/>
                  <a:gd name="T50" fmla="*/ 10 w 31"/>
                  <a:gd name="T51" fmla="*/ 66 h 91"/>
                  <a:gd name="T52" fmla="*/ 14 w 31"/>
                  <a:gd name="T53" fmla="*/ 74 h 91"/>
                  <a:gd name="T54" fmla="*/ 21 w 31"/>
                  <a:gd name="T55" fmla="*/ 81 h 91"/>
                  <a:gd name="T56" fmla="*/ 31 w 31"/>
                  <a:gd name="T57" fmla="*/ 91 h 91"/>
                  <a:gd name="T58" fmla="*/ 31 w 31"/>
                  <a:gd name="T59" fmla="*/ 91 h 9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
                  <a:gd name="T91" fmla="*/ 0 h 91"/>
                  <a:gd name="T92" fmla="*/ 31 w 31"/>
                  <a:gd name="T93" fmla="*/ 91 h 9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 h="91">
                    <a:moveTo>
                      <a:pt x="31" y="91"/>
                    </a:moveTo>
                    <a:lnTo>
                      <a:pt x="21" y="79"/>
                    </a:lnTo>
                    <a:lnTo>
                      <a:pt x="15" y="70"/>
                    </a:lnTo>
                    <a:lnTo>
                      <a:pt x="12" y="64"/>
                    </a:lnTo>
                    <a:lnTo>
                      <a:pt x="10" y="59"/>
                    </a:lnTo>
                    <a:lnTo>
                      <a:pt x="8" y="53"/>
                    </a:lnTo>
                    <a:lnTo>
                      <a:pt x="6" y="49"/>
                    </a:lnTo>
                    <a:lnTo>
                      <a:pt x="4" y="41"/>
                    </a:lnTo>
                    <a:lnTo>
                      <a:pt x="4" y="36"/>
                    </a:lnTo>
                    <a:lnTo>
                      <a:pt x="2" y="30"/>
                    </a:lnTo>
                    <a:lnTo>
                      <a:pt x="2" y="24"/>
                    </a:lnTo>
                    <a:lnTo>
                      <a:pt x="0" y="17"/>
                    </a:lnTo>
                    <a:lnTo>
                      <a:pt x="0" y="11"/>
                    </a:lnTo>
                    <a:lnTo>
                      <a:pt x="0" y="5"/>
                    </a:lnTo>
                    <a:lnTo>
                      <a:pt x="0" y="0"/>
                    </a:lnTo>
                    <a:lnTo>
                      <a:pt x="0" y="3"/>
                    </a:lnTo>
                    <a:lnTo>
                      <a:pt x="0" y="9"/>
                    </a:lnTo>
                    <a:lnTo>
                      <a:pt x="0" y="15"/>
                    </a:lnTo>
                    <a:lnTo>
                      <a:pt x="0" y="22"/>
                    </a:lnTo>
                    <a:lnTo>
                      <a:pt x="0" y="28"/>
                    </a:lnTo>
                    <a:lnTo>
                      <a:pt x="2" y="36"/>
                    </a:lnTo>
                    <a:lnTo>
                      <a:pt x="2" y="41"/>
                    </a:lnTo>
                    <a:lnTo>
                      <a:pt x="4" y="49"/>
                    </a:lnTo>
                    <a:lnTo>
                      <a:pt x="6" y="55"/>
                    </a:lnTo>
                    <a:lnTo>
                      <a:pt x="8" y="60"/>
                    </a:lnTo>
                    <a:lnTo>
                      <a:pt x="10" y="66"/>
                    </a:lnTo>
                    <a:lnTo>
                      <a:pt x="14" y="74"/>
                    </a:lnTo>
                    <a:lnTo>
                      <a:pt x="21" y="81"/>
                    </a:lnTo>
                    <a:lnTo>
                      <a:pt x="31"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10" name="Freeform 42"/>
              <p:cNvSpPr>
                <a:spLocks/>
              </p:cNvSpPr>
              <p:nvPr/>
            </p:nvSpPr>
            <p:spPr bwMode="auto">
              <a:xfrm>
                <a:off x="1685" y="1939"/>
                <a:ext cx="286" cy="322"/>
              </a:xfrm>
              <a:custGeom>
                <a:avLst/>
                <a:gdLst>
                  <a:gd name="T0" fmla="*/ 19 w 572"/>
                  <a:gd name="T1" fmla="*/ 296 h 644"/>
                  <a:gd name="T2" fmla="*/ 46 w 572"/>
                  <a:gd name="T3" fmla="*/ 241 h 644"/>
                  <a:gd name="T4" fmla="*/ 80 w 572"/>
                  <a:gd name="T5" fmla="*/ 188 h 644"/>
                  <a:gd name="T6" fmla="*/ 63 w 572"/>
                  <a:gd name="T7" fmla="*/ 230 h 644"/>
                  <a:gd name="T8" fmla="*/ 33 w 572"/>
                  <a:gd name="T9" fmla="*/ 302 h 644"/>
                  <a:gd name="T10" fmla="*/ 10 w 572"/>
                  <a:gd name="T11" fmla="*/ 374 h 644"/>
                  <a:gd name="T12" fmla="*/ 50 w 572"/>
                  <a:gd name="T13" fmla="*/ 298 h 644"/>
                  <a:gd name="T14" fmla="*/ 78 w 572"/>
                  <a:gd name="T15" fmla="*/ 241 h 644"/>
                  <a:gd name="T16" fmla="*/ 63 w 572"/>
                  <a:gd name="T17" fmla="*/ 295 h 644"/>
                  <a:gd name="T18" fmla="*/ 38 w 572"/>
                  <a:gd name="T19" fmla="*/ 363 h 644"/>
                  <a:gd name="T20" fmla="*/ 42 w 572"/>
                  <a:gd name="T21" fmla="*/ 391 h 644"/>
                  <a:gd name="T22" fmla="*/ 74 w 572"/>
                  <a:gd name="T23" fmla="*/ 317 h 644"/>
                  <a:gd name="T24" fmla="*/ 101 w 572"/>
                  <a:gd name="T25" fmla="*/ 287 h 644"/>
                  <a:gd name="T26" fmla="*/ 120 w 572"/>
                  <a:gd name="T27" fmla="*/ 279 h 644"/>
                  <a:gd name="T28" fmla="*/ 166 w 572"/>
                  <a:gd name="T29" fmla="*/ 194 h 644"/>
                  <a:gd name="T30" fmla="*/ 223 w 572"/>
                  <a:gd name="T31" fmla="*/ 135 h 644"/>
                  <a:gd name="T32" fmla="*/ 190 w 572"/>
                  <a:gd name="T33" fmla="*/ 179 h 644"/>
                  <a:gd name="T34" fmla="*/ 148 w 572"/>
                  <a:gd name="T35" fmla="*/ 251 h 644"/>
                  <a:gd name="T36" fmla="*/ 164 w 572"/>
                  <a:gd name="T37" fmla="*/ 236 h 644"/>
                  <a:gd name="T38" fmla="*/ 209 w 572"/>
                  <a:gd name="T39" fmla="*/ 165 h 644"/>
                  <a:gd name="T40" fmla="*/ 283 w 572"/>
                  <a:gd name="T41" fmla="*/ 103 h 644"/>
                  <a:gd name="T42" fmla="*/ 346 w 572"/>
                  <a:gd name="T43" fmla="*/ 78 h 644"/>
                  <a:gd name="T44" fmla="*/ 399 w 572"/>
                  <a:gd name="T45" fmla="*/ 80 h 644"/>
                  <a:gd name="T46" fmla="*/ 451 w 572"/>
                  <a:gd name="T47" fmla="*/ 108 h 644"/>
                  <a:gd name="T48" fmla="*/ 492 w 572"/>
                  <a:gd name="T49" fmla="*/ 165 h 644"/>
                  <a:gd name="T50" fmla="*/ 509 w 572"/>
                  <a:gd name="T51" fmla="*/ 238 h 644"/>
                  <a:gd name="T52" fmla="*/ 508 w 572"/>
                  <a:gd name="T53" fmla="*/ 310 h 644"/>
                  <a:gd name="T54" fmla="*/ 500 w 572"/>
                  <a:gd name="T55" fmla="*/ 334 h 644"/>
                  <a:gd name="T56" fmla="*/ 492 w 572"/>
                  <a:gd name="T57" fmla="*/ 361 h 644"/>
                  <a:gd name="T58" fmla="*/ 485 w 572"/>
                  <a:gd name="T59" fmla="*/ 416 h 644"/>
                  <a:gd name="T60" fmla="*/ 470 w 572"/>
                  <a:gd name="T61" fmla="*/ 469 h 644"/>
                  <a:gd name="T62" fmla="*/ 447 w 572"/>
                  <a:gd name="T63" fmla="*/ 528 h 644"/>
                  <a:gd name="T64" fmla="*/ 418 w 572"/>
                  <a:gd name="T65" fmla="*/ 591 h 644"/>
                  <a:gd name="T66" fmla="*/ 439 w 572"/>
                  <a:gd name="T67" fmla="*/ 566 h 644"/>
                  <a:gd name="T68" fmla="*/ 470 w 572"/>
                  <a:gd name="T69" fmla="*/ 507 h 644"/>
                  <a:gd name="T70" fmla="*/ 464 w 572"/>
                  <a:gd name="T71" fmla="*/ 549 h 644"/>
                  <a:gd name="T72" fmla="*/ 490 w 572"/>
                  <a:gd name="T73" fmla="*/ 473 h 644"/>
                  <a:gd name="T74" fmla="*/ 468 w 572"/>
                  <a:gd name="T75" fmla="*/ 553 h 644"/>
                  <a:gd name="T76" fmla="*/ 437 w 572"/>
                  <a:gd name="T77" fmla="*/ 623 h 644"/>
                  <a:gd name="T78" fmla="*/ 454 w 572"/>
                  <a:gd name="T79" fmla="*/ 618 h 644"/>
                  <a:gd name="T80" fmla="*/ 496 w 572"/>
                  <a:gd name="T81" fmla="*/ 540 h 644"/>
                  <a:gd name="T82" fmla="*/ 521 w 572"/>
                  <a:gd name="T83" fmla="*/ 469 h 644"/>
                  <a:gd name="T84" fmla="*/ 515 w 572"/>
                  <a:gd name="T85" fmla="*/ 515 h 644"/>
                  <a:gd name="T86" fmla="*/ 485 w 572"/>
                  <a:gd name="T87" fmla="*/ 585 h 644"/>
                  <a:gd name="T88" fmla="*/ 475 w 572"/>
                  <a:gd name="T89" fmla="*/ 627 h 644"/>
                  <a:gd name="T90" fmla="*/ 502 w 572"/>
                  <a:gd name="T91" fmla="*/ 570 h 644"/>
                  <a:gd name="T92" fmla="*/ 538 w 572"/>
                  <a:gd name="T93" fmla="*/ 509 h 644"/>
                  <a:gd name="T94" fmla="*/ 553 w 572"/>
                  <a:gd name="T95" fmla="*/ 448 h 644"/>
                  <a:gd name="T96" fmla="*/ 566 w 572"/>
                  <a:gd name="T97" fmla="*/ 382 h 644"/>
                  <a:gd name="T98" fmla="*/ 570 w 572"/>
                  <a:gd name="T99" fmla="*/ 312 h 644"/>
                  <a:gd name="T100" fmla="*/ 572 w 572"/>
                  <a:gd name="T101" fmla="*/ 247 h 644"/>
                  <a:gd name="T102" fmla="*/ 566 w 572"/>
                  <a:gd name="T103" fmla="*/ 188 h 644"/>
                  <a:gd name="T104" fmla="*/ 549 w 572"/>
                  <a:gd name="T105" fmla="*/ 127 h 644"/>
                  <a:gd name="T106" fmla="*/ 509 w 572"/>
                  <a:gd name="T107" fmla="*/ 72 h 644"/>
                  <a:gd name="T108" fmla="*/ 456 w 572"/>
                  <a:gd name="T109" fmla="*/ 30 h 644"/>
                  <a:gd name="T110" fmla="*/ 397 w 572"/>
                  <a:gd name="T111" fmla="*/ 6 h 644"/>
                  <a:gd name="T112" fmla="*/ 335 w 572"/>
                  <a:gd name="T113" fmla="*/ 4 h 644"/>
                  <a:gd name="T114" fmla="*/ 268 w 572"/>
                  <a:gd name="T115" fmla="*/ 21 h 644"/>
                  <a:gd name="T116" fmla="*/ 202 w 572"/>
                  <a:gd name="T117" fmla="*/ 55 h 644"/>
                  <a:gd name="T118" fmla="*/ 137 w 572"/>
                  <a:gd name="T119" fmla="*/ 106 h 644"/>
                  <a:gd name="T120" fmla="*/ 82 w 572"/>
                  <a:gd name="T121" fmla="*/ 167 h 644"/>
                  <a:gd name="T122" fmla="*/ 36 w 572"/>
                  <a:gd name="T123" fmla="*/ 236 h 644"/>
                  <a:gd name="T124" fmla="*/ 6 w 572"/>
                  <a:gd name="T125" fmla="*/ 312 h 6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2"/>
                  <a:gd name="T190" fmla="*/ 0 h 644"/>
                  <a:gd name="T191" fmla="*/ 572 w 572"/>
                  <a:gd name="T192" fmla="*/ 644 h 6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2" h="644">
                    <a:moveTo>
                      <a:pt x="2" y="329"/>
                    </a:moveTo>
                    <a:lnTo>
                      <a:pt x="0" y="334"/>
                    </a:lnTo>
                    <a:lnTo>
                      <a:pt x="2" y="333"/>
                    </a:lnTo>
                    <a:lnTo>
                      <a:pt x="4" y="329"/>
                    </a:lnTo>
                    <a:lnTo>
                      <a:pt x="8" y="325"/>
                    </a:lnTo>
                    <a:lnTo>
                      <a:pt x="10" y="319"/>
                    </a:lnTo>
                    <a:lnTo>
                      <a:pt x="14" y="312"/>
                    </a:lnTo>
                    <a:lnTo>
                      <a:pt x="17" y="304"/>
                    </a:lnTo>
                    <a:lnTo>
                      <a:pt x="19" y="296"/>
                    </a:lnTo>
                    <a:lnTo>
                      <a:pt x="23" y="289"/>
                    </a:lnTo>
                    <a:lnTo>
                      <a:pt x="27" y="281"/>
                    </a:lnTo>
                    <a:lnTo>
                      <a:pt x="31" y="274"/>
                    </a:lnTo>
                    <a:lnTo>
                      <a:pt x="33" y="268"/>
                    </a:lnTo>
                    <a:lnTo>
                      <a:pt x="36" y="262"/>
                    </a:lnTo>
                    <a:lnTo>
                      <a:pt x="40" y="257"/>
                    </a:lnTo>
                    <a:lnTo>
                      <a:pt x="40" y="253"/>
                    </a:lnTo>
                    <a:lnTo>
                      <a:pt x="44" y="249"/>
                    </a:lnTo>
                    <a:lnTo>
                      <a:pt x="46" y="241"/>
                    </a:lnTo>
                    <a:lnTo>
                      <a:pt x="50" y="238"/>
                    </a:lnTo>
                    <a:lnTo>
                      <a:pt x="53" y="230"/>
                    </a:lnTo>
                    <a:lnTo>
                      <a:pt x="55" y="224"/>
                    </a:lnTo>
                    <a:lnTo>
                      <a:pt x="59" y="217"/>
                    </a:lnTo>
                    <a:lnTo>
                      <a:pt x="65" y="211"/>
                    </a:lnTo>
                    <a:lnTo>
                      <a:pt x="67" y="203"/>
                    </a:lnTo>
                    <a:lnTo>
                      <a:pt x="72" y="198"/>
                    </a:lnTo>
                    <a:lnTo>
                      <a:pt x="74" y="192"/>
                    </a:lnTo>
                    <a:lnTo>
                      <a:pt x="80" y="188"/>
                    </a:lnTo>
                    <a:lnTo>
                      <a:pt x="88" y="181"/>
                    </a:lnTo>
                    <a:lnTo>
                      <a:pt x="95" y="177"/>
                    </a:lnTo>
                    <a:lnTo>
                      <a:pt x="91" y="182"/>
                    </a:lnTo>
                    <a:lnTo>
                      <a:pt x="86" y="188"/>
                    </a:lnTo>
                    <a:lnTo>
                      <a:pt x="82" y="194"/>
                    </a:lnTo>
                    <a:lnTo>
                      <a:pt x="78" y="201"/>
                    </a:lnTo>
                    <a:lnTo>
                      <a:pt x="72" y="211"/>
                    </a:lnTo>
                    <a:lnTo>
                      <a:pt x="69" y="220"/>
                    </a:lnTo>
                    <a:lnTo>
                      <a:pt x="63" y="230"/>
                    </a:lnTo>
                    <a:lnTo>
                      <a:pt x="59" y="239"/>
                    </a:lnTo>
                    <a:lnTo>
                      <a:pt x="53" y="249"/>
                    </a:lnTo>
                    <a:lnTo>
                      <a:pt x="48" y="258"/>
                    </a:lnTo>
                    <a:lnTo>
                      <a:pt x="44" y="266"/>
                    </a:lnTo>
                    <a:lnTo>
                      <a:pt x="40" y="276"/>
                    </a:lnTo>
                    <a:lnTo>
                      <a:pt x="38" y="283"/>
                    </a:lnTo>
                    <a:lnTo>
                      <a:pt x="34" y="291"/>
                    </a:lnTo>
                    <a:lnTo>
                      <a:pt x="33" y="296"/>
                    </a:lnTo>
                    <a:lnTo>
                      <a:pt x="33" y="302"/>
                    </a:lnTo>
                    <a:lnTo>
                      <a:pt x="31" y="306"/>
                    </a:lnTo>
                    <a:lnTo>
                      <a:pt x="29" y="312"/>
                    </a:lnTo>
                    <a:lnTo>
                      <a:pt x="27" y="321"/>
                    </a:lnTo>
                    <a:lnTo>
                      <a:pt x="23" y="327"/>
                    </a:lnTo>
                    <a:lnTo>
                      <a:pt x="19" y="334"/>
                    </a:lnTo>
                    <a:lnTo>
                      <a:pt x="17" y="338"/>
                    </a:lnTo>
                    <a:lnTo>
                      <a:pt x="17" y="342"/>
                    </a:lnTo>
                    <a:lnTo>
                      <a:pt x="10" y="374"/>
                    </a:lnTo>
                    <a:lnTo>
                      <a:pt x="12" y="371"/>
                    </a:lnTo>
                    <a:lnTo>
                      <a:pt x="17" y="363"/>
                    </a:lnTo>
                    <a:lnTo>
                      <a:pt x="21" y="355"/>
                    </a:lnTo>
                    <a:lnTo>
                      <a:pt x="27" y="348"/>
                    </a:lnTo>
                    <a:lnTo>
                      <a:pt x="31" y="336"/>
                    </a:lnTo>
                    <a:lnTo>
                      <a:pt x="36" y="327"/>
                    </a:lnTo>
                    <a:lnTo>
                      <a:pt x="42" y="315"/>
                    </a:lnTo>
                    <a:lnTo>
                      <a:pt x="48" y="306"/>
                    </a:lnTo>
                    <a:lnTo>
                      <a:pt x="50" y="298"/>
                    </a:lnTo>
                    <a:lnTo>
                      <a:pt x="53" y="293"/>
                    </a:lnTo>
                    <a:lnTo>
                      <a:pt x="55" y="287"/>
                    </a:lnTo>
                    <a:lnTo>
                      <a:pt x="57" y="281"/>
                    </a:lnTo>
                    <a:lnTo>
                      <a:pt x="59" y="276"/>
                    </a:lnTo>
                    <a:lnTo>
                      <a:pt x="63" y="270"/>
                    </a:lnTo>
                    <a:lnTo>
                      <a:pt x="65" y="264"/>
                    </a:lnTo>
                    <a:lnTo>
                      <a:pt x="69" y="260"/>
                    </a:lnTo>
                    <a:lnTo>
                      <a:pt x="72" y="249"/>
                    </a:lnTo>
                    <a:lnTo>
                      <a:pt x="78" y="241"/>
                    </a:lnTo>
                    <a:lnTo>
                      <a:pt x="84" y="234"/>
                    </a:lnTo>
                    <a:lnTo>
                      <a:pt x="90" y="228"/>
                    </a:lnTo>
                    <a:lnTo>
                      <a:pt x="84" y="245"/>
                    </a:lnTo>
                    <a:lnTo>
                      <a:pt x="82" y="249"/>
                    </a:lnTo>
                    <a:lnTo>
                      <a:pt x="78" y="257"/>
                    </a:lnTo>
                    <a:lnTo>
                      <a:pt x="74" y="264"/>
                    </a:lnTo>
                    <a:lnTo>
                      <a:pt x="71" y="274"/>
                    </a:lnTo>
                    <a:lnTo>
                      <a:pt x="67" y="283"/>
                    </a:lnTo>
                    <a:lnTo>
                      <a:pt x="63" y="295"/>
                    </a:lnTo>
                    <a:lnTo>
                      <a:pt x="59" y="298"/>
                    </a:lnTo>
                    <a:lnTo>
                      <a:pt x="57" y="306"/>
                    </a:lnTo>
                    <a:lnTo>
                      <a:pt x="55" y="312"/>
                    </a:lnTo>
                    <a:lnTo>
                      <a:pt x="55" y="317"/>
                    </a:lnTo>
                    <a:lnTo>
                      <a:pt x="52" y="327"/>
                    </a:lnTo>
                    <a:lnTo>
                      <a:pt x="46" y="338"/>
                    </a:lnTo>
                    <a:lnTo>
                      <a:pt x="44" y="348"/>
                    </a:lnTo>
                    <a:lnTo>
                      <a:pt x="40" y="357"/>
                    </a:lnTo>
                    <a:lnTo>
                      <a:pt x="38" y="363"/>
                    </a:lnTo>
                    <a:lnTo>
                      <a:pt x="34" y="371"/>
                    </a:lnTo>
                    <a:lnTo>
                      <a:pt x="33" y="374"/>
                    </a:lnTo>
                    <a:lnTo>
                      <a:pt x="33" y="376"/>
                    </a:lnTo>
                    <a:lnTo>
                      <a:pt x="31" y="380"/>
                    </a:lnTo>
                    <a:lnTo>
                      <a:pt x="31" y="390"/>
                    </a:lnTo>
                    <a:lnTo>
                      <a:pt x="31" y="399"/>
                    </a:lnTo>
                    <a:lnTo>
                      <a:pt x="34" y="403"/>
                    </a:lnTo>
                    <a:lnTo>
                      <a:pt x="38" y="397"/>
                    </a:lnTo>
                    <a:lnTo>
                      <a:pt x="42" y="391"/>
                    </a:lnTo>
                    <a:lnTo>
                      <a:pt x="46" y="384"/>
                    </a:lnTo>
                    <a:lnTo>
                      <a:pt x="52" y="376"/>
                    </a:lnTo>
                    <a:lnTo>
                      <a:pt x="53" y="369"/>
                    </a:lnTo>
                    <a:lnTo>
                      <a:pt x="57" y="361"/>
                    </a:lnTo>
                    <a:lnTo>
                      <a:pt x="61" y="352"/>
                    </a:lnTo>
                    <a:lnTo>
                      <a:pt x="65" y="344"/>
                    </a:lnTo>
                    <a:lnTo>
                      <a:pt x="69" y="334"/>
                    </a:lnTo>
                    <a:lnTo>
                      <a:pt x="72" y="325"/>
                    </a:lnTo>
                    <a:lnTo>
                      <a:pt x="74" y="317"/>
                    </a:lnTo>
                    <a:lnTo>
                      <a:pt x="80" y="310"/>
                    </a:lnTo>
                    <a:lnTo>
                      <a:pt x="82" y="302"/>
                    </a:lnTo>
                    <a:lnTo>
                      <a:pt x="86" y="296"/>
                    </a:lnTo>
                    <a:lnTo>
                      <a:pt x="90" y="291"/>
                    </a:lnTo>
                    <a:lnTo>
                      <a:pt x="93" y="287"/>
                    </a:lnTo>
                    <a:lnTo>
                      <a:pt x="97" y="279"/>
                    </a:lnTo>
                    <a:lnTo>
                      <a:pt x="101" y="277"/>
                    </a:lnTo>
                    <a:lnTo>
                      <a:pt x="101" y="279"/>
                    </a:lnTo>
                    <a:lnTo>
                      <a:pt x="101" y="287"/>
                    </a:lnTo>
                    <a:lnTo>
                      <a:pt x="99" y="291"/>
                    </a:lnTo>
                    <a:lnTo>
                      <a:pt x="97" y="296"/>
                    </a:lnTo>
                    <a:lnTo>
                      <a:pt x="95" y="302"/>
                    </a:lnTo>
                    <a:lnTo>
                      <a:pt x="95" y="306"/>
                    </a:lnTo>
                    <a:lnTo>
                      <a:pt x="99" y="306"/>
                    </a:lnTo>
                    <a:lnTo>
                      <a:pt x="103" y="300"/>
                    </a:lnTo>
                    <a:lnTo>
                      <a:pt x="109" y="295"/>
                    </a:lnTo>
                    <a:lnTo>
                      <a:pt x="112" y="287"/>
                    </a:lnTo>
                    <a:lnTo>
                      <a:pt x="120" y="279"/>
                    </a:lnTo>
                    <a:lnTo>
                      <a:pt x="124" y="268"/>
                    </a:lnTo>
                    <a:lnTo>
                      <a:pt x="129" y="258"/>
                    </a:lnTo>
                    <a:lnTo>
                      <a:pt x="135" y="249"/>
                    </a:lnTo>
                    <a:lnTo>
                      <a:pt x="141" y="238"/>
                    </a:lnTo>
                    <a:lnTo>
                      <a:pt x="147" y="226"/>
                    </a:lnTo>
                    <a:lnTo>
                      <a:pt x="152" y="217"/>
                    </a:lnTo>
                    <a:lnTo>
                      <a:pt x="156" y="207"/>
                    </a:lnTo>
                    <a:lnTo>
                      <a:pt x="162" y="200"/>
                    </a:lnTo>
                    <a:lnTo>
                      <a:pt x="166" y="194"/>
                    </a:lnTo>
                    <a:lnTo>
                      <a:pt x="167" y="188"/>
                    </a:lnTo>
                    <a:lnTo>
                      <a:pt x="169" y="184"/>
                    </a:lnTo>
                    <a:lnTo>
                      <a:pt x="173" y="184"/>
                    </a:lnTo>
                    <a:lnTo>
                      <a:pt x="179" y="175"/>
                    </a:lnTo>
                    <a:lnTo>
                      <a:pt x="186" y="167"/>
                    </a:lnTo>
                    <a:lnTo>
                      <a:pt x="194" y="158"/>
                    </a:lnTo>
                    <a:lnTo>
                      <a:pt x="204" y="150"/>
                    </a:lnTo>
                    <a:lnTo>
                      <a:pt x="213" y="141"/>
                    </a:lnTo>
                    <a:lnTo>
                      <a:pt x="223" y="135"/>
                    </a:lnTo>
                    <a:lnTo>
                      <a:pt x="232" y="129"/>
                    </a:lnTo>
                    <a:lnTo>
                      <a:pt x="243" y="125"/>
                    </a:lnTo>
                    <a:lnTo>
                      <a:pt x="234" y="133"/>
                    </a:lnTo>
                    <a:lnTo>
                      <a:pt x="226" y="141"/>
                    </a:lnTo>
                    <a:lnTo>
                      <a:pt x="221" y="148"/>
                    </a:lnTo>
                    <a:lnTo>
                      <a:pt x="213" y="156"/>
                    </a:lnTo>
                    <a:lnTo>
                      <a:pt x="205" y="163"/>
                    </a:lnTo>
                    <a:lnTo>
                      <a:pt x="198" y="171"/>
                    </a:lnTo>
                    <a:lnTo>
                      <a:pt x="190" y="179"/>
                    </a:lnTo>
                    <a:lnTo>
                      <a:pt x="185" y="188"/>
                    </a:lnTo>
                    <a:lnTo>
                      <a:pt x="177" y="196"/>
                    </a:lnTo>
                    <a:lnTo>
                      <a:pt x="171" y="203"/>
                    </a:lnTo>
                    <a:lnTo>
                      <a:pt x="166" y="213"/>
                    </a:lnTo>
                    <a:lnTo>
                      <a:pt x="160" y="222"/>
                    </a:lnTo>
                    <a:lnTo>
                      <a:pt x="154" y="230"/>
                    </a:lnTo>
                    <a:lnTo>
                      <a:pt x="150" y="239"/>
                    </a:lnTo>
                    <a:lnTo>
                      <a:pt x="148" y="245"/>
                    </a:lnTo>
                    <a:lnTo>
                      <a:pt x="148" y="251"/>
                    </a:lnTo>
                    <a:lnTo>
                      <a:pt x="147" y="257"/>
                    </a:lnTo>
                    <a:lnTo>
                      <a:pt x="147" y="262"/>
                    </a:lnTo>
                    <a:lnTo>
                      <a:pt x="148" y="260"/>
                    </a:lnTo>
                    <a:lnTo>
                      <a:pt x="152" y="257"/>
                    </a:lnTo>
                    <a:lnTo>
                      <a:pt x="154" y="253"/>
                    </a:lnTo>
                    <a:lnTo>
                      <a:pt x="158" y="253"/>
                    </a:lnTo>
                    <a:lnTo>
                      <a:pt x="160" y="247"/>
                    </a:lnTo>
                    <a:lnTo>
                      <a:pt x="162" y="241"/>
                    </a:lnTo>
                    <a:lnTo>
                      <a:pt x="164" y="236"/>
                    </a:lnTo>
                    <a:lnTo>
                      <a:pt x="167" y="230"/>
                    </a:lnTo>
                    <a:lnTo>
                      <a:pt x="173" y="219"/>
                    </a:lnTo>
                    <a:lnTo>
                      <a:pt x="179" y="209"/>
                    </a:lnTo>
                    <a:lnTo>
                      <a:pt x="183" y="201"/>
                    </a:lnTo>
                    <a:lnTo>
                      <a:pt x="185" y="196"/>
                    </a:lnTo>
                    <a:lnTo>
                      <a:pt x="190" y="192"/>
                    </a:lnTo>
                    <a:lnTo>
                      <a:pt x="194" y="186"/>
                    </a:lnTo>
                    <a:lnTo>
                      <a:pt x="202" y="175"/>
                    </a:lnTo>
                    <a:lnTo>
                      <a:pt x="209" y="165"/>
                    </a:lnTo>
                    <a:lnTo>
                      <a:pt x="219" y="156"/>
                    </a:lnTo>
                    <a:lnTo>
                      <a:pt x="226" y="144"/>
                    </a:lnTo>
                    <a:lnTo>
                      <a:pt x="236" y="135"/>
                    </a:lnTo>
                    <a:lnTo>
                      <a:pt x="247" y="127"/>
                    </a:lnTo>
                    <a:lnTo>
                      <a:pt x="255" y="118"/>
                    </a:lnTo>
                    <a:lnTo>
                      <a:pt x="266" y="112"/>
                    </a:lnTo>
                    <a:lnTo>
                      <a:pt x="272" y="108"/>
                    </a:lnTo>
                    <a:lnTo>
                      <a:pt x="278" y="105"/>
                    </a:lnTo>
                    <a:lnTo>
                      <a:pt x="283" y="103"/>
                    </a:lnTo>
                    <a:lnTo>
                      <a:pt x="289" y="99"/>
                    </a:lnTo>
                    <a:lnTo>
                      <a:pt x="300" y="93"/>
                    </a:lnTo>
                    <a:lnTo>
                      <a:pt x="310" y="87"/>
                    </a:lnTo>
                    <a:lnTo>
                      <a:pt x="316" y="86"/>
                    </a:lnTo>
                    <a:lnTo>
                      <a:pt x="321" y="84"/>
                    </a:lnTo>
                    <a:lnTo>
                      <a:pt x="329" y="82"/>
                    </a:lnTo>
                    <a:lnTo>
                      <a:pt x="335" y="80"/>
                    </a:lnTo>
                    <a:lnTo>
                      <a:pt x="338" y="78"/>
                    </a:lnTo>
                    <a:lnTo>
                      <a:pt x="346" y="78"/>
                    </a:lnTo>
                    <a:lnTo>
                      <a:pt x="352" y="76"/>
                    </a:lnTo>
                    <a:lnTo>
                      <a:pt x="357" y="76"/>
                    </a:lnTo>
                    <a:lnTo>
                      <a:pt x="363" y="76"/>
                    </a:lnTo>
                    <a:lnTo>
                      <a:pt x="369" y="76"/>
                    </a:lnTo>
                    <a:lnTo>
                      <a:pt x="375" y="76"/>
                    </a:lnTo>
                    <a:lnTo>
                      <a:pt x="382" y="78"/>
                    </a:lnTo>
                    <a:lnTo>
                      <a:pt x="386" y="78"/>
                    </a:lnTo>
                    <a:lnTo>
                      <a:pt x="392" y="78"/>
                    </a:lnTo>
                    <a:lnTo>
                      <a:pt x="399" y="80"/>
                    </a:lnTo>
                    <a:lnTo>
                      <a:pt x="405" y="82"/>
                    </a:lnTo>
                    <a:lnTo>
                      <a:pt x="411" y="84"/>
                    </a:lnTo>
                    <a:lnTo>
                      <a:pt x="416" y="86"/>
                    </a:lnTo>
                    <a:lnTo>
                      <a:pt x="422" y="89"/>
                    </a:lnTo>
                    <a:lnTo>
                      <a:pt x="428" y="93"/>
                    </a:lnTo>
                    <a:lnTo>
                      <a:pt x="433" y="95"/>
                    </a:lnTo>
                    <a:lnTo>
                      <a:pt x="439" y="99"/>
                    </a:lnTo>
                    <a:lnTo>
                      <a:pt x="445" y="103"/>
                    </a:lnTo>
                    <a:lnTo>
                      <a:pt x="451" y="108"/>
                    </a:lnTo>
                    <a:lnTo>
                      <a:pt x="456" y="112"/>
                    </a:lnTo>
                    <a:lnTo>
                      <a:pt x="462" y="118"/>
                    </a:lnTo>
                    <a:lnTo>
                      <a:pt x="468" y="124"/>
                    </a:lnTo>
                    <a:lnTo>
                      <a:pt x="473" y="129"/>
                    </a:lnTo>
                    <a:lnTo>
                      <a:pt x="479" y="135"/>
                    </a:lnTo>
                    <a:lnTo>
                      <a:pt x="485" y="146"/>
                    </a:lnTo>
                    <a:lnTo>
                      <a:pt x="487" y="152"/>
                    </a:lnTo>
                    <a:lnTo>
                      <a:pt x="490" y="158"/>
                    </a:lnTo>
                    <a:lnTo>
                      <a:pt x="492" y="165"/>
                    </a:lnTo>
                    <a:lnTo>
                      <a:pt x="496" y="173"/>
                    </a:lnTo>
                    <a:lnTo>
                      <a:pt x="496" y="179"/>
                    </a:lnTo>
                    <a:lnTo>
                      <a:pt x="498" y="186"/>
                    </a:lnTo>
                    <a:lnTo>
                      <a:pt x="500" y="194"/>
                    </a:lnTo>
                    <a:lnTo>
                      <a:pt x="502" y="203"/>
                    </a:lnTo>
                    <a:lnTo>
                      <a:pt x="504" y="211"/>
                    </a:lnTo>
                    <a:lnTo>
                      <a:pt x="506" y="220"/>
                    </a:lnTo>
                    <a:lnTo>
                      <a:pt x="508" y="228"/>
                    </a:lnTo>
                    <a:lnTo>
                      <a:pt x="509" y="238"/>
                    </a:lnTo>
                    <a:lnTo>
                      <a:pt x="509" y="247"/>
                    </a:lnTo>
                    <a:lnTo>
                      <a:pt x="509" y="255"/>
                    </a:lnTo>
                    <a:lnTo>
                      <a:pt x="509" y="262"/>
                    </a:lnTo>
                    <a:lnTo>
                      <a:pt x="509" y="272"/>
                    </a:lnTo>
                    <a:lnTo>
                      <a:pt x="509" y="279"/>
                    </a:lnTo>
                    <a:lnTo>
                      <a:pt x="509" y="287"/>
                    </a:lnTo>
                    <a:lnTo>
                      <a:pt x="509" y="295"/>
                    </a:lnTo>
                    <a:lnTo>
                      <a:pt x="509" y="304"/>
                    </a:lnTo>
                    <a:lnTo>
                      <a:pt x="508" y="310"/>
                    </a:lnTo>
                    <a:lnTo>
                      <a:pt x="508" y="317"/>
                    </a:lnTo>
                    <a:lnTo>
                      <a:pt x="506" y="323"/>
                    </a:lnTo>
                    <a:lnTo>
                      <a:pt x="506" y="331"/>
                    </a:lnTo>
                    <a:lnTo>
                      <a:pt x="504" y="336"/>
                    </a:lnTo>
                    <a:lnTo>
                      <a:pt x="502" y="342"/>
                    </a:lnTo>
                    <a:lnTo>
                      <a:pt x="500" y="346"/>
                    </a:lnTo>
                    <a:lnTo>
                      <a:pt x="498" y="352"/>
                    </a:lnTo>
                    <a:lnTo>
                      <a:pt x="498" y="344"/>
                    </a:lnTo>
                    <a:lnTo>
                      <a:pt x="500" y="334"/>
                    </a:lnTo>
                    <a:lnTo>
                      <a:pt x="498" y="325"/>
                    </a:lnTo>
                    <a:lnTo>
                      <a:pt x="498" y="319"/>
                    </a:lnTo>
                    <a:lnTo>
                      <a:pt x="498" y="325"/>
                    </a:lnTo>
                    <a:lnTo>
                      <a:pt x="496" y="331"/>
                    </a:lnTo>
                    <a:lnTo>
                      <a:pt x="496" y="336"/>
                    </a:lnTo>
                    <a:lnTo>
                      <a:pt x="496" y="344"/>
                    </a:lnTo>
                    <a:lnTo>
                      <a:pt x="494" y="350"/>
                    </a:lnTo>
                    <a:lnTo>
                      <a:pt x="494" y="355"/>
                    </a:lnTo>
                    <a:lnTo>
                      <a:pt x="492" y="361"/>
                    </a:lnTo>
                    <a:lnTo>
                      <a:pt x="492" y="367"/>
                    </a:lnTo>
                    <a:lnTo>
                      <a:pt x="490" y="374"/>
                    </a:lnTo>
                    <a:lnTo>
                      <a:pt x="490" y="380"/>
                    </a:lnTo>
                    <a:lnTo>
                      <a:pt x="489" y="386"/>
                    </a:lnTo>
                    <a:lnTo>
                      <a:pt x="489" y="391"/>
                    </a:lnTo>
                    <a:lnTo>
                      <a:pt x="487" y="399"/>
                    </a:lnTo>
                    <a:lnTo>
                      <a:pt x="487" y="405"/>
                    </a:lnTo>
                    <a:lnTo>
                      <a:pt x="485" y="410"/>
                    </a:lnTo>
                    <a:lnTo>
                      <a:pt x="485" y="416"/>
                    </a:lnTo>
                    <a:lnTo>
                      <a:pt x="483" y="422"/>
                    </a:lnTo>
                    <a:lnTo>
                      <a:pt x="481" y="428"/>
                    </a:lnTo>
                    <a:lnTo>
                      <a:pt x="479" y="433"/>
                    </a:lnTo>
                    <a:lnTo>
                      <a:pt x="479" y="441"/>
                    </a:lnTo>
                    <a:lnTo>
                      <a:pt x="475" y="445"/>
                    </a:lnTo>
                    <a:lnTo>
                      <a:pt x="475" y="452"/>
                    </a:lnTo>
                    <a:lnTo>
                      <a:pt x="473" y="458"/>
                    </a:lnTo>
                    <a:lnTo>
                      <a:pt x="471" y="464"/>
                    </a:lnTo>
                    <a:lnTo>
                      <a:pt x="470" y="469"/>
                    </a:lnTo>
                    <a:lnTo>
                      <a:pt x="468" y="475"/>
                    </a:lnTo>
                    <a:lnTo>
                      <a:pt x="466" y="481"/>
                    </a:lnTo>
                    <a:lnTo>
                      <a:pt x="464" y="487"/>
                    </a:lnTo>
                    <a:lnTo>
                      <a:pt x="460" y="494"/>
                    </a:lnTo>
                    <a:lnTo>
                      <a:pt x="460" y="500"/>
                    </a:lnTo>
                    <a:lnTo>
                      <a:pt x="456" y="506"/>
                    </a:lnTo>
                    <a:lnTo>
                      <a:pt x="456" y="511"/>
                    </a:lnTo>
                    <a:lnTo>
                      <a:pt x="452" y="521"/>
                    </a:lnTo>
                    <a:lnTo>
                      <a:pt x="447" y="528"/>
                    </a:lnTo>
                    <a:lnTo>
                      <a:pt x="443" y="538"/>
                    </a:lnTo>
                    <a:lnTo>
                      <a:pt x="441" y="547"/>
                    </a:lnTo>
                    <a:lnTo>
                      <a:pt x="437" y="555"/>
                    </a:lnTo>
                    <a:lnTo>
                      <a:pt x="432" y="563"/>
                    </a:lnTo>
                    <a:lnTo>
                      <a:pt x="428" y="572"/>
                    </a:lnTo>
                    <a:lnTo>
                      <a:pt x="426" y="582"/>
                    </a:lnTo>
                    <a:lnTo>
                      <a:pt x="424" y="583"/>
                    </a:lnTo>
                    <a:lnTo>
                      <a:pt x="420" y="587"/>
                    </a:lnTo>
                    <a:lnTo>
                      <a:pt x="418" y="591"/>
                    </a:lnTo>
                    <a:lnTo>
                      <a:pt x="418" y="595"/>
                    </a:lnTo>
                    <a:lnTo>
                      <a:pt x="420" y="593"/>
                    </a:lnTo>
                    <a:lnTo>
                      <a:pt x="424" y="593"/>
                    </a:lnTo>
                    <a:lnTo>
                      <a:pt x="428" y="589"/>
                    </a:lnTo>
                    <a:lnTo>
                      <a:pt x="430" y="589"/>
                    </a:lnTo>
                    <a:lnTo>
                      <a:pt x="430" y="583"/>
                    </a:lnTo>
                    <a:lnTo>
                      <a:pt x="433" y="580"/>
                    </a:lnTo>
                    <a:lnTo>
                      <a:pt x="437" y="572"/>
                    </a:lnTo>
                    <a:lnTo>
                      <a:pt x="439" y="566"/>
                    </a:lnTo>
                    <a:lnTo>
                      <a:pt x="443" y="559"/>
                    </a:lnTo>
                    <a:lnTo>
                      <a:pt x="445" y="551"/>
                    </a:lnTo>
                    <a:lnTo>
                      <a:pt x="449" y="544"/>
                    </a:lnTo>
                    <a:lnTo>
                      <a:pt x="452" y="538"/>
                    </a:lnTo>
                    <a:lnTo>
                      <a:pt x="454" y="528"/>
                    </a:lnTo>
                    <a:lnTo>
                      <a:pt x="458" y="523"/>
                    </a:lnTo>
                    <a:lnTo>
                      <a:pt x="460" y="517"/>
                    </a:lnTo>
                    <a:lnTo>
                      <a:pt x="464" y="513"/>
                    </a:lnTo>
                    <a:lnTo>
                      <a:pt x="470" y="507"/>
                    </a:lnTo>
                    <a:lnTo>
                      <a:pt x="473" y="509"/>
                    </a:lnTo>
                    <a:lnTo>
                      <a:pt x="470" y="515"/>
                    </a:lnTo>
                    <a:lnTo>
                      <a:pt x="466" y="523"/>
                    </a:lnTo>
                    <a:lnTo>
                      <a:pt x="462" y="530"/>
                    </a:lnTo>
                    <a:lnTo>
                      <a:pt x="460" y="538"/>
                    </a:lnTo>
                    <a:lnTo>
                      <a:pt x="456" y="544"/>
                    </a:lnTo>
                    <a:lnTo>
                      <a:pt x="456" y="549"/>
                    </a:lnTo>
                    <a:lnTo>
                      <a:pt x="458" y="549"/>
                    </a:lnTo>
                    <a:lnTo>
                      <a:pt x="464" y="549"/>
                    </a:lnTo>
                    <a:lnTo>
                      <a:pt x="468" y="542"/>
                    </a:lnTo>
                    <a:lnTo>
                      <a:pt x="470" y="538"/>
                    </a:lnTo>
                    <a:lnTo>
                      <a:pt x="471" y="532"/>
                    </a:lnTo>
                    <a:lnTo>
                      <a:pt x="473" y="525"/>
                    </a:lnTo>
                    <a:lnTo>
                      <a:pt x="475" y="519"/>
                    </a:lnTo>
                    <a:lnTo>
                      <a:pt x="475" y="511"/>
                    </a:lnTo>
                    <a:lnTo>
                      <a:pt x="477" y="506"/>
                    </a:lnTo>
                    <a:lnTo>
                      <a:pt x="479" y="500"/>
                    </a:lnTo>
                    <a:lnTo>
                      <a:pt x="490" y="473"/>
                    </a:lnTo>
                    <a:lnTo>
                      <a:pt x="492" y="483"/>
                    </a:lnTo>
                    <a:lnTo>
                      <a:pt x="489" y="492"/>
                    </a:lnTo>
                    <a:lnTo>
                      <a:pt x="487" y="502"/>
                    </a:lnTo>
                    <a:lnTo>
                      <a:pt x="483" y="511"/>
                    </a:lnTo>
                    <a:lnTo>
                      <a:pt x="481" y="523"/>
                    </a:lnTo>
                    <a:lnTo>
                      <a:pt x="477" y="532"/>
                    </a:lnTo>
                    <a:lnTo>
                      <a:pt x="473" y="542"/>
                    </a:lnTo>
                    <a:lnTo>
                      <a:pt x="470" y="547"/>
                    </a:lnTo>
                    <a:lnTo>
                      <a:pt x="468" y="553"/>
                    </a:lnTo>
                    <a:lnTo>
                      <a:pt x="466" y="559"/>
                    </a:lnTo>
                    <a:lnTo>
                      <a:pt x="464" y="564"/>
                    </a:lnTo>
                    <a:lnTo>
                      <a:pt x="458" y="576"/>
                    </a:lnTo>
                    <a:lnTo>
                      <a:pt x="454" y="587"/>
                    </a:lnTo>
                    <a:lnTo>
                      <a:pt x="449" y="597"/>
                    </a:lnTo>
                    <a:lnTo>
                      <a:pt x="445" y="606"/>
                    </a:lnTo>
                    <a:lnTo>
                      <a:pt x="441" y="610"/>
                    </a:lnTo>
                    <a:lnTo>
                      <a:pt x="439" y="618"/>
                    </a:lnTo>
                    <a:lnTo>
                      <a:pt x="437" y="623"/>
                    </a:lnTo>
                    <a:lnTo>
                      <a:pt x="433" y="631"/>
                    </a:lnTo>
                    <a:lnTo>
                      <a:pt x="432" y="635"/>
                    </a:lnTo>
                    <a:lnTo>
                      <a:pt x="430" y="640"/>
                    </a:lnTo>
                    <a:lnTo>
                      <a:pt x="430" y="644"/>
                    </a:lnTo>
                    <a:lnTo>
                      <a:pt x="435" y="637"/>
                    </a:lnTo>
                    <a:lnTo>
                      <a:pt x="441" y="631"/>
                    </a:lnTo>
                    <a:lnTo>
                      <a:pt x="447" y="623"/>
                    </a:lnTo>
                    <a:lnTo>
                      <a:pt x="454" y="618"/>
                    </a:lnTo>
                    <a:lnTo>
                      <a:pt x="458" y="608"/>
                    </a:lnTo>
                    <a:lnTo>
                      <a:pt x="466" y="601"/>
                    </a:lnTo>
                    <a:lnTo>
                      <a:pt x="470" y="593"/>
                    </a:lnTo>
                    <a:lnTo>
                      <a:pt x="475" y="583"/>
                    </a:lnTo>
                    <a:lnTo>
                      <a:pt x="481" y="576"/>
                    </a:lnTo>
                    <a:lnTo>
                      <a:pt x="485" y="566"/>
                    </a:lnTo>
                    <a:lnTo>
                      <a:pt x="489" y="557"/>
                    </a:lnTo>
                    <a:lnTo>
                      <a:pt x="492" y="549"/>
                    </a:lnTo>
                    <a:lnTo>
                      <a:pt x="496" y="540"/>
                    </a:lnTo>
                    <a:lnTo>
                      <a:pt x="498" y="530"/>
                    </a:lnTo>
                    <a:lnTo>
                      <a:pt x="502" y="523"/>
                    </a:lnTo>
                    <a:lnTo>
                      <a:pt x="506" y="513"/>
                    </a:lnTo>
                    <a:lnTo>
                      <a:pt x="506" y="509"/>
                    </a:lnTo>
                    <a:lnTo>
                      <a:pt x="508" y="502"/>
                    </a:lnTo>
                    <a:lnTo>
                      <a:pt x="509" y="494"/>
                    </a:lnTo>
                    <a:lnTo>
                      <a:pt x="513" y="485"/>
                    </a:lnTo>
                    <a:lnTo>
                      <a:pt x="515" y="475"/>
                    </a:lnTo>
                    <a:lnTo>
                      <a:pt x="521" y="469"/>
                    </a:lnTo>
                    <a:lnTo>
                      <a:pt x="525" y="462"/>
                    </a:lnTo>
                    <a:lnTo>
                      <a:pt x="528" y="462"/>
                    </a:lnTo>
                    <a:lnTo>
                      <a:pt x="527" y="468"/>
                    </a:lnTo>
                    <a:lnTo>
                      <a:pt x="527" y="475"/>
                    </a:lnTo>
                    <a:lnTo>
                      <a:pt x="525" y="483"/>
                    </a:lnTo>
                    <a:lnTo>
                      <a:pt x="523" y="492"/>
                    </a:lnTo>
                    <a:lnTo>
                      <a:pt x="521" y="498"/>
                    </a:lnTo>
                    <a:lnTo>
                      <a:pt x="519" y="507"/>
                    </a:lnTo>
                    <a:lnTo>
                      <a:pt x="515" y="515"/>
                    </a:lnTo>
                    <a:lnTo>
                      <a:pt x="513" y="525"/>
                    </a:lnTo>
                    <a:lnTo>
                      <a:pt x="509" y="532"/>
                    </a:lnTo>
                    <a:lnTo>
                      <a:pt x="504" y="540"/>
                    </a:lnTo>
                    <a:lnTo>
                      <a:pt x="502" y="547"/>
                    </a:lnTo>
                    <a:lnTo>
                      <a:pt x="498" y="555"/>
                    </a:lnTo>
                    <a:lnTo>
                      <a:pt x="494" y="563"/>
                    </a:lnTo>
                    <a:lnTo>
                      <a:pt x="492" y="570"/>
                    </a:lnTo>
                    <a:lnTo>
                      <a:pt x="489" y="578"/>
                    </a:lnTo>
                    <a:lnTo>
                      <a:pt x="485" y="585"/>
                    </a:lnTo>
                    <a:lnTo>
                      <a:pt x="479" y="595"/>
                    </a:lnTo>
                    <a:lnTo>
                      <a:pt x="473" y="606"/>
                    </a:lnTo>
                    <a:lnTo>
                      <a:pt x="471" y="610"/>
                    </a:lnTo>
                    <a:lnTo>
                      <a:pt x="470" y="618"/>
                    </a:lnTo>
                    <a:lnTo>
                      <a:pt x="468" y="623"/>
                    </a:lnTo>
                    <a:lnTo>
                      <a:pt x="466" y="629"/>
                    </a:lnTo>
                    <a:lnTo>
                      <a:pt x="464" y="637"/>
                    </a:lnTo>
                    <a:lnTo>
                      <a:pt x="470" y="635"/>
                    </a:lnTo>
                    <a:lnTo>
                      <a:pt x="475" y="627"/>
                    </a:lnTo>
                    <a:lnTo>
                      <a:pt x="479" y="621"/>
                    </a:lnTo>
                    <a:lnTo>
                      <a:pt x="483" y="618"/>
                    </a:lnTo>
                    <a:lnTo>
                      <a:pt x="485" y="610"/>
                    </a:lnTo>
                    <a:lnTo>
                      <a:pt x="489" y="606"/>
                    </a:lnTo>
                    <a:lnTo>
                      <a:pt x="490" y="599"/>
                    </a:lnTo>
                    <a:lnTo>
                      <a:pt x="494" y="593"/>
                    </a:lnTo>
                    <a:lnTo>
                      <a:pt x="496" y="587"/>
                    </a:lnTo>
                    <a:lnTo>
                      <a:pt x="498" y="582"/>
                    </a:lnTo>
                    <a:lnTo>
                      <a:pt x="502" y="570"/>
                    </a:lnTo>
                    <a:lnTo>
                      <a:pt x="508" y="566"/>
                    </a:lnTo>
                    <a:lnTo>
                      <a:pt x="513" y="559"/>
                    </a:lnTo>
                    <a:lnTo>
                      <a:pt x="519" y="549"/>
                    </a:lnTo>
                    <a:lnTo>
                      <a:pt x="523" y="540"/>
                    </a:lnTo>
                    <a:lnTo>
                      <a:pt x="528" y="532"/>
                    </a:lnTo>
                    <a:lnTo>
                      <a:pt x="530" y="525"/>
                    </a:lnTo>
                    <a:lnTo>
                      <a:pt x="532" y="521"/>
                    </a:lnTo>
                    <a:lnTo>
                      <a:pt x="534" y="513"/>
                    </a:lnTo>
                    <a:lnTo>
                      <a:pt x="538" y="509"/>
                    </a:lnTo>
                    <a:lnTo>
                      <a:pt x="540" y="502"/>
                    </a:lnTo>
                    <a:lnTo>
                      <a:pt x="542" y="496"/>
                    </a:lnTo>
                    <a:lnTo>
                      <a:pt x="544" y="490"/>
                    </a:lnTo>
                    <a:lnTo>
                      <a:pt x="547" y="485"/>
                    </a:lnTo>
                    <a:lnTo>
                      <a:pt x="547" y="477"/>
                    </a:lnTo>
                    <a:lnTo>
                      <a:pt x="549" y="469"/>
                    </a:lnTo>
                    <a:lnTo>
                      <a:pt x="551" y="462"/>
                    </a:lnTo>
                    <a:lnTo>
                      <a:pt x="553" y="456"/>
                    </a:lnTo>
                    <a:lnTo>
                      <a:pt x="553" y="448"/>
                    </a:lnTo>
                    <a:lnTo>
                      <a:pt x="555" y="443"/>
                    </a:lnTo>
                    <a:lnTo>
                      <a:pt x="557" y="433"/>
                    </a:lnTo>
                    <a:lnTo>
                      <a:pt x="559" y="428"/>
                    </a:lnTo>
                    <a:lnTo>
                      <a:pt x="559" y="420"/>
                    </a:lnTo>
                    <a:lnTo>
                      <a:pt x="561" y="412"/>
                    </a:lnTo>
                    <a:lnTo>
                      <a:pt x="563" y="405"/>
                    </a:lnTo>
                    <a:lnTo>
                      <a:pt x="565" y="397"/>
                    </a:lnTo>
                    <a:lnTo>
                      <a:pt x="565" y="390"/>
                    </a:lnTo>
                    <a:lnTo>
                      <a:pt x="566" y="382"/>
                    </a:lnTo>
                    <a:lnTo>
                      <a:pt x="566" y="374"/>
                    </a:lnTo>
                    <a:lnTo>
                      <a:pt x="568" y="367"/>
                    </a:lnTo>
                    <a:lnTo>
                      <a:pt x="568" y="359"/>
                    </a:lnTo>
                    <a:lnTo>
                      <a:pt x="568" y="352"/>
                    </a:lnTo>
                    <a:lnTo>
                      <a:pt x="568" y="344"/>
                    </a:lnTo>
                    <a:lnTo>
                      <a:pt x="570" y="336"/>
                    </a:lnTo>
                    <a:lnTo>
                      <a:pt x="570" y="327"/>
                    </a:lnTo>
                    <a:lnTo>
                      <a:pt x="570" y="321"/>
                    </a:lnTo>
                    <a:lnTo>
                      <a:pt x="570" y="312"/>
                    </a:lnTo>
                    <a:lnTo>
                      <a:pt x="572" y="306"/>
                    </a:lnTo>
                    <a:lnTo>
                      <a:pt x="572" y="296"/>
                    </a:lnTo>
                    <a:lnTo>
                      <a:pt x="572" y="291"/>
                    </a:lnTo>
                    <a:lnTo>
                      <a:pt x="572" y="281"/>
                    </a:lnTo>
                    <a:lnTo>
                      <a:pt x="572" y="276"/>
                    </a:lnTo>
                    <a:lnTo>
                      <a:pt x="572" y="268"/>
                    </a:lnTo>
                    <a:lnTo>
                      <a:pt x="572" y="260"/>
                    </a:lnTo>
                    <a:lnTo>
                      <a:pt x="572" y="253"/>
                    </a:lnTo>
                    <a:lnTo>
                      <a:pt x="572" y="247"/>
                    </a:lnTo>
                    <a:lnTo>
                      <a:pt x="570" y="239"/>
                    </a:lnTo>
                    <a:lnTo>
                      <a:pt x="570" y="232"/>
                    </a:lnTo>
                    <a:lnTo>
                      <a:pt x="570" y="226"/>
                    </a:lnTo>
                    <a:lnTo>
                      <a:pt x="570" y="220"/>
                    </a:lnTo>
                    <a:lnTo>
                      <a:pt x="568" y="213"/>
                    </a:lnTo>
                    <a:lnTo>
                      <a:pt x="568" y="205"/>
                    </a:lnTo>
                    <a:lnTo>
                      <a:pt x="568" y="200"/>
                    </a:lnTo>
                    <a:lnTo>
                      <a:pt x="568" y="196"/>
                    </a:lnTo>
                    <a:lnTo>
                      <a:pt x="566" y="188"/>
                    </a:lnTo>
                    <a:lnTo>
                      <a:pt x="566" y="182"/>
                    </a:lnTo>
                    <a:lnTo>
                      <a:pt x="565" y="177"/>
                    </a:lnTo>
                    <a:lnTo>
                      <a:pt x="565" y="173"/>
                    </a:lnTo>
                    <a:lnTo>
                      <a:pt x="563" y="163"/>
                    </a:lnTo>
                    <a:lnTo>
                      <a:pt x="563" y="156"/>
                    </a:lnTo>
                    <a:lnTo>
                      <a:pt x="559" y="146"/>
                    </a:lnTo>
                    <a:lnTo>
                      <a:pt x="555" y="141"/>
                    </a:lnTo>
                    <a:lnTo>
                      <a:pt x="553" y="133"/>
                    </a:lnTo>
                    <a:lnTo>
                      <a:pt x="549" y="127"/>
                    </a:lnTo>
                    <a:lnTo>
                      <a:pt x="546" y="120"/>
                    </a:lnTo>
                    <a:lnTo>
                      <a:pt x="542" y="114"/>
                    </a:lnTo>
                    <a:lnTo>
                      <a:pt x="538" y="106"/>
                    </a:lnTo>
                    <a:lnTo>
                      <a:pt x="534" y="101"/>
                    </a:lnTo>
                    <a:lnTo>
                      <a:pt x="528" y="95"/>
                    </a:lnTo>
                    <a:lnTo>
                      <a:pt x="525" y="89"/>
                    </a:lnTo>
                    <a:lnTo>
                      <a:pt x="519" y="82"/>
                    </a:lnTo>
                    <a:lnTo>
                      <a:pt x="515" y="78"/>
                    </a:lnTo>
                    <a:lnTo>
                      <a:pt x="509" y="72"/>
                    </a:lnTo>
                    <a:lnTo>
                      <a:pt x="504" y="67"/>
                    </a:lnTo>
                    <a:lnTo>
                      <a:pt x="498" y="61"/>
                    </a:lnTo>
                    <a:lnTo>
                      <a:pt x="494" y="57"/>
                    </a:lnTo>
                    <a:lnTo>
                      <a:pt x="489" y="51"/>
                    </a:lnTo>
                    <a:lnTo>
                      <a:pt x="483" y="48"/>
                    </a:lnTo>
                    <a:lnTo>
                      <a:pt x="475" y="42"/>
                    </a:lnTo>
                    <a:lnTo>
                      <a:pt x="470" y="38"/>
                    </a:lnTo>
                    <a:lnTo>
                      <a:pt x="464" y="34"/>
                    </a:lnTo>
                    <a:lnTo>
                      <a:pt x="456" y="30"/>
                    </a:lnTo>
                    <a:lnTo>
                      <a:pt x="451" y="27"/>
                    </a:lnTo>
                    <a:lnTo>
                      <a:pt x="445" y="25"/>
                    </a:lnTo>
                    <a:lnTo>
                      <a:pt x="437" y="21"/>
                    </a:lnTo>
                    <a:lnTo>
                      <a:pt x="430" y="17"/>
                    </a:lnTo>
                    <a:lnTo>
                      <a:pt x="424" y="15"/>
                    </a:lnTo>
                    <a:lnTo>
                      <a:pt x="416" y="11"/>
                    </a:lnTo>
                    <a:lnTo>
                      <a:pt x="411" y="10"/>
                    </a:lnTo>
                    <a:lnTo>
                      <a:pt x="403" y="8"/>
                    </a:lnTo>
                    <a:lnTo>
                      <a:pt x="397" y="6"/>
                    </a:lnTo>
                    <a:lnTo>
                      <a:pt x="390" y="6"/>
                    </a:lnTo>
                    <a:lnTo>
                      <a:pt x="384" y="4"/>
                    </a:lnTo>
                    <a:lnTo>
                      <a:pt x="376" y="4"/>
                    </a:lnTo>
                    <a:lnTo>
                      <a:pt x="369" y="2"/>
                    </a:lnTo>
                    <a:lnTo>
                      <a:pt x="363" y="2"/>
                    </a:lnTo>
                    <a:lnTo>
                      <a:pt x="356" y="0"/>
                    </a:lnTo>
                    <a:lnTo>
                      <a:pt x="348" y="0"/>
                    </a:lnTo>
                    <a:lnTo>
                      <a:pt x="340" y="2"/>
                    </a:lnTo>
                    <a:lnTo>
                      <a:pt x="335" y="4"/>
                    </a:lnTo>
                    <a:lnTo>
                      <a:pt x="327" y="4"/>
                    </a:lnTo>
                    <a:lnTo>
                      <a:pt x="319" y="4"/>
                    </a:lnTo>
                    <a:lnTo>
                      <a:pt x="312" y="6"/>
                    </a:lnTo>
                    <a:lnTo>
                      <a:pt x="304" y="8"/>
                    </a:lnTo>
                    <a:lnTo>
                      <a:pt x="297" y="10"/>
                    </a:lnTo>
                    <a:lnTo>
                      <a:pt x="291" y="11"/>
                    </a:lnTo>
                    <a:lnTo>
                      <a:pt x="281" y="15"/>
                    </a:lnTo>
                    <a:lnTo>
                      <a:pt x="276" y="19"/>
                    </a:lnTo>
                    <a:lnTo>
                      <a:pt x="268" y="21"/>
                    </a:lnTo>
                    <a:lnTo>
                      <a:pt x="261" y="23"/>
                    </a:lnTo>
                    <a:lnTo>
                      <a:pt x="253" y="27"/>
                    </a:lnTo>
                    <a:lnTo>
                      <a:pt x="247" y="30"/>
                    </a:lnTo>
                    <a:lnTo>
                      <a:pt x="238" y="34"/>
                    </a:lnTo>
                    <a:lnTo>
                      <a:pt x="232" y="38"/>
                    </a:lnTo>
                    <a:lnTo>
                      <a:pt x="223" y="42"/>
                    </a:lnTo>
                    <a:lnTo>
                      <a:pt x="217" y="48"/>
                    </a:lnTo>
                    <a:lnTo>
                      <a:pt x="209" y="49"/>
                    </a:lnTo>
                    <a:lnTo>
                      <a:pt x="202" y="55"/>
                    </a:lnTo>
                    <a:lnTo>
                      <a:pt x="194" y="59"/>
                    </a:lnTo>
                    <a:lnTo>
                      <a:pt x="188" y="65"/>
                    </a:lnTo>
                    <a:lnTo>
                      <a:pt x="181" y="70"/>
                    </a:lnTo>
                    <a:lnTo>
                      <a:pt x="173" y="76"/>
                    </a:lnTo>
                    <a:lnTo>
                      <a:pt x="166" y="82"/>
                    </a:lnTo>
                    <a:lnTo>
                      <a:pt x="160" y="89"/>
                    </a:lnTo>
                    <a:lnTo>
                      <a:pt x="152" y="93"/>
                    </a:lnTo>
                    <a:lnTo>
                      <a:pt x="145" y="101"/>
                    </a:lnTo>
                    <a:lnTo>
                      <a:pt x="137" y="106"/>
                    </a:lnTo>
                    <a:lnTo>
                      <a:pt x="131" y="112"/>
                    </a:lnTo>
                    <a:lnTo>
                      <a:pt x="124" y="118"/>
                    </a:lnTo>
                    <a:lnTo>
                      <a:pt x="118" y="125"/>
                    </a:lnTo>
                    <a:lnTo>
                      <a:pt x="112" y="131"/>
                    </a:lnTo>
                    <a:lnTo>
                      <a:pt x="107" y="139"/>
                    </a:lnTo>
                    <a:lnTo>
                      <a:pt x="99" y="144"/>
                    </a:lnTo>
                    <a:lnTo>
                      <a:pt x="93" y="152"/>
                    </a:lnTo>
                    <a:lnTo>
                      <a:pt x="88" y="160"/>
                    </a:lnTo>
                    <a:lnTo>
                      <a:pt x="82" y="167"/>
                    </a:lnTo>
                    <a:lnTo>
                      <a:pt x="74" y="175"/>
                    </a:lnTo>
                    <a:lnTo>
                      <a:pt x="71" y="182"/>
                    </a:lnTo>
                    <a:lnTo>
                      <a:pt x="65" y="190"/>
                    </a:lnTo>
                    <a:lnTo>
                      <a:pt x="61" y="198"/>
                    </a:lnTo>
                    <a:lnTo>
                      <a:pt x="55" y="205"/>
                    </a:lnTo>
                    <a:lnTo>
                      <a:pt x="50" y="213"/>
                    </a:lnTo>
                    <a:lnTo>
                      <a:pt x="44" y="220"/>
                    </a:lnTo>
                    <a:lnTo>
                      <a:pt x="40" y="228"/>
                    </a:lnTo>
                    <a:lnTo>
                      <a:pt x="36" y="236"/>
                    </a:lnTo>
                    <a:lnTo>
                      <a:pt x="31" y="245"/>
                    </a:lnTo>
                    <a:lnTo>
                      <a:pt x="29" y="253"/>
                    </a:lnTo>
                    <a:lnTo>
                      <a:pt x="25" y="262"/>
                    </a:lnTo>
                    <a:lnTo>
                      <a:pt x="21" y="270"/>
                    </a:lnTo>
                    <a:lnTo>
                      <a:pt x="17" y="277"/>
                    </a:lnTo>
                    <a:lnTo>
                      <a:pt x="14" y="287"/>
                    </a:lnTo>
                    <a:lnTo>
                      <a:pt x="12" y="295"/>
                    </a:lnTo>
                    <a:lnTo>
                      <a:pt x="10" y="304"/>
                    </a:lnTo>
                    <a:lnTo>
                      <a:pt x="6" y="312"/>
                    </a:lnTo>
                    <a:lnTo>
                      <a:pt x="4" y="319"/>
                    </a:lnTo>
                    <a:lnTo>
                      <a:pt x="2" y="3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11" name="Freeform 43"/>
              <p:cNvSpPr>
                <a:spLocks/>
              </p:cNvSpPr>
              <p:nvPr/>
            </p:nvSpPr>
            <p:spPr bwMode="auto">
              <a:xfrm>
                <a:off x="1812" y="1950"/>
                <a:ext cx="105" cy="19"/>
              </a:xfrm>
              <a:custGeom>
                <a:avLst/>
                <a:gdLst>
                  <a:gd name="T0" fmla="*/ 0 w 209"/>
                  <a:gd name="T1" fmla="*/ 38 h 38"/>
                  <a:gd name="T2" fmla="*/ 9 w 209"/>
                  <a:gd name="T3" fmla="*/ 32 h 38"/>
                  <a:gd name="T4" fmla="*/ 21 w 209"/>
                  <a:gd name="T5" fmla="*/ 26 h 38"/>
                  <a:gd name="T6" fmla="*/ 30 w 209"/>
                  <a:gd name="T7" fmla="*/ 23 h 38"/>
                  <a:gd name="T8" fmla="*/ 42 w 209"/>
                  <a:gd name="T9" fmla="*/ 17 h 38"/>
                  <a:gd name="T10" fmla="*/ 51 w 209"/>
                  <a:gd name="T11" fmla="*/ 13 h 38"/>
                  <a:gd name="T12" fmla="*/ 63 w 209"/>
                  <a:gd name="T13" fmla="*/ 11 h 38"/>
                  <a:gd name="T14" fmla="*/ 74 w 209"/>
                  <a:gd name="T15" fmla="*/ 9 h 38"/>
                  <a:gd name="T16" fmla="*/ 83 w 209"/>
                  <a:gd name="T17" fmla="*/ 9 h 38"/>
                  <a:gd name="T18" fmla="*/ 89 w 209"/>
                  <a:gd name="T19" fmla="*/ 7 h 38"/>
                  <a:gd name="T20" fmla="*/ 97 w 209"/>
                  <a:gd name="T21" fmla="*/ 7 h 38"/>
                  <a:gd name="T22" fmla="*/ 106 w 209"/>
                  <a:gd name="T23" fmla="*/ 7 h 38"/>
                  <a:gd name="T24" fmla="*/ 118 w 209"/>
                  <a:gd name="T25" fmla="*/ 9 h 38"/>
                  <a:gd name="T26" fmla="*/ 121 w 209"/>
                  <a:gd name="T27" fmla="*/ 9 h 38"/>
                  <a:gd name="T28" fmla="*/ 127 w 209"/>
                  <a:gd name="T29" fmla="*/ 9 h 38"/>
                  <a:gd name="T30" fmla="*/ 133 w 209"/>
                  <a:gd name="T31" fmla="*/ 11 h 38"/>
                  <a:gd name="T32" fmla="*/ 139 w 209"/>
                  <a:gd name="T33" fmla="*/ 11 h 38"/>
                  <a:gd name="T34" fmla="*/ 144 w 209"/>
                  <a:gd name="T35" fmla="*/ 13 h 38"/>
                  <a:gd name="T36" fmla="*/ 150 w 209"/>
                  <a:gd name="T37" fmla="*/ 15 h 38"/>
                  <a:gd name="T38" fmla="*/ 158 w 209"/>
                  <a:gd name="T39" fmla="*/ 15 h 38"/>
                  <a:gd name="T40" fmla="*/ 163 w 209"/>
                  <a:gd name="T41" fmla="*/ 17 h 38"/>
                  <a:gd name="T42" fmla="*/ 173 w 209"/>
                  <a:gd name="T43" fmla="*/ 21 h 38"/>
                  <a:gd name="T44" fmla="*/ 184 w 209"/>
                  <a:gd name="T45" fmla="*/ 23 h 38"/>
                  <a:gd name="T46" fmla="*/ 194 w 209"/>
                  <a:gd name="T47" fmla="*/ 26 h 38"/>
                  <a:gd name="T48" fmla="*/ 203 w 209"/>
                  <a:gd name="T49" fmla="*/ 28 h 38"/>
                  <a:gd name="T50" fmla="*/ 209 w 209"/>
                  <a:gd name="T51" fmla="*/ 30 h 38"/>
                  <a:gd name="T52" fmla="*/ 209 w 209"/>
                  <a:gd name="T53" fmla="*/ 28 h 38"/>
                  <a:gd name="T54" fmla="*/ 203 w 209"/>
                  <a:gd name="T55" fmla="*/ 26 h 38"/>
                  <a:gd name="T56" fmla="*/ 199 w 209"/>
                  <a:gd name="T57" fmla="*/ 23 h 38"/>
                  <a:gd name="T58" fmla="*/ 192 w 209"/>
                  <a:gd name="T59" fmla="*/ 19 h 38"/>
                  <a:gd name="T60" fmla="*/ 186 w 209"/>
                  <a:gd name="T61" fmla="*/ 15 h 38"/>
                  <a:gd name="T62" fmla="*/ 178 w 209"/>
                  <a:gd name="T63" fmla="*/ 13 h 38"/>
                  <a:gd name="T64" fmla="*/ 171 w 209"/>
                  <a:gd name="T65" fmla="*/ 11 h 38"/>
                  <a:gd name="T66" fmla="*/ 163 w 209"/>
                  <a:gd name="T67" fmla="*/ 9 h 38"/>
                  <a:gd name="T68" fmla="*/ 156 w 209"/>
                  <a:gd name="T69" fmla="*/ 7 h 38"/>
                  <a:gd name="T70" fmla="*/ 146 w 209"/>
                  <a:gd name="T71" fmla="*/ 4 h 38"/>
                  <a:gd name="T72" fmla="*/ 137 w 209"/>
                  <a:gd name="T73" fmla="*/ 4 h 38"/>
                  <a:gd name="T74" fmla="*/ 129 w 209"/>
                  <a:gd name="T75" fmla="*/ 2 h 38"/>
                  <a:gd name="T76" fmla="*/ 120 w 209"/>
                  <a:gd name="T77" fmla="*/ 2 h 38"/>
                  <a:gd name="T78" fmla="*/ 110 w 209"/>
                  <a:gd name="T79" fmla="*/ 2 h 38"/>
                  <a:gd name="T80" fmla="*/ 102 w 209"/>
                  <a:gd name="T81" fmla="*/ 2 h 38"/>
                  <a:gd name="T82" fmla="*/ 93 w 209"/>
                  <a:gd name="T83" fmla="*/ 0 h 38"/>
                  <a:gd name="T84" fmla="*/ 83 w 209"/>
                  <a:gd name="T85" fmla="*/ 0 h 38"/>
                  <a:gd name="T86" fmla="*/ 76 w 209"/>
                  <a:gd name="T87" fmla="*/ 0 h 38"/>
                  <a:gd name="T88" fmla="*/ 68 w 209"/>
                  <a:gd name="T89" fmla="*/ 2 h 38"/>
                  <a:gd name="T90" fmla="*/ 59 w 209"/>
                  <a:gd name="T91" fmla="*/ 2 h 38"/>
                  <a:gd name="T92" fmla="*/ 51 w 209"/>
                  <a:gd name="T93" fmla="*/ 4 h 38"/>
                  <a:gd name="T94" fmla="*/ 44 w 209"/>
                  <a:gd name="T95" fmla="*/ 4 h 38"/>
                  <a:gd name="T96" fmla="*/ 38 w 209"/>
                  <a:gd name="T97" fmla="*/ 7 h 38"/>
                  <a:gd name="T98" fmla="*/ 30 w 209"/>
                  <a:gd name="T99" fmla="*/ 9 h 38"/>
                  <a:gd name="T100" fmla="*/ 25 w 209"/>
                  <a:gd name="T101" fmla="*/ 11 h 38"/>
                  <a:gd name="T102" fmla="*/ 19 w 209"/>
                  <a:gd name="T103" fmla="*/ 15 h 38"/>
                  <a:gd name="T104" fmla="*/ 13 w 209"/>
                  <a:gd name="T105" fmla="*/ 19 h 38"/>
                  <a:gd name="T106" fmla="*/ 6 w 209"/>
                  <a:gd name="T107" fmla="*/ 26 h 38"/>
                  <a:gd name="T108" fmla="*/ 0 w 209"/>
                  <a:gd name="T109" fmla="*/ 38 h 38"/>
                  <a:gd name="T110" fmla="*/ 0 w 209"/>
                  <a:gd name="T111" fmla="*/ 38 h 3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9"/>
                  <a:gd name="T169" fmla="*/ 0 h 38"/>
                  <a:gd name="T170" fmla="*/ 209 w 209"/>
                  <a:gd name="T171" fmla="*/ 38 h 3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9" h="38">
                    <a:moveTo>
                      <a:pt x="0" y="38"/>
                    </a:moveTo>
                    <a:lnTo>
                      <a:pt x="9" y="32"/>
                    </a:lnTo>
                    <a:lnTo>
                      <a:pt x="21" y="26"/>
                    </a:lnTo>
                    <a:lnTo>
                      <a:pt x="30" y="23"/>
                    </a:lnTo>
                    <a:lnTo>
                      <a:pt x="42" y="17"/>
                    </a:lnTo>
                    <a:lnTo>
                      <a:pt x="51" y="13"/>
                    </a:lnTo>
                    <a:lnTo>
                      <a:pt x="63" y="11"/>
                    </a:lnTo>
                    <a:lnTo>
                      <a:pt x="74" y="9"/>
                    </a:lnTo>
                    <a:lnTo>
                      <a:pt x="83" y="9"/>
                    </a:lnTo>
                    <a:lnTo>
                      <a:pt x="89" y="7"/>
                    </a:lnTo>
                    <a:lnTo>
                      <a:pt x="97" y="7"/>
                    </a:lnTo>
                    <a:lnTo>
                      <a:pt x="106" y="7"/>
                    </a:lnTo>
                    <a:lnTo>
                      <a:pt x="118" y="9"/>
                    </a:lnTo>
                    <a:lnTo>
                      <a:pt x="121" y="9"/>
                    </a:lnTo>
                    <a:lnTo>
                      <a:pt x="127" y="9"/>
                    </a:lnTo>
                    <a:lnTo>
                      <a:pt x="133" y="11"/>
                    </a:lnTo>
                    <a:lnTo>
                      <a:pt x="139" y="11"/>
                    </a:lnTo>
                    <a:lnTo>
                      <a:pt x="144" y="13"/>
                    </a:lnTo>
                    <a:lnTo>
                      <a:pt x="150" y="15"/>
                    </a:lnTo>
                    <a:lnTo>
                      <a:pt x="158" y="15"/>
                    </a:lnTo>
                    <a:lnTo>
                      <a:pt x="163" y="17"/>
                    </a:lnTo>
                    <a:lnTo>
                      <a:pt x="173" y="21"/>
                    </a:lnTo>
                    <a:lnTo>
                      <a:pt x="184" y="23"/>
                    </a:lnTo>
                    <a:lnTo>
                      <a:pt x="194" y="26"/>
                    </a:lnTo>
                    <a:lnTo>
                      <a:pt x="203" y="28"/>
                    </a:lnTo>
                    <a:lnTo>
                      <a:pt x="209" y="30"/>
                    </a:lnTo>
                    <a:lnTo>
                      <a:pt x="209" y="28"/>
                    </a:lnTo>
                    <a:lnTo>
                      <a:pt x="203" y="26"/>
                    </a:lnTo>
                    <a:lnTo>
                      <a:pt x="199" y="23"/>
                    </a:lnTo>
                    <a:lnTo>
                      <a:pt x="192" y="19"/>
                    </a:lnTo>
                    <a:lnTo>
                      <a:pt x="186" y="15"/>
                    </a:lnTo>
                    <a:lnTo>
                      <a:pt x="178" y="13"/>
                    </a:lnTo>
                    <a:lnTo>
                      <a:pt x="171" y="11"/>
                    </a:lnTo>
                    <a:lnTo>
                      <a:pt x="163" y="9"/>
                    </a:lnTo>
                    <a:lnTo>
                      <a:pt x="156" y="7"/>
                    </a:lnTo>
                    <a:lnTo>
                      <a:pt x="146" y="4"/>
                    </a:lnTo>
                    <a:lnTo>
                      <a:pt x="137" y="4"/>
                    </a:lnTo>
                    <a:lnTo>
                      <a:pt x="129" y="2"/>
                    </a:lnTo>
                    <a:lnTo>
                      <a:pt x="120" y="2"/>
                    </a:lnTo>
                    <a:lnTo>
                      <a:pt x="110" y="2"/>
                    </a:lnTo>
                    <a:lnTo>
                      <a:pt x="102" y="2"/>
                    </a:lnTo>
                    <a:lnTo>
                      <a:pt x="93" y="0"/>
                    </a:lnTo>
                    <a:lnTo>
                      <a:pt x="83" y="0"/>
                    </a:lnTo>
                    <a:lnTo>
                      <a:pt x="76" y="0"/>
                    </a:lnTo>
                    <a:lnTo>
                      <a:pt x="68" y="2"/>
                    </a:lnTo>
                    <a:lnTo>
                      <a:pt x="59" y="2"/>
                    </a:lnTo>
                    <a:lnTo>
                      <a:pt x="51" y="4"/>
                    </a:lnTo>
                    <a:lnTo>
                      <a:pt x="44" y="4"/>
                    </a:lnTo>
                    <a:lnTo>
                      <a:pt x="38" y="7"/>
                    </a:lnTo>
                    <a:lnTo>
                      <a:pt x="30" y="9"/>
                    </a:lnTo>
                    <a:lnTo>
                      <a:pt x="25" y="11"/>
                    </a:lnTo>
                    <a:lnTo>
                      <a:pt x="19" y="15"/>
                    </a:lnTo>
                    <a:lnTo>
                      <a:pt x="13" y="19"/>
                    </a:lnTo>
                    <a:lnTo>
                      <a:pt x="6" y="26"/>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12" name="Freeform 44"/>
              <p:cNvSpPr>
                <a:spLocks/>
              </p:cNvSpPr>
              <p:nvPr/>
            </p:nvSpPr>
            <p:spPr bwMode="auto">
              <a:xfrm>
                <a:off x="1956" y="2057"/>
                <a:ext cx="7" cy="67"/>
              </a:xfrm>
              <a:custGeom>
                <a:avLst/>
                <a:gdLst>
                  <a:gd name="T0" fmla="*/ 13 w 13"/>
                  <a:gd name="T1" fmla="*/ 0 h 135"/>
                  <a:gd name="T2" fmla="*/ 13 w 13"/>
                  <a:gd name="T3" fmla="*/ 3 h 135"/>
                  <a:gd name="T4" fmla="*/ 13 w 13"/>
                  <a:gd name="T5" fmla="*/ 11 h 135"/>
                  <a:gd name="T6" fmla="*/ 13 w 13"/>
                  <a:gd name="T7" fmla="*/ 17 h 135"/>
                  <a:gd name="T8" fmla="*/ 13 w 13"/>
                  <a:gd name="T9" fmla="*/ 28 h 135"/>
                  <a:gd name="T10" fmla="*/ 13 w 13"/>
                  <a:gd name="T11" fmla="*/ 32 h 135"/>
                  <a:gd name="T12" fmla="*/ 13 w 13"/>
                  <a:gd name="T13" fmla="*/ 36 h 135"/>
                  <a:gd name="T14" fmla="*/ 13 w 13"/>
                  <a:gd name="T15" fmla="*/ 43 h 135"/>
                  <a:gd name="T16" fmla="*/ 13 w 13"/>
                  <a:gd name="T17" fmla="*/ 49 h 135"/>
                  <a:gd name="T18" fmla="*/ 13 w 13"/>
                  <a:gd name="T19" fmla="*/ 55 h 135"/>
                  <a:gd name="T20" fmla="*/ 13 w 13"/>
                  <a:gd name="T21" fmla="*/ 60 h 135"/>
                  <a:gd name="T22" fmla="*/ 13 w 13"/>
                  <a:gd name="T23" fmla="*/ 66 h 135"/>
                  <a:gd name="T24" fmla="*/ 13 w 13"/>
                  <a:gd name="T25" fmla="*/ 72 h 135"/>
                  <a:gd name="T26" fmla="*/ 11 w 13"/>
                  <a:gd name="T27" fmla="*/ 83 h 135"/>
                  <a:gd name="T28" fmla="*/ 11 w 13"/>
                  <a:gd name="T29" fmla="*/ 95 h 135"/>
                  <a:gd name="T30" fmla="*/ 9 w 13"/>
                  <a:gd name="T31" fmla="*/ 104 h 135"/>
                  <a:gd name="T32" fmla="*/ 9 w 13"/>
                  <a:gd name="T33" fmla="*/ 114 h 135"/>
                  <a:gd name="T34" fmla="*/ 7 w 13"/>
                  <a:gd name="T35" fmla="*/ 121 h 135"/>
                  <a:gd name="T36" fmla="*/ 5 w 13"/>
                  <a:gd name="T37" fmla="*/ 127 h 135"/>
                  <a:gd name="T38" fmla="*/ 2 w 13"/>
                  <a:gd name="T39" fmla="*/ 131 h 135"/>
                  <a:gd name="T40" fmla="*/ 0 w 13"/>
                  <a:gd name="T41" fmla="*/ 135 h 135"/>
                  <a:gd name="T42" fmla="*/ 0 w 13"/>
                  <a:gd name="T43" fmla="*/ 133 h 135"/>
                  <a:gd name="T44" fmla="*/ 2 w 13"/>
                  <a:gd name="T45" fmla="*/ 129 h 135"/>
                  <a:gd name="T46" fmla="*/ 2 w 13"/>
                  <a:gd name="T47" fmla="*/ 123 h 135"/>
                  <a:gd name="T48" fmla="*/ 4 w 13"/>
                  <a:gd name="T49" fmla="*/ 114 h 135"/>
                  <a:gd name="T50" fmla="*/ 4 w 13"/>
                  <a:gd name="T51" fmla="*/ 104 h 135"/>
                  <a:gd name="T52" fmla="*/ 5 w 13"/>
                  <a:gd name="T53" fmla="*/ 95 h 135"/>
                  <a:gd name="T54" fmla="*/ 5 w 13"/>
                  <a:gd name="T55" fmla="*/ 87 h 135"/>
                  <a:gd name="T56" fmla="*/ 5 w 13"/>
                  <a:gd name="T57" fmla="*/ 83 h 135"/>
                  <a:gd name="T58" fmla="*/ 5 w 13"/>
                  <a:gd name="T59" fmla="*/ 76 h 135"/>
                  <a:gd name="T60" fmla="*/ 7 w 13"/>
                  <a:gd name="T61" fmla="*/ 72 h 135"/>
                  <a:gd name="T62" fmla="*/ 7 w 13"/>
                  <a:gd name="T63" fmla="*/ 64 h 135"/>
                  <a:gd name="T64" fmla="*/ 7 w 13"/>
                  <a:gd name="T65" fmla="*/ 59 h 135"/>
                  <a:gd name="T66" fmla="*/ 7 w 13"/>
                  <a:gd name="T67" fmla="*/ 53 h 135"/>
                  <a:gd name="T68" fmla="*/ 7 w 13"/>
                  <a:gd name="T69" fmla="*/ 45 h 135"/>
                  <a:gd name="T70" fmla="*/ 7 w 13"/>
                  <a:gd name="T71" fmla="*/ 40 h 135"/>
                  <a:gd name="T72" fmla="*/ 9 w 13"/>
                  <a:gd name="T73" fmla="*/ 34 h 135"/>
                  <a:gd name="T74" fmla="*/ 9 w 13"/>
                  <a:gd name="T75" fmla="*/ 28 h 135"/>
                  <a:gd name="T76" fmla="*/ 9 w 13"/>
                  <a:gd name="T77" fmla="*/ 24 h 135"/>
                  <a:gd name="T78" fmla="*/ 9 w 13"/>
                  <a:gd name="T79" fmla="*/ 15 h 135"/>
                  <a:gd name="T80" fmla="*/ 11 w 13"/>
                  <a:gd name="T81" fmla="*/ 7 h 135"/>
                  <a:gd name="T82" fmla="*/ 11 w 13"/>
                  <a:gd name="T83" fmla="*/ 2 h 135"/>
                  <a:gd name="T84" fmla="*/ 13 w 13"/>
                  <a:gd name="T85" fmla="*/ 0 h 135"/>
                  <a:gd name="T86" fmla="*/ 13 w 13"/>
                  <a:gd name="T87" fmla="*/ 0 h 13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
                  <a:gd name="T133" fmla="*/ 0 h 135"/>
                  <a:gd name="T134" fmla="*/ 13 w 13"/>
                  <a:gd name="T135" fmla="*/ 135 h 13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 h="135">
                    <a:moveTo>
                      <a:pt x="13" y="0"/>
                    </a:moveTo>
                    <a:lnTo>
                      <a:pt x="13" y="3"/>
                    </a:lnTo>
                    <a:lnTo>
                      <a:pt x="13" y="11"/>
                    </a:lnTo>
                    <a:lnTo>
                      <a:pt x="13" y="17"/>
                    </a:lnTo>
                    <a:lnTo>
                      <a:pt x="13" y="28"/>
                    </a:lnTo>
                    <a:lnTo>
                      <a:pt x="13" y="32"/>
                    </a:lnTo>
                    <a:lnTo>
                      <a:pt x="13" y="36"/>
                    </a:lnTo>
                    <a:lnTo>
                      <a:pt x="13" y="43"/>
                    </a:lnTo>
                    <a:lnTo>
                      <a:pt x="13" y="49"/>
                    </a:lnTo>
                    <a:lnTo>
                      <a:pt x="13" y="55"/>
                    </a:lnTo>
                    <a:lnTo>
                      <a:pt x="13" y="60"/>
                    </a:lnTo>
                    <a:lnTo>
                      <a:pt x="13" y="66"/>
                    </a:lnTo>
                    <a:lnTo>
                      <a:pt x="13" y="72"/>
                    </a:lnTo>
                    <a:lnTo>
                      <a:pt x="11" y="83"/>
                    </a:lnTo>
                    <a:lnTo>
                      <a:pt x="11" y="95"/>
                    </a:lnTo>
                    <a:lnTo>
                      <a:pt x="9" y="104"/>
                    </a:lnTo>
                    <a:lnTo>
                      <a:pt x="9" y="114"/>
                    </a:lnTo>
                    <a:lnTo>
                      <a:pt x="7" y="121"/>
                    </a:lnTo>
                    <a:lnTo>
                      <a:pt x="5" y="127"/>
                    </a:lnTo>
                    <a:lnTo>
                      <a:pt x="2" y="131"/>
                    </a:lnTo>
                    <a:lnTo>
                      <a:pt x="0" y="135"/>
                    </a:lnTo>
                    <a:lnTo>
                      <a:pt x="0" y="133"/>
                    </a:lnTo>
                    <a:lnTo>
                      <a:pt x="2" y="129"/>
                    </a:lnTo>
                    <a:lnTo>
                      <a:pt x="2" y="123"/>
                    </a:lnTo>
                    <a:lnTo>
                      <a:pt x="4" y="114"/>
                    </a:lnTo>
                    <a:lnTo>
                      <a:pt x="4" y="104"/>
                    </a:lnTo>
                    <a:lnTo>
                      <a:pt x="5" y="95"/>
                    </a:lnTo>
                    <a:lnTo>
                      <a:pt x="5" y="87"/>
                    </a:lnTo>
                    <a:lnTo>
                      <a:pt x="5" y="83"/>
                    </a:lnTo>
                    <a:lnTo>
                      <a:pt x="5" y="76"/>
                    </a:lnTo>
                    <a:lnTo>
                      <a:pt x="7" y="72"/>
                    </a:lnTo>
                    <a:lnTo>
                      <a:pt x="7" y="64"/>
                    </a:lnTo>
                    <a:lnTo>
                      <a:pt x="7" y="59"/>
                    </a:lnTo>
                    <a:lnTo>
                      <a:pt x="7" y="53"/>
                    </a:lnTo>
                    <a:lnTo>
                      <a:pt x="7" y="45"/>
                    </a:lnTo>
                    <a:lnTo>
                      <a:pt x="7" y="40"/>
                    </a:lnTo>
                    <a:lnTo>
                      <a:pt x="9" y="34"/>
                    </a:lnTo>
                    <a:lnTo>
                      <a:pt x="9" y="28"/>
                    </a:lnTo>
                    <a:lnTo>
                      <a:pt x="9" y="24"/>
                    </a:lnTo>
                    <a:lnTo>
                      <a:pt x="9" y="15"/>
                    </a:lnTo>
                    <a:lnTo>
                      <a:pt x="11" y="7"/>
                    </a:lnTo>
                    <a:lnTo>
                      <a:pt x="11" y="2"/>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13" name="Freeform 45"/>
              <p:cNvSpPr>
                <a:spLocks/>
              </p:cNvSpPr>
              <p:nvPr/>
            </p:nvSpPr>
            <p:spPr bwMode="auto">
              <a:xfrm>
                <a:off x="1953" y="2129"/>
                <a:ext cx="3" cy="11"/>
              </a:xfrm>
              <a:custGeom>
                <a:avLst/>
                <a:gdLst>
                  <a:gd name="T0" fmla="*/ 6 w 6"/>
                  <a:gd name="T1" fmla="*/ 10 h 23"/>
                  <a:gd name="T2" fmla="*/ 6 w 6"/>
                  <a:gd name="T3" fmla="*/ 0 h 23"/>
                  <a:gd name="T4" fmla="*/ 4 w 6"/>
                  <a:gd name="T5" fmla="*/ 6 h 23"/>
                  <a:gd name="T6" fmla="*/ 2 w 6"/>
                  <a:gd name="T7" fmla="*/ 13 h 23"/>
                  <a:gd name="T8" fmla="*/ 0 w 6"/>
                  <a:gd name="T9" fmla="*/ 19 h 23"/>
                  <a:gd name="T10" fmla="*/ 4 w 6"/>
                  <a:gd name="T11" fmla="*/ 23 h 23"/>
                  <a:gd name="T12" fmla="*/ 6 w 6"/>
                  <a:gd name="T13" fmla="*/ 10 h 23"/>
                  <a:gd name="T14" fmla="*/ 6 w 6"/>
                  <a:gd name="T15" fmla="*/ 10 h 23"/>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3"/>
                  <a:gd name="T26" fmla="*/ 6 w 6"/>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3">
                    <a:moveTo>
                      <a:pt x="6" y="10"/>
                    </a:moveTo>
                    <a:lnTo>
                      <a:pt x="6" y="0"/>
                    </a:lnTo>
                    <a:lnTo>
                      <a:pt x="4" y="6"/>
                    </a:lnTo>
                    <a:lnTo>
                      <a:pt x="2" y="13"/>
                    </a:lnTo>
                    <a:lnTo>
                      <a:pt x="0" y="19"/>
                    </a:lnTo>
                    <a:lnTo>
                      <a:pt x="4" y="23"/>
                    </a:lnTo>
                    <a:lnTo>
                      <a:pt x="6"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14" name="Freeform 46"/>
              <p:cNvSpPr>
                <a:spLocks/>
              </p:cNvSpPr>
              <p:nvPr/>
            </p:nvSpPr>
            <p:spPr bwMode="auto">
              <a:xfrm>
                <a:off x="1843" y="1974"/>
                <a:ext cx="10" cy="6"/>
              </a:xfrm>
              <a:custGeom>
                <a:avLst/>
                <a:gdLst>
                  <a:gd name="T0" fmla="*/ 2 w 21"/>
                  <a:gd name="T1" fmla="*/ 12 h 12"/>
                  <a:gd name="T2" fmla="*/ 3 w 21"/>
                  <a:gd name="T3" fmla="*/ 10 h 12"/>
                  <a:gd name="T4" fmla="*/ 9 w 21"/>
                  <a:gd name="T5" fmla="*/ 8 h 12"/>
                  <a:gd name="T6" fmla="*/ 17 w 21"/>
                  <a:gd name="T7" fmla="*/ 6 h 12"/>
                  <a:gd name="T8" fmla="*/ 21 w 21"/>
                  <a:gd name="T9" fmla="*/ 4 h 12"/>
                  <a:gd name="T10" fmla="*/ 15 w 21"/>
                  <a:gd name="T11" fmla="*/ 0 h 12"/>
                  <a:gd name="T12" fmla="*/ 9 w 21"/>
                  <a:gd name="T13" fmla="*/ 2 h 12"/>
                  <a:gd name="T14" fmla="*/ 3 w 21"/>
                  <a:gd name="T15" fmla="*/ 4 h 12"/>
                  <a:gd name="T16" fmla="*/ 0 w 21"/>
                  <a:gd name="T17" fmla="*/ 6 h 12"/>
                  <a:gd name="T18" fmla="*/ 2 w 21"/>
                  <a:gd name="T19" fmla="*/ 12 h 12"/>
                  <a:gd name="T20" fmla="*/ 2 w 21"/>
                  <a:gd name="T21" fmla="*/ 1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12"/>
                  <a:gd name="T35" fmla="*/ 21 w 21"/>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12">
                    <a:moveTo>
                      <a:pt x="2" y="12"/>
                    </a:moveTo>
                    <a:lnTo>
                      <a:pt x="3" y="10"/>
                    </a:lnTo>
                    <a:lnTo>
                      <a:pt x="9" y="8"/>
                    </a:lnTo>
                    <a:lnTo>
                      <a:pt x="17" y="6"/>
                    </a:lnTo>
                    <a:lnTo>
                      <a:pt x="21" y="4"/>
                    </a:lnTo>
                    <a:lnTo>
                      <a:pt x="15" y="0"/>
                    </a:lnTo>
                    <a:lnTo>
                      <a:pt x="9" y="2"/>
                    </a:lnTo>
                    <a:lnTo>
                      <a:pt x="3" y="4"/>
                    </a:lnTo>
                    <a:lnTo>
                      <a:pt x="0" y="6"/>
                    </a:lnTo>
                    <a:lnTo>
                      <a:pt x="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15" name="Freeform 47"/>
              <p:cNvSpPr>
                <a:spLocks/>
              </p:cNvSpPr>
              <p:nvPr/>
            </p:nvSpPr>
            <p:spPr bwMode="auto">
              <a:xfrm>
                <a:off x="1735" y="2044"/>
                <a:ext cx="19" cy="30"/>
              </a:xfrm>
              <a:custGeom>
                <a:avLst/>
                <a:gdLst>
                  <a:gd name="T0" fmla="*/ 8 w 36"/>
                  <a:gd name="T1" fmla="*/ 36 h 59"/>
                  <a:gd name="T2" fmla="*/ 0 w 36"/>
                  <a:gd name="T3" fmla="*/ 59 h 59"/>
                  <a:gd name="T4" fmla="*/ 2 w 36"/>
                  <a:gd name="T5" fmla="*/ 55 h 59"/>
                  <a:gd name="T6" fmla="*/ 8 w 36"/>
                  <a:gd name="T7" fmla="*/ 49 h 59"/>
                  <a:gd name="T8" fmla="*/ 13 w 36"/>
                  <a:gd name="T9" fmla="*/ 40 h 59"/>
                  <a:gd name="T10" fmla="*/ 19 w 36"/>
                  <a:gd name="T11" fmla="*/ 30 h 59"/>
                  <a:gd name="T12" fmla="*/ 23 w 36"/>
                  <a:gd name="T13" fmla="*/ 19 h 59"/>
                  <a:gd name="T14" fmla="*/ 28 w 36"/>
                  <a:gd name="T15" fmla="*/ 11 h 59"/>
                  <a:gd name="T16" fmla="*/ 32 w 36"/>
                  <a:gd name="T17" fmla="*/ 4 h 59"/>
                  <a:gd name="T18" fmla="*/ 36 w 36"/>
                  <a:gd name="T19" fmla="*/ 0 h 59"/>
                  <a:gd name="T20" fmla="*/ 32 w 36"/>
                  <a:gd name="T21" fmla="*/ 2 h 59"/>
                  <a:gd name="T22" fmla="*/ 28 w 36"/>
                  <a:gd name="T23" fmla="*/ 6 h 59"/>
                  <a:gd name="T24" fmla="*/ 25 w 36"/>
                  <a:gd name="T25" fmla="*/ 13 h 59"/>
                  <a:gd name="T26" fmla="*/ 23 w 36"/>
                  <a:gd name="T27" fmla="*/ 19 h 59"/>
                  <a:gd name="T28" fmla="*/ 17 w 36"/>
                  <a:gd name="T29" fmla="*/ 25 h 59"/>
                  <a:gd name="T30" fmla="*/ 13 w 36"/>
                  <a:gd name="T31" fmla="*/ 30 h 59"/>
                  <a:gd name="T32" fmla="*/ 9 w 36"/>
                  <a:gd name="T33" fmla="*/ 32 h 59"/>
                  <a:gd name="T34" fmla="*/ 8 w 36"/>
                  <a:gd name="T35" fmla="*/ 36 h 59"/>
                  <a:gd name="T36" fmla="*/ 8 w 36"/>
                  <a:gd name="T37" fmla="*/ 3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
                  <a:gd name="T58" fmla="*/ 0 h 59"/>
                  <a:gd name="T59" fmla="*/ 36 w 36"/>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 h="59">
                    <a:moveTo>
                      <a:pt x="8" y="36"/>
                    </a:moveTo>
                    <a:lnTo>
                      <a:pt x="0" y="59"/>
                    </a:lnTo>
                    <a:lnTo>
                      <a:pt x="2" y="55"/>
                    </a:lnTo>
                    <a:lnTo>
                      <a:pt x="8" y="49"/>
                    </a:lnTo>
                    <a:lnTo>
                      <a:pt x="13" y="40"/>
                    </a:lnTo>
                    <a:lnTo>
                      <a:pt x="19" y="30"/>
                    </a:lnTo>
                    <a:lnTo>
                      <a:pt x="23" y="19"/>
                    </a:lnTo>
                    <a:lnTo>
                      <a:pt x="28" y="11"/>
                    </a:lnTo>
                    <a:lnTo>
                      <a:pt x="32" y="4"/>
                    </a:lnTo>
                    <a:lnTo>
                      <a:pt x="36" y="0"/>
                    </a:lnTo>
                    <a:lnTo>
                      <a:pt x="32" y="2"/>
                    </a:lnTo>
                    <a:lnTo>
                      <a:pt x="28" y="6"/>
                    </a:lnTo>
                    <a:lnTo>
                      <a:pt x="25" y="13"/>
                    </a:lnTo>
                    <a:lnTo>
                      <a:pt x="23" y="19"/>
                    </a:lnTo>
                    <a:lnTo>
                      <a:pt x="17" y="25"/>
                    </a:lnTo>
                    <a:lnTo>
                      <a:pt x="13" y="30"/>
                    </a:lnTo>
                    <a:lnTo>
                      <a:pt x="9" y="32"/>
                    </a:lnTo>
                    <a:lnTo>
                      <a:pt x="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16" name="Freeform 48"/>
              <p:cNvSpPr>
                <a:spLocks/>
              </p:cNvSpPr>
              <p:nvPr/>
            </p:nvSpPr>
            <p:spPr bwMode="auto">
              <a:xfrm>
                <a:off x="1816" y="1980"/>
                <a:ext cx="23" cy="12"/>
              </a:xfrm>
              <a:custGeom>
                <a:avLst/>
                <a:gdLst>
                  <a:gd name="T0" fmla="*/ 0 w 46"/>
                  <a:gd name="T1" fmla="*/ 24 h 24"/>
                  <a:gd name="T2" fmla="*/ 2 w 46"/>
                  <a:gd name="T3" fmla="*/ 19 h 24"/>
                  <a:gd name="T4" fmla="*/ 6 w 46"/>
                  <a:gd name="T5" fmla="*/ 17 h 24"/>
                  <a:gd name="T6" fmla="*/ 12 w 46"/>
                  <a:gd name="T7" fmla="*/ 11 h 24"/>
                  <a:gd name="T8" fmla="*/ 19 w 46"/>
                  <a:gd name="T9" fmla="*/ 7 h 24"/>
                  <a:gd name="T10" fmla="*/ 27 w 46"/>
                  <a:gd name="T11" fmla="*/ 4 h 24"/>
                  <a:gd name="T12" fmla="*/ 35 w 46"/>
                  <a:gd name="T13" fmla="*/ 2 h 24"/>
                  <a:gd name="T14" fmla="*/ 40 w 46"/>
                  <a:gd name="T15" fmla="*/ 0 h 24"/>
                  <a:gd name="T16" fmla="*/ 46 w 46"/>
                  <a:gd name="T17" fmla="*/ 0 h 24"/>
                  <a:gd name="T18" fmla="*/ 38 w 46"/>
                  <a:gd name="T19" fmla="*/ 2 h 24"/>
                  <a:gd name="T20" fmla="*/ 33 w 46"/>
                  <a:gd name="T21" fmla="*/ 5 h 24"/>
                  <a:gd name="T22" fmla="*/ 27 w 46"/>
                  <a:gd name="T23" fmla="*/ 7 h 24"/>
                  <a:gd name="T24" fmla="*/ 21 w 46"/>
                  <a:gd name="T25" fmla="*/ 11 h 24"/>
                  <a:gd name="T26" fmla="*/ 12 w 46"/>
                  <a:gd name="T27" fmla="*/ 17 h 24"/>
                  <a:gd name="T28" fmla="*/ 0 w 46"/>
                  <a:gd name="T29" fmla="*/ 24 h 24"/>
                  <a:gd name="T30" fmla="*/ 0 w 46"/>
                  <a:gd name="T31" fmla="*/ 24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24"/>
                  <a:gd name="T50" fmla="*/ 46 w 46"/>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24">
                    <a:moveTo>
                      <a:pt x="0" y="24"/>
                    </a:moveTo>
                    <a:lnTo>
                      <a:pt x="2" y="19"/>
                    </a:lnTo>
                    <a:lnTo>
                      <a:pt x="6" y="17"/>
                    </a:lnTo>
                    <a:lnTo>
                      <a:pt x="12" y="11"/>
                    </a:lnTo>
                    <a:lnTo>
                      <a:pt x="19" y="7"/>
                    </a:lnTo>
                    <a:lnTo>
                      <a:pt x="27" y="4"/>
                    </a:lnTo>
                    <a:lnTo>
                      <a:pt x="35" y="2"/>
                    </a:lnTo>
                    <a:lnTo>
                      <a:pt x="40" y="0"/>
                    </a:lnTo>
                    <a:lnTo>
                      <a:pt x="46" y="0"/>
                    </a:lnTo>
                    <a:lnTo>
                      <a:pt x="38" y="2"/>
                    </a:lnTo>
                    <a:lnTo>
                      <a:pt x="33" y="5"/>
                    </a:lnTo>
                    <a:lnTo>
                      <a:pt x="27" y="7"/>
                    </a:lnTo>
                    <a:lnTo>
                      <a:pt x="21" y="11"/>
                    </a:lnTo>
                    <a:lnTo>
                      <a:pt x="12" y="17"/>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17" name="Freeform 49"/>
              <p:cNvSpPr>
                <a:spLocks/>
              </p:cNvSpPr>
              <p:nvPr/>
            </p:nvSpPr>
            <p:spPr bwMode="auto">
              <a:xfrm>
                <a:off x="1909" y="1998"/>
                <a:ext cx="15" cy="24"/>
              </a:xfrm>
              <a:custGeom>
                <a:avLst/>
                <a:gdLst>
                  <a:gd name="T0" fmla="*/ 15 w 28"/>
                  <a:gd name="T1" fmla="*/ 21 h 47"/>
                  <a:gd name="T2" fmla="*/ 17 w 28"/>
                  <a:gd name="T3" fmla="*/ 26 h 47"/>
                  <a:gd name="T4" fmla="*/ 21 w 28"/>
                  <a:gd name="T5" fmla="*/ 32 h 47"/>
                  <a:gd name="T6" fmla="*/ 22 w 28"/>
                  <a:gd name="T7" fmla="*/ 40 h 47"/>
                  <a:gd name="T8" fmla="*/ 28 w 28"/>
                  <a:gd name="T9" fmla="*/ 47 h 47"/>
                  <a:gd name="T10" fmla="*/ 26 w 28"/>
                  <a:gd name="T11" fmla="*/ 40 h 47"/>
                  <a:gd name="T12" fmla="*/ 24 w 28"/>
                  <a:gd name="T13" fmla="*/ 34 h 47"/>
                  <a:gd name="T14" fmla="*/ 21 w 28"/>
                  <a:gd name="T15" fmla="*/ 26 h 47"/>
                  <a:gd name="T16" fmla="*/ 17 w 28"/>
                  <a:gd name="T17" fmla="*/ 19 h 47"/>
                  <a:gd name="T18" fmla="*/ 11 w 28"/>
                  <a:gd name="T19" fmla="*/ 11 h 47"/>
                  <a:gd name="T20" fmla="*/ 7 w 28"/>
                  <a:gd name="T21" fmla="*/ 6 h 47"/>
                  <a:gd name="T22" fmla="*/ 3 w 28"/>
                  <a:gd name="T23" fmla="*/ 2 h 47"/>
                  <a:gd name="T24" fmla="*/ 0 w 28"/>
                  <a:gd name="T25" fmla="*/ 0 h 47"/>
                  <a:gd name="T26" fmla="*/ 3 w 28"/>
                  <a:gd name="T27" fmla="*/ 6 h 47"/>
                  <a:gd name="T28" fmla="*/ 7 w 28"/>
                  <a:gd name="T29" fmla="*/ 11 h 47"/>
                  <a:gd name="T30" fmla="*/ 9 w 28"/>
                  <a:gd name="T31" fmla="*/ 15 h 47"/>
                  <a:gd name="T32" fmla="*/ 15 w 28"/>
                  <a:gd name="T33" fmla="*/ 21 h 47"/>
                  <a:gd name="T34" fmla="*/ 15 w 28"/>
                  <a:gd name="T35" fmla="*/ 21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7"/>
                  <a:gd name="T56" fmla="*/ 28 w 28"/>
                  <a:gd name="T57" fmla="*/ 47 h 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7">
                    <a:moveTo>
                      <a:pt x="15" y="21"/>
                    </a:moveTo>
                    <a:lnTo>
                      <a:pt x="17" y="26"/>
                    </a:lnTo>
                    <a:lnTo>
                      <a:pt x="21" y="32"/>
                    </a:lnTo>
                    <a:lnTo>
                      <a:pt x="22" y="40"/>
                    </a:lnTo>
                    <a:lnTo>
                      <a:pt x="28" y="47"/>
                    </a:lnTo>
                    <a:lnTo>
                      <a:pt x="26" y="40"/>
                    </a:lnTo>
                    <a:lnTo>
                      <a:pt x="24" y="34"/>
                    </a:lnTo>
                    <a:lnTo>
                      <a:pt x="21" y="26"/>
                    </a:lnTo>
                    <a:lnTo>
                      <a:pt x="17" y="19"/>
                    </a:lnTo>
                    <a:lnTo>
                      <a:pt x="11" y="11"/>
                    </a:lnTo>
                    <a:lnTo>
                      <a:pt x="7" y="6"/>
                    </a:lnTo>
                    <a:lnTo>
                      <a:pt x="3" y="2"/>
                    </a:lnTo>
                    <a:lnTo>
                      <a:pt x="0" y="0"/>
                    </a:lnTo>
                    <a:lnTo>
                      <a:pt x="3" y="6"/>
                    </a:lnTo>
                    <a:lnTo>
                      <a:pt x="7" y="11"/>
                    </a:lnTo>
                    <a:lnTo>
                      <a:pt x="9" y="15"/>
                    </a:lnTo>
                    <a:lnTo>
                      <a:pt x="15"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18" name="Freeform 50"/>
              <p:cNvSpPr>
                <a:spLocks/>
              </p:cNvSpPr>
              <p:nvPr/>
            </p:nvSpPr>
            <p:spPr bwMode="auto">
              <a:xfrm>
                <a:off x="1934" y="2074"/>
                <a:ext cx="1" cy="18"/>
              </a:xfrm>
              <a:custGeom>
                <a:avLst/>
                <a:gdLst>
                  <a:gd name="T0" fmla="*/ 2 w 2"/>
                  <a:gd name="T1" fmla="*/ 36 h 36"/>
                  <a:gd name="T2" fmla="*/ 2 w 2"/>
                  <a:gd name="T3" fmla="*/ 26 h 36"/>
                  <a:gd name="T4" fmla="*/ 2 w 2"/>
                  <a:gd name="T5" fmla="*/ 19 h 36"/>
                  <a:gd name="T6" fmla="*/ 2 w 2"/>
                  <a:gd name="T7" fmla="*/ 9 h 36"/>
                  <a:gd name="T8" fmla="*/ 2 w 2"/>
                  <a:gd name="T9" fmla="*/ 0 h 36"/>
                  <a:gd name="T10" fmla="*/ 0 w 2"/>
                  <a:gd name="T11" fmla="*/ 7 h 36"/>
                  <a:gd name="T12" fmla="*/ 0 w 2"/>
                  <a:gd name="T13" fmla="*/ 19 h 36"/>
                  <a:gd name="T14" fmla="*/ 0 w 2"/>
                  <a:gd name="T15" fmla="*/ 23 h 36"/>
                  <a:gd name="T16" fmla="*/ 0 w 2"/>
                  <a:gd name="T17" fmla="*/ 28 h 36"/>
                  <a:gd name="T18" fmla="*/ 0 w 2"/>
                  <a:gd name="T19" fmla="*/ 32 h 36"/>
                  <a:gd name="T20" fmla="*/ 2 w 2"/>
                  <a:gd name="T21" fmla="*/ 36 h 36"/>
                  <a:gd name="T22" fmla="*/ 2 w 2"/>
                  <a:gd name="T23" fmla="*/ 36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36"/>
                  <a:gd name="T38" fmla="*/ 2 w 2"/>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36">
                    <a:moveTo>
                      <a:pt x="2" y="36"/>
                    </a:moveTo>
                    <a:lnTo>
                      <a:pt x="2" y="26"/>
                    </a:lnTo>
                    <a:lnTo>
                      <a:pt x="2" y="19"/>
                    </a:lnTo>
                    <a:lnTo>
                      <a:pt x="2" y="9"/>
                    </a:lnTo>
                    <a:lnTo>
                      <a:pt x="2" y="0"/>
                    </a:lnTo>
                    <a:lnTo>
                      <a:pt x="0" y="7"/>
                    </a:lnTo>
                    <a:lnTo>
                      <a:pt x="0" y="19"/>
                    </a:lnTo>
                    <a:lnTo>
                      <a:pt x="0" y="23"/>
                    </a:lnTo>
                    <a:lnTo>
                      <a:pt x="0" y="28"/>
                    </a:lnTo>
                    <a:lnTo>
                      <a:pt x="0" y="32"/>
                    </a:lnTo>
                    <a:lnTo>
                      <a:pt x="2"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19" name="Freeform 51"/>
              <p:cNvSpPr>
                <a:spLocks/>
              </p:cNvSpPr>
              <p:nvPr/>
            </p:nvSpPr>
            <p:spPr bwMode="auto">
              <a:xfrm>
                <a:off x="1849" y="2262"/>
                <a:ext cx="100" cy="78"/>
              </a:xfrm>
              <a:custGeom>
                <a:avLst/>
                <a:gdLst>
                  <a:gd name="T0" fmla="*/ 0 w 199"/>
                  <a:gd name="T1" fmla="*/ 86 h 156"/>
                  <a:gd name="T2" fmla="*/ 0 w 199"/>
                  <a:gd name="T3" fmla="*/ 57 h 156"/>
                  <a:gd name="T4" fmla="*/ 8 w 199"/>
                  <a:gd name="T5" fmla="*/ 36 h 156"/>
                  <a:gd name="T6" fmla="*/ 13 w 199"/>
                  <a:gd name="T7" fmla="*/ 31 h 156"/>
                  <a:gd name="T8" fmla="*/ 6 w 199"/>
                  <a:gd name="T9" fmla="*/ 51 h 156"/>
                  <a:gd name="T10" fmla="*/ 4 w 199"/>
                  <a:gd name="T11" fmla="*/ 70 h 156"/>
                  <a:gd name="T12" fmla="*/ 11 w 199"/>
                  <a:gd name="T13" fmla="*/ 63 h 156"/>
                  <a:gd name="T14" fmla="*/ 27 w 199"/>
                  <a:gd name="T15" fmla="*/ 32 h 156"/>
                  <a:gd name="T16" fmla="*/ 44 w 199"/>
                  <a:gd name="T17" fmla="*/ 17 h 156"/>
                  <a:gd name="T18" fmla="*/ 42 w 199"/>
                  <a:gd name="T19" fmla="*/ 25 h 156"/>
                  <a:gd name="T20" fmla="*/ 30 w 199"/>
                  <a:gd name="T21" fmla="*/ 44 h 156"/>
                  <a:gd name="T22" fmla="*/ 30 w 199"/>
                  <a:gd name="T23" fmla="*/ 57 h 156"/>
                  <a:gd name="T24" fmla="*/ 44 w 199"/>
                  <a:gd name="T25" fmla="*/ 31 h 156"/>
                  <a:gd name="T26" fmla="*/ 61 w 199"/>
                  <a:gd name="T27" fmla="*/ 13 h 156"/>
                  <a:gd name="T28" fmla="*/ 68 w 199"/>
                  <a:gd name="T29" fmla="*/ 17 h 156"/>
                  <a:gd name="T30" fmla="*/ 65 w 199"/>
                  <a:gd name="T31" fmla="*/ 31 h 156"/>
                  <a:gd name="T32" fmla="*/ 76 w 199"/>
                  <a:gd name="T33" fmla="*/ 27 h 156"/>
                  <a:gd name="T34" fmla="*/ 68 w 199"/>
                  <a:gd name="T35" fmla="*/ 57 h 156"/>
                  <a:gd name="T36" fmla="*/ 72 w 199"/>
                  <a:gd name="T37" fmla="*/ 69 h 156"/>
                  <a:gd name="T38" fmla="*/ 80 w 199"/>
                  <a:gd name="T39" fmla="*/ 61 h 156"/>
                  <a:gd name="T40" fmla="*/ 82 w 199"/>
                  <a:gd name="T41" fmla="*/ 42 h 156"/>
                  <a:gd name="T42" fmla="*/ 99 w 199"/>
                  <a:gd name="T43" fmla="*/ 29 h 156"/>
                  <a:gd name="T44" fmla="*/ 84 w 199"/>
                  <a:gd name="T45" fmla="*/ 51 h 156"/>
                  <a:gd name="T46" fmla="*/ 87 w 199"/>
                  <a:gd name="T47" fmla="*/ 69 h 156"/>
                  <a:gd name="T48" fmla="*/ 104 w 199"/>
                  <a:gd name="T49" fmla="*/ 78 h 156"/>
                  <a:gd name="T50" fmla="*/ 120 w 199"/>
                  <a:gd name="T51" fmla="*/ 74 h 156"/>
                  <a:gd name="T52" fmla="*/ 133 w 199"/>
                  <a:gd name="T53" fmla="*/ 61 h 156"/>
                  <a:gd name="T54" fmla="*/ 122 w 199"/>
                  <a:gd name="T55" fmla="*/ 38 h 156"/>
                  <a:gd name="T56" fmla="*/ 120 w 199"/>
                  <a:gd name="T57" fmla="*/ 25 h 156"/>
                  <a:gd name="T58" fmla="*/ 131 w 199"/>
                  <a:gd name="T59" fmla="*/ 23 h 156"/>
                  <a:gd name="T60" fmla="*/ 133 w 199"/>
                  <a:gd name="T61" fmla="*/ 31 h 156"/>
                  <a:gd name="T62" fmla="*/ 142 w 199"/>
                  <a:gd name="T63" fmla="*/ 29 h 156"/>
                  <a:gd name="T64" fmla="*/ 144 w 199"/>
                  <a:gd name="T65" fmla="*/ 36 h 156"/>
                  <a:gd name="T66" fmla="*/ 148 w 199"/>
                  <a:gd name="T67" fmla="*/ 13 h 156"/>
                  <a:gd name="T68" fmla="*/ 161 w 199"/>
                  <a:gd name="T69" fmla="*/ 4 h 156"/>
                  <a:gd name="T70" fmla="*/ 169 w 199"/>
                  <a:gd name="T71" fmla="*/ 27 h 156"/>
                  <a:gd name="T72" fmla="*/ 177 w 199"/>
                  <a:gd name="T73" fmla="*/ 31 h 156"/>
                  <a:gd name="T74" fmla="*/ 179 w 199"/>
                  <a:gd name="T75" fmla="*/ 6 h 156"/>
                  <a:gd name="T76" fmla="*/ 186 w 199"/>
                  <a:gd name="T77" fmla="*/ 0 h 156"/>
                  <a:gd name="T78" fmla="*/ 199 w 199"/>
                  <a:gd name="T79" fmla="*/ 32 h 156"/>
                  <a:gd name="T80" fmla="*/ 199 w 199"/>
                  <a:gd name="T81" fmla="*/ 59 h 156"/>
                  <a:gd name="T82" fmla="*/ 194 w 199"/>
                  <a:gd name="T83" fmla="*/ 82 h 156"/>
                  <a:gd name="T84" fmla="*/ 184 w 199"/>
                  <a:gd name="T85" fmla="*/ 101 h 156"/>
                  <a:gd name="T86" fmla="*/ 167 w 199"/>
                  <a:gd name="T87" fmla="*/ 122 h 156"/>
                  <a:gd name="T88" fmla="*/ 139 w 199"/>
                  <a:gd name="T89" fmla="*/ 145 h 156"/>
                  <a:gd name="T90" fmla="*/ 112 w 199"/>
                  <a:gd name="T91" fmla="*/ 154 h 156"/>
                  <a:gd name="T92" fmla="*/ 103 w 199"/>
                  <a:gd name="T93" fmla="*/ 154 h 156"/>
                  <a:gd name="T94" fmla="*/ 76 w 199"/>
                  <a:gd name="T95" fmla="*/ 150 h 156"/>
                  <a:gd name="T96" fmla="*/ 55 w 199"/>
                  <a:gd name="T97" fmla="*/ 143 h 156"/>
                  <a:gd name="T98" fmla="*/ 38 w 199"/>
                  <a:gd name="T99" fmla="*/ 135 h 156"/>
                  <a:gd name="T100" fmla="*/ 21 w 199"/>
                  <a:gd name="T101" fmla="*/ 122 h 156"/>
                  <a:gd name="T102" fmla="*/ 8 w 199"/>
                  <a:gd name="T103" fmla="*/ 101 h 1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9"/>
                  <a:gd name="T157" fmla="*/ 0 h 156"/>
                  <a:gd name="T158" fmla="*/ 199 w 199"/>
                  <a:gd name="T159" fmla="*/ 156 h 1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9" h="156">
                    <a:moveTo>
                      <a:pt x="6" y="95"/>
                    </a:moveTo>
                    <a:lnTo>
                      <a:pt x="2" y="93"/>
                    </a:lnTo>
                    <a:lnTo>
                      <a:pt x="0" y="86"/>
                    </a:lnTo>
                    <a:lnTo>
                      <a:pt x="0" y="78"/>
                    </a:lnTo>
                    <a:lnTo>
                      <a:pt x="0" y="69"/>
                    </a:lnTo>
                    <a:lnTo>
                      <a:pt x="0" y="57"/>
                    </a:lnTo>
                    <a:lnTo>
                      <a:pt x="2" y="48"/>
                    </a:lnTo>
                    <a:lnTo>
                      <a:pt x="4" y="40"/>
                    </a:lnTo>
                    <a:lnTo>
                      <a:pt x="8" y="36"/>
                    </a:lnTo>
                    <a:lnTo>
                      <a:pt x="13" y="31"/>
                    </a:lnTo>
                    <a:lnTo>
                      <a:pt x="17" y="29"/>
                    </a:lnTo>
                    <a:lnTo>
                      <a:pt x="13" y="31"/>
                    </a:lnTo>
                    <a:lnTo>
                      <a:pt x="9" y="36"/>
                    </a:lnTo>
                    <a:lnTo>
                      <a:pt x="8" y="42"/>
                    </a:lnTo>
                    <a:lnTo>
                      <a:pt x="6" y="51"/>
                    </a:lnTo>
                    <a:lnTo>
                      <a:pt x="4" y="57"/>
                    </a:lnTo>
                    <a:lnTo>
                      <a:pt x="4" y="65"/>
                    </a:lnTo>
                    <a:lnTo>
                      <a:pt x="4" y="70"/>
                    </a:lnTo>
                    <a:lnTo>
                      <a:pt x="4" y="78"/>
                    </a:lnTo>
                    <a:lnTo>
                      <a:pt x="9" y="78"/>
                    </a:lnTo>
                    <a:lnTo>
                      <a:pt x="11" y="63"/>
                    </a:lnTo>
                    <a:lnTo>
                      <a:pt x="11" y="53"/>
                    </a:lnTo>
                    <a:lnTo>
                      <a:pt x="17" y="44"/>
                    </a:lnTo>
                    <a:lnTo>
                      <a:pt x="27" y="32"/>
                    </a:lnTo>
                    <a:lnTo>
                      <a:pt x="30" y="27"/>
                    </a:lnTo>
                    <a:lnTo>
                      <a:pt x="42" y="15"/>
                    </a:lnTo>
                    <a:lnTo>
                      <a:pt x="44" y="17"/>
                    </a:lnTo>
                    <a:lnTo>
                      <a:pt x="46" y="17"/>
                    </a:lnTo>
                    <a:lnTo>
                      <a:pt x="44" y="19"/>
                    </a:lnTo>
                    <a:lnTo>
                      <a:pt x="42" y="25"/>
                    </a:lnTo>
                    <a:lnTo>
                      <a:pt x="36" y="31"/>
                    </a:lnTo>
                    <a:lnTo>
                      <a:pt x="34" y="38"/>
                    </a:lnTo>
                    <a:lnTo>
                      <a:pt x="30" y="44"/>
                    </a:lnTo>
                    <a:lnTo>
                      <a:pt x="28" y="51"/>
                    </a:lnTo>
                    <a:lnTo>
                      <a:pt x="28" y="55"/>
                    </a:lnTo>
                    <a:lnTo>
                      <a:pt x="30" y="57"/>
                    </a:lnTo>
                    <a:lnTo>
                      <a:pt x="38" y="51"/>
                    </a:lnTo>
                    <a:lnTo>
                      <a:pt x="40" y="36"/>
                    </a:lnTo>
                    <a:lnTo>
                      <a:pt x="44" y="31"/>
                    </a:lnTo>
                    <a:lnTo>
                      <a:pt x="53" y="25"/>
                    </a:lnTo>
                    <a:lnTo>
                      <a:pt x="59" y="17"/>
                    </a:lnTo>
                    <a:lnTo>
                      <a:pt x="61" y="13"/>
                    </a:lnTo>
                    <a:lnTo>
                      <a:pt x="76" y="6"/>
                    </a:lnTo>
                    <a:lnTo>
                      <a:pt x="74" y="12"/>
                    </a:lnTo>
                    <a:lnTo>
                      <a:pt x="68" y="17"/>
                    </a:lnTo>
                    <a:lnTo>
                      <a:pt x="68" y="23"/>
                    </a:lnTo>
                    <a:lnTo>
                      <a:pt x="68" y="27"/>
                    </a:lnTo>
                    <a:lnTo>
                      <a:pt x="65" y="31"/>
                    </a:lnTo>
                    <a:lnTo>
                      <a:pt x="65" y="36"/>
                    </a:lnTo>
                    <a:lnTo>
                      <a:pt x="70" y="31"/>
                    </a:lnTo>
                    <a:lnTo>
                      <a:pt x="76" y="27"/>
                    </a:lnTo>
                    <a:lnTo>
                      <a:pt x="80" y="25"/>
                    </a:lnTo>
                    <a:lnTo>
                      <a:pt x="84" y="27"/>
                    </a:lnTo>
                    <a:lnTo>
                      <a:pt x="68" y="57"/>
                    </a:lnTo>
                    <a:lnTo>
                      <a:pt x="70" y="63"/>
                    </a:lnTo>
                    <a:lnTo>
                      <a:pt x="72" y="69"/>
                    </a:lnTo>
                    <a:lnTo>
                      <a:pt x="74" y="72"/>
                    </a:lnTo>
                    <a:lnTo>
                      <a:pt x="76" y="69"/>
                    </a:lnTo>
                    <a:lnTo>
                      <a:pt x="80" y="61"/>
                    </a:lnTo>
                    <a:lnTo>
                      <a:pt x="80" y="53"/>
                    </a:lnTo>
                    <a:lnTo>
                      <a:pt x="80" y="48"/>
                    </a:lnTo>
                    <a:lnTo>
                      <a:pt x="82" y="42"/>
                    </a:lnTo>
                    <a:lnTo>
                      <a:pt x="85" y="36"/>
                    </a:lnTo>
                    <a:lnTo>
                      <a:pt x="89" y="31"/>
                    </a:lnTo>
                    <a:lnTo>
                      <a:pt x="99" y="29"/>
                    </a:lnTo>
                    <a:lnTo>
                      <a:pt x="89" y="36"/>
                    </a:lnTo>
                    <a:lnTo>
                      <a:pt x="85" y="44"/>
                    </a:lnTo>
                    <a:lnTo>
                      <a:pt x="84" y="51"/>
                    </a:lnTo>
                    <a:lnTo>
                      <a:pt x="84" y="57"/>
                    </a:lnTo>
                    <a:lnTo>
                      <a:pt x="84" y="63"/>
                    </a:lnTo>
                    <a:lnTo>
                      <a:pt x="87" y="69"/>
                    </a:lnTo>
                    <a:lnTo>
                      <a:pt x="91" y="74"/>
                    </a:lnTo>
                    <a:lnTo>
                      <a:pt x="101" y="80"/>
                    </a:lnTo>
                    <a:lnTo>
                      <a:pt x="104" y="78"/>
                    </a:lnTo>
                    <a:lnTo>
                      <a:pt x="110" y="78"/>
                    </a:lnTo>
                    <a:lnTo>
                      <a:pt x="114" y="74"/>
                    </a:lnTo>
                    <a:lnTo>
                      <a:pt x="120" y="74"/>
                    </a:lnTo>
                    <a:lnTo>
                      <a:pt x="125" y="70"/>
                    </a:lnTo>
                    <a:lnTo>
                      <a:pt x="129" y="69"/>
                    </a:lnTo>
                    <a:lnTo>
                      <a:pt x="133" y="61"/>
                    </a:lnTo>
                    <a:lnTo>
                      <a:pt x="131" y="53"/>
                    </a:lnTo>
                    <a:lnTo>
                      <a:pt x="127" y="46"/>
                    </a:lnTo>
                    <a:lnTo>
                      <a:pt x="122" y="38"/>
                    </a:lnTo>
                    <a:lnTo>
                      <a:pt x="118" y="32"/>
                    </a:lnTo>
                    <a:lnTo>
                      <a:pt x="118" y="29"/>
                    </a:lnTo>
                    <a:lnTo>
                      <a:pt x="120" y="25"/>
                    </a:lnTo>
                    <a:lnTo>
                      <a:pt x="123" y="23"/>
                    </a:lnTo>
                    <a:lnTo>
                      <a:pt x="127" y="21"/>
                    </a:lnTo>
                    <a:lnTo>
                      <a:pt x="131" y="23"/>
                    </a:lnTo>
                    <a:lnTo>
                      <a:pt x="129" y="27"/>
                    </a:lnTo>
                    <a:lnTo>
                      <a:pt x="127" y="31"/>
                    </a:lnTo>
                    <a:lnTo>
                      <a:pt x="133" y="31"/>
                    </a:lnTo>
                    <a:lnTo>
                      <a:pt x="133" y="29"/>
                    </a:lnTo>
                    <a:lnTo>
                      <a:pt x="139" y="27"/>
                    </a:lnTo>
                    <a:lnTo>
                      <a:pt x="142" y="29"/>
                    </a:lnTo>
                    <a:lnTo>
                      <a:pt x="137" y="32"/>
                    </a:lnTo>
                    <a:lnTo>
                      <a:pt x="139" y="36"/>
                    </a:lnTo>
                    <a:lnTo>
                      <a:pt x="144" y="36"/>
                    </a:lnTo>
                    <a:lnTo>
                      <a:pt x="146" y="27"/>
                    </a:lnTo>
                    <a:lnTo>
                      <a:pt x="148" y="17"/>
                    </a:lnTo>
                    <a:lnTo>
                      <a:pt x="148" y="13"/>
                    </a:lnTo>
                    <a:lnTo>
                      <a:pt x="152" y="12"/>
                    </a:lnTo>
                    <a:lnTo>
                      <a:pt x="154" y="8"/>
                    </a:lnTo>
                    <a:lnTo>
                      <a:pt x="161" y="4"/>
                    </a:lnTo>
                    <a:lnTo>
                      <a:pt x="163" y="15"/>
                    </a:lnTo>
                    <a:lnTo>
                      <a:pt x="169" y="19"/>
                    </a:lnTo>
                    <a:lnTo>
                      <a:pt x="169" y="27"/>
                    </a:lnTo>
                    <a:lnTo>
                      <a:pt x="165" y="38"/>
                    </a:lnTo>
                    <a:lnTo>
                      <a:pt x="179" y="40"/>
                    </a:lnTo>
                    <a:lnTo>
                      <a:pt x="177" y="31"/>
                    </a:lnTo>
                    <a:lnTo>
                      <a:pt x="175" y="23"/>
                    </a:lnTo>
                    <a:lnTo>
                      <a:pt x="175" y="13"/>
                    </a:lnTo>
                    <a:lnTo>
                      <a:pt x="179" y="6"/>
                    </a:lnTo>
                    <a:lnTo>
                      <a:pt x="180" y="4"/>
                    </a:lnTo>
                    <a:lnTo>
                      <a:pt x="184" y="0"/>
                    </a:lnTo>
                    <a:lnTo>
                      <a:pt x="186" y="0"/>
                    </a:lnTo>
                    <a:lnTo>
                      <a:pt x="190" y="4"/>
                    </a:lnTo>
                    <a:lnTo>
                      <a:pt x="198" y="25"/>
                    </a:lnTo>
                    <a:lnTo>
                      <a:pt x="199" y="32"/>
                    </a:lnTo>
                    <a:lnTo>
                      <a:pt x="199" y="42"/>
                    </a:lnTo>
                    <a:lnTo>
                      <a:pt x="199" y="50"/>
                    </a:lnTo>
                    <a:lnTo>
                      <a:pt x="199" y="59"/>
                    </a:lnTo>
                    <a:lnTo>
                      <a:pt x="198" y="67"/>
                    </a:lnTo>
                    <a:lnTo>
                      <a:pt x="196" y="74"/>
                    </a:lnTo>
                    <a:lnTo>
                      <a:pt x="194" y="82"/>
                    </a:lnTo>
                    <a:lnTo>
                      <a:pt x="192" y="88"/>
                    </a:lnTo>
                    <a:lnTo>
                      <a:pt x="188" y="95"/>
                    </a:lnTo>
                    <a:lnTo>
                      <a:pt x="184" y="101"/>
                    </a:lnTo>
                    <a:lnTo>
                      <a:pt x="180" y="107"/>
                    </a:lnTo>
                    <a:lnTo>
                      <a:pt x="177" y="112"/>
                    </a:lnTo>
                    <a:lnTo>
                      <a:pt x="167" y="122"/>
                    </a:lnTo>
                    <a:lnTo>
                      <a:pt x="158" y="133"/>
                    </a:lnTo>
                    <a:lnTo>
                      <a:pt x="146" y="139"/>
                    </a:lnTo>
                    <a:lnTo>
                      <a:pt x="139" y="145"/>
                    </a:lnTo>
                    <a:lnTo>
                      <a:pt x="127" y="150"/>
                    </a:lnTo>
                    <a:lnTo>
                      <a:pt x="120" y="154"/>
                    </a:lnTo>
                    <a:lnTo>
                      <a:pt x="112" y="154"/>
                    </a:lnTo>
                    <a:lnTo>
                      <a:pt x="106" y="156"/>
                    </a:lnTo>
                    <a:lnTo>
                      <a:pt x="103" y="156"/>
                    </a:lnTo>
                    <a:lnTo>
                      <a:pt x="103" y="154"/>
                    </a:lnTo>
                    <a:lnTo>
                      <a:pt x="93" y="152"/>
                    </a:lnTo>
                    <a:lnTo>
                      <a:pt x="85" y="152"/>
                    </a:lnTo>
                    <a:lnTo>
                      <a:pt x="76" y="150"/>
                    </a:lnTo>
                    <a:lnTo>
                      <a:pt x="70" y="148"/>
                    </a:lnTo>
                    <a:lnTo>
                      <a:pt x="63" y="146"/>
                    </a:lnTo>
                    <a:lnTo>
                      <a:pt x="55" y="143"/>
                    </a:lnTo>
                    <a:lnTo>
                      <a:pt x="49" y="141"/>
                    </a:lnTo>
                    <a:lnTo>
                      <a:pt x="44" y="139"/>
                    </a:lnTo>
                    <a:lnTo>
                      <a:pt x="38" y="135"/>
                    </a:lnTo>
                    <a:lnTo>
                      <a:pt x="32" y="131"/>
                    </a:lnTo>
                    <a:lnTo>
                      <a:pt x="27" y="126"/>
                    </a:lnTo>
                    <a:lnTo>
                      <a:pt x="21" y="122"/>
                    </a:lnTo>
                    <a:lnTo>
                      <a:pt x="17" y="114"/>
                    </a:lnTo>
                    <a:lnTo>
                      <a:pt x="13" y="108"/>
                    </a:lnTo>
                    <a:lnTo>
                      <a:pt x="8" y="101"/>
                    </a:lnTo>
                    <a:lnTo>
                      <a:pt x="6"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20" name="Freeform 52"/>
              <p:cNvSpPr>
                <a:spLocks/>
              </p:cNvSpPr>
              <p:nvPr/>
            </p:nvSpPr>
            <p:spPr bwMode="auto">
              <a:xfrm>
                <a:off x="1877" y="2319"/>
                <a:ext cx="31" cy="10"/>
              </a:xfrm>
              <a:custGeom>
                <a:avLst/>
                <a:gdLst>
                  <a:gd name="T0" fmla="*/ 63 w 63"/>
                  <a:gd name="T1" fmla="*/ 19 h 19"/>
                  <a:gd name="T2" fmla="*/ 57 w 63"/>
                  <a:gd name="T3" fmla="*/ 19 h 19"/>
                  <a:gd name="T4" fmla="*/ 49 w 63"/>
                  <a:gd name="T5" fmla="*/ 19 h 19"/>
                  <a:gd name="T6" fmla="*/ 44 w 63"/>
                  <a:gd name="T7" fmla="*/ 17 h 19"/>
                  <a:gd name="T8" fmla="*/ 38 w 63"/>
                  <a:gd name="T9" fmla="*/ 17 h 19"/>
                  <a:gd name="T10" fmla="*/ 32 w 63"/>
                  <a:gd name="T11" fmla="*/ 15 h 19"/>
                  <a:gd name="T12" fmla="*/ 27 w 63"/>
                  <a:gd name="T13" fmla="*/ 15 h 19"/>
                  <a:gd name="T14" fmla="*/ 21 w 63"/>
                  <a:gd name="T15" fmla="*/ 13 h 19"/>
                  <a:gd name="T16" fmla="*/ 15 w 63"/>
                  <a:gd name="T17" fmla="*/ 12 h 19"/>
                  <a:gd name="T18" fmla="*/ 10 w 63"/>
                  <a:gd name="T19" fmla="*/ 10 h 19"/>
                  <a:gd name="T20" fmla="*/ 6 w 63"/>
                  <a:gd name="T21" fmla="*/ 10 h 19"/>
                  <a:gd name="T22" fmla="*/ 0 w 63"/>
                  <a:gd name="T23" fmla="*/ 6 h 19"/>
                  <a:gd name="T24" fmla="*/ 0 w 63"/>
                  <a:gd name="T25" fmla="*/ 0 h 19"/>
                  <a:gd name="T26" fmla="*/ 4 w 63"/>
                  <a:gd name="T27" fmla="*/ 4 h 19"/>
                  <a:gd name="T28" fmla="*/ 8 w 63"/>
                  <a:gd name="T29" fmla="*/ 6 h 19"/>
                  <a:gd name="T30" fmla="*/ 13 w 63"/>
                  <a:gd name="T31" fmla="*/ 8 h 19"/>
                  <a:gd name="T32" fmla="*/ 19 w 63"/>
                  <a:gd name="T33" fmla="*/ 10 h 19"/>
                  <a:gd name="T34" fmla="*/ 27 w 63"/>
                  <a:gd name="T35" fmla="*/ 10 h 19"/>
                  <a:gd name="T36" fmla="*/ 32 w 63"/>
                  <a:gd name="T37" fmla="*/ 12 h 19"/>
                  <a:gd name="T38" fmla="*/ 40 w 63"/>
                  <a:gd name="T39" fmla="*/ 12 h 19"/>
                  <a:gd name="T40" fmla="*/ 48 w 63"/>
                  <a:gd name="T41" fmla="*/ 13 h 19"/>
                  <a:gd name="T42" fmla="*/ 53 w 63"/>
                  <a:gd name="T43" fmla="*/ 12 h 19"/>
                  <a:gd name="T44" fmla="*/ 63 w 63"/>
                  <a:gd name="T45" fmla="*/ 13 h 19"/>
                  <a:gd name="T46" fmla="*/ 63 w 63"/>
                  <a:gd name="T47" fmla="*/ 19 h 19"/>
                  <a:gd name="T48" fmla="*/ 63 w 63"/>
                  <a:gd name="T49" fmla="*/ 19 h 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19"/>
                  <a:gd name="T77" fmla="*/ 63 w 63"/>
                  <a:gd name="T78" fmla="*/ 19 h 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19">
                    <a:moveTo>
                      <a:pt x="63" y="19"/>
                    </a:moveTo>
                    <a:lnTo>
                      <a:pt x="57" y="19"/>
                    </a:lnTo>
                    <a:lnTo>
                      <a:pt x="49" y="19"/>
                    </a:lnTo>
                    <a:lnTo>
                      <a:pt x="44" y="17"/>
                    </a:lnTo>
                    <a:lnTo>
                      <a:pt x="38" y="17"/>
                    </a:lnTo>
                    <a:lnTo>
                      <a:pt x="32" y="15"/>
                    </a:lnTo>
                    <a:lnTo>
                      <a:pt x="27" y="15"/>
                    </a:lnTo>
                    <a:lnTo>
                      <a:pt x="21" y="13"/>
                    </a:lnTo>
                    <a:lnTo>
                      <a:pt x="15" y="12"/>
                    </a:lnTo>
                    <a:lnTo>
                      <a:pt x="10" y="10"/>
                    </a:lnTo>
                    <a:lnTo>
                      <a:pt x="6" y="10"/>
                    </a:lnTo>
                    <a:lnTo>
                      <a:pt x="0" y="6"/>
                    </a:lnTo>
                    <a:lnTo>
                      <a:pt x="0" y="0"/>
                    </a:lnTo>
                    <a:lnTo>
                      <a:pt x="4" y="4"/>
                    </a:lnTo>
                    <a:lnTo>
                      <a:pt x="8" y="6"/>
                    </a:lnTo>
                    <a:lnTo>
                      <a:pt x="13" y="8"/>
                    </a:lnTo>
                    <a:lnTo>
                      <a:pt x="19" y="10"/>
                    </a:lnTo>
                    <a:lnTo>
                      <a:pt x="27" y="10"/>
                    </a:lnTo>
                    <a:lnTo>
                      <a:pt x="32" y="12"/>
                    </a:lnTo>
                    <a:lnTo>
                      <a:pt x="40" y="12"/>
                    </a:lnTo>
                    <a:lnTo>
                      <a:pt x="48" y="13"/>
                    </a:lnTo>
                    <a:lnTo>
                      <a:pt x="53" y="12"/>
                    </a:lnTo>
                    <a:lnTo>
                      <a:pt x="63" y="13"/>
                    </a:lnTo>
                    <a:lnTo>
                      <a:pt x="63"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21" name="Freeform 53"/>
              <p:cNvSpPr>
                <a:spLocks/>
              </p:cNvSpPr>
              <p:nvPr/>
            </p:nvSpPr>
            <p:spPr bwMode="auto">
              <a:xfrm>
                <a:off x="1929" y="2292"/>
                <a:ext cx="6" cy="18"/>
              </a:xfrm>
              <a:custGeom>
                <a:avLst/>
                <a:gdLst>
                  <a:gd name="T0" fmla="*/ 0 w 11"/>
                  <a:gd name="T1" fmla="*/ 34 h 34"/>
                  <a:gd name="T2" fmla="*/ 1 w 11"/>
                  <a:gd name="T3" fmla="*/ 27 h 34"/>
                  <a:gd name="T4" fmla="*/ 5 w 11"/>
                  <a:gd name="T5" fmla="*/ 21 h 34"/>
                  <a:gd name="T6" fmla="*/ 7 w 11"/>
                  <a:gd name="T7" fmla="*/ 15 h 34"/>
                  <a:gd name="T8" fmla="*/ 11 w 11"/>
                  <a:gd name="T9" fmla="*/ 9 h 34"/>
                  <a:gd name="T10" fmla="*/ 5 w 11"/>
                  <a:gd name="T11" fmla="*/ 0 h 34"/>
                  <a:gd name="T12" fmla="*/ 3 w 11"/>
                  <a:gd name="T13" fmla="*/ 8 h 34"/>
                  <a:gd name="T14" fmla="*/ 1 w 11"/>
                  <a:gd name="T15" fmla="*/ 17 h 34"/>
                  <a:gd name="T16" fmla="*/ 0 w 11"/>
                  <a:gd name="T17" fmla="*/ 25 h 34"/>
                  <a:gd name="T18" fmla="*/ 0 w 11"/>
                  <a:gd name="T19" fmla="*/ 34 h 34"/>
                  <a:gd name="T20" fmla="*/ 0 w 11"/>
                  <a:gd name="T21" fmla="*/ 34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34"/>
                  <a:gd name="T35" fmla="*/ 11 w 11"/>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34">
                    <a:moveTo>
                      <a:pt x="0" y="34"/>
                    </a:moveTo>
                    <a:lnTo>
                      <a:pt x="1" y="27"/>
                    </a:lnTo>
                    <a:lnTo>
                      <a:pt x="5" y="21"/>
                    </a:lnTo>
                    <a:lnTo>
                      <a:pt x="7" y="15"/>
                    </a:lnTo>
                    <a:lnTo>
                      <a:pt x="11" y="9"/>
                    </a:lnTo>
                    <a:lnTo>
                      <a:pt x="5" y="0"/>
                    </a:lnTo>
                    <a:lnTo>
                      <a:pt x="3" y="8"/>
                    </a:lnTo>
                    <a:lnTo>
                      <a:pt x="1" y="17"/>
                    </a:lnTo>
                    <a:lnTo>
                      <a:pt x="0" y="25"/>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22" name="Freeform 54"/>
              <p:cNvSpPr>
                <a:spLocks/>
              </p:cNvSpPr>
              <p:nvPr/>
            </p:nvSpPr>
            <p:spPr bwMode="auto">
              <a:xfrm>
                <a:off x="1758" y="2139"/>
                <a:ext cx="18" cy="46"/>
              </a:xfrm>
              <a:custGeom>
                <a:avLst/>
                <a:gdLst>
                  <a:gd name="T0" fmla="*/ 15 w 36"/>
                  <a:gd name="T1" fmla="*/ 0 h 91"/>
                  <a:gd name="T2" fmla="*/ 22 w 36"/>
                  <a:gd name="T3" fmla="*/ 6 h 91"/>
                  <a:gd name="T4" fmla="*/ 30 w 36"/>
                  <a:gd name="T5" fmla="*/ 15 h 91"/>
                  <a:gd name="T6" fmla="*/ 30 w 36"/>
                  <a:gd name="T7" fmla="*/ 19 h 91"/>
                  <a:gd name="T8" fmla="*/ 32 w 36"/>
                  <a:gd name="T9" fmla="*/ 27 h 91"/>
                  <a:gd name="T10" fmla="*/ 34 w 36"/>
                  <a:gd name="T11" fmla="*/ 32 h 91"/>
                  <a:gd name="T12" fmla="*/ 36 w 36"/>
                  <a:gd name="T13" fmla="*/ 40 h 91"/>
                  <a:gd name="T14" fmla="*/ 34 w 36"/>
                  <a:gd name="T15" fmla="*/ 46 h 91"/>
                  <a:gd name="T16" fmla="*/ 34 w 36"/>
                  <a:gd name="T17" fmla="*/ 51 h 91"/>
                  <a:gd name="T18" fmla="*/ 34 w 36"/>
                  <a:gd name="T19" fmla="*/ 59 h 91"/>
                  <a:gd name="T20" fmla="*/ 34 w 36"/>
                  <a:gd name="T21" fmla="*/ 67 h 91"/>
                  <a:gd name="T22" fmla="*/ 32 w 36"/>
                  <a:gd name="T23" fmla="*/ 72 h 91"/>
                  <a:gd name="T24" fmla="*/ 32 w 36"/>
                  <a:gd name="T25" fmla="*/ 80 h 91"/>
                  <a:gd name="T26" fmla="*/ 30 w 36"/>
                  <a:gd name="T27" fmla="*/ 86 h 91"/>
                  <a:gd name="T28" fmla="*/ 30 w 36"/>
                  <a:gd name="T29" fmla="*/ 91 h 91"/>
                  <a:gd name="T30" fmla="*/ 22 w 36"/>
                  <a:gd name="T31" fmla="*/ 89 h 91"/>
                  <a:gd name="T32" fmla="*/ 17 w 36"/>
                  <a:gd name="T33" fmla="*/ 87 h 91"/>
                  <a:gd name="T34" fmla="*/ 11 w 36"/>
                  <a:gd name="T35" fmla="*/ 86 h 91"/>
                  <a:gd name="T36" fmla="*/ 5 w 36"/>
                  <a:gd name="T37" fmla="*/ 84 h 91"/>
                  <a:gd name="T38" fmla="*/ 5 w 36"/>
                  <a:gd name="T39" fmla="*/ 78 h 91"/>
                  <a:gd name="T40" fmla="*/ 5 w 36"/>
                  <a:gd name="T41" fmla="*/ 72 h 91"/>
                  <a:gd name="T42" fmla="*/ 3 w 36"/>
                  <a:gd name="T43" fmla="*/ 67 h 91"/>
                  <a:gd name="T44" fmla="*/ 3 w 36"/>
                  <a:gd name="T45" fmla="*/ 61 h 91"/>
                  <a:gd name="T46" fmla="*/ 1 w 36"/>
                  <a:gd name="T47" fmla="*/ 55 h 91"/>
                  <a:gd name="T48" fmla="*/ 1 w 36"/>
                  <a:gd name="T49" fmla="*/ 49 h 91"/>
                  <a:gd name="T50" fmla="*/ 1 w 36"/>
                  <a:gd name="T51" fmla="*/ 44 h 91"/>
                  <a:gd name="T52" fmla="*/ 1 w 36"/>
                  <a:gd name="T53" fmla="*/ 40 h 91"/>
                  <a:gd name="T54" fmla="*/ 0 w 36"/>
                  <a:gd name="T55" fmla="*/ 32 h 91"/>
                  <a:gd name="T56" fmla="*/ 0 w 36"/>
                  <a:gd name="T57" fmla="*/ 27 h 91"/>
                  <a:gd name="T58" fmla="*/ 0 w 36"/>
                  <a:gd name="T59" fmla="*/ 21 h 91"/>
                  <a:gd name="T60" fmla="*/ 1 w 36"/>
                  <a:gd name="T61" fmla="*/ 17 h 91"/>
                  <a:gd name="T62" fmla="*/ 5 w 36"/>
                  <a:gd name="T63" fmla="*/ 8 h 91"/>
                  <a:gd name="T64" fmla="*/ 15 w 36"/>
                  <a:gd name="T65" fmla="*/ 0 h 91"/>
                  <a:gd name="T66" fmla="*/ 15 w 36"/>
                  <a:gd name="T67" fmla="*/ 0 h 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
                  <a:gd name="T103" fmla="*/ 0 h 91"/>
                  <a:gd name="T104" fmla="*/ 36 w 36"/>
                  <a:gd name="T105" fmla="*/ 91 h 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 h="91">
                    <a:moveTo>
                      <a:pt x="15" y="0"/>
                    </a:moveTo>
                    <a:lnTo>
                      <a:pt x="22" y="6"/>
                    </a:lnTo>
                    <a:lnTo>
                      <a:pt x="30" y="15"/>
                    </a:lnTo>
                    <a:lnTo>
                      <a:pt x="30" y="19"/>
                    </a:lnTo>
                    <a:lnTo>
                      <a:pt x="32" y="27"/>
                    </a:lnTo>
                    <a:lnTo>
                      <a:pt x="34" y="32"/>
                    </a:lnTo>
                    <a:lnTo>
                      <a:pt x="36" y="40"/>
                    </a:lnTo>
                    <a:lnTo>
                      <a:pt x="34" y="46"/>
                    </a:lnTo>
                    <a:lnTo>
                      <a:pt x="34" y="51"/>
                    </a:lnTo>
                    <a:lnTo>
                      <a:pt x="34" y="59"/>
                    </a:lnTo>
                    <a:lnTo>
                      <a:pt x="34" y="67"/>
                    </a:lnTo>
                    <a:lnTo>
                      <a:pt x="32" y="72"/>
                    </a:lnTo>
                    <a:lnTo>
                      <a:pt x="32" y="80"/>
                    </a:lnTo>
                    <a:lnTo>
                      <a:pt x="30" y="86"/>
                    </a:lnTo>
                    <a:lnTo>
                      <a:pt x="30" y="91"/>
                    </a:lnTo>
                    <a:lnTo>
                      <a:pt x="22" y="89"/>
                    </a:lnTo>
                    <a:lnTo>
                      <a:pt x="17" y="87"/>
                    </a:lnTo>
                    <a:lnTo>
                      <a:pt x="11" y="86"/>
                    </a:lnTo>
                    <a:lnTo>
                      <a:pt x="5" y="84"/>
                    </a:lnTo>
                    <a:lnTo>
                      <a:pt x="5" y="78"/>
                    </a:lnTo>
                    <a:lnTo>
                      <a:pt x="5" y="72"/>
                    </a:lnTo>
                    <a:lnTo>
                      <a:pt x="3" y="67"/>
                    </a:lnTo>
                    <a:lnTo>
                      <a:pt x="3" y="61"/>
                    </a:lnTo>
                    <a:lnTo>
                      <a:pt x="1" y="55"/>
                    </a:lnTo>
                    <a:lnTo>
                      <a:pt x="1" y="49"/>
                    </a:lnTo>
                    <a:lnTo>
                      <a:pt x="1" y="44"/>
                    </a:lnTo>
                    <a:lnTo>
                      <a:pt x="1" y="40"/>
                    </a:lnTo>
                    <a:lnTo>
                      <a:pt x="0" y="32"/>
                    </a:lnTo>
                    <a:lnTo>
                      <a:pt x="0" y="27"/>
                    </a:lnTo>
                    <a:lnTo>
                      <a:pt x="0" y="21"/>
                    </a:lnTo>
                    <a:lnTo>
                      <a:pt x="1" y="17"/>
                    </a:lnTo>
                    <a:lnTo>
                      <a:pt x="5" y="8"/>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23" name="Freeform 55"/>
              <p:cNvSpPr>
                <a:spLocks/>
              </p:cNvSpPr>
              <p:nvPr/>
            </p:nvSpPr>
            <p:spPr bwMode="auto">
              <a:xfrm>
                <a:off x="1718" y="2141"/>
                <a:ext cx="20" cy="61"/>
              </a:xfrm>
              <a:custGeom>
                <a:avLst/>
                <a:gdLst>
                  <a:gd name="T0" fmla="*/ 17 w 40"/>
                  <a:gd name="T1" fmla="*/ 0 h 121"/>
                  <a:gd name="T2" fmla="*/ 21 w 40"/>
                  <a:gd name="T3" fmla="*/ 5 h 121"/>
                  <a:gd name="T4" fmla="*/ 26 w 40"/>
                  <a:gd name="T5" fmla="*/ 11 h 121"/>
                  <a:gd name="T6" fmla="*/ 28 w 40"/>
                  <a:gd name="T7" fmla="*/ 17 h 121"/>
                  <a:gd name="T8" fmla="*/ 32 w 40"/>
                  <a:gd name="T9" fmla="*/ 24 h 121"/>
                  <a:gd name="T10" fmla="*/ 34 w 40"/>
                  <a:gd name="T11" fmla="*/ 32 h 121"/>
                  <a:gd name="T12" fmla="*/ 36 w 40"/>
                  <a:gd name="T13" fmla="*/ 40 h 121"/>
                  <a:gd name="T14" fmla="*/ 36 w 40"/>
                  <a:gd name="T15" fmla="*/ 47 h 121"/>
                  <a:gd name="T16" fmla="*/ 40 w 40"/>
                  <a:gd name="T17" fmla="*/ 57 h 121"/>
                  <a:gd name="T18" fmla="*/ 38 w 40"/>
                  <a:gd name="T19" fmla="*/ 64 h 121"/>
                  <a:gd name="T20" fmla="*/ 38 w 40"/>
                  <a:gd name="T21" fmla="*/ 72 h 121"/>
                  <a:gd name="T22" fmla="*/ 38 w 40"/>
                  <a:gd name="T23" fmla="*/ 82 h 121"/>
                  <a:gd name="T24" fmla="*/ 38 w 40"/>
                  <a:gd name="T25" fmla="*/ 91 h 121"/>
                  <a:gd name="T26" fmla="*/ 36 w 40"/>
                  <a:gd name="T27" fmla="*/ 99 h 121"/>
                  <a:gd name="T28" fmla="*/ 36 w 40"/>
                  <a:gd name="T29" fmla="*/ 106 h 121"/>
                  <a:gd name="T30" fmla="*/ 36 w 40"/>
                  <a:gd name="T31" fmla="*/ 114 h 121"/>
                  <a:gd name="T32" fmla="*/ 36 w 40"/>
                  <a:gd name="T33" fmla="*/ 121 h 121"/>
                  <a:gd name="T34" fmla="*/ 30 w 40"/>
                  <a:gd name="T35" fmla="*/ 121 h 121"/>
                  <a:gd name="T36" fmla="*/ 26 w 40"/>
                  <a:gd name="T37" fmla="*/ 121 h 121"/>
                  <a:gd name="T38" fmla="*/ 21 w 40"/>
                  <a:gd name="T39" fmla="*/ 120 h 121"/>
                  <a:gd name="T40" fmla="*/ 15 w 40"/>
                  <a:gd name="T41" fmla="*/ 120 h 121"/>
                  <a:gd name="T42" fmla="*/ 13 w 40"/>
                  <a:gd name="T43" fmla="*/ 112 h 121"/>
                  <a:gd name="T44" fmla="*/ 13 w 40"/>
                  <a:gd name="T45" fmla="*/ 104 h 121"/>
                  <a:gd name="T46" fmla="*/ 11 w 40"/>
                  <a:gd name="T47" fmla="*/ 97 h 121"/>
                  <a:gd name="T48" fmla="*/ 9 w 40"/>
                  <a:gd name="T49" fmla="*/ 89 h 121"/>
                  <a:gd name="T50" fmla="*/ 7 w 40"/>
                  <a:gd name="T51" fmla="*/ 82 h 121"/>
                  <a:gd name="T52" fmla="*/ 5 w 40"/>
                  <a:gd name="T53" fmla="*/ 72 h 121"/>
                  <a:gd name="T54" fmla="*/ 4 w 40"/>
                  <a:gd name="T55" fmla="*/ 64 h 121"/>
                  <a:gd name="T56" fmla="*/ 2 w 40"/>
                  <a:gd name="T57" fmla="*/ 57 h 121"/>
                  <a:gd name="T58" fmla="*/ 0 w 40"/>
                  <a:gd name="T59" fmla="*/ 49 h 121"/>
                  <a:gd name="T60" fmla="*/ 0 w 40"/>
                  <a:gd name="T61" fmla="*/ 42 h 121"/>
                  <a:gd name="T62" fmla="*/ 0 w 40"/>
                  <a:gd name="T63" fmla="*/ 34 h 121"/>
                  <a:gd name="T64" fmla="*/ 2 w 40"/>
                  <a:gd name="T65" fmla="*/ 26 h 121"/>
                  <a:gd name="T66" fmla="*/ 4 w 40"/>
                  <a:gd name="T67" fmla="*/ 19 h 121"/>
                  <a:gd name="T68" fmla="*/ 5 w 40"/>
                  <a:gd name="T69" fmla="*/ 11 h 121"/>
                  <a:gd name="T70" fmla="*/ 11 w 40"/>
                  <a:gd name="T71" fmla="*/ 5 h 121"/>
                  <a:gd name="T72" fmla="*/ 17 w 40"/>
                  <a:gd name="T73" fmla="*/ 0 h 121"/>
                  <a:gd name="T74" fmla="*/ 17 w 40"/>
                  <a:gd name="T75" fmla="*/ 0 h 1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
                  <a:gd name="T115" fmla="*/ 0 h 121"/>
                  <a:gd name="T116" fmla="*/ 40 w 40"/>
                  <a:gd name="T117" fmla="*/ 121 h 1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 h="121">
                    <a:moveTo>
                      <a:pt x="17" y="0"/>
                    </a:moveTo>
                    <a:lnTo>
                      <a:pt x="21" y="5"/>
                    </a:lnTo>
                    <a:lnTo>
                      <a:pt x="26" y="11"/>
                    </a:lnTo>
                    <a:lnTo>
                      <a:pt x="28" y="17"/>
                    </a:lnTo>
                    <a:lnTo>
                      <a:pt x="32" y="24"/>
                    </a:lnTo>
                    <a:lnTo>
                      <a:pt x="34" y="32"/>
                    </a:lnTo>
                    <a:lnTo>
                      <a:pt x="36" y="40"/>
                    </a:lnTo>
                    <a:lnTo>
                      <a:pt x="36" y="47"/>
                    </a:lnTo>
                    <a:lnTo>
                      <a:pt x="40" y="57"/>
                    </a:lnTo>
                    <a:lnTo>
                      <a:pt x="38" y="64"/>
                    </a:lnTo>
                    <a:lnTo>
                      <a:pt x="38" y="72"/>
                    </a:lnTo>
                    <a:lnTo>
                      <a:pt x="38" y="82"/>
                    </a:lnTo>
                    <a:lnTo>
                      <a:pt x="38" y="91"/>
                    </a:lnTo>
                    <a:lnTo>
                      <a:pt x="36" y="99"/>
                    </a:lnTo>
                    <a:lnTo>
                      <a:pt x="36" y="106"/>
                    </a:lnTo>
                    <a:lnTo>
                      <a:pt x="36" y="114"/>
                    </a:lnTo>
                    <a:lnTo>
                      <a:pt x="36" y="121"/>
                    </a:lnTo>
                    <a:lnTo>
                      <a:pt x="30" y="121"/>
                    </a:lnTo>
                    <a:lnTo>
                      <a:pt x="26" y="121"/>
                    </a:lnTo>
                    <a:lnTo>
                      <a:pt x="21" y="120"/>
                    </a:lnTo>
                    <a:lnTo>
                      <a:pt x="15" y="120"/>
                    </a:lnTo>
                    <a:lnTo>
                      <a:pt x="13" y="112"/>
                    </a:lnTo>
                    <a:lnTo>
                      <a:pt x="13" y="104"/>
                    </a:lnTo>
                    <a:lnTo>
                      <a:pt x="11" y="97"/>
                    </a:lnTo>
                    <a:lnTo>
                      <a:pt x="9" y="89"/>
                    </a:lnTo>
                    <a:lnTo>
                      <a:pt x="7" y="82"/>
                    </a:lnTo>
                    <a:lnTo>
                      <a:pt x="5" y="72"/>
                    </a:lnTo>
                    <a:lnTo>
                      <a:pt x="4" y="64"/>
                    </a:lnTo>
                    <a:lnTo>
                      <a:pt x="2" y="57"/>
                    </a:lnTo>
                    <a:lnTo>
                      <a:pt x="0" y="49"/>
                    </a:lnTo>
                    <a:lnTo>
                      <a:pt x="0" y="42"/>
                    </a:lnTo>
                    <a:lnTo>
                      <a:pt x="0" y="34"/>
                    </a:lnTo>
                    <a:lnTo>
                      <a:pt x="2" y="26"/>
                    </a:lnTo>
                    <a:lnTo>
                      <a:pt x="4" y="19"/>
                    </a:lnTo>
                    <a:lnTo>
                      <a:pt x="5" y="11"/>
                    </a:lnTo>
                    <a:lnTo>
                      <a:pt x="11" y="5"/>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24" name="Freeform 56"/>
              <p:cNvSpPr>
                <a:spLocks/>
              </p:cNvSpPr>
              <p:nvPr/>
            </p:nvSpPr>
            <p:spPr bwMode="auto">
              <a:xfrm>
                <a:off x="1676" y="2159"/>
                <a:ext cx="21" cy="46"/>
              </a:xfrm>
              <a:custGeom>
                <a:avLst/>
                <a:gdLst>
                  <a:gd name="T0" fmla="*/ 15 w 42"/>
                  <a:gd name="T1" fmla="*/ 0 h 91"/>
                  <a:gd name="T2" fmla="*/ 23 w 42"/>
                  <a:gd name="T3" fmla="*/ 6 h 91"/>
                  <a:gd name="T4" fmla="*/ 29 w 42"/>
                  <a:gd name="T5" fmla="*/ 15 h 91"/>
                  <a:gd name="T6" fmla="*/ 31 w 42"/>
                  <a:gd name="T7" fmla="*/ 19 h 91"/>
                  <a:gd name="T8" fmla="*/ 33 w 42"/>
                  <a:gd name="T9" fmla="*/ 25 h 91"/>
                  <a:gd name="T10" fmla="*/ 34 w 42"/>
                  <a:gd name="T11" fmla="*/ 30 h 91"/>
                  <a:gd name="T12" fmla="*/ 36 w 42"/>
                  <a:gd name="T13" fmla="*/ 36 h 91"/>
                  <a:gd name="T14" fmla="*/ 38 w 42"/>
                  <a:gd name="T15" fmla="*/ 44 h 91"/>
                  <a:gd name="T16" fmla="*/ 38 w 42"/>
                  <a:gd name="T17" fmla="*/ 49 h 91"/>
                  <a:gd name="T18" fmla="*/ 38 w 42"/>
                  <a:gd name="T19" fmla="*/ 55 h 91"/>
                  <a:gd name="T20" fmla="*/ 40 w 42"/>
                  <a:gd name="T21" fmla="*/ 63 h 91"/>
                  <a:gd name="T22" fmla="*/ 40 w 42"/>
                  <a:gd name="T23" fmla="*/ 68 h 91"/>
                  <a:gd name="T24" fmla="*/ 40 w 42"/>
                  <a:gd name="T25" fmla="*/ 74 h 91"/>
                  <a:gd name="T26" fmla="*/ 40 w 42"/>
                  <a:gd name="T27" fmla="*/ 82 h 91"/>
                  <a:gd name="T28" fmla="*/ 42 w 42"/>
                  <a:gd name="T29" fmla="*/ 87 h 91"/>
                  <a:gd name="T30" fmla="*/ 34 w 42"/>
                  <a:gd name="T31" fmla="*/ 87 h 91"/>
                  <a:gd name="T32" fmla="*/ 31 w 42"/>
                  <a:gd name="T33" fmla="*/ 89 h 91"/>
                  <a:gd name="T34" fmla="*/ 23 w 42"/>
                  <a:gd name="T35" fmla="*/ 89 h 91"/>
                  <a:gd name="T36" fmla="*/ 19 w 42"/>
                  <a:gd name="T37" fmla="*/ 91 h 91"/>
                  <a:gd name="T38" fmla="*/ 17 w 42"/>
                  <a:gd name="T39" fmla="*/ 84 h 91"/>
                  <a:gd name="T40" fmla="*/ 15 w 42"/>
                  <a:gd name="T41" fmla="*/ 78 h 91"/>
                  <a:gd name="T42" fmla="*/ 14 w 42"/>
                  <a:gd name="T43" fmla="*/ 72 h 91"/>
                  <a:gd name="T44" fmla="*/ 12 w 42"/>
                  <a:gd name="T45" fmla="*/ 66 h 91"/>
                  <a:gd name="T46" fmla="*/ 8 w 42"/>
                  <a:gd name="T47" fmla="*/ 61 h 91"/>
                  <a:gd name="T48" fmla="*/ 6 w 42"/>
                  <a:gd name="T49" fmla="*/ 55 h 91"/>
                  <a:gd name="T50" fmla="*/ 4 w 42"/>
                  <a:gd name="T51" fmla="*/ 47 h 91"/>
                  <a:gd name="T52" fmla="*/ 4 w 42"/>
                  <a:gd name="T53" fmla="*/ 42 h 91"/>
                  <a:gd name="T54" fmla="*/ 2 w 42"/>
                  <a:gd name="T55" fmla="*/ 36 h 91"/>
                  <a:gd name="T56" fmla="*/ 0 w 42"/>
                  <a:gd name="T57" fmla="*/ 30 h 91"/>
                  <a:gd name="T58" fmla="*/ 0 w 42"/>
                  <a:gd name="T59" fmla="*/ 25 h 91"/>
                  <a:gd name="T60" fmla="*/ 2 w 42"/>
                  <a:gd name="T61" fmla="*/ 19 h 91"/>
                  <a:gd name="T62" fmla="*/ 2 w 42"/>
                  <a:gd name="T63" fmla="*/ 13 h 91"/>
                  <a:gd name="T64" fmla="*/ 4 w 42"/>
                  <a:gd name="T65" fmla="*/ 7 h 91"/>
                  <a:gd name="T66" fmla="*/ 8 w 42"/>
                  <a:gd name="T67" fmla="*/ 2 h 91"/>
                  <a:gd name="T68" fmla="*/ 15 w 42"/>
                  <a:gd name="T69" fmla="*/ 0 h 91"/>
                  <a:gd name="T70" fmla="*/ 15 w 42"/>
                  <a:gd name="T71" fmla="*/ 0 h 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
                  <a:gd name="T109" fmla="*/ 0 h 91"/>
                  <a:gd name="T110" fmla="*/ 42 w 42"/>
                  <a:gd name="T111" fmla="*/ 91 h 9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 h="91">
                    <a:moveTo>
                      <a:pt x="15" y="0"/>
                    </a:moveTo>
                    <a:lnTo>
                      <a:pt x="23" y="6"/>
                    </a:lnTo>
                    <a:lnTo>
                      <a:pt x="29" y="15"/>
                    </a:lnTo>
                    <a:lnTo>
                      <a:pt x="31" y="19"/>
                    </a:lnTo>
                    <a:lnTo>
                      <a:pt x="33" y="25"/>
                    </a:lnTo>
                    <a:lnTo>
                      <a:pt x="34" y="30"/>
                    </a:lnTo>
                    <a:lnTo>
                      <a:pt x="36" y="36"/>
                    </a:lnTo>
                    <a:lnTo>
                      <a:pt x="38" y="44"/>
                    </a:lnTo>
                    <a:lnTo>
                      <a:pt x="38" y="49"/>
                    </a:lnTo>
                    <a:lnTo>
                      <a:pt x="38" y="55"/>
                    </a:lnTo>
                    <a:lnTo>
                      <a:pt x="40" y="63"/>
                    </a:lnTo>
                    <a:lnTo>
                      <a:pt x="40" y="68"/>
                    </a:lnTo>
                    <a:lnTo>
                      <a:pt x="40" y="74"/>
                    </a:lnTo>
                    <a:lnTo>
                      <a:pt x="40" y="82"/>
                    </a:lnTo>
                    <a:lnTo>
                      <a:pt x="42" y="87"/>
                    </a:lnTo>
                    <a:lnTo>
                      <a:pt x="34" y="87"/>
                    </a:lnTo>
                    <a:lnTo>
                      <a:pt x="31" y="89"/>
                    </a:lnTo>
                    <a:lnTo>
                      <a:pt x="23" y="89"/>
                    </a:lnTo>
                    <a:lnTo>
                      <a:pt x="19" y="91"/>
                    </a:lnTo>
                    <a:lnTo>
                      <a:pt x="17" y="84"/>
                    </a:lnTo>
                    <a:lnTo>
                      <a:pt x="15" y="78"/>
                    </a:lnTo>
                    <a:lnTo>
                      <a:pt x="14" y="72"/>
                    </a:lnTo>
                    <a:lnTo>
                      <a:pt x="12" y="66"/>
                    </a:lnTo>
                    <a:lnTo>
                      <a:pt x="8" y="61"/>
                    </a:lnTo>
                    <a:lnTo>
                      <a:pt x="6" y="55"/>
                    </a:lnTo>
                    <a:lnTo>
                      <a:pt x="4" y="47"/>
                    </a:lnTo>
                    <a:lnTo>
                      <a:pt x="4" y="42"/>
                    </a:lnTo>
                    <a:lnTo>
                      <a:pt x="2" y="36"/>
                    </a:lnTo>
                    <a:lnTo>
                      <a:pt x="0" y="30"/>
                    </a:lnTo>
                    <a:lnTo>
                      <a:pt x="0" y="25"/>
                    </a:lnTo>
                    <a:lnTo>
                      <a:pt x="2" y="19"/>
                    </a:lnTo>
                    <a:lnTo>
                      <a:pt x="2" y="13"/>
                    </a:lnTo>
                    <a:lnTo>
                      <a:pt x="4" y="7"/>
                    </a:lnTo>
                    <a:lnTo>
                      <a:pt x="8" y="2"/>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grpSp>
        <p:sp>
          <p:nvSpPr>
            <p:cNvPr id="65" name="AutoShape 57"/>
            <p:cNvSpPr>
              <a:spLocks noChangeArrowheads="1"/>
            </p:cNvSpPr>
            <p:nvPr/>
          </p:nvSpPr>
          <p:spPr bwMode="auto">
            <a:xfrm>
              <a:off x="2544" y="2592"/>
              <a:ext cx="720" cy="528"/>
            </a:xfrm>
            <a:custGeom>
              <a:avLst/>
              <a:gdLst>
                <a:gd name="T0" fmla="*/ 630 w 21600"/>
                <a:gd name="T1" fmla="*/ 264 h 21600"/>
                <a:gd name="T2" fmla="*/ 360 w 21600"/>
                <a:gd name="T3" fmla="*/ 528 h 21600"/>
                <a:gd name="T4" fmla="*/ 90 w 21600"/>
                <a:gd name="T5" fmla="*/ 264 h 21600"/>
                <a:gd name="T6" fmla="*/ 36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33"/>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66" name="Oval 58"/>
            <p:cNvSpPr>
              <a:spLocks noChangeArrowheads="1"/>
            </p:cNvSpPr>
            <p:nvPr/>
          </p:nvSpPr>
          <p:spPr bwMode="auto">
            <a:xfrm>
              <a:off x="2544" y="2496"/>
              <a:ext cx="720" cy="192"/>
            </a:xfrm>
            <a:prstGeom prst="ellipse">
              <a:avLst/>
            </a:prstGeom>
            <a:solidFill>
              <a:srgbClr val="996633"/>
            </a:solidFill>
            <a:ln w="9525">
              <a:solidFill>
                <a:schemeClr val="tx1"/>
              </a:solidFill>
              <a:round/>
              <a:headEnd/>
              <a:tailEnd/>
            </a:ln>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67" name="Line 59"/>
            <p:cNvSpPr>
              <a:spLocks noChangeShapeType="1"/>
            </p:cNvSpPr>
            <p:nvPr/>
          </p:nvSpPr>
          <p:spPr bwMode="auto">
            <a:xfrm>
              <a:off x="2617" y="2739"/>
              <a:ext cx="57" cy="350"/>
            </a:xfrm>
            <a:prstGeom prst="line">
              <a:avLst/>
            </a:prstGeom>
            <a:noFill/>
            <a:ln w="76200">
              <a:solidFill>
                <a:srgbClr val="996633"/>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a-IR" sz="2400" smtClean="0">
                <a:solidFill>
                  <a:srgbClr val="003366"/>
                </a:solidFill>
                <a:cs typeface="Arial" pitchFamily="34" charset="0"/>
              </a:endParaRPr>
            </a:p>
          </p:txBody>
        </p:sp>
        <p:sp>
          <p:nvSpPr>
            <p:cNvPr id="68" name="Line 60"/>
            <p:cNvSpPr>
              <a:spLocks noChangeShapeType="1"/>
            </p:cNvSpPr>
            <p:nvPr/>
          </p:nvSpPr>
          <p:spPr bwMode="auto">
            <a:xfrm>
              <a:off x="2674" y="2964"/>
              <a:ext cx="44" cy="100"/>
            </a:xfrm>
            <a:prstGeom prst="line">
              <a:avLst/>
            </a:prstGeom>
            <a:noFill/>
            <a:ln w="9525">
              <a:solidFill>
                <a:srgbClr val="996633"/>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a-IR" sz="2400" smtClean="0">
                <a:solidFill>
                  <a:srgbClr val="003366"/>
                </a:solidFill>
                <a:cs typeface="Arial" pitchFamily="34" charset="0"/>
              </a:endParaRPr>
            </a:p>
          </p:txBody>
        </p:sp>
        <p:sp>
          <p:nvSpPr>
            <p:cNvPr id="69" name="Line 61"/>
            <p:cNvSpPr>
              <a:spLocks noChangeShapeType="1"/>
            </p:cNvSpPr>
            <p:nvPr/>
          </p:nvSpPr>
          <p:spPr bwMode="auto">
            <a:xfrm flipH="1">
              <a:off x="3120" y="2689"/>
              <a:ext cx="88" cy="353"/>
            </a:xfrm>
            <a:prstGeom prst="line">
              <a:avLst/>
            </a:prstGeom>
            <a:noFill/>
            <a:ln w="76200">
              <a:solidFill>
                <a:srgbClr val="996633"/>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a-IR" sz="2400" smtClean="0">
                <a:solidFill>
                  <a:srgbClr val="003366"/>
                </a:solidFill>
                <a:cs typeface="Arial" pitchFamily="34" charset="0"/>
              </a:endParaRPr>
            </a:p>
          </p:txBody>
        </p:sp>
        <p:sp>
          <p:nvSpPr>
            <p:cNvPr id="70" name="Line 62"/>
            <p:cNvSpPr>
              <a:spLocks noChangeShapeType="1"/>
            </p:cNvSpPr>
            <p:nvPr/>
          </p:nvSpPr>
          <p:spPr bwMode="auto">
            <a:xfrm>
              <a:off x="3107" y="2989"/>
              <a:ext cx="15" cy="53"/>
            </a:xfrm>
            <a:prstGeom prst="line">
              <a:avLst/>
            </a:prstGeom>
            <a:noFill/>
            <a:ln w="38100">
              <a:solidFill>
                <a:srgbClr val="996633"/>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a-IR" sz="2400" smtClean="0">
                <a:solidFill>
                  <a:srgbClr val="003366"/>
                </a:solidFill>
                <a:cs typeface="Arial" pitchFamily="34" charset="0"/>
              </a:endParaRPr>
            </a:p>
          </p:txBody>
        </p:sp>
        <p:sp>
          <p:nvSpPr>
            <p:cNvPr id="71" name="Line 63"/>
            <p:cNvSpPr>
              <a:spLocks noChangeShapeType="1"/>
            </p:cNvSpPr>
            <p:nvPr/>
          </p:nvSpPr>
          <p:spPr bwMode="auto">
            <a:xfrm>
              <a:off x="2699" y="3005"/>
              <a:ext cx="0" cy="84"/>
            </a:xfrm>
            <a:prstGeom prst="line">
              <a:avLst/>
            </a:prstGeom>
            <a:noFill/>
            <a:ln w="57150">
              <a:solidFill>
                <a:srgbClr val="996633"/>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a-IR" sz="2400" smtClean="0">
                <a:solidFill>
                  <a:srgbClr val="003366"/>
                </a:solidFill>
                <a:cs typeface="Arial" pitchFamily="34" charset="0"/>
              </a:endParaRPr>
            </a:p>
          </p:txBody>
        </p:sp>
        <p:sp>
          <p:nvSpPr>
            <p:cNvPr id="72" name="Line 64"/>
            <p:cNvSpPr>
              <a:spLocks noChangeShapeType="1"/>
            </p:cNvSpPr>
            <p:nvPr/>
          </p:nvSpPr>
          <p:spPr bwMode="auto">
            <a:xfrm>
              <a:off x="3107" y="3059"/>
              <a:ext cx="37" cy="0"/>
            </a:xfrm>
            <a:prstGeom prst="line">
              <a:avLst/>
            </a:prstGeom>
            <a:noFill/>
            <a:ln w="57150">
              <a:solidFill>
                <a:srgbClr val="996633"/>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a-IR" sz="2400" smtClean="0">
                <a:solidFill>
                  <a:srgbClr val="003366"/>
                </a:solidFill>
                <a:cs typeface="Arial" pitchFamily="34" charset="0"/>
              </a:endParaRPr>
            </a:p>
          </p:txBody>
        </p:sp>
      </p:grpSp>
      <p:grpSp>
        <p:nvGrpSpPr>
          <p:cNvPr id="125" name="Group 123"/>
          <p:cNvGrpSpPr>
            <a:grpSpLocks/>
          </p:cNvGrpSpPr>
          <p:nvPr/>
        </p:nvGrpSpPr>
        <p:grpSpPr bwMode="auto">
          <a:xfrm>
            <a:off x="5868988" y="3068960"/>
            <a:ext cx="1582737" cy="1985321"/>
            <a:chOff x="3696" y="1754"/>
            <a:chExt cx="997" cy="1421"/>
          </a:xfrm>
        </p:grpSpPr>
        <p:grpSp>
          <p:nvGrpSpPr>
            <p:cNvPr id="126" name="Group 124"/>
            <p:cNvGrpSpPr>
              <a:grpSpLocks/>
            </p:cNvGrpSpPr>
            <p:nvPr/>
          </p:nvGrpSpPr>
          <p:grpSpPr bwMode="auto">
            <a:xfrm>
              <a:off x="3696" y="1754"/>
              <a:ext cx="997" cy="1421"/>
              <a:chOff x="1595" y="1939"/>
              <a:chExt cx="454" cy="666"/>
            </a:xfrm>
          </p:grpSpPr>
          <p:sp>
            <p:nvSpPr>
              <p:cNvPr id="131" name="Freeform 125"/>
              <p:cNvSpPr>
                <a:spLocks/>
              </p:cNvSpPr>
              <p:nvPr/>
            </p:nvSpPr>
            <p:spPr bwMode="auto">
              <a:xfrm>
                <a:off x="1610" y="2106"/>
                <a:ext cx="408" cy="169"/>
              </a:xfrm>
              <a:custGeom>
                <a:avLst/>
                <a:gdLst>
                  <a:gd name="T0" fmla="*/ 103 w 815"/>
                  <a:gd name="T1" fmla="*/ 270 h 339"/>
                  <a:gd name="T2" fmla="*/ 287 w 815"/>
                  <a:gd name="T3" fmla="*/ 325 h 339"/>
                  <a:gd name="T4" fmla="*/ 409 w 815"/>
                  <a:gd name="T5" fmla="*/ 339 h 339"/>
                  <a:gd name="T6" fmla="*/ 525 w 815"/>
                  <a:gd name="T7" fmla="*/ 335 h 339"/>
                  <a:gd name="T8" fmla="*/ 642 w 815"/>
                  <a:gd name="T9" fmla="*/ 295 h 339"/>
                  <a:gd name="T10" fmla="*/ 764 w 815"/>
                  <a:gd name="T11" fmla="*/ 236 h 339"/>
                  <a:gd name="T12" fmla="*/ 815 w 815"/>
                  <a:gd name="T13" fmla="*/ 177 h 339"/>
                  <a:gd name="T14" fmla="*/ 810 w 815"/>
                  <a:gd name="T15" fmla="*/ 103 h 339"/>
                  <a:gd name="T16" fmla="*/ 722 w 815"/>
                  <a:gd name="T17" fmla="*/ 40 h 339"/>
                  <a:gd name="T18" fmla="*/ 582 w 815"/>
                  <a:gd name="T19" fmla="*/ 18 h 339"/>
                  <a:gd name="T20" fmla="*/ 388 w 815"/>
                  <a:gd name="T21" fmla="*/ 0 h 339"/>
                  <a:gd name="T22" fmla="*/ 137 w 815"/>
                  <a:gd name="T23" fmla="*/ 38 h 339"/>
                  <a:gd name="T24" fmla="*/ 4 w 815"/>
                  <a:gd name="T25" fmla="*/ 124 h 339"/>
                  <a:gd name="T26" fmla="*/ 0 w 815"/>
                  <a:gd name="T27" fmla="*/ 194 h 339"/>
                  <a:gd name="T28" fmla="*/ 89 w 815"/>
                  <a:gd name="T29" fmla="*/ 267 h 339"/>
                  <a:gd name="T30" fmla="*/ 103 w 815"/>
                  <a:gd name="T31" fmla="*/ 270 h 339"/>
                  <a:gd name="T32" fmla="*/ 103 w 815"/>
                  <a:gd name="T33" fmla="*/ 270 h 3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5"/>
                  <a:gd name="T52" fmla="*/ 0 h 339"/>
                  <a:gd name="T53" fmla="*/ 815 w 815"/>
                  <a:gd name="T54" fmla="*/ 339 h 3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5" h="339">
                    <a:moveTo>
                      <a:pt x="103" y="270"/>
                    </a:moveTo>
                    <a:lnTo>
                      <a:pt x="287" y="325"/>
                    </a:lnTo>
                    <a:lnTo>
                      <a:pt x="409" y="339"/>
                    </a:lnTo>
                    <a:lnTo>
                      <a:pt x="525" y="335"/>
                    </a:lnTo>
                    <a:lnTo>
                      <a:pt x="642" y="295"/>
                    </a:lnTo>
                    <a:lnTo>
                      <a:pt x="764" y="236"/>
                    </a:lnTo>
                    <a:lnTo>
                      <a:pt x="815" y="177"/>
                    </a:lnTo>
                    <a:lnTo>
                      <a:pt x="810" y="103"/>
                    </a:lnTo>
                    <a:lnTo>
                      <a:pt x="722" y="40"/>
                    </a:lnTo>
                    <a:lnTo>
                      <a:pt x="582" y="18"/>
                    </a:lnTo>
                    <a:lnTo>
                      <a:pt x="388" y="0"/>
                    </a:lnTo>
                    <a:lnTo>
                      <a:pt x="137" y="38"/>
                    </a:lnTo>
                    <a:lnTo>
                      <a:pt x="4" y="124"/>
                    </a:lnTo>
                    <a:lnTo>
                      <a:pt x="0" y="194"/>
                    </a:lnTo>
                    <a:lnTo>
                      <a:pt x="89" y="267"/>
                    </a:lnTo>
                    <a:lnTo>
                      <a:pt x="103" y="270"/>
                    </a:lnTo>
                    <a:close/>
                  </a:path>
                </a:pathLst>
              </a:custGeom>
              <a:solidFill>
                <a:srgbClr val="B0C7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32" name="Freeform 126"/>
              <p:cNvSpPr>
                <a:spLocks/>
              </p:cNvSpPr>
              <p:nvPr/>
            </p:nvSpPr>
            <p:spPr bwMode="auto">
              <a:xfrm>
                <a:off x="1740" y="2203"/>
                <a:ext cx="209" cy="37"/>
              </a:xfrm>
              <a:custGeom>
                <a:avLst/>
                <a:gdLst>
                  <a:gd name="T0" fmla="*/ 405 w 418"/>
                  <a:gd name="T1" fmla="*/ 4 h 74"/>
                  <a:gd name="T2" fmla="*/ 415 w 418"/>
                  <a:gd name="T3" fmla="*/ 19 h 74"/>
                  <a:gd name="T4" fmla="*/ 411 w 418"/>
                  <a:gd name="T5" fmla="*/ 31 h 74"/>
                  <a:gd name="T6" fmla="*/ 392 w 418"/>
                  <a:gd name="T7" fmla="*/ 36 h 74"/>
                  <a:gd name="T8" fmla="*/ 375 w 418"/>
                  <a:gd name="T9" fmla="*/ 44 h 74"/>
                  <a:gd name="T10" fmla="*/ 360 w 418"/>
                  <a:gd name="T11" fmla="*/ 50 h 74"/>
                  <a:gd name="T12" fmla="*/ 342 w 418"/>
                  <a:gd name="T13" fmla="*/ 54 h 74"/>
                  <a:gd name="T14" fmla="*/ 323 w 418"/>
                  <a:gd name="T15" fmla="*/ 59 h 74"/>
                  <a:gd name="T16" fmla="*/ 306 w 418"/>
                  <a:gd name="T17" fmla="*/ 61 h 74"/>
                  <a:gd name="T18" fmla="*/ 287 w 418"/>
                  <a:gd name="T19" fmla="*/ 65 h 74"/>
                  <a:gd name="T20" fmla="*/ 268 w 418"/>
                  <a:gd name="T21" fmla="*/ 67 h 74"/>
                  <a:gd name="T22" fmla="*/ 251 w 418"/>
                  <a:gd name="T23" fmla="*/ 69 h 74"/>
                  <a:gd name="T24" fmla="*/ 232 w 418"/>
                  <a:gd name="T25" fmla="*/ 69 h 74"/>
                  <a:gd name="T26" fmla="*/ 213 w 418"/>
                  <a:gd name="T27" fmla="*/ 71 h 74"/>
                  <a:gd name="T28" fmla="*/ 194 w 418"/>
                  <a:gd name="T29" fmla="*/ 71 h 74"/>
                  <a:gd name="T30" fmla="*/ 175 w 418"/>
                  <a:gd name="T31" fmla="*/ 71 h 74"/>
                  <a:gd name="T32" fmla="*/ 156 w 418"/>
                  <a:gd name="T33" fmla="*/ 73 h 74"/>
                  <a:gd name="T34" fmla="*/ 137 w 418"/>
                  <a:gd name="T35" fmla="*/ 74 h 74"/>
                  <a:gd name="T36" fmla="*/ 120 w 418"/>
                  <a:gd name="T37" fmla="*/ 71 h 74"/>
                  <a:gd name="T38" fmla="*/ 103 w 418"/>
                  <a:gd name="T39" fmla="*/ 69 h 74"/>
                  <a:gd name="T40" fmla="*/ 86 w 418"/>
                  <a:gd name="T41" fmla="*/ 69 h 74"/>
                  <a:gd name="T42" fmla="*/ 67 w 418"/>
                  <a:gd name="T43" fmla="*/ 69 h 74"/>
                  <a:gd name="T44" fmla="*/ 56 w 418"/>
                  <a:gd name="T45" fmla="*/ 69 h 74"/>
                  <a:gd name="T46" fmla="*/ 42 w 418"/>
                  <a:gd name="T47" fmla="*/ 67 h 74"/>
                  <a:gd name="T48" fmla="*/ 27 w 418"/>
                  <a:gd name="T49" fmla="*/ 63 h 74"/>
                  <a:gd name="T50" fmla="*/ 12 w 418"/>
                  <a:gd name="T51" fmla="*/ 59 h 74"/>
                  <a:gd name="T52" fmla="*/ 8 w 418"/>
                  <a:gd name="T53" fmla="*/ 54 h 74"/>
                  <a:gd name="T54" fmla="*/ 2 w 418"/>
                  <a:gd name="T55" fmla="*/ 42 h 74"/>
                  <a:gd name="T56" fmla="*/ 10 w 418"/>
                  <a:gd name="T57" fmla="*/ 36 h 74"/>
                  <a:gd name="T58" fmla="*/ 29 w 418"/>
                  <a:gd name="T59" fmla="*/ 36 h 74"/>
                  <a:gd name="T60" fmla="*/ 48 w 418"/>
                  <a:gd name="T61" fmla="*/ 36 h 74"/>
                  <a:gd name="T62" fmla="*/ 69 w 418"/>
                  <a:gd name="T63" fmla="*/ 38 h 74"/>
                  <a:gd name="T64" fmla="*/ 90 w 418"/>
                  <a:gd name="T65" fmla="*/ 38 h 74"/>
                  <a:gd name="T66" fmla="*/ 111 w 418"/>
                  <a:gd name="T67" fmla="*/ 40 h 74"/>
                  <a:gd name="T68" fmla="*/ 132 w 418"/>
                  <a:gd name="T69" fmla="*/ 42 h 74"/>
                  <a:gd name="T70" fmla="*/ 152 w 418"/>
                  <a:gd name="T71" fmla="*/ 42 h 74"/>
                  <a:gd name="T72" fmla="*/ 170 w 418"/>
                  <a:gd name="T73" fmla="*/ 40 h 74"/>
                  <a:gd name="T74" fmla="*/ 185 w 418"/>
                  <a:gd name="T75" fmla="*/ 40 h 74"/>
                  <a:gd name="T76" fmla="*/ 200 w 418"/>
                  <a:gd name="T77" fmla="*/ 40 h 74"/>
                  <a:gd name="T78" fmla="*/ 217 w 418"/>
                  <a:gd name="T79" fmla="*/ 40 h 74"/>
                  <a:gd name="T80" fmla="*/ 232 w 418"/>
                  <a:gd name="T81" fmla="*/ 38 h 74"/>
                  <a:gd name="T82" fmla="*/ 247 w 418"/>
                  <a:gd name="T83" fmla="*/ 36 h 74"/>
                  <a:gd name="T84" fmla="*/ 263 w 418"/>
                  <a:gd name="T85" fmla="*/ 36 h 74"/>
                  <a:gd name="T86" fmla="*/ 280 w 418"/>
                  <a:gd name="T87" fmla="*/ 35 h 74"/>
                  <a:gd name="T88" fmla="*/ 293 w 418"/>
                  <a:gd name="T89" fmla="*/ 33 h 74"/>
                  <a:gd name="T90" fmla="*/ 308 w 418"/>
                  <a:gd name="T91" fmla="*/ 29 h 74"/>
                  <a:gd name="T92" fmla="*/ 323 w 418"/>
                  <a:gd name="T93" fmla="*/ 25 h 74"/>
                  <a:gd name="T94" fmla="*/ 339 w 418"/>
                  <a:gd name="T95" fmla="*/ 21 h 74"/>
                  <a:gd name="T96" fmla="*/ 354 w 418"/>
                  <a:gd name="T97" fmla="*/ 17 h 74"/>
                  <a:gd name="T98" fmla="*/ 367 w 418"/>
                  <a:gd name="T99" fmla="*/ 14 h 74"/>
                  <a:gd name="T100" fmla="*/ 382 w 418"/>
                  <a:gd name="T101" fmla="*/ 8 h 74"/>
                  <a:gd name="T102" fmla="*/ 396 w 418"/>
                  <a:gd name="T103" fmla="*/ 4 h 74"/>
                  <a:gd name="T104" fmla="*/ 403 w 418"/>
                  <a:gd name="T105" fmla="*/ 0 h 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18"/>
                  <a:gd name="T160" fmla="*/ 0 h 74"/>
                  <a:gd name="T161" fmla="*/ 418 w 418"/>
                  <a:gd name="T162" fmla="*/ 74 h 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18" h="74">
                    <a:moveTo>
                      <a:pt x="403" y="0"/>
                    </a:moveTo>
                    <a:lnTo>
                      <a:pt x="405" y="4"/>
                    </a:lnTo>
                    <a:lnTo>
                      <a:pt x="411" y="12"/>
                    </a:lnTo>
                    <a:lnTo>
                      <a:pt x="415" y="19"/>
                    </a:lnTo>
                    <a:lnTo>
                      <a:pt x="418" y="27"/>
                    </a:lnTo>
                    <a:lnTo>
                      <a:pt x="411" y="31"/>
                    </a:lnTo>
                    <a:lnTo>
                      <a:pt x="401" y="35"/>
                    </a:lnTo>
                    <a:lnTo>
                      <a:pt x="392" y="36"/>
                    </a:lnTo>
                    <a:lnTo>
                      <a:pt x="384" y="40"/>
                    </a:lnTo>
                    <a:lnTo>
                      <a:pt x="375" y="44"/>
                    </a:lnTo>
                    <a:lnTo>
                      <a:pt x="367" y="48"/>
                    </a:lnTo>
                    <a:lnTo>
                      <a:pt x="360" y="50"/>
                    </a:lnTo>
                    <a:lnTo>
                      <a:pt x="350" y="54"/>
                    </a:lnTo>
                    <a:lnTo>
                      <a:pt x="342" y="54"/>
                    </a:lnTo>
                    <a:lnTo>
                      <a:pt x="333" y="55"/>
                    </a:lnTo>
                    <a:lnTo>
                      <a:pt x="323" y="59"/>
                    </a:lnTo>
                    <a:lnTo>
                      <a:pt x="316" y="61"/>
                    </a:lnTo>
                    <a:lnTo>
                      <a:pt x="306" y="61"/>
                    </a:lnTo>
                    <a:lnTo>
                      <a:pt x="297" y="63"/>
                    </a:lnTo>
                    <a:lnTo>
                      <a:pt x="287" y="65"/>
                    </a:lnTo>
                    <a:lnTo>
                      <a:pt x="280" y="67"/>
                    </a:lnTo>
                    <a:lnTo>
                      <a:pt x="268" y="67"/>
                    </a:lnTo>
                    <a:lnTo>
                      <a:pt x="261" y="67"/>
                    </a:lnTo>
                    <a:lnTo>
                      <a:pt x="251" y="69"/>
                    </a:lnTo>
                    <a:lnTo>
                      <a:pt x="242" y="69"/>
                    </a:lnTo>
                    <a:lnTo>
                      <a:pt x="232" y="69"/>
                    </a:lnTo>
                    <a:lnTo>
                      <a:pt x="223" y="71"/>
                    </a:lnTo>
                    <a:lnTo>
                      <a:pt x="213" y="71"/>
                    </a:lnTo>
                    <a:lnTo>
                      <a:pt x="204" y="71"/>
                    </a:lnTo>
                    <a:lnTo>
                      <a:pt x="194" y="71"/>
                    </a:lnTo>
                    <a:lnTo>
                      <a:pt x="185" y="71"/>
                    </a:lnTo>
                    <a:lnTo>
                      <a:pt x="175" y="71"/>
                    </a:lnTo>
                    <a:lnTo>
                      <a:pt x="166" y="73"/>
                    </a:lnTo>
                    <a:lnTo>
                      <a:pt x="156" y="73"/>
                    </a:lnTo>
                    <a:lnTo>
                      <a:pt x="147" y="74"/>
                    </a:lnTo>
                    <a:lnTo>
                      <a:pt x="137" y="74"/>
                    </a:lnTo>
                    <a:lnTo>
                      <a:pt x="128" y="74"/>
                    </a:lnTo>
                    <a:lnTo>
                      <a:pt x="120" y="71"/>
                    </a:lnTo>
                    <a:lnTo>
                      <a:pt x="111" y="71"/>
                    </a:lnTo>
                    <a:lnTo>
                      <a:pt x="103" y="69"/>
                    </a:lnTo>
                    <a:lnTo>
                      <a:pt x="95" y="69"/>
                    </a:lnTo>
                    <a:lnTo>
                      <a:pt x="86" y="69"/>
                    </a:lnTo>
                    <a:lnTo>
                      <a:pt x="76" y="69"/>
                    </a:lnTo>
                    <a:lnTo>
                      <a:pt x="67" y="69"/>
                    </a:lnTo>
                    <a:lnTo>
                      <a:pt x="59" y="71"/>
                    </a:lnTo>
                    <a:lnTo>
                      <a:pt x="56" y="69"/>
                    </a:lnTo>
                    <a:lnTo>
                      <a:pt x="50" y="69"/>
                    </a:lnTo>
                    <a:lnTo>
                      <a:pt x="42" y="67"/>
                    </a:lnTo>
                    <a:lnTo>
                      <a:pt x="35" y="65"/>
                    </a:lnTo>
                    <a:lnTo>
                      <a:pt x="27" y="63"/>
                    </a:lnTo>
                    <a:lnTo>
                      <a:pt x="19" y="61"/>
                    </a:lnTo>
                    <a:lnTo>
                      <a:pt x="12" y="59"/>
                    </a:lnTo>
                    <a:lnTo>
                      <a:pt x="10" y="59"/>
                    </a:lnTo>
                    <a:lnTo>
                      <a:pt x="8" y="54"/>
                    </a:lnTo>
                    <a:lnTo>
                      <a:pt x="4" y="48"/>
                    </a:lnTo>
                    <a:lnTo>
                      <a:pt x="2" y="42"/>
                    </a:lnTo>
                    <a:lnTo>
                      <a:pt x="0" y="38"/>
                    </a:lnTo>
                    <a:lnTo>
                      <a:pt x="10" y="36"/>
                    </a:lnTo>
                    <a:lnTo>
                      <a:pt x="19" y="36"/>
                    </a:lnTo>
                    <a:lnTo>
                      <a:pt x="29" y="36"/>
                    </a:lnTo>
                    <a:lnTo>
                      <a:pt x="40" y="36"/>
                    </a:lnTo>
                    <a:lnTo>
                      <a:pt x="48" y="36"/>
                    </a:lnTo>
                    <a:lnTo>
                      <a:pt x="59" y="36"/>
                    </a:lnTo>
                    <a:lnTo>
                      <a:pt x="69" y="38"/>
                    </a:lnTo>
                    <a:lnTo>
                      <a:pt x="80" y="38"/>
                    </a:lnTo>
                    <a:lnTo>
                      <a:pt x="90" y="38"/>
                    </a:lnTo>
                    <a:lnTo>
                      <a:pt x="101" y="40"/>
                    </a:lnTo>
                    <a:lnTo>
                      <a:pt x="111" y="40"/>
                    </a:lnTo>
                    <a:lnTo>
                      <a:pt x="122" y="42"/>
                    </a:lnTo>
                    <a:lnTo>
                      <a:pt x="132" y="42"/>
                    </a:lnTo>
                    <a:lnTo>
                      <a:pt x="141" y="42"/>
                    </a:lnTo>
                    <a:lnTo>
                      <a:pt x="152" y="42"/>
                    </a:lnTo>
                    <a:lnTo>
                      <a:pt x="164" y="42"/>
                    </a:lnTo>
                    <a:lnTo>
                      <a:pt x="170" y="40"/>
                    </a:lnTo>
                    <a:lnTo>
                      <a:pt x="179" y="40"/>
                    </a:lnTo>
                    <a:lnTo>
                      <a:pt x="185" y="40"/>
                    </a:lnTo>
                    <a:lnTo>
                      <a:pt x="194" y="40"/>
                    </a:lnTo>
                    <a:lnTo>
                      <a:pt x="200" y="40"/>
                    </a:lnTo>
                    <a:lnTo>
                      <a:pt x="209" y="40"/>
                    </a:lnTo>
                    <a:lnTo>
                      <a:pt x="217" y="40"/>
                    </a:lnTo>
                    <a:lnTo>
                      <a:pt x="225" y="40"/>
                    </a:lnTo>
                    <a:lnTo>
                      <a:pt x="232" y="38"/>
                    </a:lnTo>
                    <a:lnTo>
                      <a:pt x="240" y="38"/>
                    </a:lnTo>
                    <a:lnTo>
                      <a:pt x="247" y="36"/>
                    </a:lnTo>
                    <a:lnTo>
                      <a:pt x="255" y="36"/>
                    </a:lnTo>
                    <a:lnTo>
                      <a:pt x="263" y="36"/>
                    </a:lnTo>
                    <a:lnTo>
                      <a:pt x="272" y="35"/>
                    </a:lnTo>
                    <a:lnTo>
                      <a:pt x="280" y="35"/>
                    </a:lnTo>
                    <a:lnTo>
                      <a:pt x="287" y="35"/>
                    </a:lnTo>
                    <a:lnTo>
                      <a:pt x="293" y="33"/>
                    </a:lnTo>
                    <a:lnTo>
                      <a:pt x="303" y="31"/>
                    </a:lnTo>
                    <a:lnTo>
                      <a:pt x="308" y="29"/>
                    </a:lnTo>
                    <a:lnTo>
                      <a:pt x="318" y="27"/>
                    </a:lnTo>
                    <a:lnTo>
                      <a:pt x="323" y="25"/>
                    </a:lnTo>
                    <a:lnTo>
                      <a:pt x="331" y="23"/>
                    </a:lnTo>
                    <a:lnTo>
                      <a:pt x="339" y="21"/>
                    </a:lnTo>
                    <a:lnTo>
                      <a:pt x="346" y="21"/>
                    </a:lnTo>
                    <a:lnTo>
                      <a:pt x="354" y="17"/>
                    </a:lnTo>
                    <a:lnTo>
                      <a:pt x="361" y="16"/>
                    </a:lnTo>
                    <a:lnTo>
                      <a:pt x="367" y="14"/>
                    </a:lnTo>
                    <a:lnTo>
                      <a:pt x="375" y="12"/>
                    </a:lnTo>
                    <a:lnTo>
                      <a:pt x="382" y="8"/>
                    </a:lnTo>
                    <a:lnTo>
                      <a:pt x="390" y="6"/>
                    </a:lnTo>
                    <a:lnTo>
                      <a:pt x="396" y="4"/>
                    </a:lnTo>
                    <a:lnTo>
                      <a:pt x="4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33" name="Freeform 127"/>
              <p:cNvSpPr>
                <a:spLocks/>
              </p:cNvSpPr>
              <p:nvPr/>
            </p:nvSpPr>
            <p:spPr bwMode="auto">
              <a:xfrm>
                <a:off x="1611" y="2175"/>
                <a:ext cx="424" cy="410"/>
              </a:xfrm>
              <a:custGeom>
                <a:avLst/>
                <a:gdLst>
                  <a:gd name="T0" fmla="*/ 0 w 847"/>
                  <a:gd name="T1" fmla="*/ 80 h 821"/>
                  <a:gd name="T2" fmla="*/ 44 w 847"/>
                  <a:gd name="T3" fmla="*/ 280 h 821"/>
                  <a:gd name="T4" fmla="*/ 171 w 847"/>
                  <a:gd name="T5" fmla="*/ 798 h 821"/>
                  <a:gd name="T6" fmla="*/ 363 w 847"/>
                  <a:gd name="T7" fmla="*/ 821 h 821"/>
                  <a:gd name="T8" fmla="*/ 686 w 847"/>
                  <a:gd name="T9" fmla="*/ 783 h 821"/>
                  <a:gd name="T10" fmla="*/ 768 w 847"/>
                  <a:gd name="T11" fmla="*/ 437 h 821"/>
                  <a:gd name="T12" fmla="*/ 804 w 847"/>
                  <a:gd name="T13" fmla="*/ 187 h 821"/>
                  <a:gd name="T14" fmla="*/ 838 w 847"/>
                  <a:gd name="T15" fmla="*/ 57 h 821"/>
                  <a:gd name="T16" fmla="*/ 847 w 847"/>
                  <a:gd name="T17" fmla="*/ 17 h 821"/>
                  <a:gd name="T18" fmla="*/ 840 w 847"/>
                  <a:gd name="T19" fmla="*/ 0 h 821"/>
                  <a:gd name="T20" fmla="*/ 758 w 847"/>
                  <a:gd name="T21" fmla="*/ 101 h 821"/>
                  <a:gd name="T22" fmla="*/ 629 w 847"/>
                  <a:gd name="T23" fmla="*/ 160 h 821"/>
                  <a:gd name="T24" fmla="*/ 536 w 847"/>
                  <a:gd name="T25" fmla="*/ 192 h 821"/>
                  <a:gd name="T26" fmla="*/ 441 w 847"/>
                  <a:gd name="T27" fmla="*/ 204 h 821"/>
                  <a:gd name="T28" fmla="*/ 238 w 847"/>
                  <a:gd name="T29" fmla="*/ 177 h 821"/>
                  <a:gd name="T30" fmla="*/ 65 w 847"/>
                  <a:gd name="T31" fmla="*/ 112 h 821"/>
                  <a:gd name="T32" fmla="*/ 0 w 847"/>
                  <a:gd name="T33" fmla="*/ 80 h 821"/>
                  <a:gd name="T34" fmla="*/ 0 w 847"/>
                  <a:gd name="T35" fmla="*/ 80 h 8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47"/>
                  <a:gd name="T55" fmla="*/ 0 h 821"/>
                  <a:gd name="T56" fmla="*/ 847 w 847"/>
                  <a:gd name="T57" fmla="*/ 821 h 8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47" h="821">
                    <a:moveTo>
                      <a:pt x="0" y="80"/>
                    </a:moveTo>
                    <a:lnTo>
                      <a:pt x="44" y="280"/>
                    </a:lnTo>
                    <a:lnTo>
                      <a:pt x="171" y="798"/>
                    </a:lnTo>
                    <a:lnTo>
                      <a:pt x="363" y="821"/>
                    </a:lnTo>
                    <a:lnTo>
                      <a:pt x="686" y="783"/>
                    </a:lnTo>
                    <a:lnTo>
                      <a:pt x="768" y="437"/>
                    </a:lnTo>
                    <a:lnTo>
                      <a:pt x="804" y="187"/>
                    </a:lnTo>
                    <a:lnTo>
                      <a:pt x="838" y="57"/>
                    </a:lnTo>
                    <a:lnTo>
                      <a:pt x="847" y="17"/>
                    </a:lnTo>
                    <a:lnTo>
                      <a:pt x="840" y="0"/>
                    </a:lnTo>
                    <a:lnTo>
                      <a:pt x="758" y="101"/>
                    </a:lnTo>
                    <a:lnTo>
                      <a:pt x="629" y="160"/>
                    </a:lnTo>
                    <a:lnTo>
                      <a:pt x="536" y="192"/>
                    </a:lnTo>
                    <a:lnTo>
                      <a:pt x="441" y="204"/>
                    </a:lnTo>
                    <a:lnTo>
                      <a:pt x="238" y="177"/>
                    </a:lnTo>
                    <a:lnTo>
                      <a:pt x="65" y="112"/>
                    </a:lnTo>
                    <a:lnTo>
                      <a:pt x="0" y="80"/>
                    </a:lnTo>
                    <a:close/>
                  </a:path>
                </a:pathLst>
              </a:custGeom>
              <a:solidFill>
                <a:srgbClr val="BDC9D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34" name="Freeform 128"/>
              <p:cNvSpPr>
                <a:spLocks/>
              </p:cNvSpPr>
              <p:nvPr/>
            </p:nvSpPr>
            <p:spPr bwMode="auto">
              <a:xfrm>
                <a:off x="1775" y="2245"/>
                <a:ext cx="227" cy="53"/>
              </a:xfrm>
              <a:custGeom>
                <a:avLst/>
                <a:gdLst>
                  <a:gd name="T0" fmla="*/ 444 w 454"/>
                  <a:gd name="T1" fmla="*/ 9 h 106"/>
                  <a:gd name="T2" fmla="*/ 446 w 454"/>
                  <a:gd name="T3" fmla="*/ 27 h 106"/>
                  <a:gd name="T4" fmla="*/ 427 w 454"/>
                  <a:gd name="T5" fmla="*/ 36 h 106"/>
                  <a:gd name="T6" fmla="*/ 408 w 454"/>
                  <a:gd name="T7" fmla="*/ 46 h 106"/>
                  <a:gd name="T8" fmla="*/ 389 w 454"/>
                  <a:gd name="T9" fmla="*/ 53 h 106"/>
                  <a:gd name="T10" fmla="*/ 368 w 454"/>
                  <a:gd name="T11" fmla="*/ 61 h 106"/>
                  <a:gd name="T12" fmla="*/ 349 w 454"/>
                  <a:gd name="T13" fmla="*/ 68 h 106"/>
                  <a:gd name="T14" fmla="*/ 328 w 454"/>
                  <a:gd name="T15" fmla="*/ 74 h 106"/>
                  <a:gd name="T16" fmla="*/ 308 w 454"/>
                  <a:gd name="T17" fmla="*/ 80 h 106"/>
                  <a:gd name="T18" fmla="*/ 287 w 454"/>
                  <a:gd name="T19" fmla="*/ 85 h 106"/>
                  <a:gd name="T20" fmla="*/ 266 w 454"/>
                  <a:gd name="T21" fmla="*/ 91 h 106"/>
                  <a:gd name="T22" fmla="*/ 245 w 454"/>
                  <a:gd name="T23" fmla="*/ 95 h 106"/>
                  <a:gd name="T24" fmla="*/ 224 w 454"/>
                  <a:gd name="T25" fmla="*/ 99 h 106"/>
                  <a:gd name="T26" fmla="*/ 203 w 454"/>
                  <a:gd name="T27" fmla="*/ 101 h 106"/>
                  <a:gd name="T28" fmla="*/ 182 w 454"/>
                  <a:gd name="T29" fmla="*/ 103 h 106"/>
                  <a:gd name="T30" fmla="*/ 159 w 454"/>
                  <a:gd name="T31" fmla="*/ 104 h 106"/>
                  <a:gd name="T32" fmla="*/ 138 w 454"/>
                  <a:gd name="T33" fmla="*/ 104 h 106"/>
                  <a:gd name="T34" fmla="*/ 118 w 454"/>
                  <a:gd name="T35" fmla="*/ 104 h 106"/>
                  <a:gd name="T36" fmla="*/ 95 w 454"/>
                  <a:gd name="T37" fmla="*/ 104 h 106"/>
                  <a:gd name="T38" fmla="*/ 72 w 454"/>
                  <a:gd name="T39" fmla="*/ 103 h 106"/>
                  <a:gd name="T40" fmla="*/ 51 w 454"/>
                  <a:gd name="T41" fmla="*/ 101 h 106"/>
                  <a:gd name="T42" fmla="*/ 30 w 454"/>
                  <a:gd name="T43" fmla="*/ 97 h 106"/>
                  <a:gd name="T44" fmla="*/ 9 w 454"/>
                  <a:gd name="T45" fmla="*/ 93 h 106"/>
                  <a:gd name="T46" fmla="*/ 4 w 454"/>
                  <a:gd name="T47" fmla="*/ 66 h 106"/>
                  <a:gd name="T48" fmla="*/ 19 w 454"/>
                  <a:gd name="T49" fmla="*/ 61 h 106"/>
                  <a:gd name="T50" fmla="*/ 49 w 454"/>
                  <a:gd name="T51" fmla="*/ 70 h 106"/>
                  <a:gd name="T52" fmla="*/ 70 w 454"/>
                  <a:gd name="T53" fmla="*/ 76 h 106"/>
                  <a:gd name="T54" fmla="*/ 89 w 454"/>
                  <a:gd name="T55" fmla="*/ 74 h 106"/>
                  <a:gd name="T56" fmla="*/ 106 w 454"/>
                  <a:gd name="T57" fmla="*/ 74 h 106"/>
                  <a:gd name="T58" fmla="*/ 123 w 454"/>
                  <a:gd name="T59" fmla="*/ 74 h 106"/>
                  <a:gd name="T60" fmla="*/ 140 w 454"/>
                  <a:gd name="T61" fmla="*/ 72 h 106"/>
                  <a:gd name="T62" fmla="*/ 157 w 454"/>
                  <a:gd name="T63" fmla="*/ 72 h 106"/>
                  <a:gd name="T64" fmla="*/ 176 w 454"/>
                  <a:gd name="T65" fmla="*/ 72 h 106"/>
                  <a:gd name="T66" fmla="*/ 192 w 454"/>
                  <a:gd name="T67" fmla="*/ 68 h 106"/>
                  <a:gd name="T68" fmla="*/ 209 w 454"/>
                  <a:gd name="T69" fmla="*/ 66 h 106"/>
                  <a:gd name="T70" fmla="*/ 226 w 454"/>
                  <a:gd name="T71" fmla="*/ 63 h 106"/>
                  <a:gd name="T72" fmla="*/ 243 w 454"/>
                  <a:gd name="T73" fmla="*/ 61 h 106"/>
                  <a:gd name="T74" fmla="*/ 260 w 454"/>
                  <a:gd name="T75" fmla="*/ 57 h 106"/>
                  <a:gd name="T76" fmla="*/ 287 w 454"/>
                  <a:gd name="T77" fmla="*/ 51 h 106"/>
                  <a:gd name="T78" fmla="*/ 319 w 454"/>
                  <a:gd name="T79" fmla="*/ 40 h 106"/>
                  <a:gd name="T80" fmla="*/ 351 w 454"/>
                  <a:gd name="T81" fmla="*/ 32 h 106"/>
                  <a:gd name="T82" fmla="*/ 384 w 454"/>
                  <a:gd name="T83" fmla="*/ 19 h 106"/>
                  <a:gd name="T84" fmla="*/ 416 w 454"/>
                  <a:gd name="T85" fmla="*/ 8 h 106"/>
                  <a:gd name="T86" fmla="*/ 437 w 454"/>
                  <a:gd name="T87" fmla="*/ 0 h 1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4"/>
                  <a:gd name="T133" fmla="*/ 0 h 106"/>
                  <a:gd name="T134" fmla="*/ 454 w 454"/>
                  <a:gd name="T135" fmla="*/ 106 h 1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4" h="106">
                    <a:moveTo>
                      <a:pt x="437" y="0"/>
                    </a:moveTo>
                    <a:lnTo>
                      <a:pt x="439" y="2"/>
                    </a:lnTo>
                    <a:lnTo>
                      <a:pt x="444" y="9"/>
                    </a:lnTo>
                    <a:lnTo>
                      <a:pt x="450" y="17"/>
                    </a:lnTo>
                    <a:lnTo>
                      <a:pt x="454" y="25"/>
                    </a:lnTo>
                    <a:lnTo>
                      <a:pt x="446" y="27"/>
                    </a:lnTo>
                    <a:lnTo>
                      <a:pt x="441" y="30"/>
                    </a:lnTo>
                    <a:lnTo>
                      <a:pt x="433" y="34"/>
                    </a:lnTo>
                    <a:lnTo>
                      <a:pt x="427" y="36"/>
                    </a:lnTo>
                    <a:lnTo>
                      <a:pt x="420" y="38"/>
                    </a:lnTo>
                    <a:lnTo>
                      <a:pt x="414" y="42"/>
                    </a:lnTo>
                    <a:lnTo>
                      <a:pt x="408" y="46"/>
                    </a:lnTo>
                    <a:lnTo>
                      <a:pt x="403" y="47"/>
                    </a:lnTo>
                    <a:lnTo>
                      <a:pt x="395" y="49"/>
                    </a:lnTo>
                    <a:lnTo>
                      <a:pt x="389" y="53"/>
                    </a:lnTo>
                    <a:lnTo>
                      <a:pt x="382" y="55"/>
                    </a:lnTo>
                    <a:lnTo>
                      <a:pt x="376" y="59"/>
                    </a:lnTo>
                    <a:lnTo>
                      <a:pt x="368" y="61"/>
                    </a:lnTo>
                    <a:lnTo>
                      <a:pt x="363" y="63"/>
                    </a:lnTo>
                    <a:lnTo>
                      <a:pt x="355" y="65"/>
                    </a:lnTo>
                    <a:lnTo>
                      <a:pt x="349" y="68"/>
                    </a:lnTo>
                    <a:lnTo>
                      <a:pt x="342" y="70"/>
                    </a:lnTo>
                    <a:lnTo>
                      <a:pt x="334" y="72"/>
                    </a:lnTo>
                    <a:lnTo>
                      <a:pt x="328" y="74"/>
                    </a:lnTo>
                    <a:lnTo>
                      <a:pt x="321" y="76"/>
                    </a:lnTo>
                    <a:lnTo>
                      <a:pt x="315" y="78"/>
                    </a:lnTo>
                    <a:lnTo>
                      <a:pt x="308" y="80"/>
                    </a:lnTo>
                    <a:lnTo>
                      <a:pt x="300" y="82"/>
                    </a:lnTo>
                    <a:lnTo>
                      <a:pt x="294" y="85"/>
                    </a:lnTo>
                    <a:lnTo>
                      <a:pt x="287" y="85"/>
                    </a:lnTo>
                    <a:lnTo>
                      <a:pt x="279" y="87"/>
                    </a:lnTo>
                    <a:lnTo>
                      <a:pt x="273" y="89"/>
                    </a:lnTo>
                    <a:lnTo>
                      <a:pt x="266" y="91"/>
                    </a:lnTo>
                    <a:lnTo>
                      <a:pt x="260" y="91"/>
                    </a:lnTo>
                    <a:lnTo>
                      <a:pt x="252" y="93"/>
                    </a:lnTo>
                    <a:lnTo>
                      <a:pt x="245" y="95"/>
                    </a:lnTo>
                    <a:lnTo>
                      <a:pt x="239" y="97"/>
                    </a:lnTo>
                    <a:lnTo>
                      <a:pt x="232" y="97"/>
                    </a:lnTo>
                    <a:lnTo>
                      <a:pt x="224" y="99"/>
                    </a:lnTo>
                    <a:lnTo>
                      <a:pt x="216" y="99"/>
                    </a:lnTo>
                    <a:lnTo>
                      <a:pt x="211" y="101"/>
                    </a:lnTo>
                    <a:lnTo>
                      <a:pt x="203" y="101"/>
                    </a:lnTo>
                    <a:lnTo>
                      <a:pt x="195" y="101"/>
                    </a:lnTo>
                    <a:lnTo>
                      <a:pt x="188" y="103"/>
                    </a:lnTo>
                    <a:lnTo>
                      <a:pt x="182" y="103"/>
                    </a:lnTo>
                    <a:lnTo>
                      <a:pt x="175" y="103"/>
                    </a:lnTo>
                    <a:lnTo>
                      <a:pt x="167" y="104"/>
                    </a:lnTo>
                    <a:lnTo>
                      <a:pt x="159" y="104"/>
                    </a:lnTo>
                    <a:lnTo>
                      <a:pt x="154" y="104"/>
                    </a:lnTo>
                    <a:lnTo>
                      <a:pt x="146" y="104"/>
                    </a:lnTo>
                    <a:lnTo>
                      <a:pt x="138" y="104"/>
                    </a:lnTo>
                    <a:lnTo>
                      <a:pt x="131" y="104"/>
                    </a:lnTo>
                    <a:lnTo>
                      <a:pt x="125" y="106"/>
                    </a:lnTo>
                    <a:lnTo>
                      <a:pt x="118" y="104"/>
                    </a:lnTo>
                    <a:lnTo>
                      <a:pt x="110" y="104"/>
                    </a:lnTo>
                    <a:lnTo>
                      <a:pt x="102" y="104"/>
                    </a:lnTo>
                    <a:lnTo>
                      <a:pt x="95" y="104"/>
                    </a:lnTo>
                    <a:lnTo>
                      <a:pt x="87" y="103"/>
                    </a:lnTo>
                    <a:lnTo>
                      <a:pt x="81" y="103"/>
                    </a:lnTo>
                    <a:lnTo>
                      <a:pt x="72" y="103"/>
                    </a:lnTo>
                    <a:lnTo>
                      <a:pt x="66" y="103"/>
                    </a:lnTo>
                    <a:lnTo>
                      <a:pt x="59" y="101"/>
                    </a:lnTo>
                    <a:lnTo>
                      <a:pt x="51" y="101"/>
                    </a:lnTo>
                    <a:lnTo>
                      <a:pt x="43" y="99"/>
                    </a:lnTo>
                    <a:lnTo>
                      <a:pt x="38" y="99"/>
                    </a:lnTo>
                    <a:lnTo>
                      <a:pt x="30" y="97"/>
                    </a:lnTo>
                    <a:lnTo>
                      <a:pt x="23" y="95"/>
                    </a:lnTo>
                    <a:lnTo>
                      <a:pt x="15" y="93"/>
                    </a:lnTo>
                    <a:lnTo>
                      <a:pt x="9" y="93"/>
                    </a:lnTo>
                    <a:lnTo>
                      <a:pt x="4" y="82"/>
                    </a:lnTo>
                    <a:lnTo>
                      <a:pt x="0" y="74"/>
                    </a:lnTo>
                    <a:lnTo>
                      <a:pt x="4" y="66"/>
                    </a:lnTo>
                    <a:lnTo>
                      <a:pt x="9" y="65"/>
                    </a:lnTo>
                    <a:lnTo>
                      <a:pt x="13" y="61"/>
                    </a:lnTo>
                    <a:lnTo>
                      <a:pt x="19" y="61"/>
                    </a:lnTo>
                    <a:lnTo>
                      <a:pt x="28" y="63"/>
                    </a:lnTo>
                    <a:lnTo>
                      <a:pt x="38" y="66"/>
                    </a:lnTo>
                    <a:lnTo>
                      <a:pt x="49" y="70"/>
                    </a:lnTo>
                    <a:lnTo>
                      <a:pt x="59" y="74"/>
                    </a:lnTo>
                    <a:lnTo>
                      <a:pt x="64" y="74"/>
                    </a:lnTo>
                    <a:lnTo>
                      <a:pt x="70" y="76"/>
                    </a:lnTo>
                    <a:lnTo>
                      <a:pt x="78" y="74"/>
                    </a:lnTo>
                    <a:lnTo>
                      <a:pt x="83" y="74"/>
                    </a:lnTo>
                    <a:lnTo>
                      <a:pt x="89" y="74"/>
                    </a:lnTo>
                    <a:lnTo>
                      <a:pt x="95" y="74"/>
                    </a:lnTo>
                    <a:lnTo>
                      <a:pt x="100" y="74"/>
                    </a:lnTo>
                    <a:lnTo>
                      <a:pt x="106" y="74"/>
                    </a:lnTo>
                    <a:lnTo>
                      <a:pt x="112" y="74"/>
                    </a:lnTo>
                    <a:lnTo>
                      <a:pt x="118" y="74"/>
                    </a:lnTo>
                    <a:lnTo>
                      <a:pt x="123" y="74"/>
                    </a:lnTo>
                    <a:lnTo>
                      <a:pt x="129" y="74"/>
                    </a:lnTo>
                    <a:lnTo>
                      <a:pt x="135" y="72"/>
                    </a:lnTo>
                    <a:lnTo>
                      <a:pt x="140" y="72"/>
                    </a:lnTo>
                    <a:lnTo>
                      <a:pt x="146" y="72"/>
                    </a:lnTo>
                    <a:lnTo>
                      <a:pt x="152" y="72"/>
                    </a:lnTo>
                    <a:lnTo>
                      <a:pt x="157" y="72"/>
                    </a:lnTo>
                    <a:lnTo>
                      <a:pt x="163" y="72"/>
                    </a:lnTo>
                    <a:lnTo>
                      <a:pt x="169" y="72"/>
                    </a:lnTo>
                    <a:lnTo>
                      <a:pt x="176" y="72"/>
                    </a:lnTo>
                    <a:lnTo>
                      <a:pt x="180" y="70"/>
                    </a:lnTo>
                    <a:lnTo>
                      <a:pt x="186" y="70"/>
                    </a:lnTo>
                    <a:lnTo>
                      <a:pt x="192" y="68"/>
                    </a:lnTo>
                    <a:lnTo>
                      <a:pt x="197" y="68"/>
                    </a:lnTo>
                    <a:lnTo>
                      <a:pt x="203" y="66"/>
                    </a:lnTo>
                    <a:lnTo>
                      <a:pt x="209" y="66"/>
                    </a:lnTo>
                    <a:lnTo>
                      <a:pt x="214" y="65"/>
                    </a:lnTo>
                    <a:lnTo>
                      <a:pt x="220" y="65"/>
                    </a:lnTo>
                    <a:lnTo>
                      <a:pt x="226" y="63"/>
                    </a:lnTo>
                    <a:lnTo>
                      <a:pt x="232" y="63"/>
                    </a:lnTo>
                    <a:lnTo>
                      <a:pt x="237" y="61"/>
                    </a:lnTo>
                    <a:lnTo>
                      <a:pt x="243" y="61"/>
                    </a:lnTo>
                    <a:lnTo>
                      <a:pt x="249" y="59"/>
                    </a:lnTo>
                    <a:lnTo>
                      <a:pt x="252" y="59"/>
                    </a:lnTo>
                    <a:lnTo>
                      <a:pt x="260" y="57"/>
                    </a:lnTo>
                    <a:lnTo>
                      <a:pt x="266" y="57"/>
                    </a:lnTo>
                    <a:lnTo>
                      <a:pt x="275" y="53"/>
                    </a:lnTo>
                    <a:lnTo>
                      <a:pt x="287" y="51"/>
                    </a:lnTo>
                    <a:lnTo>
                      <a:pt x="298" y="47"/>
                    </a:lnTo>
                    <a:lnTo>
                      <a:pt x="308" y="46"/>
                    </a:lnTo>
                    <a:lnTo>
                      <a:pt x="319" y="40"/>
                    </a:lnTo>
                    <a:lnTo>
                      <a:pt x="330" y="38"/>
                    </a:lnTo>
                    <a:lnTo>
                      <a:pt x="340" y="34"/>
                    </a:lnTo>
                    <a:lnTo>
                      <a:pt x="351" y="32"/>
                    </a:lnTo>
                    <a:lnTo>
                      <a:pt x="361" y="27"/>
                    </a:lnTo>
                    <a:lnTo>
                      <a:pt x="372" y="23"/>
                    </a:lnTo>
                    <a:lnTo>
                      <a:pt x="384" y="19"/>
                    </a:lnTo>
                    <a:lnTo>
                      <a:pt x="395" y="17"/>
                    </a:lnTo>
                    <a:lnTo>
                      <a:pt x="404" y="11"/>
                    </a:lnTo>
                    <a:lnTo>
                      <a:pt x="416" y="8"/>
                    </a:lnTo>
                    <a:lnTo>
                      <a:pt x="425" y="4"/>
                    </a:lnTo>
                    <a:lnTo>
                      <a:pt x="43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35" name="Freeform 129"/>
              <p:cNvSpPr>
                <a:spLocks/>
              </p:cNvSpPr>
              <p:nvPr/>
            </p:nvSpPr>
            <p:spPr bwMode="auto">
              <a:xfrm>
                <a:off x="1715" y="2235"/>
                <a:ext cx="283" cy="326"/>
              </a:xfrm>
              <a:custGeom>
                <a:avLst/>
                <a:gdLst>
                  <a:gd name="T0" fmla="*/ 566 w 566"/>
                  <a:gd name="T1" fmla="*/ 17 h 652"/>
                  <a:gd name="T2" fmla="*/ 553 w 566"/>
                  <a:gd name="T3" fmla="*/ 51 h 652"/>
                  <a:gd name="T4" fmla="*/ 538 w 566"/>
                  <a:gd name="T5" fmla="*/ 89 h 652"/>
                  <a:gd name="T6" fmla="*/ 530 w 566"/>
                  <a:gd name="T7" fmla="*/ 125 h 652"/>
                  <a:gd name="T8" fmla="*/ 523 w 566"/>
                  <a:gd name="T9" fmla="*/ 165 h 652"/>
                  <a:gd name="T10" fmla="*/ 515 w 566"/>
                  <a:gd name="T11" fmla="*/ 203 h 652"/>
                  <a:gd name="T12" fmla="*/ 507 w 566"/>
                  <a:gd name="T13" fmla="*/ 245 h 652"/>
                  <a:gd name="T14" fmla="*/ 500 w 566"/>
                  <a:gd name="T15" fmla="*/ 283 h 652"/>
                  <a:gd name="T16" fmla="*/ 492 w 566"/>
                  <a:gd name="T17" fmla="*/ 325 h 652"/>
                  <a:gd name="T18" fmla="*/ 485 w 566"/>
                  <a:gd name="T19" fmla="*/ 365 h 652"/>
                  <a:gd name="T20" fmla="*/ 477 w 566"/>
                  <a:gd name="T21" fmla="*/ 405 h 652"/>
                  <a:gd name="T22" fmla="*/ 468 w 566"/>
                  <a:gd name="T23" fmla="*/ 443 h 652"/>
                  <a:gd name="T24" fmla="*/ 460 w 566"/>
                  <a:gd name="T25" fmla="*/ 485 h 652"/>
                  <a:gd name="T26" fmla="*/ 449 w 566"/>
                  <a:gd name="T27" fmla="*/ 521 h 652"/>
                  <a:gd name="T28" fmla="*/ 437 w 566"/>
                  <a:gd name="T29" fmla="*/ 561 h 652"/>
                  <a:gd name="T30" fmla="*/ 424 w 566"/>
                  <a:gd name="T31" fmla="*/ 599 h 652"/>
                  <a:gd name="T32" fmla="*/ 388 w 566"/>
                  <a:gd name="T33" fmla="*/ 625 h 652"/>
                  <a:gd name="T34" fmla="*/ 346 w 566"/>
                  <a:gd name="T35" fmla="*/ 640 h 652"/>
                  <a:gd name="T36" fmla="*/ 302 w 566"/>
                  <a:gd name="T37" fmla="*/ 648 h 652"/>
                  <a:gd name="T38" fmla="*/ 257 w 566"/>
                  <a:gd name="T39" fmla="*/ 650 h 652"/>
                  <a:gd name="T40" fmla="*/ 211 w 566"/>
                  <a:gd name="T41" fmla="*/ 650 h 652"/>
                  <a:gd name="T42" fmla="*/ 164 w 566"/>
                  <a:gd name="T43" fmla="*/ 650 h 652"/>
                  <a:gd name="T44" fmla="*/ 118 w 566"/>
                  <a:gd name="T45" fmla="*/ 648 h 652"/>
                  <a:gd name="T46" fmla="*/ 72 w 566"/>
                  <a:gd name="T47" fmla="*/ 646 h 652"/>
                  <a:gd name="T48" fmla="*/ 29 w 566"/>
                  <a:gd name="T49" fmla="*/ 638 h 652"/>
                  <a:gd name="T50" fmla="*/ 4 w 566"/>
                  <a:gd name="T51" fmla="*/ 614 h 652"/>
                  <a:gd name="T52" fmla="*/ 40 w 566"/>
                  <a:gd name="T53" fmla="*/ 606 h 652"/>
                  <a:gd name="T54" fmla="*/ 89 w 566"/>
                  <a:gd name="T55" fmla="*/ 612 h 652"/>
                  <a:gd name="T56" fmla="*/ 118 w 566"/>
                  <a:gd name="T57" fmla="*/ 614 h 652"/>
                  <a:gd name="T58" fmla="*/ 146 w 566"/>
                  <a:gd name="T59" fmla="*/ 616 h 652"/>
                  <a:gd name="T60" fmla="*/ 175 w 566"/>
                  <a:gd name="T61" fmla="*/ 619 h 652"/>
                  <a:gd name="T62" fmla="*/ 203 w 566"/>
                  <a:gd name="T63" fmla="*/ 619 h 652"/>
                  <a:gd name="T64" fmla="*/ 232 w 566"/>
                  <a:gd name="T65" fmla="*/ 619 h 652"/>
                  <a:gd name="T66" fmla="*/ 259 w 566"/>
                  <a:gd name="T67" fmla="*/ 616 h 652"/>
                  <a:gd name="T68" fmla="*/ 289 w 566"/>
                  <a:gd name="T69" fmla="*/ 614 h 652"/>
                  <a:gd name="T70" fmla="*/ 342 w 566"/>
                  <a:gd name="T71" fmla="*/ 602 h 652"/>
                  <a:gd name="T72" fmla="*/ 384 w 566"/>
                  <a:gd name="T73" fmla="*/ 581 h 652"/>
                  <a:gd name="T74" fmla="*/ 403 w 566"/>
                  <a:gd name="T75" fmla="*/ 553 h 652"/>
                  <a:gd name="T76" fmla="*/ 416 w 566"/>
                  <a:gd name="T77" fmla="*/ 519 h 652"/>
                  <a:gd name="T78" fmla="*/ 426 w 566"/>
                  <a:gd name="T79" fmla="*/ 485 h 652"/>
                  <a:gd name="T80" fmla="*/ 433 w 566"/>
                  <a:gd name="T81" fmla="*/ 448 h 652"/>
                  <a:gd name="T82" fmla="*/ 439 w 566"/>
                  <a:gd name="T83" fmla="*/ 410 h 652"/>
                  <a:gd name="T84" fmla="*/ 449 w 566"/>
                  <a:gd name="T85" fmla="*/ 378 h 652"/>
                  <a:gd name="T86" fmla="*/ 454 w 566"/>
                  <a:gd name="T87" fmla="*/ 348 h 652"/>
                  <a:gd name="T88" fmla="*/ 462 w 566"/>
                  <a:gd name="T89" fmla="*/ 317 h 652"/>
                  <a:gd name="T90" fmla="*/ 466 w 566"/>
                  <a:gd name="T91" fmla="*/ 289 h 652"/>
                  <a:gd name="T92" fmla="*/ 471 w 566"/>
                  <a:gd name="T93" fmla="*/ 260 h 652"/>
                  <a:gd name="T94" fmla="*/ 475 w 566"/>
                  <a:gd name="T95" fmla="*/ 230 h 652"/>
                  <a:gd name="T96" fmla="*/ 481 w 566"/>
                  <a:gd name="T97" fmla="*/ 201 h 652"/>
                  <a:gd name="T98" fmla="*/ 487 w 566"/>
                  <a:gd name="T99" fmla="*/ 171 h 652"/>
                  <a:gd name="T100" fmla="*/ 494 w 566"/>
                  <a:gd name="T101" fmla="*/ 141 h 652"/>
                  <a:gd name="T102" fmla="*/ 500 w 566"/>
                  <a:gd name="T103" fmla="*/ 112 h 652"/>
                  <a:gd name="T104" fmla="*/ 509 w 566"/>
                  <a:gd name="T105" fmla="*/ 84 h 652"/>
                  <a:gd name="T106" fmla="*/ 517 w 566"/>
                  <a:gd name="T107" fmla="*/ 55 h 652"/>
                  <a:gd name="T108" fmla="*/ 528 w 566"/>
                  <a:gd name="T109" fmla="*/ 27 h 652"/>
                  <a:gd name="T110" fmla="*/ 551 w 566"/>
                  <a:gd name="T111" fmla="*/ 0 h 6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66"/>
                  <a:gd name="T169" fmla="*/ 0 h 652"/>
                  <a:gd name="T170" fmla="*/ 566 w 566"/>
                  <a:gd name="T171" fmla="*/ 652 h 65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66" h="652">
                    <a:moveTo>
                      <a:pt x="551" y="0"/>
                    </a:moveTo>
                    <a:lnTo>
                      <a:pt x="557" y="2"/>
                    </a:lnTo>
                    <a:lnTo>
                      <a:pt x="563" y="6"/>
                    </a:lnTo>
                    <a:lnTo>
                      <a:pt x="564" y="11"/>
                    </a:lnTo>
                    <a:lnTo>
                      <a:pt x="566" y="17"/>
                    </a:lnTo>
                    <a:lnTo>
                      <a:pt x="564" y="25"/>
                    </a:lnTo>
                    <a:lnTo>
                      <a:pt x="564" y="30"/>
                    </a:lnTo>
                    <a:lnTo>
                      <a:pt x="561" y="38"/>
                    </a:lnTo>
                    <a:lnTo>
                      <a:pt x="559" y="46"/>
                    </a:lnTo>
                    <a:lnTo>
                      <a:pt x="553" y="51"/>
                    </a:lnTo>
                    <a:lnTo>
                      <a:pt x="551" y="59"/>
                    </a:lnTo>
                    <a:lnTo>
                      <a:pt x="547" y="66"/>
                    </a:lnTo>
                    <a:lnTo>
                      <a:pt x="544" y="76"/>
                    </a:lnTo>
                    <a:lnTo>
                      <a:pt x="540" y="82"/>
                    </a:lnTo>
                    <a:lnTo>
                      <a:pt x="538" y="89"/>
                    </a:lnTo>
                    <a:lnTo>
                      <a:pt x="536" y="97"/>
                    </a:lnTo>
                    <a:lnTo>
                      <a:pt x="538" y="104"/>
                    </a:lnTo>
                    <a:lnTo>
                      <a:pt x="534" y="110"/>
                    </a:lnTo>
                    <a:lnTo>
                      <a:pt x="534" y="120"/>
                    </a:lnTo>
                    <a:lnTo>
                      <a:pt x="530" y="125"/>
                    </a:lnTo>
                    <a:lnTo>
                      <a:pt x="530" y="135"/>
                    </a:lnTo>
                    <a:lnTo>
                      <a:pt x="526" y="141"/>
                    </a:lnTo>
                    <a:lnTo>
                      <a:pt x="526" y="150"/>
                    </a:lnTo>
                    <a:lnTo>
                      <a:pt x="525" y="156"/>
                    </a:lnTo>
                    <a:lnTo>
                      <a:pt x="523" y="165"/>
                    </a:lnTo>
                    <a:lnTo>
                      <a:pt x="521" y="173"/>
                    </a:lnTo>
                    <a:lnTo>
                      <a:pt x="521" y="180"/>
                    </a:lnTo>
                    <a:lnTo>
                      <a:pt x="519" y="188"/>
                    </a:lnTo>
                    <a:lnTo>
                      <a:pt x="517" y="196"/>
                    </a:lnTo>
                    <a:lnTo>
                      <a:pt x="515" y="203"/>
                    </a:lnTo>
                    <a:lnTo>
                      <a:pt x="513" y="213"/>
                    </a:lnTo>
                    <a:lnTo>
                      <a:pt x="511" y="220"/>
                    </a:lnTo>
                    <a:lnTo>
                      <a:pt x="511" y="230"/>
                    </a:lnTo>
                    <a:lnTo>
                      <a:pt x="509" y="237"/>
                    </a:lnTo>
                    <a:lnTo>
                      <a:pt x="507" y="245"/>
                    </a:lnTo>
                    <a:lnTo>
                      <a:pt x="506" y="253"/>
                    </a:lnTo>
                    <a:lnTo>
                      <a:pt x="506" y="260"/>
                    </a:lnTo>
                    <a:lnTo>
                      <a:pt x="504" y="268"/>
                    </a:lnTo>
                    <a:lnTo>
                      <a:pt x="502" y="275"/>
                    </a:lnTo>
                    <a:lnTo>
                      <a:pt x="500" y="283"/>
                    </a:lnTo>
                    <a:lnTo>
                      <a:pt x="498" y="293"/>
                    </a:lnTo>
                    <a:lnTo>
                      <a:pt x="496" y="300"/>
                    </a:lnTo>
                    <a:lnTo>
                      <a:pt x="496" y="308"/>
                    </a:lnTo>
                    <a:lnTo>
                      <a:pt x="494" y="315"/>
                    </a:lnTo>
                    <a:lnTo>
                      <a:pt x="492" y="325"/>
                    </a:lnTo>
                    <a:lnTo>
                      <a:pt x="490" y="331"/>
                    </a:lnTo>
                    <a:lnTo>
                      <a:pt x="490" y="340"/>
                    </a:lnTo>
                    <a:lnTo>
                      <a:pt x="488" y="348"/>
                    </a:lnTo>
                    <a:lnTo>
                      <a:pt x="488" y="357"/>
                    </a:lnTo>
                    <a:lnTo>
                      <a:pt x="485" y="365"/>
                    </a:lnTo>
                    <a:lnTo>
                      <a:pt x="483" y="372"/>
                    </a:lnTo>
                    <a:lnTo>
                      <a:pt x="481" y="380"/>
                    </a:lnTo>
                    <a:lnTo>
                      <a:pt x="481" y="388"/>
                    </a:lnTo>
                    <a:lnTo>
                      <a:pt x="479" y="395"/>
                    </a:lnTo>
                    <a:lnTo>
                      <a:pt x="477" y="405"/>
                    </a:lnTo>
                    <a:lnTo>
                      <a:pt x="475" y="410"/>
                    </a:lnTo>
                    <a:lnTo>
                      <a:pt x="475" y="420"/>
                    </a:lnTo>
                    <a:lnTo>
                      <a:pt x="471" y="428"/>
                    </a:lnTo>
                    <a:lnTo>
                      <a:pt x="469" y="435"/>
                    </a:lnTo>
                    <a:lnTo>
                      <a:pt x="468" y="443"/>
                    </a:lnTo>
                    <a:lnTo>
                      <a:pt x="468" y="450"/>
                    </a:lnTo>
                    <a:lnTo>
                      <a:pt x="464" y="458"/>
                    </a:lnTo>
                    <a:lnTo>
                      <a:pt x="464" y="467"/>
                    </a:lnTo>
                    <a:lnTo>
                      <a:pt x="462" y="475"/>
                    </a:lnTo>
                    <a:lnTo>
                      <a:pt x="460" y="485"/>
                    </a:lnTo>
                    <a:lnTo>
                      <a:pt x="456" y="490"/>
                    </a:lnTo>
                    <a:lnTo>
                      <a:pt x="454" y="500"/>
                    </a:lnTo>
                    <a:lnTo>
                      <a:pt x="452" y="505"/>
                    </a:lnTo>
                    <a:lnTo>
                      <a:pt x="450" y="515"/>
                    </a:lnTo>
                    <a:lnTo>
                      <a:pt x="449" y="521"/>
                    </a:lnTo>
                    <a:lnTo>
                      <a:pt x="447" y="530"/>
                    </a:lnTo>
                    <a:lnTo>
                      <a:pt x="445" y="538"/>
                    </a:lnTo>
                    <a:lnTo>
                      <a:pt x="443" y="545"/>
                    </a:lnTo>
                    <a:lnTo>
                      <a:pt x="439" y="553"/>
                    </a:lnTo>
                    <a:lnTo>
                      <a:pt x="437" y="561"/>
                    </a:lnTo>
                    <a:lnTo>
                      <a:pt x="435" y="568"/>
                    </a:lnTo>
                    <a:lnTo>
                      <a:pt x="433" y="576"/>
                    </a:lnTo>
                    <a:lnTo>
                      <a:pt x="430" y="583"/>
                    </a:lnTo>
                    <a:lnTo>
                      <a:pt x="428" y="591"/>
                    </a:lnTo>
                    <a:lnTo>
                      <a:pt x="424" y="599"/>
                    </a:lnTo>
                    <a:lnTo>
                      <a:pt x="422" y="608"/>
                    </a:lnTo>
                    <a:lnTo>
                      <a:pt x="412" y="612"/>
                    </a:lnTo>
                    <a:lnTo>
                      <a:pt x="405" y="616"/>
                    </a:lnTo>
                    <a:lnTo>
                      <a:pt x="397" y="621"/>
                    </a:lnTo>
                    <a:lnTo>
                      <a:pt x="388" y="625"/>
                    </a:lnTo>
                    <a:lnTo>
                      <a:pt x="380" y="629"/>
                    </a:lnTo>
                    <a:lnTo>
                      <a:pt x="373" y="633"/>
                    </a:lnTo>
                    <a:lnTo>
                      <a:pt x="365" y="635"/>
                    </a:lnTo>
                    <a:lnTo>
                      <a:pt x="355" y="638"/>
                    </a:lnTo>
                    <a:lnTo>
                      <a:pt x="346" y="640"/>
                    </a:lnTo>
                    <a:lnTo>
                      <a:pt x="338" y="642"/>
                    </a:lnTo>
                    <a:lnTo>
                      <a:pt x="329" y="642"/>
                    </a:lnTo>
                    <a:lnTo>
                      <a:pt x="319" y="644"/>
                    </a:lnTo>
                    <a:lnTo>
                      <a:pt x="312" y="646"/>
                    </a:lnTo>
                    <a:lnTo>
                      <a:pt x="302" y="648"/>
                    </a:lnTo>
                    <a:lnTo>
                      <a:pt x="295" y="648"/>
                    </a:lnTo>
                    <a:lnTo>
                      <a:pt x="285" y="650"/>
                    </a:lnTo>
                    <a:lnTo>
                      <a:pt x="276" y="650"/>
                    </a:lnTo>
                    <a:lnTo>
                      <a:pt x="266" y="650"/>
                    </a:lnTo>
                    <a:lnTo>
                      <a:pt x="257" y="650"/>
                    </a:lnTo>
                    <a:lnTo>
                      <a:pt x="247" y="650"/>
                    </a:lnTo>
                    <a:lnTo>
                      <a:pt x="240" y="650"/>
                    </a:lnTo>
                    <a:lnTo>
                      <a:pt x="230" y="650"/>
                    </a:lnTo>
                    <a:lnTo>
                      <a:pt x="221" y="650"/>
                    </a:lnTo>
                    <a:lnTo>
                      <a:pt x="211" y="650"/>
                    </a:lnTo>
                    <a:lnTo>
                      <a:pt x="202" y="650"/>
                    </a:lnTo>
                    <a:lnTo>
                      <a:pt x="192" y="650"/>
                    </a:lnTo>
                    <a:lnTo>
                      <a:pt x="183" y="650"/>
                    </a:lnTo>
                    <a:lnTo>
                      <a:pt x="173" y="650"/>
                    </a:lnTo>
                    <a:lnTo>
                      <a:pt x="164" y="650"/>
                    </a:lnTo>
                    <a:lnTo>
                      <a:pt x="154" y="650"/>
                    </a:lnTo>
                    <a:lnTo>
                      <a:pt x="146" y="652"/>
                    </a:lnTo>
                    <a:lnTo>
                      <a:pt x="137" y="652"/>
                    </a:lnTo>
                    <a:lnTo>
                      <a:pt x="127" y="650"/>
                    </a:lnTo>
                    <a:lnTo>
                      <a:pt x="118" y="648"/>
                    </a:lnTo>
                    <a:lnTo>
                      <a:pt x="108" y="646"/>
                    </a:lnTo>
                    <a:lnTo>
                      <a:pt x="99" y="646"/>
                    </a:lnTo>
                    <a:lnTo>
                      <a:pt x="91" y="646"/>
                    </a:lnTo>
                    <a:lnTo>
                      <a:pt x="82" y="646"/>
                    </a:lnTo>
                    <a:lnTo>
                      <a:pt x="72" y="646"/>
                    </a:lnTo>
                    <a:lnTo>
                      <a:pt x="65" y="646"/>
                    </a:lnTo>
                    <a:lnTo>
                      <a:pt x="55" y="644"/>
                    </a:lnTo>
                    <a:lnTo>
                      <a:pt x="46" y="642"/>
                    </a:lnTo>
                    <a:lnTo>
                      <a:pt x="38" y="640"/>
                    </a:lnTo>
                    <a:lnTo>
                      <a:pt x="29" y="638"/>
                    </a:lnTo>
                    <a:lnTo>
                      <a:pt x="21" y="635"/>
                    </a:lnTo>
                    <a:lnTo>
                      <a:pt x="13" y="629"/>
                    </a:lnTo>
                    <a:lnTo>
                      <a:pt x="6" y="623"/>
                    </a:lnTo>
                    <a:lnTo>
                      <a:pt x="0" y="618"/>
                    </a:lnTo>
                    <a:lnTo>
                      <a:pt x="4" y="614"/>
                    </a:lnTo>
                    <a:lnTo>
                      <a:pt x="10" y="610"/>
                    </a:lnTo>
                    <a:lnTo>
                      <a:pt x="15" y="606"/>
                    </a:lnTo>
                    <a:lnTo>
                      <a:pt x="21" y="602"/>
                    </a:lnTo>
                    <a:lnTo>
                      <a:pt x="31" y="602"/>
                    </a:lnTo>
                    <a:lnTo>
                      <a:pt x="40" y="606"/>
                    </a:lnTo>
                    <a:lnTo>
                      <a:pt x="51" y="606"/>
                    </a:lnTo>
                    <a:lnTo>
                      <a:pt x="63" y="608"/>
                    </a:lnTo>
                    <a:lnTo>
                      <a:pt x="72" y="610"/>
                    </a:lnTo>
                    <a:lnTo>
                      <a:pt x="84" y="612"/>
                    </a:lnTo>
                    <a:lnTo>
                      <a:pt x="89" y="612"/>
                    </a:lnTo>
                    <a:lnTo>
                      <a:pt x="93" y="612"/>
                    </a:lnTo>
                    <a:lnTo>
                      <a:pt x="99" y="614"/>
                    </a:lnTo>
                    <a:lnTo>
                      <a:pt x="107" y="614"/>
                    </a:lnTo>
                    <a:lnTo>
                      <a:pt x="110" y="614"/>
                    </a:lnTo>
                    <a:lnTo>
                      <a:pt x="118" y="614"/>
                    </a:lnTo>
                    <a:lnTo>
                      <a:pt x="122" y="614"/>
                    </a:lnTo>
                    <a:lnTo>
                      <a:pt x="129" y="616"/>
                    </a:lnTo>
                    <a:lnTo>
                      <a:pt x="133" y="616"/>
                    </a:lnTo>
                    <a:lnTo>
                      <a:pt x="139" y="616"/>
                    </a:lnTo>
                    <a:lnTo>
                      <a:pt x="146" y="616"/>
                    </a:lnTo>
                    <a:lnTo>
                      <a:pt x="152" y="618"/>
                    </a:lnTo>
                    <a:lnTo>
                      <a:pt x="158" y="618"/>
                    </a:lnTo>
                    <a:lnTo>
                      <a:pt x="164" y="618"/>
                    </a:lnTo>
                    <a:lnTo>
                      <a:pt x="167" y="618"/>
                    </a:lnTo>
                    <a:lnTo>
                      <a:pt x="175" y="619"/>
                    </a:lnTo>
                    <a:lnTo>
                      <a:pt x="179" y="619"/>
                    </a:lnTo>
                    <a:lnTo>
                      <a:pt x="186" y="619"/>
                    </a:lnTo>
                    <a:lnTo>
                      <a:pt x="192" y="619"/>
                    </a:lnTo>
                    <a:lnTo>
                      <a:pt x="198" y="621"/>
                    </a:lnTo>
                    <a:lnTo>
                      <a:pt x="203" y="619"/>
                    </a:lnTo>
                    <a:lnTo>
                      <a:pt x="209" y="619"/>
                    </a:lnTo>
                    <a:lnTo>
                      <a:pt x="215" y="619"/>
                    </a:lnTo>
                    <a:lnTo>
                      <a:pt x="221" y="619"/>
                    </a:lnTo>
                    <a:lnTo>
                      <a:pt x="224" y="619"/>
                    </a:lnTo>
                    <a:lnTo>
                      <a:pt x="232" y="619"/>
                    </a:lnTo>
                    <a:lnTo>
                      <a:pt x="236" y="619"/>
                    </a:lnTo>
                    <a:lnTo>
                      <a:pt x="243" y="619"/>
                    </a:lnTo>
                    <a:lnTo>
                      <a:pt x="247" y="618"/>
                    </a:lnTo>
                    <a:lnTo>
                      <a:pt x="255" y="618"/>
                    </a:lnTo>
                    <a:lnTo>
                      <a:pt x="259" y="616"/>
                    </a:lnTo>
                    <a:lnTo>
                      <a:pt x="264" y="616"/>
                    </a:lnTo>
                    <a:lnTo>
                      <a:pt x="270" y="616"/>
                    </a:lnTo>
                    <a:lnTo>
                      <a:pt x="276" y="616"/>
                    </a:lnTo>
                    <a:lnTo>
                      <a:pt x="283" y="614"/>
                    </a:lnTo>
                    <a:lnTo>
                      <a:pt x="289" y="614"/>
                    </a:lnTo>
                    <a:lnTo>
                      <a:pt x="298" y="612"/>
                    </a:lnTo>
                    <a:lnTo>
                      <a:pt x="310" y="610"/>
                    </a:lnTo>
                    <a:lnTo>
                      <a:pt x="319" y="608"/>
                    </a:lnTo>
                    <a:lnTo>
                      <a:pt x="331" y="606"/>
                    </a:lnTo>
                    <a:lnTo>
                      <a:pt x="342" y="602"/>
                    </a:lnTo>
                    <a:lnTo>
                      <a:pt x="354" y="600"/>
                    </a:lnTo>
                    <a:lnTo>
                      <a:pt x="363" y="597"/>
                    </a:lnTo>
                    <a:lnTo>
                      <a:pt x="374" y="595"/>
                    </a:lnTo>
                    <a:lnTo>
                      <a:pt x="378" y="587"/>
                    </a:lnTo>
                    <a:lnTo>
                      <a:pt x="384" y="581"/>
                    </a:lnTo>
                    <a:lnTo>
                      <a:pt x="388" y="576"/>
                    </a:lnTo>
                    <a:lnTo>
                      <a:pt x="393" y="570"/>
                    </a:lnTo>
                    <a:lnTo>
                      <a:pt x="395" y="564"/>
                    </a:lnTo>
                    <a:lnTo>
                      <a:pt x="399" y="559"/>
                    </a:lnTo>
                    <a:lnTo>
                      <a:pt x="403" y="553"/>
                    </a:lnTo>
                    <a:lnTo>
                      <a:pt x="407" y="545"/>
                    </a:lnTo>
                    <a:lnTo>
                      <a:pt x="409" y="540"/>
                    </a:lnTo>
                    <a:lnTo>
                      <a:pt x="412" y="532"/>
                    </a:lnTo>
                    <a:lnTo>
                      <a:pt x="414" y="524"/>
                    </a:lnTo>
                    <a:lnTo>
                      <a:pt x="416" y="519"/>
                    </a:lnTo>
                    <a:lnTo>
                      <a:pt x="418" y="511"/>
                    </a:lnTo>
                    <a:lnTo>
                      <a:pt x="422" y="505"/>
                    </a:lnTo>
                    <a:lnTo>
                      <a:pt x="422" y="498"/>
                    </a:lnTo>
                    <a:lnTo>
                      <a:pt x="426" y="492"/>
                    </a:lnTo>
                    <a:lnTo>
                      <a:pt x="426" y="485"/>
                    </a:lnTo>
                    <a:lnTo>
                      <a:pt x="428" y="477"/>
                    </a:lnTo>
                    <a:lnTo>
                      <a:pt x="428" y="469"/>
                    </a:lnTo>
                    <a:lnTo>
                      <a:pt x="430" y="462"/>
                    </a:lnTo>
                    <a:lnTo>
                      <a:pt x="431" y="454"/>
                    </a:lnTo>
                    <a:lnTo>
                      <a:pt x="433" y="448"/>
                    </a:lnTo>
                    <a:lnTo>
                      <a:pt x="433" y="439"/>
                    </a:lnTo>
                    <a:lnTo>
                      <a:pt x="435" y="433"/>
                    </a:lnTo>
                    <a:lnTo>
                      <a:pt x="435" y="426"/>
                    </a:lnTo>
                    <a:lnTo>
                      <a:pt x="437" y="420"/>
                    </a:lnTo>
                    <a:lnTo>
                      <a:pt x="439" y="410"/>
                    </a:lnTo>
                    <a:lnTo>
                      <a:pt x="441" y="405"/>
                    </a:lnTo>
                    <a:lnTo>
                      <a:pt x="441" y="397"/>
                    </a:lnTo>
                    <a:lnTo>
                      <a:pt x="443" y="391"/>
                    </a:lnTo>
                    <a:lnTo>
                      <a:pt x="445" y="384"/>
                    </a:lnTo>
                    <a:lnTo>
                      <a:pt x="449" y="378"/>
                    </a:lnTo>
                    <a:lnTo>
                      <a:pt x="450" y="372"/>
                    </a:lnTo>
                    <a:lnTo>
                      <a:pt x="450" y="367"/>
                    </a:lnTo>
                    <a:lnTo>
                      <a:pt x="452" y="361"/>
                    </a:lnTo>
                    <a:lnTo>
                      <a:pt x="454" y="353"/>
                    </a:lnTo>
                    <a:lnTo>
                      <a:pt x="454" y="348"/>
                    </a:lnTo>
                    <a:lnTo>
                      <a:pt x="456" y="342"/>
                    </a:lnTo>
                    <a:lnTo>
                      <a:pt x="456" y="336"/>
                    </a:lnTo>
                    <a:lnTo>
                      <a:pt x="460" y="331"/>
                    </a:lnTo>
                    <a:lnTo>
                      <a:pt x="460" y="325"/>
                    </a:lnTo>
                    <a:lnTo>
                      <a:pt x="462" y="317"/>
                    </a:lnTo>
                    <a:lnTo>
                      <a:pt x="462" y="312"/>
                    </a:lnTo>
                    <a:lnTo>
                      <a:pt x="464" y="308"/>
                    </a:lnTo>
                    <a:lnTo>
                      <a:pt x="464" y="300"/>
                    </a:lnTo>
                    <a:lnTo>
                      <a:pt x="466" y="294"/>
                    </a:lnTo>
                    <a:lnTo>
                      <a:pt x="466" y="289"/>
                    </a:lnTo>
                    <a:lnTo>
                      <a:pt x="468" y="283"/>
                    </a:lnTo>
                    <a:lnTo>
                      <a:pt x="468" y="277"/>
                    </a:lnTo>
                    <a:lnTo>
                      <a:pt x="469" y="272"/>
                    </a:lnTo>
                    <a:lnTo>
                      <a:pt x="469" y="266"/>
                    </a:lnTo>
                    <a:lnTo>
                      <a:pt x="471" y="260"/>
                    </a:lnTo>
                    <a:lnTo>
                      <a:pt x="471" y="255"/>
                    </a:lnTo>
                    <a:lnTo>
                      <a:pt x="473" y="247"/>
                    </a:lnTo>
                    <a:lnTo>
                      <a:pt x="473" y="241"/>
                    </a:lnTo>
                    <a:lnTo>
                      <a:pt x="475" y="237"/>
                    </a:lnTo>
                    <a:lnTo>
                      <a:pt x="475" y="230"/>
                    </a:lnTo>
                    <a:lnTo>
                      <a:pt x="477" y="224"/>
                    </a:lnTo>
                    <a:lnTo>
                      <a:pt x="477" y="218"/>
                    </a:lnTo>
                    <a:lnTo>
                      <a:pt x="479" y="213"/>
                    </a:lnTo>
                    <a:lnTo>
                      <a:pt x="481" y="207"/>
                    </a:lnTo>
                    <a:lnTo>
                      <a:pt x="481" y="201"/>
                    </a:lnTo>
                    <a:lnTo>
                      <a:pt x="483" y="194"/>
                    </a:lnTo>
                    <a:lnTo>
                      <a:pt x="485" y="190"/>
                    </a:lnTo>
                    <a:lnTo>
                      <a:pt x="485" y="184"/>
                    </a:lnTo>
                    <a:lnTo>
                      <a:pt x="487" y="177"/>
                    </a:lnTo>
                    <a:lnTo>
                      <a:pt x="487" y="171"/>
                    </a:lnTo>
                    <a:lnTo>
                      <a:pt x="488" y="165"/>
                    </a:lnTo>
                    <a:lnTo>
                      <a:pt x="490" y="160"/>
                    </a:lnTo>
                    <a:lnTo>
                      <a:pt x="490" y="152"/>
                    </a:lnTo>
                    <a:lnTo>
                      <a:pt x="492" y="146"/>
                    </a:lnTo>
                    <a:lnTo>
                      <a:pt x="494" y="141"/>
                    </a:lnTo>
                    <a:lnTo>
                      <a:pt x="494" y="135"/>
                    </a:lnTo>
                    <a:lnTo>
                      <a:pt x="496" y="129"/>
                    </a:lnTo>
                    <a:lnTo>
                      <a:pt x="496" y="123"/>
                    </a:lnTo>
                    <a:lnTo>
                      <a:pt x="498" y="118"/>
                    </a:lnTo>
                    <a:lnTo>
                      <a:pt x="500" y="112"/>
                    </a:lnTo>
                    <a:lnTo>
                      <a:pt x="502" y="106"/>
                    </a:lnTo>
                    <a:lnTo>
                      <a:pt x="504" y="101"/>
                    </a:lnTo>
                    <a:lnTo>
                      <a:pt x="506" y="95"/>
                    </a:lnTo>
                    <a:lnTo>
                      <a:pt x="507" y="89"/>
                    </a:lnTo>
                    <a:lnTo>
                      <a:pt x="509" y="84"/>
                    </a:lnTo>
                    <a:lnTo>
                      <a:pt x="509" y="78"/>
                    </a:lnTo>
                    <a:lnTo>
                      <a:pt x="511" y="72"/>
                    </a:lnTo>
                    <a:lnTo>
                      <a:pt x="513" y="66"/>
                    </a:lnTo>
                    <a:lnTo>
                      <a:pt x="515" y="61"/>
                    </a:lnTo>
                    <a:lnTo>
                      <a:pt x="517" y="55"/>
                    </a:lnTo>
                    <a:lnTo>
                      <a:pt x="521" y="49"/>
                    </a:lnTo>
                    <a:lnTo>
                      <a:pt x="521" y="44"/>
                    </a:lnTo>
                    <a:lnTo>
                      <a:pt x="523" y="38"/>
                    </a:lnTo>
                    <a:lnTo>
                      <a:pt x="525" y="32"/>
                    </a:lnTo>
                    <a:lnTo>
                      <a:pt x="528" y="27"/>
                    </a:lnTo>
                    <a:lnTo>
                      <a:pt x="534" y="15"/>
                    </a:lnTo>
                    <a:lnTo>
                      <a:pt x="540" y="6"/>
                    </a:lnTo>
                    <a:lnTo>
                      <a:pt x="545" y="2"/>
                    </a:lnTo>
                    <a:lnTo>
                      <a:pt x="5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36" name="Freeform 130"/>
              <p:cNvSpPr>
                <a:spLocks/>
              </p:cNvSpPr>
              <p:nvPr/>
            </p:nvSpPr>
            <p:spPr bwMode="auto">
              <a:xfrm>
                <a:off x="1662" y="2257"/>
                <a:ext cx="69" cy="42"/>
              </a:xfrm>
              <a:custGeom>
                <a:avLst/>
                <a:gdLst>
                  <a:gd name="T0" fmla="*/ 5 w 136"/>
                  <a:gd name="T1" fmla="*/ 0 h 83"/>
                  <a:gd name="T2" fmla="*/ 11 w 136"/>
                  <a:gd name="T3" fmla="*/ 3 h 83"/>
                  <a:gd name="T4" fmla="*/ 19 w 136"/>
                  <a:gd name="T5" fmla="*/ 7 h 83"/>
                  <a:gd name="T6" fmla="*/ 24 w 136"/>
                  <a:gd name="T7" fmla="*/ 11 h 83"/>
                  <a:gd name="T8" fmla="*/ 32 w 136"/>
                  <a:gd name="T9" fmla="*/ 15 h 83"/>
                  <a:gd name="T10" fmla="*/ 38 w 136"/>
                  <a:gd name="T11" fmla="*/ 19 h 83"/>
                  <a:gd name="T12" fmla="*/ 45 w 136"/>
                  <a:gd name="T13" fmla="*/ 22 h 83"/>
                  <a:gd name="T14" fmla="*/ 51 w 136"/>
                  <a:gd name="T15" fmla="*/ 24 h 83"/>
                  <a:gd name="T16" fmla="*/ 59 w 136"/>
                  <a:gd name="T17" fmla="*/ 28 h 83"/>
                  <a:gd name="T18" fmla="*/ 64 w 136"/>
                  <a:gd name="T19" fmla="*/ 32 h 83"/>
                  <a:gd name="T20" fmla="*/ 70 w 136"/>
                  <a:gd name="T21" fmla="*/ 34 h 83"/>
                  <a:gd name="T22" fmla="*/ 78 w 136"/>
                  <a:gd name="T23" fmla="*/ 36 h 83"/>
                  <a:gd name="T24" fmla="*/ 85 w 136"/>
                  <a:gd name="T25" fmla="*/ 40 h 83"/>
                  <a:gd name="T26" fmla="*/ 91 w 136"/>
                  <a:gd name="T27" fmla="*/ 41 h 83"/>
                  <a:gd name="T28" fmla="*/ 98 w 136"/>
                  <a:gd name="T29" fmla="*/ 43 h 83"/>
                  <a:gd name="T30" fmla="*/ 104 w 136"/>
                  <a:gd name="T31" fmla="*/ 45 h 83"/>
                  <a:gd name="T32" fmla="*/ 112 w 136"/>
                  <a:gd name="T33" fmla="*/ 49 h 83"/>
                  <a:gd name="T34" fmla="*/ 117 w 136"/>
                  <a:gd name="T35" fmla="*/ 51 h 83"/>
                  <a:gd name="T36" fmla="*/ 125 w 136"/>
                  <a:gd name="T37" fmla="*/ 55 h 83"/>
                  <a:gd name="T38" fmla="*/ 131 w 136"/>
                  <a:gd name="T39" fmla="*/ 57 h 83"/>
                  <a:gd name="T40" fmla="*/ 136 w 136"/>
                  <a:gd name="T41" fmla="*/ 62 h 83"/>
                  <a:gd name="T42" fmla="*/ 133 w 136"/>
                  <a:gd name="T43" fmla="*/ 66 h 83"/>
                  <a:gd name="T44" fmla="*/ 131 w 136"/>
                  <a:gd name="T45" fmla="*/ 72 h 83"/>
                  <a:gd name="T46" fmla="*/ 129 w 136"/>
                  <a:gd name="T47" fmla="*/ 78 h 83"/>
                  <a:gd name="T48" fmla="*/ 127 w 136"/>
                  <a:gd name="T49" fmla="*/ 83 h 83"/>
                  <a:gd name="T50" fmla="*/ 117 w 136"/>
                  <a:gd name="T51" fmla="*/ 81 h 83"/>
                  <a:gd name="T52" fmla="*/ 110 w 136"/>
                  <a:gd name="T53" fmla="*/ 79 h 83"/>
                  <a:gd name="T54" fmla="*/ 100 w 136"/>
                  <a:gd name="T55" fmla="*/ 78 h 83"/>
                  <a:gd name="T56" fmla="*/ 91 w 136"/>
                  <a:gd name="T57" fmla="*/ 76 h 83"/>
                  <a:gd name="T58" fmla="*/ 83 w 136"/>
                  <a:gd name="T59" fmla="*/ 74 h 83"/>
                  <a:gd name="T60" fmla="*/ 76 w 136"/>
                  <a:gd name="T61" fmla="*/ 72 h 83"/>
                  <a:gd name="T62" fmla="*/ 68 w 136"/>
                  <a:gd name="T63" fmla="*/ 68 h 83"/>
                  <a:gd name="T64" fmla="*/ 60 w 136"/>
                  <a:gd name="T65" fmla="*/ 66 h 83"/>
                  <a:gd name="T66" fmla="*/ 51 w 136"/>
                  <a:gd name="T67" fmla="*/ 62 h 83"/>
                  <a:gd name="T68" fmla="*/ 43 w 136"/>
                  <a:gd name="T69" fmla="*/ 60 h 83"/>
                  <a:gd name="T70" fmla="*/ 36 w 136"/>
                  <a:gd name="T71" fmla="*/ 55 h 83"/>
                  <a:gd name="T72" fmla="*/ 28 w 136"/>
                  <a:gd name="T73" fmla="*/ 53 h 83"/>
                  <a:gd name="T74" fmla="*/ 21 w 136"/>
                  <a:gd name="T75" fmla="*/ 47 h 83"/>
                  <a:gd name="T76" fmla="*/ 15 w 136"/>
                  <a:gd name="T77" fmla="*/ 43 h 83"/>
                  <a:gd name="T78" fmla="*/ 5 w 136"/>
                  <a:gd name="T79" fmla="*/ 40 h 83"/>
                  <a:gd name="T80" fmla="*/ 0 w 136"/>
                  <a:gd name="T81" fmla="*/ 36 h 83"/>
                  <a:gd name="T82" fmla="*/ 0 w 136"/>
                  <a:gd name="T83" fmla="*/ 30 h 83"/>
                  <a:gd name="T84" fmla="*/ 0 w 136"/>
                  <a:gd name="T85" fmla="*/ 24 h 83"/>
                  <a:gd name="T86" fmla="*/ 2 w 136"/>
                  <a:gd name="T87" fmla="*/ 21 h 83"/>
                  <a:gd name="T88" fmla="*/ 2 w 136"/>
                  <a:gd name="T89" fmla="*/ 15 h 83"/>
                  <a:gd name="T90" fmla="*/ 3 w 136"/>
                  <a:gd name="T91" fmla="*/ 5 h 83"/>
                  <a:gd name="T92" fmla="*/ 5 w 136"/>
                  <a:gd name="T93" fmla="*/ 0 h 83"/>
                  <a:gd name="T94" fmla="*/ 5 w 136"/>
                  <a:gd name="T95" fmla="*/ 0 h 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6"/>
                  <a:gd name="T145" fmla="*/ 0 h 83"/>
                  <a:gd name="T146" fmla="*/ 136 w 136"/>
                  <a:gd name="T147" fmla="*/ 83 h 8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6" h="83">
                    <a:moveTo>
                      <a:pt x="5" y="0"/>
                    </a:moveTo>
                    <a:lnTo>
                      <a:pt x="11" y="3"/>
                    </a:lnTo>
                    <a:lnTo>
                      <a:pt x="19" y="7"/>
                    </a:lnTo>
                    <a:lnTo>
                      <a:pt x="24" y="11"/>
                    </a:lnTo>
                    <a:lnTo>
                      <a:pt x="32" y="15"/>
                    </a:lnTo>
                    <a:lnTo>
                      <a:pt x="38" y="19"/>
                    </a:lnTo>
                    <a:lnTo>
                      <a:pt x="45" y="22"/>
                    </a:lnTo>
                    <a:lnTo>
                      <a:pt x="51" y="24"/>
                    </a:lnTo>
                    <a:lnTo>
                      <a:pt x="59" y="28"/>
                    </a:lnTo>
                    <a:lnTo>
                      <a:pt x="64" y="32"/>
                    </a:lnTo>
                    <a:lnTo>
                      <a:pt x="70" y="34"/>
                    </a:lnTo>
                    <a:lnTo>
                      <a:pt x="78" y="36"/>
                    </a:lnTo>
                    <a:lnTo>
                      <a:pt x="85" y="40"/>
                    </a:lnTo>
                    <a:lnTo>
                      <a:pt x="91" y="41"/>
                    </a:lnTo>
                    <a:lnTo>
                      <a:pt x="98" y="43"/>
                    </a:lnTo>
                    <a:lnTo>
                      <a:pt x="104" y="45"/>
                    </a:lnTo>
                    <a:lnTo>
                      <a:pt x="112" y="49"/>
                    </a:lnTo>
                    <a:lnTo>
                      <a:pt x="117" y="51"/>
                    </a:lnTo>
                    <a:lnTo>
                      <a:pt x="125" y="55"/>
                    </a:lnTo>
                    <a:lnTo>
                      <a:pt x="131" y="57"/>
                    </a:lnTo>
                    <a:lnTo>
                      <a:pt x="136" y="62"/>
                    </a:lnTo>
                    <a:lnTo>
                      <a:pt x="133" y="66"/>
                    </a:lnTo>
                    <a:lnTo>
                      <a:pt x="131" y="72"/>
                    </a:lnTo>
                    <a:lnTo>
                      <a:pt x="129" y="78"/>
                    </a:lnTo>
                    <a:lnTo>
                      <a:pt x="127" y="83"/>
                    </a:lnTo>
                    <a:lnTo>
                      <a:pt x="117" y="81"/>
                    </a:lnTo>
                    <a:lnTo>
                      <a:pt x="110" y="79"/>
                    </a:lnTo>
                    <a:lnTo>
                      <a:pt x="100" y="78"/>
                    </a:lnTo>
                    <a:lnTo>
                      <a:pt x="91" y="76"/>
                    </a:lnTo>
                    <a:lnTo>
                      <a:pt x="83" y="74"/>
                    </a:lnTo>
                    <a:lnTo>
                      <a:pt x="76" y="72"/>
                    </a:lnTo>
                    <a:lnTo>
                      <a:pt x="68" y="68"/>
                    </a:lnTo>
                    <a:lnTo>
                      <a:pt x="60" y="66"/>
                    </a:lnTo>
                    <a:lnTo>
                      <a:pt x="51" y="62"/>
                    </a:lnTo>
                    <a:lnTo>
                      <a:pt x="43" y="60"/>
                    </a:lnTo>
                    <a:lnTo>
                      <a:pt x="36" y="55"/>
                    </a:lnTo>
                    <a:lnTo>
                      <a:pt x="28" y="53"/>
                    </a:lnTo>
                    <a:lnTo>
                      <a:pt x="21" y="47"/>
                    </a:lnTo>
                    <a:lnTo>
                      <a:pt x="15" y="43"/>
                    </a:lnTo>
                    <a:lnTo>
                      <a:pt x="5" y="40"/>
                    </a:lnTo>
                    <a:lnTo>
                      <a:pt x="0" y="36"/>
                    </a:lnTo>
                    <a:lnTo>
                      <a:pt x="0" y="30"/>
                    </a:lnTo>
                    <a:lnTo>
                      <a:pt x="0" y="24"/>
                    </a:lnTo>
                    <a:lnTo>
                      <a:pt x="2" y="21"/>
                    </a:lnTo>
                    <a:lnTo>
                      <a:pt x="2" y="15"/>
                    </a:lnTo>
                    <a:lnTo>
                      <a:pt x="3" y="5"/>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37" name="Freeform 131"/>
              <p:cNvSpPr>
                <a:spLocks/>
              </p:cNvSpPr>
              <p:nvPr/>
            </p:nvSpPr>
            <p:spPr bwMode="auto">
              <a:xfrm>
                <a:off x="1657" y="2292"/>
                <a:ext cx="82" cy="45"/>
              </a:xfrm>
              <a:custGeom>
                <a:avLst/>
                <a:gdLst>
                  <a:gd name="T0" fmla="*/ 12 w 166"/>
                  <a:gd name="T1" fmla="*/ 0 h 91"/>
                  <a:gd name="T2" fmla="*/ 19 w 166"/>
                  <a:gd name="T3" fmla="*/ 2 h 91"/>
                  <a:gd name="T4" fmla="*/ 29 w 166"/>
                  <a:gd name="T5" fmla="*/ 6 h 91"/>
                  <a:gd name="T6" fmla="*/ 36 w 166"/>
                  <a:gd name="T7" fmla="*/ 10 h 91"/>
                  <a:gd name="T8" fmla="*/ 44 w 166"/>
                  <a:gd name="T9" fmla="*/ 13 h 91"/>
                  <a:gd name="T10" fmla="*/ 52 w 166"/>
                  <a:gd name="T11" fmla="*/ 19 h 91"/>
                  <a:gd name="T12" fmla="*/ 61 w 166"/>
                  <a:gd name="T13" fmla="*/ 23 h 91"/>
                  <a:gd name="T14" fmla="*/ 69 w 166"/>
                  <a:gd name="T15" fmla="*/ 29 h 91"/>
                  <a:gd name="T16" fmla="*/ 76 w 166"/>
                  <a:gd name="T17" fmla="*/ 34 h 91"/>
                  <a:gd name="T18" fmla="*/ 84 w 166"/>
                  <a:gd name="T19" fmla="*/ 38 h 91"/>
                  <a:gd name="T20" fmla="*/ 93 w 166"/>
                  <a:gd name="T21" fmla="*/ 44 h 91"/>
                  <a:gd name="T22" fmla="*/ 101 w 166"/>
                  <a:gd name="T23" fmla="*/ 48 h 91"/>
                  <a:gd name="T24" fmla="*/ 110 w 166"/>
                  <a:gd name="T25" fmla="*/ 53 h 91"/>
                  <a:gd name="T26" fmla="*/ 120 w 166"/>
                  <a:gd name="T27" fmla="*/ 55 h 91"/>
                  <a:gd name="T28" fmla="*/ 128 w 166"/>
                  <a:gd name="T29" fmla="*/ 59 h 91"/>
                  <a:gd name="T30" fmla="*/ 137 w 166"/>
                  <a:gd name="T31" fmla="*/ 61 h 91"/>
                  <a:gd name="T32" fmla="*/ 148 w 166"/>
                  <a:gd name="T33" fmla="*/ 61 h 91"/>
                  <a:gd name="T34" fmla="*/ 156 w 166"/>
                  <a:gd name="T35" fmla="*/ 68 h 91"/>
                  <a:gd name="T36" fmla="*/ 166 w 166"/>
                  <a:gd name="T37" fmla="*/ 76 h 91"/>
                  <a:gd name="T38" fmla="*/ 156 w 166"/>
                  <a:gd name="T39" fmla="*/ 82 h 91"/>
                  <a:gd name="T40" fmla="*/ 148 w 166"/>
                  <a:gd name="T41" fmla="*/ 91 h 91"/>
                  <a:gd name="T42" fmla="*/ 137 w 166"/>
                  <a:gd name="T43" fmla="*/ 89 h 91"/>
                  <a:gd name="T44" fmla="*/ 128 w 166"/>
                  <a:gd name="T45" fmla="*/ 87 h 91"/>
                  <a:gd name="T46" fmla="*/ 116 w 166"/>
                  <a:gd name="T47" fmla="*/ 84 h 91"/>
                  <a:gd name="T48" fmla="*/ 109 w 166"/>
                  <a:gd name="T49" fmla="*/ 82 h 91"/>
                  <a:gd name="T50" fmla="*/ 99 w 166"/>
                  <a:gd name="T51" fmla="*/ 78 h 91"/>
                  <a:gd name="T52" fmla="*/ 90 w 166"/>
                  <a:gd name="T53" fmla="*/ 76 h 91"/>
                  <a:gd name="T54" fmla="*/ 80 w 166"/>
                  <a:gd name="T55" fmla="*/ 72 h 91"/>
                  <a:gd name="T56" fmla="*/ 71 w 166"/>
                  <a:gd name="T57" fmla="*/ 67 h 91"/>
                  <a:gd name="T58" fmla="*/ 61 w 166"/>
                  <a:gd name="T59" fmla="*/ 63 h 91"/>
                  <a:gd name="T60" fmla="*/ 53 w 166"/>
                  <a:gd name="T61" fmla="*/ 57 h 91"/>
                  <a:gd name="T62" fmla="*/ 44 w 166"/>
                  <a:gd name="T63" fmla="*/ 51 h 91"/>
                  <a:gd name="T64" fmla="*/ 34 w 166"/>
                  <a:gd name="T65" fmla="*/ 46 h 91"/>
                  <a:gd name="T66" fmla="*/ 25 w 166"/>
                  <a:gd name="T67" fmla="*/ 40 h 91"/>
                  <a:gd name="T68" fmla="*/ 17 w 166"/>
                  <a:gd name="T69" fmla="*/ 34 h 91"/>
                  <a:gd name="T70" fmla="*/ 10 w 166"/>
                  <a:gd name="T71" fmla="*/ 27 h 91"/>
                  <a:gd name="T72" fmla="*/ 0 w 166"/>
                  <a:gd name="T73" fmla="*/ 21 h 91"/>
                  <a:gd name="T74" fmla="*/ 2 w 166"/>
                  <a:gd name="T75" fmla="*/ 13 h 91"/>
                  <a:gd name="T76" fmla="*/ 6 w 166"/>
                  <a:gd name="T77" fmla="*/ 8 h 91"/>
                  <a:gd name="T78" fmla="*/ 10 w 166"/>
                  <a:gd name="T79" fmla="*/ 2 h 91"/>
                  <a:gd name="T80" fmla="*/ 12 w 166"/>
                  <a:gd name="T81" fmla="*/ 0 h 91"/>
                  <a:gd name="T82" fmla="*/ 12 w 166"/>
                  <a:gd name="T83" fmla="*/ 0 h 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6"/>
                  <a:gd name="T127" fmla="*/ 0 h 91"/>
                  <a:gd name="T128" fmla="*/ 166 w 166"/>
                  <a:gd name="T129" fmla="*/ 91 h 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6" h="91">
                    <a:moveTo>
                      <a:pt x="12" y="0"/>
                    </a:moveTo>
                    <a:lnTo>
                      <a:pt x="19" y="2"/>
                    </a:lnTo>
                    <a:lnTo>
                      <a:pt x="29" y="6"/>
                    </a:lnTo>
                    <a:lnTo>
                      <a:pt x="36" y="10"/>
                    </a:lnTo>
                    <a:lnTo>
                      <a:pt x="44" y="13"/>
                    </a:lnTo>
                    <a:lnTo>
                      <a:pt x="52" y="19"/>
                    </a:lnTo>
                    <a:lnTo>
                      <a:pt x="61" y="23"/>
                    </a:lnTo>
                    <a:lnTo>
                      <a:pt x="69" y="29"/>
                    </a:lnTo>
                    <a:lnTo>
                      <a:pt x="76" y="34"/>
                    </a:lnTo>
                    <a:lnTo>
                      <a:pt x="84" y="38"/>
                    </a:lnTo>
                    <a:lnTo>
                      <a:pt x="93" y="44"/>
                    </a:lnTo>
                    <a:lnTo>
                      <a:pt x="101" y="48"/>
                    </a:lnTo>
                    <a:lnTo>
                      <a:pt x="110" y="53"/>
                    </a:lnTo>
                    <a:lnTo>
                      <a:pt x="120" y="55"/>
                    </a:lnTo>
                    <a:lnTo>
                      <a:pt x="128" y="59"/>
                    </a:lnTo>
                    <a:lnTo>
                      <a:pt x="137" y="61"/>
                    </a:lnTo>
                    <a:lnTo>
                      <a:pt x="148" y="61"/>
                    </a:lnTo>
                    <a:lnTo>
                      <a:pt x="156" y="68"/>
                    </a:lnTo>
                    <a:lnTo>
                      <a:pt x="166" y="76"/>
                    </a:lnTo>
                    <a:lnTo>
                      <a:pt x="156" y="82"/>
                    </a:lnTo>
                    <a:lnTo>
                      <a:pt x="148" y="91"/>
                    </a:lnTo>
                    <a:lnTo>
                      <a:pt x="137" y="89"/>
                    </a:lnTo>
                    <a:lnTo>
                      <a:pt x="128" y="87"/>
                    </a:lnTo>
                    <a:lnTo>
                      <a:pt x="116" y="84"/>
                    </a:lnTo>
                    <a:lnTo>
                      <a:pt x="109" y="82"/>
                    </a:lnTo>
                    <a:lnTo>
                      <a:pt x="99" y="78"/>
                    </a:lnTo>
                    <a:lnTo>
                      <a:pt x="90" y="76"/>
                    </a:lnTo>
                    <a:lnTo>
                      <a:pt x="80" y="72"/>
                    </a:lnTo>
                    <a:lnTo>
                      <a:pt x="71" y="67"/>
                    </a:lnTo>
                    <a:lnTo>
                      <a:pt x="61" y="63"/>
                    </a:lnTo>
                    <a:lnTo>
                      <a:pt x="53" y="57"/>
                    </a:lnTo>
                    <a:lnTo>
                      <a:pt x="44" y="51"/>
                    </a:lnTo>
                    <a:lnTo>
                      <a:pt x="34" y="46"/>
                    </a:lnTo>
                    <a:lnTo>
                      <a:pt x="25" y="40"/>
                    </a:lnTo>
                    <a:lnTo>
                      <a:pt x="17" y="34"/>
                    </a:lnTo>
                    <a:lnTo>
                      <a:pt x="10" y="27"/>
                    </a:lnTo>
                    <a:lnTo>
                      <a:pt x="0" y="21"/>
                    </a:lnTo>
                    <a:lnTo>
                      <a:pt x="2" y="13"/>
                    </a:lnTo>
                    <a:lnTo>
                      <a:pt x="6" y="8"/>
                    </a:lnTo>
                    <a:lnTo>
                      <a:pt x="10" y="2"/>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38" name="Freeform 132"/>
              <p:cNvSpPr>
                <a:spLocks/>
              </p:cNvSpPr>
              <p:nvPr/>
            </p:nvSpPr>
            <p:spPr bwMode="auto">
              <a:xfrm>
                <a:off x="1670" y="2333"/>
                <a:ext cx="64" cy="34"/>
              </a:xfrm>
              <a:custGeom>
                <a:avLst/>
                <a:gdLst>
                  <a:gd name="T0" fmla="*/ 11 w 127"/>
                  <a:gd name="T1" fmla="*/ 0 h 66"/>
                  <a:gd name="T2" fmla="*/ 17 w 127"/>
                  <a:gd name="T3" fmla="*/ 3 h 66"/>
                  <a:gd name="T4" fmla="*/ 25 w 127"/>
                  <a:gd name="T5" fmla="*/ 5 h 66"/>
                  <a:gd name="T6" fmla="*/ 32 w 127"/>
                  <a:gd name="T7" fmla="*/ 9 h 66"/>
                  <a:gd name="T8" fmla="*/ 40 w 127"/>
                  <a:gd name="T9" fmla="*/ 11 h 66"/>
                  <a:gd name="T10" fmla="*/ 45 w 127"/>
                  <a:gd name="T11" fmla="*/ 15 h 66"/>
                  <a:gd name="T12" fmla="*/ 55 w 127"/>
                  <a:gd name="T13" fmla="*/ 17 h 66"/>
                  <a:gd name="T14" fmla="*/ 61 w 127"/>
                  <a:gd name="T15" fmla="*/ 19 h 66"/>
                  <a:gd name="T16" fmla="*/ 70 w 127"/>
                  <a:gd name="T17" fmla="*/ 21 h 66"/>
                  <a:gd name="T18" fmla="*/ 76 w 127"/>
                  <a:gd name="T19" fmla="*/ 22 h 66"/>
                  <a:gd name="T20" fmla="*/ 83 w 127"/>
                  <a:gd name="T21" fmla="*/ 24 h 66"/>
                  <a:gd name="T22" fmla="*/ 91 w 127"/>
                  <a:gd name="T23" fmla="*/ 26 h 66"/>
                  <a:gd name="T24" fmla="*/ 99 w 127"/>
                  <a:gd name="T25" fmla="*/ 30 h 66"/>
                  <a:gd name="T26" fmla="*/ 104 w 127"/>
                  <a:gd name="T27" fmla="*/ 32 h 66"/>
                  <a:gd name="T28" fmla="*/ 114 w 127"/>
                  <a:gd name="T29" fmla="*/ 34 h 66"/>
                  <a:gd name="T30" fmla="*/ 120 w 127"/>
                  <a:gd name="T31" fmla="*/ 38 h 66"/>
                  <a:gd name="T32" fmla="*/ 127 w 127"/>
                  <a:gd name="T33" fmla="*/ 41 h 66"/>
                  <a:gd name="T34" fmla="*/ 127 w 127"/>
                  <a:gd name="T35" fmla="*/ 47 h 66"/>
                  <a:gd name="T36" fmla="*/ 127 w 127"/>
                  <a:gd name="T37" fmla="*/ 53 h 66"/>
                  <a:gd name="T38" fmla="*/ 127 w 127"/>
                  <a:gd name="T39" fmla="*/ 59 h 66"/>
                  <a:gd name="T40" fmla="*/ 127 w 127"/>
                  <a:gd name="T41" fmla="*/ 66 h 66"/>
                  <a:gd name="T42" fmla="*/ 118 w 127"/>
                  <a:gd name="T43" fmla="*/ 64 h 66"/>
                  <a:gd name="T44" fmla="*/ 110 w 127"/>
                  <a:gd name="T45" fmla="*/ 64 h 66"/>
                  <a:gd name="T46" fmla="*/ 101 w 127"/>
                  <a:gd name="T47" fmla="*/ 62 h 66"/>
                  <a:gd name="T48" fmla="*/ 91 w 127"/>
                  <a:gd name="T49" fmla="*/ 62 h 66"/>
                  <a:gd name="T50" fmla="*/ 82 w 127"/>
                  <a:gd name="T51" fmla="*/ 60 h 66"/>
                  <a:gd name="T52" fmla="*/ 74 w 127"/>
                  <a:gd name="T53" fmla="*/ 59 h 66"/>
                  <a:gd name="T54" fmla="*/ 66 w 127"/>
                  <a:gd name="T55" fmla="*/ 57 h 66"/>
                  <a:gd name="T56" fmla="*/ 57 w 127"/>
                  <a:gd name="T57" fmla="*/ 57 h 66"/>
                  <a:gd name="T58" fmla="*/ 47 w 127"/>
                  <a:gd name="T59" fmla="*/ 51 h 66"/>
                  <a:gd name="T60" fmla="*/ 42 w 127"/>
                  <a:gd name="T61" fmla="*/ 49 h 66"/>
                  <a:gd name="T62" fmla="*/ 32 w 127"/>
                  <a:gd name="T63" fmla="*/ 45 h 66"/>
                  <a:gd name="T64" fmla="*/ 26 w 127"/>
                  <a:gd name="T65" fmla="*/ 41 h 66"/>
                  <a:gd name="T66" fmla="*/ 19 w 127"/>
                  <a:gd name="T67" fmla="*/ 36 h 66"/>
                  <a:gd name="T68" fmla="*/ 13 w 127"/>
                  <a:gd name="T69" fmla="*/ 32 h 66"/>
                  <a:gd name="T70" fmla="*/ 6 w 127"/>
                  <a:gd name="T71" fmla="*/ 26 h 66"/>
                  <a:gd name="T72" fmla="*/ 0 w 127"/>
                  <a:gd name="T73" fmla="*/ 21 h 66"/>
                  <a:gd name="T74" fmla="*/ 2 w 127"/>
                  <a:gd name="T75" fmla="*/ 15 h 66"/>
                  <a:gd name="T76" fmla="*/ 6 w 127"/>
                  <a:gd name="T77" fmla="*/ 9 h 66"/>
                  <a:gd name="T78" fmla="*/ 7 w 127"/>
                  <a:gd name="T79" fmla="*/ 3 h 66"/>
                  <a:gd name="T80" fmla="*/ 11 w 127"/>
                  <a:gd name="T81" fmla="*/ 0 h 66"/>
                  <a:gd name="T82" fmla="*/ 11 w 127"/>
                  <a:gd name="T83" fmla="*/ 0 h 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7"/>
                  <a:gd name="T127" fmla="*/ 0 h 66"/>
                  <a:gd name="T128" fmla="*/ 127 w 127"/>
                  <a:gd name="T129" fmla="*/ 66 h 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7" h="66">
                    <a:moveTo>
                      <a:pt x="11" y="0"/>
                    </a:moveTo>
                    <a:lnTo>
                      <a:pt x="17" y="3"/>
                    </a:lnTo>
                    <a:lnTo>
                      <a:pt x="25" y="5"/>
                    </a:lnTo>
                    <a:lnTo>
                      <a:pt x="32" y="9"/>
                    </a:lnTo>
                    <a:lnTo>
                      <a:pt x="40" y="11"/>
                    </a:lnTo>
                    <a:lnTo>
                      <a:pt x="45" y="15"/>
                    </a:lnTo>
                    <a:lnTo>
                      <a:pt x="55" y="17"/>
                    </a:lnTo>
                    <a:lnTo>
                      <a:pt x="61" y="19"/>
                    </a:lnTo>
                    <a:lnTo>
                      <a:pt x="70" y="21"/>
                    </a:lnTo>
                    <a:lnTo>
                      <a:pt x="76" y="22"/>
                    </a:lnTo>
                    <a:lnTo>
                      <a:pt x="83" y="24"/>
                    </a:lnTo>
                    <a:lnTo>
                      <a:pt x="91" y="26"/>
                    </a:lnTo>
                    <a:lnTo>
                      <a:pt x="99" y="30"/>
                    </a:lnTo>
                    <a:lnTo>
                      <a:pt x="104" y="32"/>
                    </a:lnTo>
                    <a:lnTo>
                      <a:pt x="114" y="34"/>
                    </a:lnTo>
                    <a:lnTo>
                      <a:pt x="120" y="38"/>
                    </a:lnTo>
                    <a:lnTo>
                      <a:pt x="127" y="41"/>
                    </a:lnTo>
                    <a:lnTo>
                      <a:pt x="127" y="47"/>
                    </a:lnTo>
                    <a:lnTo>
                      <a:pt x="127" y="53"/>
                    </a:lnTo>
                    <a:lnTo>
                      <a:pt x="127" y="59"/>
                    </a:lnTo>
                    <a:lnTo>
                      <a:pt x="127" y="66"/>
                    </a:lnTo>
                    <a:lnTo>
                      <a:pt x="118" y="64"/>
                    </a:lnTo>
                    <a:lnTo>
                      <a:pt x="110" y="64"/>
                    </a:lnTo>
                    <a:lnTo>
                      <a:pt x="101" y="62"/>
                    </a:lnTo>
                    <a:lnTo>
                      <a:pt x="91" y="62"/>
                    </a:lnTo>
                    <a:lnTo>
                      <a:pt x="82" y="60"/>
                    </a:lnTo>
                    <a:lnTo>
                      <a:pt x="74" y="59"/>
                    </a:lnTo>
                    <a:lnTo>
                      <a:pt x="66" y="57"/>
                    </a:lnTo>
                    <a:lnTo>
                      <a:pt x="57" y="57"/>
                    </a:lnTo>
                    <a:lnTo>
                      <a:pt x="47" y="51"/>
                    </a:lnTo>
                    <a:lnTo>
                      <a:pt x="42" y="49"/>
                    </a:lnTo>
                    <a:lnTo>
                      <a:pt x="32" y="45"/>
                    </a:lnTo>
                    <a:lnTo>
                      <a:pt x="26" y="41"/>
                    </a:lnTo>
                    <a:lnTo>
                      <a:pt x="19" y="36"/>
                    </a:lnTo>
                    <a:lnTo>
                      <a:pt x="13" y="32"/>
                    </a:lnTo>
                    <a:lnTo>
                      <a:pt x="6" y="26"/>
                    </a:lnTo>
                    <a:lnTo>
                      <a:pt x="0" y="21"/>
                    </a:lnTo>
                    <a:lnTo>
                      <a:pt x="2" y="15"/>
                    </a:lnTo>
                    <a:lnTo>
                      <a:pt x="6" y="9"/>
                    </a:lnTo>
                    <a:lnTo>
                      <a:pt x="7" y="3"/>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39" name="Freeform 133"/>
              <p:cNvSpPr>
                <a:spLocks/>
              </p:cNvSpPr>
              <p:nvPr/>
            </p:nvSpPr>
            <p:spPr bwMode="auto">
              <a:xfrm>
                <a:off x="1685" y="2379"/>
                <a:ext cx="62" cy="34"/>
              </a:xfrm>
              <a:custGeom>
                <a:avLst/>
                <a:gdLst>
                  <a:gd name="T0" fmla="*/ 10 w 124"/>
                  <a:gd name="T1" fmla="*/ 0 h 68"/>
                  <a:gd name="T2" fmla="*/ 15 w 124"/>
                  <a:gd name="T3" fmla="*/ 6 h 68"/>
                  <a:gd name="T4" fmla="*/ 21 w 124"/>
                  <a:gd name="T5" fmla="*/ 9 h 68"/>
                  <a:gd name="T6" fmla="*/ 29 w 124"/>
                  <a:gd name="T7" fmla="*/ 11 h 68"/>
                  <a:gd name="T8" fmla="*/ 36 w 124"/>
                  <a:gd name="T9" fmla="*/ 15 h 68"/>
                  <a:gd name="T10" fmla="*/ 42 w 124"/>
                  <a:gd name="T11" fmla="*/ 17 h 68"/>
                  <a:gd name="T12" fmla="*/ 48 w 124"/>
                  <a:gd name="T13" fmla="*/ 21 h 68"/>
                  <a:gd name="T14" fmla="*/ 55 w 124"/>
                  <a:gd name="T15" fmla="*/ 23 h 68"/>
                  <a:gd name="T16" fmla="*/ 65 w 124"/>
                  <a:gd name="T17" fmla="*/ 26 h 68"/>
                  <a:gd name="T18" fmla="*/ 71 w 124"/>
                  <a:gd name="T19" fmla="*/ 26 h 68"/>
                  <a:gd name="T20" fmla="*/ 78 w 124"/>
                  <a:gd name="T21" fmla="*/ 30 h 68"/>
                  <a:gd name="T22" fmla="*/ 86 w 124"/>
                  <a:gd name="T23" fmla="*/ 30 h 68"/>
                  <a:gd name="T24" fmla="*/ 93 w 124"/>
                  <a:gd name="T25" fmla="*/ 34 h 68"/>
                  <a:gd name="T26" fmla="*/ 101 w 124"/>
                  <a:gd name="T27" fmla="*/ 36 h 68"/>
                  <a:gd name="T28" fmla="*/ 109 w 124"/>
                  <a:gd name="T29" fmla="*/ 40 h 68"/>
                  <a:gd name="T30" fmla="*/ 116 w 124"/>
                  <a:gd name="T31" fmla="*/ 42 h 68"/>
                  <a:gd name="T32" fmla="*/ 124 w 124"/>
                  <a:gd name="T33" fmla="*/ 47 h 68"/>
                  <a:gd name="T34" fmla="*/ 120 w 124"/>
                  <a:gd name="T35" fmla="*/ 51 h 68"/>
                  <a:gd name="T36" fmla="*/ 118 w 124"/>
                  <a:gd name="T37" fmla="*/ 57 h 68"/>
                  <a:gd name="T38" fmla="*/ 114 w 124"/>
                  <a:gd name="T39" fmla="*/ 63 h 68"/>
                  <a:gd name="T40" fmla="*/ 112 w 124"/>
                  <a:gd name="T41" fmla="*/ 68 h 68"/>
                  <a:gd name="T42" fmla="*/ 105 w 124"/>
                  <a:gd name="T43" fmla="*/ 66 h 68"/>
                  <a:gd name="T44" fmla="*/ 97 w 124"/>
                  <a:gd name="T45" fmla="*/ 66 h 68"/>
                  <a:gd name="T46" fmla="*/ 88 w 124"/>
                  <a:gd name="T47" fmla="*/ 66 h 68"/>
                  <a:gd name="T48" fmla="*/ 80 w 124"/>
                  <a:gd name="T49" fmla="*/ 66 h 68"/>
                  <a:gd name="T50" fmla="*/ 71 w 124"/>
                  <a:gd name="T51" fmla="*/ 64 h 68"/>
                  <a:gd name="T52" fmla="*/ 61 w 124"/>
                  <a:gd name="T53" fmla="*/ 63 h 68"/>
                  <a:gd name="T54" fmla="*/ 52 w 124"/>
                  <a:gd name="T55" fmla="*/ 61 h 68"/>
                  <a:gd name="T56" fmla="*/ 44 w 124"/>
                  <a:gd name="T57" fmla="*/ 57 h 68"/>
                  <a:gd name="T58" fmla="*/ 34 w 124"/>
                  <a:gd name="T59" fmla="*/ 53 h 68"/>
                  <a:gd name="T60" fmla="*/ 27 w 124"/>
                  <a:gd name="T61" fmla="*/ 49 h 68"/>
                  <a:gd name="T62" fmla="*/ 19 w 124"/>
                  <a:gd name="T63" fmla="*/ 44 h 68"/>
                  <a:gd name="T64" fmla="*/ 14 w 124"/>
                  <a:gd name="T65" fmla="*/ 40 h 68"/>
                  <a:gd name="T66" fmla="*/ 8 w 124"/>
                  <a:gd name="T67" fmla="*/ 34 h 68"/>
                  <a:gd name="T68" fmla="*/ 4 w 124"/>
                  <a:gd name="T69" fmla="*/ 26 h 68"/>
                  <a:gd name="T70" fmla="*/ 0 w 124"/>
                  <a:gd name="T71" fmla="*/ 19 h 68"/>
                  <a:gd name="T72" fmla="*/ 0 w 124"/>
                  <a:gd name="T73" fmla="*/ 11 h 68"/>
                  <a:gd name="T74" fmla="*/ 4 w 124"/>
                  <a:gd name="T75" fmla="*/ 4 h 68"/>
                  <a:gd name="T76" fmla="*/ 10 w 124"/>
                  <a:gd name="T77" fmla="*/ 0 h 68"/>
                  <a:gd name="T78" fmla="*/ 10 w 124"/>
                  <a:gd name="T79" fmla="*/ 0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4"/>
                  <a:gd name="T121" fmla="*/ 0 h 68"/>
                  <a:gd name="T122" fmla="*/ 124 w 124"/>
                  <a:gd name="T123" fmla="*/ 68 h 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4" h="68">
                    <a:moveTo>
                      <a:pt x="10" y="0"/>
                    </a:moveTo>
                    <a:lnTo>
                      <a:pt x="15" y="6"/>
                    </a:lnTo>
                    <a:lnTo>
                      <a:pt x="21" y="9"/>
                    </a:lnTo>
                    <a:lnTo>
                      <a:pt x="29" y="11"/>
                    </a:lnTo>
                    <a:lnTo>
                      <a:pt x="36" y="15"/>
                    </a:lnTo>
                    <a:lnTo>
                      <a:pt x="42" y="17"/>
                    </a:lnTo>
                    <a:lnTo>
                      <a:pt x="48" y="21"/>
                    </a:lnTo>
                    <a:lnTo>
                      <a:pt x="55" y="23"/>
                    </a:lnTo>
                    <a:lnTo>
                      <a:pt x="65" y="26"/>
                    </a:lnTo>
                    <a:lnTo>
                      <a:pt x="71" y="26"/>
                    </a:lnTo>
                    <a:lnTo>
                      <a:pt x="78" y="30"/>
                    </a:lnTo>
                    <a:lnTo>
                      <a:pt x="86" y="30"/>
                    </a:lnTo>
                    <a:lnTo>
                      <a:pt x="93" y="34"/>
                    </a:lnTo>
                    <a:lnTo>
                      <a:pt x="101" y="36"/>
                    </a:lnTo>
                    <a:lnTo>
                      <a:pt x="109" y="40"/>
                    </a:lnTo>
                    <a:lnTo>
                      <a:pt x="116" y="42"/>
                    </a:lnTo>
                    <a:lnTo>
                      <a:pt x="124" y="47"/>
                    </a:lnTo>
                    <a:lnTo>
                      <a:pt x="120" y="51"/>
                    </a:lnTo>
                    <a:lnTo>
                      <a:pt x="118" y="57"/>
                    </a:lnTo>
                    <a:lnTo>
                      <a:pt x="114" y="63"/>
                    </a:lnTo>
                    <a:lnTo>
                      <a:pt x="112" y="68"/>
                    </a:lnTo>
                    <a:lnTo>
                      <a:pt x="105" y="66"/>
                    </a:lnTo>
                    <a:lnTo>
                      <a:pt x="97" y="66"/>
                    </a:lnTo>
                    <a:lnTo>
                      <a:pt x="88" y="66"/>
                    </a:lnTo>
                    <a:lnTo>
                      <a:pt x="80" y="66"/>
                    </a:lnTo>
                    <a:lnTo>
                      <a:pt x="71" y="64"/>
                    </a:lnTo>
                    <a:lnTo>
                      <a:pt x="61" y="63"/>
                    </a:lnTo>
                    <a:lnTo>
                      <a:pt x="52" y="61"/>
                    </a:lnTo>
                    <a:lnTo>
                      <a:pt x="44" y="57"/>
                    </a:lnTo>
                    <a:lnTo>
                      <a:pt x="34" y="53"/>
                    </a:lnTo>
                    <a:lnTo>
                      <a:pt x="27" y="49"/>
                    </a:lnTo>
                    <a:lnTo>
                      <a:pt x="19" y="44"/>
                    </a:lnTo>
                    <a:lnTo>
                      <a:pt x="14" y="40"/>
                    </a:lnTo>
                    <a:lnTo>
                      <a:pt x="8" y="34"/>
                    </a:lnTo>
                    <a:lnTo>
                      <a:pt x="4" y="26"/>
                    </a:lnTo>
                    <a:lnTo>
                      <a:pt x="0" y="19"/>
                    </a:lnTo>
                    <a:lnTo>
                      <a:pt x="0" y="11"/>
                    </a:lnTo>
                    <a:lnTo>
                      <a:pt x="4" y="4"/>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40" name="Freeform 134"/>
              <p:cNvSpPr>
                <a:spLocks/>
              </p:cNvSpPr>
              <p:nvPr/>
            </p:nvSpPr>
            <p:spPr bwMode="auto">
              <a:xfrm>
                <a:off x="1686" y="2429"/>
                <a:ext cx="68" cy="24"/>
              </a:xfrm>
              <a:custGeom>
                <a:avLst/>
                <a:gdLst>
                  <a:gd name="T0" fmla="*/ 12 w 135"/>
                  <a:gd name="T1" fmla="*/ 0 h 47"/>
                  <a:gd name="T2" fmla="*/ 17 w 135"/>
                  <a:gd name="T3" fmla="*/ 2 h 47"/>
                  <a:gd name="T4" fmla="*/ 25 w 135"/>
                  <a:gd name="T5" fmla="*/ 5 h 47"/>
                  <a:gd name="T6" fmla="*/ 32 w 135"/>
                  <a:gd name="T7" fmla="*/ 7 h 47"/>
                  <a:gd name="T8" fmla="*/ 40 w 135"/>
                  <a:gd name="T9" fmla="*/ 9 h 47"/>
                  <a:gd name="T10" fmla="*/ 48 w 135"/>
                  <a:gd name="T11" fmla="*/ 9 h 47"/>
                  <a:gd name="T12" fmla="*/ 55 w 135"/>
                  <a:gd name="T13" fmla="*/ 11 h 47"/>
                  <a:gd name="T14" fmla="*/ 63 w 135"/>
                  <a:gd name="T15" fmla="*/ 11 h 47"/>
                  <a:gd name="T16" fmla="*/ 70 w 135"/>
                  <a:gd name="T17" fmla="*/ 15 h 47"/>
                  <a:gd name="T18" fmla="*/ 78 w 135"/>
                  <a:gd name="T19" fmla="*/ 15 h 47"/>
                  <a:gd name="T20" fmla="*/ 86 w 135"/>
                  <a:gd name="T21" fmla="*/ 15 h 47"/>
                  <a:gd name="T22" fmla="*/ 95 w 135"/>
                  <a:gd name="T23" fmla="*/ 15 h 47"/>
                  <a:gd name="T24" fmla="*/ 103 w 135"/>
                  <a:gd name="T25" fmla="*/ 17 h 47"/>
                  <a:gd name="T26" fmla="*/ 110 w 135"/>
                  <a:gd name="T27" fmla="*/ 17 h 47"/>
                  <a:gd name="T28" fmla="*/ 118 w 135"/>
                  <a:gd name="T29" fmla="*/ 17 h 47"/>
                  <a:gd name="T30" fmla="*/ 126 w 135"/>
                  <a:gd name="T31" fmla="*/ 17 h 47"/>
                  <a:gd name="T32" fmla="*/ 135 w 135"/>
                  <a:gd name="T33" fmla="*/ 19 h 47"/>
                  <a:gd name="T34" fmla="*/ 135 w 135"/>
                  <a:gd name="T35" fmla="*/ 22 h 47"/>
                  <a:gd name="T36" fmla="*/ 135 w 135"/>
                  <a:gd name="T37" fmla="*/ 30 h 47"/>
                  <a:gd name="T38" fmla="*/ 135 w 135"/>
                  <a:gd name="T39" fmla="*/ 34 h 47"/>
                  <a:gd name="T40" fmla="*/ 135 w 135"/>
                  <a:gd name="T41" fmla="*/ 43 h 47"/>
                  <a:gd name="T42" fmla="*/ 126 w 135"/>
                  <a:gd name="T43" fmla="*/ 43 h 47"/>
                  <a:gd name="T44" fmla="*/ 116 w 135"/>
                  <a:gd name="T45" fmla="*/ 45 h 47"/>
                  <a:gd name="T46" fmla="*/ 107 w 135"/>
                  <a:gd name="T47" fmla="*/ 45 h 47"/>
                  <a:gd name="T48" fmla="*/ 99 w 135"/>
                  <a:gd name="T49" fmla="*/ 47 h 47"/>
                  <a:gd name="T50" fmla="*/ 89 w 135"/>
                  <a:gd name="T51" fmla="*/ 47 h 47"/>
                  <a:gd name="T52" fmla="*/ 82 w 135"/>
                  <a:gd name="T53" fmla="*/ 47 h 47"/>
                  <a:gd name="T54" fmla="*/ 72 w 135"/>
                  <a:gd name="T55" fmla="*/ 47 h 47"/>
                  <a:gd name="T56" fmla="*/ 65 w 135"/>
                  <a:gd name="T57" fmla="*/ 47 h 47"/>
                  <a:gd name="T58" fmla="*/ 55 w 135"/>
                  <a:gd name="T59" fmla="*/ 45 h 47"/>
                  <a:gd name="T60" fmla="*/ 46 w 135"/>
                  <a:gd name="T61" fmla="*/ 45 h 47"/>
                  <a:gd name="T62" fmla="*/ 38 w 135"/>
                  <a:gd name="T63" fmla="*/ 41 h 47"/>
                  <a:gd name="T64" fmla="*/ 31 w 135"/>
                  <a:gd name="T65" fmla="*/ 38 h 47"/>
                  <a:gd name="T66" fmla="*/ 21 w 135"/>
                  <a:gd name="T67" fmla="*/ 34 h 47"/>
                  <a:gd name="T68" fmla="*/ 13 w 135"/>
                  <a:gd name="T69" fmla="*/ 30 h 47"/>
                  <a:gd name="T70" fmla="*/ 8 w 135"/>
                  <a:gd name="T71" fmla="*/ 22 h 47"/>
                  <a:gd name="T72" fmla="*/ 0 w 135"/>
                  <a:gd name="T73" fmla="*/ 17 h 47"/>
                  <a:gd name="T74" fmla="*/ 2 w 135"/>
                  <a:gd name="T75" fmla="*/ 11 h 47"/>
                  <a:gd name="T76" fmla="*/ 6 w 135"/>
                  <a:gd name="T77" fmla="*/ 7 h 47"/>
                  <a:gd name="T78" fmla="*/ 10 w 135"/>
                  <a:gd name="T79" fmla="*/ 2 h 47"/>
                  <a:gd name="T80" fmla="*/ 12 w 135"/>
                  <a:gd name="T81" fmla="*/ 0 h 47"/>
                  <a:gd name="T82" fmla="*/ 12 w 135"/>
                  <a:gd name="T83" fmla="*/ 0 h 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5"/>
                  <a:gd name="T127" fmla="*/ 0 h 47"/>
                  <a:gd name="T128" fmla="*/ 135 w 135"/>
                  <a:gd name="T129" fmla="*/ 47 h 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5" h="47">
                    <a:moveTo>
                      <a:pt x="12" y="0"/>
                    </a:moveTo>
                    <a:lnTo>
                      <a:pt x="17" y="2"/>
                    </a:lnTo>
                    <a:lnTo>
                      <a:pt x="25" y="5"/>
                    </a:lnTo>
                    <a:lnTo>
                      <a:pt x="32" y="7"/>
                    </a:lnTo>
                    <a:lnTo>
                      <a:pt x="40" y="9"/>
                    </a:lnTo>
                    <a:lnTo>
                      <a:pt x="48" y="9"/>
                    </a:lnTo>
                    <a:lnTo>
                      <a:pt x="55" y="11"/>
                    </a:lnTo>
                    <a:lnTo>
                      <a:pt x="63" y="11"/>
                    </a:lnTo>
                    <a:lnTo>
                      <a:pt x="70" y="15"/>
                    </a:lnTo>
                    <a:lnTo>
                      <a:pt x="78" y="15"/>
                    </a:lnTo>
                    <a:lnTo>
                      <a:pt x="86" y="15"/>
                    </a:lnTo>
                    <a:lnTo>
                      <a:pt x="95" y="15"/>
                    </a:lnTo>
                    <a:lnTo>
                      <a:pt x="103" y="17"/>
                    </a:lnTo>
                    <a:lnTo>
                      <a:pt x="110" y="17"/>
                    </a:lnTo>
                    <a:lnTo>
                      <a:pt x="118" y="17"/>
                    </a:lnTo>
                    <a:lnTo>
                      <a:pt x="126" y="17"/>
                    </a:lnTo>
                    <a:lnTo>
                      <a:pt x="135" y="19"/>
                    </a:lnTo>
                    <a:lnTo>
                      <a:pt x="135" y="22"/>
                    </a:lnTo>
                    <a:lnTo>
                      <a:pt x="135" y="30"/>
                    </a:lnTo>
                    <a:lnTo>
                      <a:pt x="135" y="34"/>
                    </a:lnTo>
                    <a:lnTo>
                      <a:pt x="135" y="43"/>
                    </a:lnTo>
                    <a:lnTo>
                      <a:pt x="126" y="43"/>
                    </a:lnTo>
                    <a:lnTo>
                      <a:pt x="116" y="45"/>
                    </a:lnTo>
                    <a:lnTo>
                      <a:pt x="107" y="45"/>
                    </a:lnTo>
                    <a:lnTo>
                      <a:pt x="99" y="47"/>
                    </a:lnTo>
                    <a:lnTo>
                      <a:pt x="89" y="47"/>
                    </a:lnTo>
                    <a:lnTo>
                      <a:pt x="82" y="47"/>
                    </a:lnTo>
                    <a:lnTo>
                      <a:pt x="72" y="47"/>
                    </a:lnTo>
                    <a:lnTo>
                      <a:pt x="65" y="47"/>
                    </a:lnTo>
                    <a:lnTo>
                      <a:pt x="55" y="45"/>
                    </a:lnTo>
                    <a:lnTo>
                      <a:pt x="46" y="45"/>
                    </a:lnTo>
                    <a:lnTo>
                      <a:pt x="38" y="41"/>
                    </a:lnTo>
                    <a:lnTo>
                      <a:pt x="31" y="38"/>
                    </a:lnTo>
                    <a:lnTo>
                      <a:pt x="21" y="34"/>
                    </a:lnTo>
                    <a:lnTo>
                      <a:pt x="13" y="30"/>
                    </a:lnTo>
                    <a:lnTo>
                      <a:pt x="8" y="22"/>
                    </a:lnTo>
                    <a:lnTo>
                      <a:pt x="0" y="17"/>
                    </a:lnTo>
                    <a:lnTo>
                      <a:pt x="2" y="11"/>
                    </a:lnTo>
                    <a:lnTo>
                      <a:pt x="6" y="7"/>
                    </a:lnTo>
                    <a:lnTo>
                      <a:pt x="10" y="2"/>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41" name="Freeform 135"/>
              <p:cNvSpPr>
                <a:spLocks/>
              </p:cNvSpPr>
              <p:nvPr/>
            </p:nvSpPr>
            <p:spPr bwMode="auto">
              <a:xfrm>
                <a:off x="1703" y="2466"/>
                <a:ext cx="55" cy="20"/>
              </a:xfrm>
              <a:custGeom>
                <a:avLst/>
                <a:gdLst>
                  <a:gd name="T0" fmla="*/ 12 w 111"/>
                  <a:gd name="T1" fmla="*/ 0 h 40"/>
                  <a:gd name="T2" fmla="*/ 17 w 111"/>
                  <a:gd name="T3" fmla="*/ 2 h 40"/>
                  <a:gd name="T4" fmla="*/ 23 w 111"/>
                  <a:gd name="T5" fmla="*/ 4 h 40"/>
                  <a:gd name="T6" fmla="*/ 29 w 111"/>
                  <a:gd name="T7" fmla="*/ 4 h 40"/>
                  <a:gd name="T8" fmla="*/ 36 w 111"/>
                  <a:gd name="T9" fmla="*/ 4 h 40"/>
                  <a:gd name="T10" fmla="*/ 42 w 111"/>
                  <a:gd name="T11" fmla="*/ 4 h 40"/>
                  <a:gd name="T12" fmla="*/ 48 w 111"/>
                  <a:gd name="T13" fmla="*/ 4 h 40"/>
                  <a:gd name="T14" fmla="*/ 55 w 111"/>
                  <a:gd name="T15" fmla="*/ 4 h 40"/>
                  <a:gd name="T16" fmla="*/ 63 w 111"/>
                  <a:gd name="T17" fmla="*/ 4 h 40"/>
                  <a:gd name="T18" fmla="*/ 69 w 111"/>
                  <a:gd name="T19" fmla="*/ 4 h 40"/>
                  <a:gd name="T20" fmla="*/ 74 w 111"/>
                  <a:gd name="T21" fmla="*/ 4 h 40"/>
                  <a:gd name="T22" fmla="*/ 82 w 111"/>
                  <a:gd name="T23" fmla="*/ 4 h 40"/>
                  <a:gd name="T24" fmla="*/ 88 w 111"/>
                  <a:gd name="T25" fmla="*/ 5 h 40"/>
                  <a:gd name="T26" fmla="*/ 92 w 111"/>
                  <a:gd name="T27" fmla="*/ 5 h 40"/>
                  <a:gd name="T28" fmla="*/ 99 w 111"/>
                  <a:gd name="T29" fmla="*/ 9 h 40"/>
                  <a:gd name="T30" fmla="*/ 103 w 111"/>
                  <a:gd name="T31" fmla="*/ 13 h 40"/>
                  <a:gd name="T32" fmla="*/ 111 w 111"/>
                  <a:gd name="T33" fmla="*/ 19 h 40"/>
                  <a:gd name="T34" fmla="*/ 107 w 111"/>
                  <a:gd name="T35" fmla="*/ 24 h 40"/>
                  <a:gd name="T36" fmla="*/ 103 w 111"/>
                  <a:gd name="T37" fmla="*/ 28 h 40"/>
                  <a:gd name="T38" fmla="*/ 101 w 111"/>
                  <a:gd name="T39" fmla="*/ 30 h 40"/>
                  <a:gd name="T40" fmla="*/ 97 w 111"/>
                  <a:gd name="T41" fmla="*/ 34 h 40"/>
                  <a:gd name="T42" fmla="*/ 88 w 111"/>
                  <a:gd name="T43" fmla="*/ 38 h 40"/>
                  <a:gd name="T44" fmla="*/ 78 w 111"/>
                  <a:gd name="T45" fmla="*/ 40 h 40"/>
                  <a:gd name="T46" fmla="*/ 73 w 111"/>
                  <a:gd name="T47" fmla="*/ 38 h 40"/>
                  <a:gd name="T48" fmla="*/ 67 w 111"/>
                  <a:gd name="T49" fmla="*/ 38 h 40"/>
                  <a:gd name="T50" fmla="*/ 61 w 111"/>
                  <a:gd name="T51" fmla="*/ 38 h 40"/>
                  <a:gd name="T52" fmla="*/ 57 w 111"/>
                  <a:gd name="T53" fmla="*/ 38 h 40"/>
                  <a:gd name="T54" fmla="*/ 46 w 111"/>
                  <a:gd name="T55" fmla="*/ 38 h 40"/>
                  <a:gd name="T56" fmla="*/ 38 w 111"/>
                  <a:gd name="T57" fmla="*/ 38 h 40"/>
                  <a:gd name="T58" fmla="*/ 31 w 111"/>
                  <a:gd name="T59" fmla="*/ 38 h 40"/>
                  <a:gd name="T60" fmla="*/ 21 w 111"/>
                  <a:gd name="T61" fmla="*/ 36 h 40"/>
                  <a:gd name="T62" fmla="*/ 12 w 111"/>
                  <a:gd name="T63" fmla="*/ 32 h 40"/>
                  <a:gd name="T64" fmla="*/ 6 w 111"/>
                  <a:gd name="T65" fmla="*/ 26 h 40"/>
                  <a:gd name="T66" fmla="*/ 2 w 111"/>
                  <a:gd name="T67" fmla="*/ 19 h 40"/>
                  <a:gd name="T68" fmla="*/ 0 w 111"/>
                  <a:gd name="T69" fmla="*/ 11 h 40"/>
                  <a:gd name="T70" fmla="*/ 0 w 111"/>
                  <a:gd name="T71" fmla="*/ 7 h 40"/>
                  <a:gd name="T72" fmla="*/ 2 w 111"/>
                  <a:gd name="T73" fmla="*/ 4 h 40"/>
                  <a:gd name="T74" fmla="*/ 6 w 111"/>
                  <a:gd name="T75" fmla="*/ 2 h 40"/>
                  <a:gd name="T76" fmla="*/ 12 w 111"/>
                  <a:gd name="T77" fmla="*/ 0 h 40"/>
                  <a:gd name="T78" fmla="*/ 12 w 111"/>
                  <a:gd name="T79" fmla="*/ 0 h 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1"/>
                  <a:gd name="T121" fmla="*/ 0 h 40"/>
                  <a:gd name="T122" fmla="*/ 111 w 111"/>
                  <a:gd name="T123" fmla="*/ 40 h 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1" h="40">
                    <a:moveTo>
                      <a:pt x="12" y="0"/>
                    </a:moveTo>
                    <a:lnTo>
                      <a:pt x="17" y="2"/>
                    </a:lnTo>
                    <a:lnTo>
                      <a:pt x="23" y="4"/>
                    </a:lnTo>
                    <a:lnTo>
                      <a:pt x="29" y="4"/>
                    </a:lnTo>
                    <a:lnTo>
                      <a:pt x="36" y="4"/>
                    </a:lnTo>
                    <a:lnTo>
                      <a:pt x="42" y="4"/>
                    </a:lnTo>
                    <a:lnTo>
                      <a:pt x="48" y="4"/>
                    </a:lnTo>
                    <a:lnTo>
                      <a:pt x="55" y="4"/>
                    </a:lnTo>
                    <a:lnTo>
                      <a:pt x="63" y="4"/>
                    </a:lnTo>
                    <a:lnTo>
                      <a:pt x="69" y="4"/>
                    </a:lnTo>
                    <a:lnTo>
                      <a:pt x="74" y="4"/>
                    </a:lnTo>
                    <a:lnTo>
                      <a:pt x="82" y="4"/>
                    </a:lnTo>
                    <a:lnTo>
                      <a:pt x="88" y="5"/>
                    </a:lnTo>
                    <a:lnTo>
                      <a:pt x="92" y="5"/>
                    </a:lnTo>
                    <a:lnTo>
                      <a:pt x="99" y="9"/>
                    </a:lnTo>
                    <a:lnTo>
                      <a:pt x="103" y="13"/>
                    </a:lnTo>
                    <a:lnTo>
                      <a:pt x="111" y="19"/>
                    </a:lnTo>
                    <a:lnTo>
                      <a:pt x="107" y="24"/>
                    </a:lnTo>
                    <a:lnTo>
                      <a:pt x="103" y="28"/>
                    </a:lnTo>
                    <a:lnTo>
                      <a:pt x="101" y="30"/>
                    </a:lnTo>
                    <a:lnTo>
                      <a:pt x="97" y="34"/>
                    </a:lnTo>
                    <a:lnTo>
                      <a:pt x="88" y="38"/>
                    </a:lnTo>
                    <a:lnTo>
                      <a:pt x="78" y="40"/>
                    </a:lnTo>
                    <a:lnTo>
                      <a:pt x="73" y="38"/>
                    </a:lnTo>
                    <a:lnTo>
                      <a:pt x="67" y="38"/>
                    </a:lnTo>
                    <a:lnTo>
                      <a:pt x="61" y="38"/>
                    </a:lnTo>
                    <a:lnTo>
                      <a:pt x="57" y="38"/>
                    </a:lnTo>
                    <a:lnTo>
                      <a:pt x="46" y="38"/>
                    </a:lnTo>
                    <a:lnTo>
                      <a:pt x="38" y="38"/>
                    </a:lnTo>
                    <a:lnTo>
                      <a:pt x="31" y="38"/>
                    </a:lnTo>
                    <a:lnTo>
                      <a:pt x="21" y="36"/>
                    </a:lnTo>
                    <a:lnTo>
                      <a:pt x="12" y="32"/>
                    </a:lnTo>
                    <a:lnTo>
                      <a:pt x="6" y="26"/>
                    </a:lnTo>
                    <a:lnTo>
                      <a:pt x="2" y="19"/>
                    </a:lnTo>
                    <a:lnTo>
                      <a:pt x="0" y="11"/>
                    </a:lnTo>
                    <a:lnTo>
                      <a:pt x="0" y="7"/>
                    </a:lnTo>
                    <a:lnTo>
                      <a:pt x="2" y="4"/>
                    </a:lnTo>
                    <a:lnTo>
                      <a:pt x="6" y="2"/>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42" name="Freeform 136"/>
              <p:cNvSpPr>
                <a:spLocks/>
              </p:cNvSpPr>
              <p:nvPr/>
            </p:nvSpPr>
            <p:spPr bwMode="auto">
              <a:xfrm>
                <a:off x="1716" y="2496"/>
                <a:ext cx="38" cy="19"/>
              </a:xfrm>
              <a:custGeom>
                <a:avLst/>
                <a:gdLst>
                  <a:gd name="T0" fmla="*/ 13 w 78"/>
                  <a:gd name="T1" fmla="*/ 0 h 38"/>
                  <a:gd name="T2" fmla="*/ 21 w 78"/>
                  <a:gd name="T3" fmla="*/ 0 h 38"/>
                  <a:gd name="T4" fmla="*/ 29 w 78"/>
                  <a:gd name="T5" fmla="*/ 0 h 38"/>
                  <a:gd name="T6" fmla="*/ 36 w 78"/>
                  <a:gd name="T7" fmla="*/ 2 h 38"/>
                  <a:gd name="T8" fmla="*/ 46 w 78"/>
                  <a:gd name="T9" fmla="*/ 5 h 38"/>
                  <a:gd name="T10" fmla="*/ 53 w 78"/>
                  <a:gd name="T11" fmla="*/ 7 h 38"/>
                  <a:gd name="T12" fmla="*/ 61 w 78"/>
                  <a:gd name="T13" fmla="*/ 11 h 38"/>
                  <a:gd name="T14" fmla="*/ 68 w 78"/>
                  <a:gd name="T15" fmla="*/ 13 h 38"/>
                  <a:gd name="T16" fmla="*/ 78 w 78"/>
                  <a:gd name="T17" fmla="*/ 17 h 38"/>
                  <a:gd name="T18" fmla="*/ 78 w 78"/>
                  <a:gd name="T19" fmla="*/ 21 h 38"/>
                  <a:gd name="T20" fmla="*/ 78 w 78"/>
                  <a:gd name="T21" fmla="*/ 26 h 38"/>
                  <a:gd name="T22" fmla="*/ 78 w 78"/>
                  <a:gd name="T23" fmla="*/ 32 h 38"/>
                  <a:gd name="T24" fmla="*/ 78 w 78"/>
                  <a:gd name="T25" fmla="*/ 38 h 38"/>
                  <a:gd name="T26" fmla="*/ 67 w 78"/>
                  <a:gd name="T27" fmla="*/ 38 h 38"/>
                  <a:gd name="T28" fmla="*/ 57 w 78"/>
                  <a:gd name="T29" fmla="*/ 38 h 38"/>
                  <a:gd name="T30" fmla="*/ 46 w 78"/>
                  <a:gd name="T31" fmla="*/ 38 h 38"/>
                  <a:gd name="T32" fmla="*/ 36 w 78"/>
                  <a:gd name="T33" fmla="*/ 38 h 38"/>
                  <a:gd name="T34" fmla="*/ 25 w 78"/>
                  <a:gd name="T35" fmla="*/ 36 h 38"/>
                  <a:gd name="T36" fmla="*/ 15 w 78"/>
                  <a:gd name="T37" fmla="*/ 32 h 38"/>
                  <a:gd name="T38" fmla="*/ 6 w 78"/>
                  <a:gd name="T39" fmla="*/ 26 h 38"/>
                  <a:gd name="T40" fmla="*/ 0 w 78"/>
                  <a:gd name="T41" fmla="*/ 17 h 38"/>
                  <a:gd name="T42" fmla="*/ 2 w 78"/>
                  <a:gd name="T43" fmla="*/ 11 h 38"/>
                  <a:gd name="T44" fmla="*/ 8 w 78"/>
                  <a:gd name="T45" fmla="*/ 5 h 38"/>
                  <a:gd name="T46" fmla="*/ 11 w 78"/>
                  <a:gd name="T47" fmla="*/ 0 h 38"/>
                  <a:gd name="T48" fmla="*/ 13 w 78"/>
                  <a:gd name="T49" fmla="*/ 0 h 38"/>
                  <a:gd name="T50" fmla="*/ 13 w 78"/>
                  <a:gd name="T51" fmla="*/ 0 h 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8"/>
                  <a:gd name="T79" fmla="*/ 0 h 38"/>
                  <a:gd name="T80" fmla="*/ 78 w 78"/>
                  <a:gd name="T81" fmla="*/ 38 h 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8" h="38">
                    <a:moveTo>
                      <a:pt x="13" y="0"/>
                    </a:moveTo>
                    <a:lnTo>
                      <a:pt x="21" y="0"/>
                    </a:lnTo>
                    <a:lnTo>
                      <a:pt x="29" y="0"/>
                    </a:lnTo>
                    <a:lnTo>
                      <a:pt x="36" y="2"/>
                    </a:lnTo>
                    <a:lnTo>
                      <a:pt x="46" y="5"/>
                    </a:lnTo>
                    <a:lnTo>
                      <a:pt x="53" y="7"/>
                    </a:lnTo>
                    <a:lnTo>
                      <a:pt x="61" y="11"/>
                    </a:lnTo>
                    <a:lnTo>
                      <a:pt x="68" y="13"/>
                    </a:lnTo>
                    <a:lnTo>
                      <a:pt x="78" y="17"/>
                    </a:lnTo>
                    <a:lnTo>
                      <a:pt x="78" y="21"/>
                    </a:lnTo>
                    <a:lnTo>
                      <a:pt x="78" y="26"/>
                    </a:lnTo>
                    <a:lnTo>
                      <a:pt x="78" y="32"/>
                    </a:lnTo>
                    <a:lnTo>
                      <a:pt x="78" y="38"/>
                    </a:lnTo>
                    <a:lnTo>
                      <a:pt x="67" y="38"/>
                    </a:lnTo>
                    <a:lnTo>
                      <a:pt x="57" y="38"/>
                    </a:lnTo>
                    <a:lnTo>
                      <a:pt x="46" y="38"/>
                    </a:lnTo>
                    <a:lnTo>
                      <a:pt x="36" y="38"/>
                    </a:lnTo>
                    <a:lnTo>
                      <a:pt x="25" y="36"/>
                    </a:lnTo>
                    <a:lnTo>
                      <a:pt x="15" y="32"/>
                    </a:lnTo>
                    <a:lnTo>
                      <a:pt x="6" y="26"/>
                    </a:lnTo>
                    <a:lnTo>
                      <a:pt x="0" y="17"/>
                    </a:lnTo>
                    <a:lnTo>
                      <a:pt x="2" y="11"/>
                    </a:lnTo>
                    <a:lnTo>
                      <a:pt x="8" y="5"/>
                    </a:lnTo>
                    <a:lnTo>
                      <a:pt x="11" y="0"/>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43" name="Freeform 137"/>
              <p:cNvSpPr>
                <a:spLocks/>
              </p:cNvSpPr>
              <p:nvPr/>
            </p:nvSpPr>
            <p:spPr bwMode="auto">
              <a:xfrm>
                <a:off x="1868" y="2253"/>
                <a:ext cx="76" cy="65"/>
              </a:xfrm>
              <a:custGeom>
                <a:avLst/>
                <a:gdLst>
                  <a:gd name="T0" fmla="*/ 23 w 152"/>
                  <a:gd name="T1" fmla="*/ 34 h 131"/>
                  <a:gd name="T2" fmla="*/ 0 w 152"/>
                  <a:gd name="T3" fmla="*/ 91 h 131"/>
                  <a:gd name="T4" fmla="*/ 42 w 152"/>
                  <a:gd name="T5" fmla="*/ 129 h 131"/>
                  <a:gd name="T6" fmla="*/ 101 w 152"/>
                  <a:gd name="T7" fmla="*/ 131 h 131"/>
                  <a:gd name="T8" fmla="*/ 139 w 152"/>
                  <a:gd name="T9" fmla="*/ 99 h 131"/>
                  <a:gd name="T10" fmla="*/ 152 w 152"/>
                  <a:gd name="T11" fmla="*/ 59 h 131"/>
                  <a:gd name="T12" fmla="*/ 139 w 152"/>
                  <a:gd name="T13" fmla="*/ 0 h 131"/>
                  <a:gd name="T14" fmla="*/ 23 w 152"/>
                  <a:gd name="T15" fmla="*/ 34 h 131"/>
                  <a:gd name="T16" fmla="*/ 23 w 152"/>
                  <a:gd name="T17" fmla="*/ 34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2"/>
                  <a:gd name="T28" fmla="*/ 0 h 131"/>
                  <a:gd name="T29" fmla="*/ 152 w 152"/>
                  <a:gd name="T30" fmla="*/ 131 h 1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2" h="131">
                    <a:moveTo>
                      <a:pt x="23" y="34"/>
                    </a:moveTo>
                    <a:lnTo>
                      <a:pt x="0" y="91"/>
                    </a:lnTo>
                    <a:lnTo>
                      <a:pt x="42" y="129"/>
                    </a:lnTo>
                    <a:lnTo>
                      <a:pt x="101" y="131"/>
                    </a:lnTo>
                    <a:lnTo>
                      <a:pt x="139" y="99"/>
                    </a:lnTo>
                    <a:lnTo>
                      <a:pt x="152" y="59"/>
                    </a:lnTo>
                    <a:lnTo>
                      <a:pt x="139" y="0"/>
                    </a:lnTo>
                    <a:lnTo>
                      <a:pt x="23" y="34"/>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44" name="Freeform 138"/>
              <p:cNvSpPr>
                <a:spLocks/>
              </p:cNvSpPr>
              <p:nvPr/>
            </p:nvSpPr>
            <p:spPr bwMode="auto">
              <a:xfrm>
                <a:off x="1882" y="2260"/>
                <a:ext cx="46" cy="51"/>
              </a:xfrm>
              <a:custGeom>
                <a:avLst/>
                <a:gdLst>
                  <a:gd name="T0" fmla="*/ 43 w 93"/>
                  <a:gd name="T1" fmla="*/ 2 h 103"/>
                  <a:gd name="T2" fmla="*/ 49 w 93"/>
                  <a:gd name="T3" fmla="*/ 0 h 103"/>
                  <a:gd name="T4" fmla="*/ 55 w 93"/>
                  <a:gd name="T5" fmla="*/ 2 h 103"/>
                  <a:gd name="T6" fmla="*/ 60 w 93"/>
                  <a:gd name="T7" fmla="*/ 2 h 103"/>
                  <a:gd name="T8" fmla="*/ 66 w 93"/>
                  <a:gd name="T9" fmla="*/ 4 h 103"/>
                  <a:gd name="T10" fmla="*/ 74 w 93"/>
                  <a:gd name="T11" fmla="*/ 8 h 103"/>
                  <a:gd name="T12" fmla="*/ 81 w 93"/>
                  <a:gd name="T13" fmla="*/ 17 h 103"/>
                  <a:gd name="T14" fmla="*/ 87 w 93"/>
                  <a:gd name="T15" fmla="*/ 25 h 103"/>
                  <a:gd name="T16" fmla="*/ 91 w 93"/>
                  <a:gd name="T17" fmla="*/ 35 h 103"/>
                  <a:gd name="T18" fmla="*/ 91 w 93"/>
                  <a:gd name="T19" fmla="*/ 40 h 103"/>
                  <a:gd name="T20" fmla="*/ 93 w 93"/>
                  <a:gd name="T21" fmla="*/ 46 h 103"/>
                  <a:gd name="T22" fmla="*/ 93 w 93"/>
                  <a:gd name="T23" fmla="*/ 52 h 103"/>
                  <a:gd name="T24" fmla="*/ 93 w 93"/>
                  <a:gd name="T25" fmla="*/ 57 h 103"/>
                  <a:gd name="T26" fmla="*/ 91 w 93"/>
                  <a:gd name="T27" fmla="*/ 69 h 103"/>
                  <a:gd name="T28" fmla="*/ 89 w 93"/>
                  <a:gd name="T29" fmla="*/ 78 h 103"/>
                  <a:gd name="T30" fmla="*/ 81 w 93"/>
                  <a:gd name="T31" fmla="*/ 86 h 103"/>
                  <a:gd name="T32" fmla="*/ 77 w 93"/>
                  <a:gd name="T33" fmla="*/ 95 h 103"/>
                  <a:gd name="T34" fmla="*/ 68 w 93"/>
                  <a:gd name="T35" fmla="*/ 99 h 103"/>
                  <a:gd name="T36" fmla="*/ 58 w 93"/>
                  <a:gd name="T37" fmla="*/ 103 h 103"/>
                  <a:gd name="T38" fmla="*/ 53 w 93"/>
                  <a:gd name="T39" fmla="*/ 103 h 103"/>
                  <a:gd name="T40" fmla="*/ 47 w 93"/>
                  <a:gd name="T41" fmla="*/ 103 h 103"/>
                  <a:gd name="T42" fmla="*/ 41 w 93"/>
                  <a:gd name="T43" fmla="*/ 101 h 103"/>
                  <a:gd name="T44" fmla="*/ 36 w 93"/>
                  <a:gd name="T45" fmla="*/ 99 h 103"/>
                  <a:gd name="T46" fmla="*/ 32 w 93"/>
                  <a:gd name="T47" fmla="*/ 90 h 103"/>
                  <a:gd name="T48" fmla="*/ 26 w 93"/>
                  <a:gd name="T49" fmla="*/ 80 h 103"/>
                  <a:gd name="T50" fmla="*/ 30 w 93"/>
                  <a:gd name="T51" fmla="*/ 76 h 103"/>
                  <a:gd name="T52" fmla="*/ 36 w 93"/>
                  <a:gd name="T53" fmla="*/ 74 h 103"/>
                  <a:gd name="T54" fmla="*/ 39 w 93"/>
                  <a:gd name="T55" fmla="*/ 71 h 103"/>
                  <a:gd name="T56" fmla="*/ 47 w 93"/>
                  <a:gd name="T57" fmla="*/ 67 h 103"/>
                  <a:gd name="T58" fmla="*/ 55 w 93"/>
                  <a:gd name="T59" fmla="*/ 55 h 103"/>
                  <a:gd name="T60" fmla="*/ 62 w 93"/>
                  <a:gd name="T61" fmla="*/ 50 h 103"/>
                  <a:gd name="T62" fmla="*/ 58 w 93"/>
                  <a:gd name="T63" fmla="*/ 42 h 103"/>
                  <a:gd name="T64" fmla="*/ 53 w 93"/>
                  <a:gd name="T65" fmla="*/ 38 h 103"/>
                  <a:gd name="T66" fmla="*/ 49 w 93"/>
                  <a:gd name="T67" fmla="*/ 36 h 103"/>
                  <a:gd name="T68" fmla="*/ 47 w 93"/>
                  <a:gd name="T69" fmla="*/ 36 h 103"/>
                  <a:gd name="T70" fmla="*/ 38 w 93"/>
                  <a:gd name="T71" fmla="*/ 40 h 103"/>
                  <a:gd name="T72" fmla="*/ 32 w 93"/>
                  <a:gd name="T73" fmla="*/ 46 h 103"/>
                  <a:gd name="T74" fmla="*/ 22 w 93"/>
                  <a:gd name="T75" fmla="*/ 50 h 103"/>
                  <a:gd name="T76" fmla="*/ 15 w 93"/>
                  <a:gd name="T77" fmla="*/ 55 h 103"/>
                  <a:gd name="T78" fmla="*/ 11 w 93"/>
                  <a:gd name="T79" fmla="*/ 54 h 103"/>
                  <a:gd name="T80" fmla="*/ 7 w 93"/>
                  <a:gd name="T81" fmla="*/ 52 h 103"/>
                  <a:gd name="T82" fmla="*/ 3 w 93"/>
                  <a:gd name="T83" fmla="*/ 48 h 103"/>
                  <a:gd name="T84" fmla="*/ 0 w 93"/>
                  <a:gd name="T85" fmla="*/ 42 h 103"/>
                  <a:gd name="T86" fmla="*/ 0 w 93"/>
                  <a:gd name="T87" fmla="*/ 31 h 103"/>
                  <a:gd name="T88" fmla="*/ 5 w 93"/>
                  <a:gd name="T89" fmla="*/ 23 h 103"/>
                  <a:gd name="T90" fmla="*/ 9 w 93"/>
                  <a:gd name="T91" fmla="*/ 17 h 103"/>
                  <a:gd name="T92" fmla="*/ 15 w 93"/>
                  <a:gd name="T93" fmla="*/ 14 h 103"/>
                  <a:gd name="T94" fmla="*/ 20 w 93"/>
                  <a:gd name="T95" fmla="*/ 10 h 103"/>
                  <a:gd name="T96" fmla="*/ 28 w 93"/>
                  <a:gd name="T97" fmla="*/ 6 h 103"/>
                  <a:gd name="T98" fmla="*/ 34 w 93"/>
                  <a:gd name="T99" fmla="*/ 4 h 103"/>
                  <a:gd name="T100" fmla="*/ 43 w 93"/>
                  <a:gd name="T101" fmla="*/ 2 h 103"/>
                  <a:gd name="T102" fmla="*/ 43 w 93"/>
                  <a:gd name="T103" fmla="*/ 2 h 1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3"/>
                  <a:gd name="T157" fmla="*/ 0 h 103"/>
                  <a:gd name="T158" fmla="*/ 93 w 93"/>
                  <a:gd name="T159" fmla="*/ 103 h 1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3" h="103">
                    <a:moveTo>
                      <a:pt x="43" y="2"/>
                    </a:moveTo>
                    <a:lnTo>
                      <a:pt x="49" y="0"/>
                    </a:lnTo>
                    <a:lnTo>
                      <a:pt x="55" y="2"/>
                    </a:lnTo>
                    <a:lnTo>
                      <a:pt x="60" y="2"/>
                    </a:lnTo>
                    <a:lnTo>
                      <a:pt x="66" y="4"/>
                    </a:lnTo>
                    <a:lnTo>
                      <a:pt x="74" y="8"/>
                    </a:lnTo>
                    <a:lnTo>
                      <a:pt x="81" y="17"/>
                    </a:lnTo>
                    <a:lnTo>
                      <a:pt x="87" y="25"/>
                    </a:lnTo>
                    <a:lnTo>
                      <a:pt x="91" y="35"/>
                    </a:lnTo>
                    <a:lnTo>
                      <a:pt x="91" y="40"/>
                    </a:lnTo>
                    <a:lnTo>
                      <a:pt x="93" y="46"/>
                    </a:lnTo>
                    <a:lnTo>
                      <a:pt x="93" y="52"/>
                    </a:lnTo>
                    <a:lnTo>
                      <a:pt x="93" y="57"/>
                    </a:lnTo>
                    <a:lnTo>
                      <a:pt x="91" y="69"/>
                    </a:lnTo>
                    <a:lnTo>
                      <a:pt x="89" y="78"/>
                    </a:lnTo>
                    <a:lnTo>
                      <a:pt x="81" y="86"/>
                    </a:lnTo>
                    <a:lnTo>
                      <a:pt x="77" y="95"/>
                    </a:lnTo>
                    <a:lnTo>
                      <a:pt x="68" y="99"/>
                    </a:lnTo>
                    <a:lnTo>
                      <a:pt x="58" y="103"/>
                    </a:lnTo>
                    <a:lnTo>
                      <a:pt x="53" y="103"/>
                    </a:lnTo>
                    <a:lnTo>
                      <a:pt x="47" y="103"/>
                    </a:lnTo>
                    <a:lnTo>
                      <a:pt x="41" y="101"/>
                    </a:lnTo>
                    <a:lnTo>
                      <a:pt x="36" y="99"/>
                    </a:lnTo>
                    <a:lnTo>
                      <a:pt x="32" y="90"/>
                    </a:lnTo>
                    <a:lnTo>
                      <a:pt x="26" y="80"/>
                    </a:lnTo>
                    <a:lnTo>
                      <a:pt x="30" y="76"/>
                    </a:lnTo>
                    <a:lnTo>
                      <a:pt x="36" y="74"/>
                    </a:lnTo>
                    <a:lnTo>
                      <a:pt x="39" y="71"/>
                    </a:lnTo>
                    <a:lnTo>
                      <a:pt x="47" y="67"/>
                    </a:lnTo>
                    <a:lnTo>
                      <a:pt x="55" y="55"/>
                    </a:lnTo>
                    <a:lnTo>
                      <a:pt x="62" y="50"/>
                    </a:lnTo>
                    <a:lnTo>
                      <a:pt x="58" y="42"/>
                    </a:lnTo>
                    <a:lnTo>
                      <a:pt x="53" y="38"/>
                    </a:lnTo>
                    <a:lnTo>
                      <a:pt x="49" y="36"/>
                    </a:lnTo>
                    <a:lnTo>
                      <a:pt x="47" y="36"/>
                    </a:lnTo>
                    <a:lnTo>
                      <a:pt x="38" y="40"/>
                    </a:lnTo>
                    <a:lnTo>
                      <a:pt x="32" y="46"/>
                    </a:lnTo>
                    <a:lnTo>
                      <a:pt x="22" y="50"/>
                    </a:lnTo>
                    <a:lnTo>
                      <a:pt x="15" y="55"/>
                    </a:lnTo>
                    <a:lnTo>
                      <a:pt x="11" y="54"/>
                    </a:lnTo>
                    <a:lnTo>
                      <a:pt x="7" y="52"/>
                    </a:lnTo>
                    <a:lnTo>
                      <a:pt x="3" y="48"/>
                    </a:lnTo>
                    <a:lnTo>
                      <a:pt x="0" y="42"/>
                    </a:lnTo>
                    <a:lnTo>
                      <a:pt x="0" y="31"/>
                    </a:lnTo>
                    <a:lnTo>
                      <a:pt x="5" y="23"/>
                    </a:lnTo>
                    <a:lnTo>
                      <a:pt x="9" y="17"/>
                    </a:lnTo>
                    <a:lnTo>
                      <a:pt x="15" y="14"/>
                    </a:lnTo>
                    <a:lnTo>
                      <a:pt x="20" y="10"/>
                    </a:lnTo>
                    <a:lnTo>
                      <a:pt x="28" y="6"/>
                    </a:lnTo>
                    <a:lnTo>
                      <a:pt x="34" y="4"/>
                    </a:lnTo>
                    <a:lnTo>
                      <a:pt x="4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45" name="Freeform 139"/>
              <p:cNvSpPr>
                <a:spLocks/>
              </p:cNvSpPr>
              <p:nvPr/>
            </p:nvSpPr>
            <p:spPr bwMode="auto">
              <a:xfrm>
                <a:off x="1633" y="2132"/>
                <a:ext cx="366" cy="117"/>
              </a:xfrm>
              <a:custGeom>
                <a:avLst/>
                <a:gdLst>
                  <a:gd name="T0" fmla="*/ 391 w 731"/>
                  <a:gd name="T1" fmla="*/ 2 h 234"/>
                  <a:gd name="T2" fmla="*/ 422 w 731"/>
                  <a:gd name="T3" fmla="*/ 5 h 234"/>
                  <a:gd name="T4" fmla="*/ 454 w 731"/>
                  <a:gd name="T5" fmla="*/ 11 h 234"/>
                  <a:gd name="T6" fmla="*/ 488 w 731"/>
                  <a:gd name="T7" fmla="*/ 17 h 234"/>
                  <a:gd name="T8" fmla="*/ 520 w 731"/>
                  <a:gd name="T9" fmla="*/ 21 h 234"/>
                  <a:gd name="T10" fmla="*/ 553 w 731"/>
                  <a:gd name="T11" fmla="*/ 26 h 234"/>
                  <a:gd name="T12" fmla="*/ 587 w 731"/>
                  <a:gd name="T13" fmla="*/ 32 h 234"/>
                  <a:gd name="T14" fmla="*/ 619 w 731"/>
                  <a:gd name="T15" fmla="*/ 38 h 234"/>
                  <a:gd name="T16" fmla="*/ 653 w 731"/>
                  <a:gd name="T17" fmla="*/ 47 h 234"/>
                  <a:gd name="T18" fmla="*/ 682 w 731"/>
                  <a:gd name="T19" fmla="*/ 61 h 234"/>
                  <a:gd name="T20" fmla="*/ 720 w 731"/>
                  <a:gd name="T21" fmla="*/ 95 h 234"/>
                  <a:gd name="T22" fmla="*/ 731 w 731"/>
                  <a:gd name="T23" fmla="*/ 131 h 234"/>
                  <a:gd name="T24" fmla="*/ 726 w 731"/>
                  <a:gd name="T25" fmla="*/ 154 h 234"/>
                  <a:gd name="T26" fmla="*/ 710 w 731"/>
                  <a:gd name="T27" fmla="*/ 175 h 234"/>
                  <a:gd name="T28" fmla="*/ 686 w 731"/>
                  <a:gd name="T29" fmla="*/ 186 h 234"/>
                  <a:gd name="T30" fmla="*/ 663 w 731"/>
                  <a:gd name="T31" fmla="*/ 197 h 234"/>
                  <a:gd name="T32" fmla="*/ 638 w 731"/>
                  <a:gd name="T33" fmla="*/ 207 h 234"/>
                  <a:gd name="T34" fmla="*/ 615 w 731"/>
                  <a:gd name="T35" fmla="*/ 215 h 234"/>
                  <a:gd name="T36" fmla="*/ 591 w 731"/>
                  <a:gd name="T37" fmla="*/ 220 h 234"/>
                  <a:gd name="T38" fmla="*/ 566 w 731"/>
                  <a:gd name="T39" fmla="*/ 224 h 234"/>
                  <a:gd name="T40" fmla="*/ 541 w 731"/>
                  <a:gd name="T41" fmla="*/ 230 h 234"/>
                  <a:gd name="T42" fmla="*/ 515 w 731"/>
                  <a:gd name="T43" fmla="*/ 226 h 234"/>
                  <a:gd name="T44" fmla="*/ 532 w 731"/>
                  <a:gd name="T45" fmla="*/ 199 h 234"/>
                  <a:gd name="T46" fmla="*/ 574 w 731"/>
                  <a:gd name="T47" fmla="*/ 188 h 234"/>
                  <a:gd name="T48" fmla="*/ 615 w 731"/>
                  <a:gd name="T49" fmla="*/ 180 h 234"/>
                  <a:gd name="T50" fmla="*/ 655 w 731"/>
                  <a:gd name="T51" fmla="*/ 165 h 234"/>
                  <a:gd name="T52" fmla="*/ 689 w 731"/>
                  <a:gd name="T53" fmla="*/ 148 h 234"/>
                  <a:gd name="T54" fmla="*/ 695 w 731"/>
                  <a:gd name="T55" fmla="*/ 121 h 234"/>
                  <a:gd name="T56" fmla="*/ 676 w 731"/>
                  <a:gd name="T57" fmla="*/ 97 h 234"/>
                  <a:gd name="T58" fmla="*/ 646 w 731"/>
                  <a:gd name="T59" fmla="*/ 82 h 234"/>
                  <a:gd name="T60" fmla="*/ 613 w 731"/>
                  <a:gd name="T61" fmla="*/ 72 h 234"/>
                  <a:gd name="T62" fmla="*/ 579 w 731"/>
                  <a:gd name="T63" fmla="*/ 62 h 234"/>
                  <a:gd name="T64" fmla="*/ 545 w 731"/>
                  <a:gd name="T65" fmla="*/ 57 h 234"/>
                  <a:gd name="T66" fmla="*/ 509 w 731"/>
                  <a:gd name="T67" fmla="*/ 51 h 234"/>
                  <a:gd name="T68" fmla="*/ 475 w 731"/>
                  <a:gd name="T69" fmla="*/ 45 h 234"/>
                  <a:gd name="T70" fmla="*/ 439 w 731"/>
                  <a:gd name="T71" fmla="*/ 42 h 234"/>
                  <a:gd name="T72" fmla="*/ 403 w 731"/>
                  <a:gd name="T73" fmla="*/ 38 h 234"/>
                  <a:gd name="T74" fmla="*/ 368 w 731"/>
                  <a:gd name="T75" fmla="*/ 34 h 234"/>
                  <a:gd name="T76" fmla="*/ 327 w 731"/>
                  <a:gd name="T77" fmla="*/ 36 h 234"/>
                  <a:gd name="T78" fmla="*/ 285 w 731"/>
                  <a:gd name="T79" fmla="*/ 40 h 234"/>
                  <a:gd name="T80" fmla="*/ 241 w 731"/>
                  <a:gd name="T81" fmla="*/ 43 h 234"/>
                  <a:gd name="T82" fmla="*/ 199 w 731"/>
                  <a:gd name="T83" fmla="*/ 51 h 234"/>
                  <a:gd name="T84" fmla="*/ 159 w 731"/>
                  <a:gd name="T85" fmla="*/ 59 h 234"/>
                  <a:gd name="T86" fmla="*/ 119 w 731"/>
                  <a:gd name="T87" fmla="*/ 70 h 234"/>
                  <a:gd name="T88" fmla="*/ 80 w 731"/>
                  <a:gd name="T89" fmla="*/ 85 h 234"/>
                  <a:gd name="T90" fmla="*/ 43 w 731"/>
                  <a:gd name="T91" fmla="*/ 106 h 234"/>
                  <a:gd name="T92" fmla="*/ 26 w 731"/>
                  <a:gd name="T93" fmla="*/ 129 h 234"/>
                  <a:gd name="T94" fmla="*/ 7 w 731"/>
                  <a:gd name="T95" fmla="*/ 135 h 234"/>
                  <a:gd name="T96" fmla="*/ 0 w 731"/>
                  <a:gd name="T97" fmla="*/ 104 h 234"/>
                  <a:gd name="T98" fmla="*/ 21 w 731"/>
                  <a:gd name="T99" fmla="*/ 80 h 234"/>
                  <a:gd name="T100" fmla="*/ 53 w 731"/>
                  <a:gd name="T101" fmla="*/ 61 h 234"/>
                  <a:gd name="T102" fmla="*/ 85 w 731"/>
                  <a:gd name="T103" fmla="*/ 49 h 234"/>
                  <a:gd name="T104" fmla="*/ 116 w 731"/>
                  <a:gd name="T105" fmla="*/ 36 h 234"/>
                  <a:gd name="T106" fmla="*/ 148 w 731"/>
                  <a:gd name="T107" fmla="*/ 24 h 234"/>
                  <a:gd name="T108" fmla="*/ 182 w 731"/>
                  <a:gd name="T109" fmla="*/ 17 h 234"/>
                  <a:gd name="T110" fmla="*/ 216 w 731"/>
                  <a:gd name="T111" fmla="*/ 13 h 234"/>
                  <a:gd name="T112" fmla="*/ 251 w 731"/>
                  <a:gd name="T113" fmla="*/ 7 h 234"/>
                  <a:gd name="T114" fmla="*/ 287 w 731"/>
                  <a:gd name="T115" fmla="*/ 5 h 234"/>
                  <a:gd name="T116" fmla="*/ 323 w 731"/>
                  <a:gd name="T117" fmla="*/ 4 h 234"/>
                  <a:gd name="T118" fmla="*/ 357 w 731"/>
                  <a:gd name="T119" fmla="*/ 0 h 2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31"/>
                  <a:gd name="T181" fmla="*/ 0 h 234"/>
                  <a:gd name="T182" fmla="*/ 731 w 731"/>
                  <a:gd name="T183" fmla="*/ 234 h 2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31" h="234">
                    <a:moveTo>
                      <a:pt x="366" y="0"/>
                    </a:moveTo>
                    <a:lnTo>
                      <a:pt x="374" y="0"/>
                    </a:lnTo>
                    <a:lnTo>
                      <a:pt x="382" y="2"/>
                    </a:lnTo>
                    <a:lnTo>
                      <a:pt x="391" y="2"/>
                    </a:lnTo>
                    <a:lnTo>
                      <a:pt x="399" y="4"/>
                    </a:lnTo>
                    <a:lnTo>
                      <a:pt x="406" y="4"/>
                    </a:lnTo>
                    <a:lnTo>
                      <a:pt x="414" y="5"/>
                    </a:lnTo>
                    <a:lnTo>
                      <a:pt x="422" y="5"/>
                    </a:lnTo>
                    <a:lnTo>
                      <a:pt x="431" y="7"/>
                    </a:lnTo>
                    <a:lnTo>
                      <a:pt x="439" y="7"/>
                    </a:lnTo>
                    <a:lnTo>
                      <a:pt x="448" y="11"/>
                    </a:lnTo>
                    <a:lnTo>
                      <a:pt x="454" y="11"/>
                    </a:lnTo>
                    <a:lnTo>
                      <a:pt x="463" y="13"/>
                    </a:lnTo>
                    <a:lnTo>
                      <a:pt x="473" y="13"/>
                    </a:lnTo>
                    <a:lnTo>
                      <a:pt x="480" y="15"/>
                    </a:lnTo>
                    <a:lnTo>
                      <a:pt x="488" y="17"/>
                    </a:lnTo>
                    <a:lnTo>
                      <a:pt x="498" y="19"/>
                    </a:lnTo>
                    <a:lnTo>
                      <a:pt x="505" y="19"/>
                    </a:lnTo>
                    <a:lnTo>
                      <a:pt x="513" y="21"/>
                    </a:lnTo>
                    <a:lnTo>
                      <a:pt x="520" y="21"/>
                    </a:lnTo>
                    <a:lnTo>
                      <a:pt x="530" y="23"/>
                    </a:lnTo>
                    <a:lnTo>
                      <a:pt x="537" y="24"/>
                    </a:lnTo>
                    <a:lnTo>
                      <a:pt x="545" y="24"/>
                    </a:lnTo>
                    <a:lnTo>
                      <a:pt x="553" y="26"/>
                    </a:lnTo>
                    <a:lnTo>
                      <a:pt x="562" y="28"/>
                    </a:lnTo>
                    <a:lnTo>
                      <a:pt x="570" y="28"/>
                    </a:lnTo>
                    <a:lnTo>
                      <a:pt x="579" y="30"/>
                    </a:lnTo>
                    <a:lnTo>
                      <a:pt x="587" y="32"/>
                    </a:lnTo>
                    <a:lnTo>
                      <a:pt x="596" y="34"/>
                    </a:lnTo>
                    <a:lnTo>
                      <a:pt x="604" y="34"/>
                    </a:lnTo>
                    <a:lnTo>
                      <a:pt x="612" y="36"/>
                    </a:lnTo>
                    <a:lnTo>
                      <a:pt x="619" y="38"/>
                    </a:lnTo>
                    <a:lnTo>
                      <a:pt x="629" y="42"/>
                    </a:lnTo>
                    <a:lnTo>
                      <a:pt x="638" y="42"/>
                    </a:lnTo>
                    <a:lnTo>
                      <a:pt x="648" y="45"/>
                    </a:lnTo>
                    <a:lnTo>
                      <a:pt x="653" y="47"/>
                    </a:lnTo>
                    <a:lnTo>
                      <a:pt x="659" y="49"/>
                    </a:lnTo>
                    <a:lnTo>
                      <a:pt x="667" y="53"/>
                    </a:lnTo>
                    <a:lnTo>
                      <a:pt x="672" y="55"/>
                    </a:lnTo>
                    <a:lnTo>
                      <a:pt x="682" y="61"/>
                    </a:lnTo>
                    <a:lnTo>
                      <a:pt x="693" y="68"/>
                    </a:lnTo>
                    <a:lnTo>
                      <a:pt x="703" y="76"/>
                    </a:lnTo>
                    <a:lnTo>
                      <a:pt x="712" y="85"/>
                    </a:lnTo>
                    <a:lnTo>
                      <a:pt x="720" y="95"/>
                    </a:lnTo>
                    <a:lnTo>
                      <a:pt x="726" y="104"/>
                    </a:lnTo>
                    <a:lnTo>
                      <a:pt x="729" y="114"/>
                    </a:lnTo>
                    <a:lnTo>
                      <a:pt x="731" y="125"/>
                    </a:lnTo>
                    <a:lnTo>
                      <a:pt x="731" y="131"/>
                    </a:lnTo>
                    <a:lnTo>
                      <a:pt x="731" y="137"/>
                    </a:lnTo>
                    <a:lnTo>
                      <a:pt x="729" y="142"/>
                    </a:lnTo>
                    <a:lnTo>
                      <a:pt x="729" y="148"/>
                    </a:lnTo>
                    <a:lnTo>
                      <a:pt x="726" y="154"/>
                    </a:lnTo>
                    <a:lnTo>
                      <a:pt x="724" y="159"/>
                    </a:lnTo>
                    <a:lnTo>
                      <a:pt x="720" y="165"/>
                    </a:lnTo>
                    <a:lnTo>
                      <a:pt x="716" y="173"/>
                    </a:lnTo>
                    <a:lnTo>
                      <a:pt x="710" y="175"/>
                    </a:lnTo>
                    <a:lnTo>
                      <a:pt x="703" y="178"/>
                    </a:lnTo>
                    <a:lnTo>
                      <a:pt x="697" y="180"/>
                    </a:lnTo>
                    <a:lnTo>
                      <a:pt x="693" y="184"/>
                    </a:lnTo>
                    <a:lnTo>
                      <a:pt x="686" y="186"/>
                    </a:lnTo>
                    <a:lnTo>
                      <a:pt x="680" y="190"/>
                    </a:lnTo>
                    <a:lnTo>
                      <a:pt x="674" y="192"/>
                    </a:lnTo>
                    <a:lnTo>
                      <a:pt x="669" y="196"/>
                    </a:lnTo>
                    <a:lnTo>
                      <a:pt x="663" y="197"/>
                    </a:lnTo>
                    <a:lnTo>
                      <a:pt x="657" y="199"/>
                    </a:lnTo>
                    <a:lnTo>
                      <a:pt x="651" y="201"/>
                    </a:lnTo>
                    <a:lnTo>
                      <a:pt x="644" y="205"/>
                    </a:lnTo>
                    <a:lnTo>
                      <a:pt x="638" y="207"/>
                    </a:lnTo>
                    <a:lnTo>
                      <a:pt x="632" y="209"/>
                    </a:lnTo>
                    <a:lnTo>
                      <a:pt x="627" y="211"/>
                    </a:lnTo>
                    <a:lnTo>
                      <a:pt x="621" y="213"/>
                    </a:lnTo>
                    <a:lnTo>
                      <a:pt x="615" y="215"/>
                    </a:lnTo>
                    <a:lnTo>
                      <a:pt x="608" y="216"/>
                    </a:lnTo>
                    <a:lnTo>
                      <a:pt x="602" y="216"/>
                    </a:lnTo>
                    <a:lnTo>
                      <a:pt x="596" y="218"/>
                    </a:lnTo>
                    <a:lnTo>
                      <a:pt x="591" y="220"/>
                    </a:lnTo>
                    <a:lnTo>
                      <a:pt x="585" y="222"/>
                    </a:lnTo>
                    <a:lnTo>
                      <a:pt x="577" y="222"/>
                    </a:lnTo>
                    <a:lnTo>
                      <a:pt x="572" y="224"/>
                    </a:lnTo>
                    <a:lnTo>
                      <a:pt x="566" y="224"/>
                    </a:lnTo>
                    <a:lnTo>
                      <a:pt x="560" y="228"/>
                    </a:lnTo>
                    <a:lnTo>
                      <a:pt x="553" y="228"/>
                    </a:lnTo>
                    <a:lnTo>
                      <a:pt x="547" y="230"/>
                    </a:lnTo>
                    <a:lnTo>
                      <a:pt x="541" y="230"/>
                    </a:lnTo>
                    <a:lnTo>
                      <a:pt x="536" y="232"/>
                    </a:lnTo>
                    <a:lnTo>
                      <a:pt x="530" y="232"/>
                    </a:lnTo>
                    <a:lnTo>
                      <a:pt x="522" y="234"/>
                    </a:lnTo>
                    <a:lnTo>
                      <a:pt x="515" y="226"/>
                    </a:lnTo>
                    <a:lnTo>
                      <a:pt x="505" y="218"/>
                    </a:lnTo>
                    <a:lnTo>
                      <a:pt x="515" y="211"/>
                    </a:lnTo>
                    <a:lnTo>
                      <a:pt x="522" y="205"/>
                    </a:lnTo>
                    <a:lnTo>
                      <a:pt x="532" y="199"/>
                    </a:lnTo>
                    <a:lnTo>
                      <a:pt x="543" y="196"/>
                    </a:lnTo>
                    <a:lnTo>
                      <a:pt x="551" y="192"/>
                    </a:lnTo>
                    <a:lnTo>
                      <a:pt x="562" y="190"/>
                    </a:lnTo>
                    <a:lnTo>
                      <a:pt x="574" y="188"/>
                    </a:lnTo>
                    <a:lnTo>
                      <a:pt x="585" y="188"/>
                    </a:lnTo>
                    <a:lnTo>
                      <a:pt x="594" y="184"/>
                    </a:lnTo>
                    <a:lnTo>
                      <a:pt x="604" y="182"/>
                    </a:lnTo>
                    <a:lnTo>
                      <a:pt x="615" y="180"/>
                    </a:lnTo>
                    <a:lnTo>
                      <a:pt x="627" y="178"/>
                    </a:lnTo>
                    <a:lnTo>
                      <a:pt x="636" y="175"/>
                    </a:lnTo>
                    <a:lnTo>
                      <a:pt x="646" y="171"/>
                    </a:lnTo>
                    <a:lnTo>
                      <a:pt x="655" y="165"/>
                    </a:lnTo>
                    <a:lnTo>
                      <a:pt x="667" y="161"/>
                    </a:lnTo>
                    <a:lnTo>
                      <a:pt x="674" y="156"/>
                    </a:lnTo>
                    <a:lnTo>
                      <a:pt x="684" y="152"/>
                    </a:lnTo>
                    <a:lnTo>
                      <a:pt x="689" y="148"/>
                    </a:lnTo>
                    <a:lnTo>
                      <a:pt x="693" y="142"/>
                    </a:lnTo>
                    <a:lnTo>
                      <a:pt x="695" y="135"/>
                    </a:lnTo>
                    <a:lnTo>
                      <a:pt x="695" y="129"/>
                    </a:lnTo>
                    <a:lnTo>
                      <a:pt x="695" y="121"/>
                    </a:lnTo>
                    <a:lnTo>
                      <a:pt x="693" y="116"/>
                    </a:lnTo>
                    <a:lnTo>
                      <a:pt x="688" y="108"/>
                    </a:lnTo>
                    <a:lnTo>
                      <a:pt x="682" y="102"/>
                    </a:lnTo>
                    <a:lnTo>
                      <a:pt x="676" y="97"/>
                    </a:lnTo>
                    <a:lnTo>
                      <a:pt x="670" y="91"/>
                    </a:lnTo>
                    <a:lnTo>
                      <a:pt x="661" y="87"/>
                    </a:lnTo>
                    <a:lnTo>
                      <a:pt x="655" y="83"/>
                    </a:lnTo>
                    <a:lnTo>
                      <a:pt x="646" y="82"/>
                    </a:lnTo>
                    <a:lnTo>
                      <a:pt x="640" y="82"/>
                    </a:lnTo>
                    <a:lnTo>
                      <a:pt x="631" y="80"/>
                    </a:lnTo>
                    <a:lnTo>
                      <a:pt x="623" y="76"/>
                    </a:lnTo>
                    <a:lnTo>
                      <a:pt x="613" y="72"/>
                    </a:lnTo>
                    <a:lnTo>
                      <a:pt x="604" y="70"/>
                    </a:lnTo>
                    <a:lnTo>
                      <a:pt x="596" y="68"/>
                    </a:lnTo>
                    <a:lnTo>
                      <a:pt x="587" y="66"/>
                    </a:lnTo>
                    <a:lnTo>
                      <a:pt x="579" y="62"/>
                    </a:lnTo>
                    <a:lnTo>
                      <a:pt x="572" y="62"/>
                    </a:lnTo>
                    <a:lnTo>
                      <a:pt x="562" y="59"/>
                    </a:lnTo>
                    <a:lnTo>
                      <a:pt x="553" y="59"/>
                    </a:lnTo>
                    <a:lnTo>
                      <a:pt x="545" y="57"/>
                    </a:lnTo>
                    <a:lnTo>
                      <a:pt x="536" y="55"/>
                    </a:lnTo>
                    <a:lnTo>
                      <a:pt x="528" y="53"/>
                    </a:lnTo>
                    <a:lnTo>
                      <a:pt x="518" y="53"/>
                    </a:lnTo>
                    <a:lnTo>
                      <a:pt x="509" y="51"/>
                    </a:lnTo>
                    <a:lnTo>
                      <a:pt x="501" y="51"/>
                    </a:lnTo>
                    <a:lnTo>
                      <a:pt x="492" y="47"/>
                    </a:lnTo>
                    <a:lnTo>
                      <a:pt x="482" y="47"/>
                    </a:lnTo>
                    <a:lnTo>
                      <a:pt x="475" y="45"/>
                    </a:lnTo>
                    <a:lnTo>
                      <a:pt x="465" y="45"/>
                    </a:lnTo>
                    <a:lnTo>
                      <a:pt x="458" y="43"/>
                    </a:lnTo>
                    <a:lnTo>
                      <a:pt x="448" y="43"/>
                    </a:lnTo>
                    <a:lnTo>
                      <a:pt x="439" y="42"/>
                    </a:lnTo>
                    <a:lnTo>
                      <a:pt x="431" y="42"/>
                    </a:lnTo>
                    <a:lnTo>
                      <a:pt x="422" y="40"/>
                    </a:lnTo>
                    <a:lnTo>
                      <a:pt x="412" y="40"/>
                    </a:lnTo>
                    <a:lnTo>
                      <a:pt x="403" y="38"/>
                    </a:lnTo>
                    <a:lnTo>
                      <a:pt x="395" y="38"/>
                    </a:lnTo>
                    <a:lnTo>
                      <a:pt x="385" y="36"/>
                    </a:lnTo>
                    <a:lnTo>
                      <a:pt x="378" y="36"/>
                    </a:lnTo>
                    <a:lnTo>
                      <a:pt x="368" y="34"/>
                    </a:lnTo>
                    <a:lnTo>
                      <a:pt x="359" y="34"/>
                    </a:lnTo>
                    <a:lnTo>
                      <a:pt x="349" y="34"/>
                    </a:lnTo>
                    <a:lnTo>
                      <a:pt x="338" y="36"/>
                    </a:lnTo>
                    <a:lnTo>
                      <a:pt x="327" y="36"/>
                    </a:lnTo>
                    <a:lnTo>
                      <a:pt x="317" y="36"/>
                    </a:lnTo>
                    <a:lnTo>
                      <a:pt x="306" y="36"/>
                    </a:lnTo>
                    <a:lnTo>
                      <a:pt x="296" y="38"/>
                    </a:lnTo>
                    <a:lnTo>
                      <a:pt x="285" y="40"/>
                    </a:lnTo>
                    <a:lnTo>
                      <a:pt x="273" y="42"/>
                    </a:lnTo>
                    <a:lnTo>
                      <a:pt x="262" y="42"/>
                    </a:lnTo>
                    <a:lnTo>
                      <a:pt x="252" y="43"/>
                    </a:lnTo>
                    <a:lnTo>
                      <a:pt x="241" y="43"/>
                    </a:lnTo>
                    <a:lnTo>
                      <a:pt x="232" y="45"/>
                    </a:lnTo>
                    <a:lnTo>
                      <a:pt x="220" y="45"/>
                    </a:lnTo>
                    <a:lnTo>
                      <a:pt x="211" y="47"/>
                    </a:lnTo>
                    <a:lnTo>
                      <a:pt x="199" y="51"/>
                    </a:lnTo>
                    <a:lnTo>
                      <a:pt x="190" y="53"/>
                    </a:lnTo>
                    <a:lnTo>
                      <a:pt x="178" y="55"/>
                    </a:lnTo>
                    <a:lnTo>
                      <a:pt x="169" y="57"/>
                    </a:lnTo>
                    <a:lnTo>
                      <a:pt x="159" y="59"/>
                    </a:lnTo>
                    <a:lnTo>
                      <a:pt x="148" y="61"/>
                    </a:lnTo>
                    <a:lnTo>
                      <a:pt x="138" y="64"/>
                    </a:lnTo>
                    <a:lnTo>
                      <a:pt x="129" y="68"/>
                    </a:lnTo>
                    <a:lnTo>
                      <a:pt x="119" y="70"/>
                    </a:lnTo>
                    <a:lnTo>
                      <a:pt x="110" y="74"/>
                    </a:lnTo>
                    <a:lnTo>
                      <a:pt x="100" y="78"/>
                    </a:lnTo>
                    <a:lnTo>
                      <a:pt x="89" y="82"/>
                    </a:lnTo>
                    <a:lnTo>
                      <a:pt x="80" y="85"/>
                    </a:lnTo>
                    <a:lnTo>
                      <a:pt x="70" y="89"/>
                    </a:lnTo>
                    <a:lnTo>
                      <a:pt x="62" y="95"/>
                    </a:lnTo>
                    <a:lnTo>
                      <a:pt x="53" y="101"/>
                    </a:lnTo>
                    <a:lnTo>
                      <a:pt x="43" y="106"/>
                    </a:lnTo>
                    <a:lnTo>
                      <a:pt x="34" y="112"/>
                    </a:lnTo>
                    <a:lnTo>
                      <a:pt x="32" y="120"/>
                    </a:lnTo>
                    <a:lnTo>
                      <a:pt x="30" y="125"/>
                    </a:lnTo>
                    <a:lnTo>
                      <a:pt x="26" y="129"/>
                    </a:lnTo>
                    <a:lnTo>
                      <a:pt x="24" y="137"/>
                    </a:lnTo>
                    <a:lnTo>
                      <a:pt x="19" y="137"/>
                    </a:lnTo>
                    <a:lnTo>
                      <a:pt x="13" y="135"/>
                    </a:lnTo>
                    <a:lnTo>
                      <a:pt x="7" y="135"/>
                    </a:lnTo>
                    <a:lnTo>
                      <a:pt x="4" y="135"/>
                    </a:lnTo>
                    <a:lnTo>
                      <a:pt x="0" y="123"/>
                    </a:lnTo>
                    <a:lnTo>
                      <a:pt x="0" y="114"/>
                    </a:lnTo>
                    <a:lnTo>
                      <a:pt x="0" y="104"/>
                    </a:lnTo>
                    <a:lnTo>
                      <a:pt x="5" y="99"/>
                    </a:lnTo>
                    <a:lnTo>
                      <a:pt x="9" y="91"/>
                    </a:lnTo>
                    <a:lnTo>
                      <a:pt x="15" y="85"/>
                    </a:lnTo>
                    <a:lnTo>
                      <a:pt x="21" y="80"/>
                    </a:lnTo>
                    <a:lnTo>
                      <a:pt x="30" y="74"/>
                    </a:lnTo>
                    <a:lnTo>
                      <a:pt x="36" y="70"/>
                    </a:lnTo>
                    <a:lnTo>
                      <a:pt x="45" y="66"/>
                    </a:lnTo>
                    <a:lnTo>
                      <a:pt x="53" y="61"/>
                    </a:lnTo>
                    <a:lnTo>
                      <a:pt x="62" y="59"/>
                    </a:lnTo>
                    <a:lnTo>
                      <a:pt x="70" y="55"/>
                    </a:lnTo>
                    <a:lnTo>
                      <a:pt x="78" y="53"/>
                    </a:lnTo>
                    <a:lnTo>
                      <a:pt x="85" y="49"/>
                    </a:lnTo>
                    <a:lnTo>
                      <a:pt x="93" y="47"/>
                    </a:lnTo>
                    <a:lnTo>
                      <a:pt x="100" y="43"/>
                    </a:lnTo>
                    <a:lnTo>
                      <a:pt x="108" y="40"/>
                    </a:lnTo>
                    <a:lnTo>
                      <a:pt x="116" y="36"/>
                    </a:lnTo>
                    <a:lnTo>
                      <a:pt x="123" y="32"/>
                    </a:lnTo>
                    <a:lnTo>
                      <a:pt x="133" y="30"/>
                    </a:lnTo>
                    <a:lnTo>
                      <a:pt x="140" y="26"/>
                    </a:lnTo>
                    <a:lnTo>
                      <a:pt x="148" y="24"/>
                    </a:lnTo>
                    <a:lnTo>
                      <a:pt x="157" y="24"/>
                    </a:lnTo>
                    <a:lnTo>
                      <a:pt x="167" y="21"/>
                    </a:lnTo>
                    <a:lnTo>
                      <a:pt x="175" y="19"/>
                    </a:lnTo>
                    <a:lnTo>
                      <a:pt x="182" y="17"/>
                    </a:lnTo>
                    <a:lnTo>
                      <a:pt x="192" y="17"/>
                    </a:lnTo>
                    <a:lnTo>
                      <a:pt x="199" y="15"/>
                    </a:lnTo>
                    <a:lnTo>
                      <a:pt x="207" y="13"/>
                    </a:lnTo>
                    <a:lnTo>
                      <a:pt x="216" y="13"/>
                    </a:lnTo>
                    <a:lnTo>
                      <a:pt x="226" y="13"/>
                    </a:lnTo>
                    <a:lnTo>
                      <a:pt x="233" y="11"/>
                    </a:lnTo>
                    <a:lnTo>
                      <a:pt x="243" y="9"/>
                    </a:lnTo>
                    <a:lnTo>
                      <a:pt x="251" y="7"/>
                    </a:lnTo>
                    <a:lnTo>
                      <a:pt x="260" y="7"/>
                    </a:lnTo>
                    <a:lnTo>
                      <a:pt x="268" y="7"/>
                    </a:lnTo>
                    <a:lnTo>
                      <a:pt x="277" y="7"/>
                    </a:lnTo>
                    <a:lnTo>
                      <a:pt x="287" y="5"/>
                    </a:lnTo>
                    <a:lnTo>
                      <a:pt x="296" y="5"/>
                    </a:lnTo>
                    <a:lnTo>
                      <a:pt x="304" y="5"/>
                    </a:lnTo>
                    <a:lnTo>
                      <a:pt x="313" y="4"/>
                    </a:lnTo>
                    <a:lnTo>
                      <a:pt x="323" y="4"/>
                    </a:lnTo>
                    <a:lnTo>
                      <a:pt x="330" y="4"/>
                    </a:lnTo>
                    <a:lnTo>
                      <a:pt x="340" y="2"/>
                    </a:lnTo>
                    <a:lnTo>
                      <a:pt x="349" y="2"/>
                    </a:lnTo>
                    <a:lnTo>
                      <a:pt x="357" y="0"/>
                    </a:lnTo>
                    <a:lnTo>
                      <a:pt x="36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46" name="Freeform 140"/>
              <p:cNvSpPr>
                <a:spLocks/>
              </p:cNvSpPr>
              <p:nvPr/>
            </p:nvSpPr>
            <p:spPr bwMode="auto">
              <a:xfrm>
                <a:off x="1595" y="2155"/>
                <a:ext cx="452" cy="444"/>
              </a:xfrm>
              <a:custGeom>
                <a:avLst/>
                <a:gdLst>
                  <a:gd name="T0" fmla="*/ 112 w 904"/>
                  <a:gd name="T1" fmla="*/ 299 h 890"/>
                  <a:gd name="T2" fmla="*/ 85 w 904"/>
                  <a:gd name="T3" fmla="*/ 202 h 890"/>
                  <a:gd name="T4" fmla="*/ 61 w 904"/>
                  <a:gd name="T5" fmla="*/ 105 h 890"/>
                  <a:gd name="T6" fmla="*/ 34 w 904"/>
                  <a:gd name="T7" fmla="*/ 50 h 890"/>
                  <a:gd name="T8" fmla="*/ 72 w 904"/>
                  <a:gd name="T9" fmla="*/ 204 h 890"/>
                  <a:gd name="T10" fmla="*/ 85 w 904"/>
                  <a:gd name="T11" fmla="*/ 297 h 890"/>
                  <a:gd name="T12" fmla="*/ 57 w 904"/>
                  <a:gd name="T13" fmla="*/ 179 h 890"/>
                  <a:gd name="T14" fmla="*/ 28 w 904"/>
                  <a:gd name="T15" fmla="*/ 78 h 890"/>
                  <a:gd name="T16" fmla="*/ 2 w 904"/>
                  <a:gd name="T17" fmla="*/ 37 h 890"/>
                  <a:gd name="T18" fmla="*/ 30 w 904"/>
                  <a:gd name="T19" fmla="*/ 152 h 890"/>
                  <a:gd name="T20" fmla="*/ 51 w 904"/>
                  <a:gd name="T21" fmla="*/ 268 h 890"/>
                  <a:gd name="T22" fmla="*/ 45 w 904"/>
                  <a:gd name="T23" fmla="*/ 314 h 890"/>
                  <a:gd name="T24" fmla="*/ 81 w 904"/>
                  <a:gd name="T25" fmla="*/ 456 h 890"/>
                  <a:gd name="T26" fmla="*/ 116 w 904"/>
                  <a:gd name="T27" fmla="*/ 591 h 890"/>
                  <a:gd name="T28" fmla="*/ 114 w 904"/>
                  <a:gd name="T29" fmla="*/ 609 h 890"/>
                  <a:gd name="T30" fmla="*/ 85 w 904"/>
                  <a:gd name="T31" fmla="*/ 500 h 890"/>
                  <a:gd name="T32" fmla="*/ 51 w 904"/>
                  <a:gd name="T33" fmla="*/ 386 h 890"/>
                  <a:gd name="T34" fmla="*/ 47 w 904"/>
                  <a:gd name="T35" fmla="*/ 417 h 890"/>
                  <a:gd name="T36" fmla="*/ 83 w 904"/>
                  <a:gd name="T37" fmla="*/ 533 h 890"/>
                  <a:gd name="T38" fmla="*/ 118 w 904"/>
                  <a:gd name="T39" fmla="*/ 650 h 890"/>
                  <a:gd name="T40" fmla="*/ 150 w 904"/>
                  <a:gd name="T41" fmla="*/ 766 h 890"/>
                  <a:gd name="T42" fmla="*/ 205 w 904"/>
                  <a:gd name="T43" fmla="*/ 857 h 890"/>
                  <a:gd name="T44" fmla="*/ 344 w 904"/>
                  <a:gd name="T45" fmla="*/ 880 h 890"/>
                  <a:gd name="T46" fmla="*/ 496 w 904"/>
                  <a:gd name="T47" fmla="*/ 886 h 890"/>
                  <a:gd name="T48" fmla="*/ 644 w 904"/>
                  <a:gd name="T49" fmla="*/ 867 h 890"/>
                  <a:gd name="T50" fmla="*/ 735 w 904"/>
                  <a:gd name="T51" fmla="*/ 797 h 890"/>
                  <a:gd name="T52" fmla="*/ 764 w 904"/>
                  <a:gd name="T53" fmla="*/ 673 h 890"/>
                  <a:gd name="T54" fmla="*/ 783 w 904"/>
                  <a:gd name="T55" fmla="*/ 631 h 890"/>
                  <a:gd name="T56" fmla="*/ 807 w 904"/>
                  <a:gd name="T57" fmla="*/ 553 h 890"/>
                  <a:gd name="T58" fmla="*/ 845 w 904"/>
                  <a:gd name="T59" fmla="*/ 388 h 890"/>
                  <a:gd name="T60" fmla="*/ 881 w 904"/>
                  <a:gd name="T61" fmla="*/ 213 h 890"/>
                  <a:gd name="T62" fmla="*/ 902 w 904"/>
                  <a:gd name="T63" fmla="*/ 82 h 890"/>
                  <a:gd name="T64" fmla="*/ 874 w 904"/>
                  <a:gd name="T65" fmla="*/ 202 h 890"/>
                  <a:gd name="T66" fmla="*/ 855 w 904"/>
                  <a:gd name="T67" fmla="*/ 255 h 890"/>
                  <a:gd name="T68" fmla="*/ 851 w 904"/>
                  <a:gd name="T69" fmla="*/ 240 h 890"/>
                  <a:gd name="T70" fmla="*/ 828 w 904"/>
                  <a:gd name="T71" fmla="*/ 350 h 890"/>
                  <a:gd name="T72" fmla="*/ 841 w 904"/>
                  <a:gd name="T73" fmla="*/ 225 h 890"/>
                  <a:gd name="T74" fmla="*/ 874 w 904"/>
                  <a:gd name="T75" fmla="*/ 84 h 890"/>
                  <a:gd name="T76" fmla="*/ 879 w 904"/>
                  <a:gd name="T77" fmla="*/ 6 h 890"/>
                  <a:gd name="T78" fmla="*/ 853 w 904"/>
                  <a:gd name="T79" fmla="*/ 118 h 890"/>
                  <a:gd name="T80" fmla="*/ 824 w 904"/>
                  <a:gd name="T81" fmla="*/ 228 h 890"/>
                  <a:gd name="T82" fmla="*/ 796 w 904"/>
                  <a:gd name="T83" fmla="*/ 339 h 890"/>
                  <a:gd name="T84" fmla="*/ 803 w 904"/>
                  <a:gd name="T85" fmla="*/ 282 h 890"/>
                  <a:gd name="T86" fmla="*/ 832 w 904"/>
                  <a:gd name="T87" fmla="*/ 164 h 890"/>
                  <a:gd name="T88" fmla="*/ 847 w 904"/>
                  <a:gd name="T89" fmla="*/ 54 h 890"/>
                  <a:gd name="T90" fmla="*/ 811 w 904"/>
                  <a:gd name="T91" fmla="*/ 166 h 890"/>
                  <a:gd name="T92" fmla="*/ 784 w 904"/>
                  <a:gd name="T93" fmla="*/ 295 h 890"/>
                  <a:gd name="T94" fmla="*/ 765 w 904"/>
                  <a:gd name="T95" fmla="*/ 409 h 890"/>
                  <a:gd name="T96" fmla="*/ 737 w 904"/>
                  <a:gd name="T97" fmla="*/ 529 h 890"/>
                  <a:gd name="T98" fmla="*/ 707 w 904"/>
                  <a:gd name="T99" fmla="*/ 647 h 890"/>
                  <a:gd name="T100" fmla="*/ 674 w 904"/>
                  <a:gd name="T101" fmla="*/ 768 h 890"/>
                  <a:gd name="T102" fmla="*/ 566 w 904"/>
                  <a:gd name="T103" fmla="*/ 814 h 890"/>
                  <a:gd name="T104" fmla="*/ 433 w 904"/>
                  <a:gd name="T105" fmla="*/ 818 h 890"/>
                  <a:gd name="T106" fmla="*/ 315 w 904"/>
                  <a:gd name="T107" fmla="*/ 804 h 890"/>
                  <a:gd name="T108" fmla="*/ 230 w 904"/>
                  <a:gd name="T109" fmla="*/ 761 h 890"/>
                  <a:gd name="T110" fmla="*/ 203 w 904"/>
                  <a:gd name="T111" fmla="*/ 593 h 890"/>
                  <a:gd name="T112" fmla="*/ 152 w 904"/>
                  <a:gd name="T113" fmla="*/ 352 h 890"/>
                  <a:gd name="T114" fmla="*/ 89 w 904"/>
                  <a:gd name="T115" fmla="*/ 120 h 890"/>
                  <a:gd name="T116" fmla="*/ 97 w 904"/>
                  <a:gd name="T117" fmla="*/ 173 h 890"/>
                  <a:gd name="T118" fmla="*/ 129 w 904"/>
                  <a:gd name="T119" fmla="*/ 299 h 8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4"/>
                  <a:gd name="T181" fmla="*/ 0 h 890"/>
                  <a:gd name="T182" fmla="*/ 904 w 904"/>
                  <a:gd name="T183" fmla="*/ 890 h 8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4" h="890">
                    <a:moveTo>
                      <a:pt x="138" y="394"/>
                    </a:moveTo>
                    <a:lnTo>
                      <a:pt x="138" y="392"/>
                    </a:lnTo>
                    <a:lnTo>
                      <a:pt x="137" y="388"/>
                    </a:lnTo>
                    <a:lnTo>
                      <a:pt x="135" y="384"/>
                    </a:lnTo>
                    <a:lnTo>
                      <a:pt x="135" y="379"/>
                    </a:lnTo>
                    <a:lnTo>
                      <a:pt x="133" y="373"/>
                    </a:lnTo>
                    <a:lnTo>
                      <a:pt x="129" y="365"/>
                    </a:lnTo>
                    <a:lnTo>
                      <a:pt x="127" y="356"/>
                    </a:lnTo>
                    <a:lnTo>
                      <a:pt x="125" y="348"/>
                    </a:lnTo>
                    <a:lnTo>
                      <a:pt x="123" y="339"/>
                    </a:lnTo>
                    <a:lnTo>
                      <a:pt x="119" y="327"/>
                    </a:lnTo>
                    <a:lnTo>
                      <a:pt x="118" y="322"/>
                    </a:lnTo>
                    <a:lnTo>
                      <a:pt x="116" y="316"/>
                    </a:lnTo>
                    <a:lnTo>
                      <a:pt x="114" y="310"/>
                    </a:lnTo>
                    <a:lnTo>
                      <a:pt x="114" y="306"/>
                    </a:lnTo>
                    <a:lnTo>
                      <a:pt x="112" y="299"/>
                    </a:lnTo>
                    <a:lnTo>
                      <a:pt x="110" y="293"/>
                    </a:lnTo>
                    <a:lnTo>
                      <a:pt x="108" y="287"/>
                    </a:lnTo>
                    <a:lnTo>
                      <a:pt x="106" y="282"/>
                    </a:lnTo>
                    <a:lnTo>
                      <a:pt x="104" y="274"/>
                    </a:lnTo>
                    <a:lnTo>
                      <a:pt x="102" y="268"/>
                    </a:lnTo>
                    <a:lnTo>
                      <a:pt x="100" y="263"/>
                    </a:lnTo>
                    <a:lnTo>
                      <a:pt x="100" y="257"/>
                    </a:lnTo>
                    <a:lnTo>
                      <a:pt x="97" y="251"/>
                    </a:lnTo>
                    <a:lnTo>
                      <a:pt x="97" y="244"/>
                    </a:lnTo>
                    <a:lnTo>
                      <a:pt x="95" y="238"/>
                    </a:lnTo>
                    <a:lnTo>
                      <a:pt x="93" y="232"/>
                    </a:lnTo>
                    <a:lnTo>
                      <a:pt x="91" y="227"/>
                    </a:lnTo>
                    <a:lnTo>
                      <a:pt x="89" y="219"/>
                    </a:lnTo>
                    <a:lnTo>
                      <a:pt x="87" y="213"/>
                    </a:lnTo>
                    <a:lnTo>
                      <a:pt x="87" y="208"/>
                    </a:lnTo>
                    <a:lnTo>
                      <a:pt x="85" y="202"/>
                    </a:lnTo>
                    <a:lnTo>
                      <a:pt x="83" y="196"/>
                    </a:lnTo>
                    <a:lnTo>
                      <a:pt x="81" y="190"/>
                    </a:lnTo>
                    <a:lnTo>
                      <a:pt x="81" y="187"/>
                    </a:lnTo>
                    <a:lnTo>
                      <a:pt x="78" y="175"/>
                    </a:lnTo>
                    <a:lnTo>
                      <a:pt x="76" y="166"/>
                    </a:lnTo>
                    <a:lnTo>
                      <a:pt x="72" y="156"/>
                    </a:lnTo>
                    <a:lnTo>
                      <a:pt x="70" y="149"/>
                    </a:lnTo>
                    <a:lnTo>
                      <a:pt x="68" y="141"/>
                    </a:lnTo>
                    <a:lnTo>
                      <a:pt x="68" y="135"/>
                    </a:lnTo>
                    <a:lnTo>
                      <a:pt x="68" y="130"/>
                    </a:lnTo>
                    <a:lnTo>
                      <a:pt x="66" y="128"/>
                    </a:lnTo>
                    <a:lnTo>
                      <a:pt x="66" y="124"/>
                    </a:lnTo>
                    <a:lnTo>
                      <a:pt x="68" y="124"/>
                    </a:lnTo>
                    <a:lnTo>
                      <a:pt x="64" y="118"/>
                    </a:lnTo>
                    <a:lnTo>
                      <a:pt x="62" y="111"/>
                    </a:lnTo>
                    <a:lnTo>
                      <a:pt x="61" y="105"/>
                    </a:lnTo>
                    <a:lnTo>
                      <a:pt x="59" y="99"/>
                    </a:lnTo>
                    <a:lnTo>
                      <a:pt x="57" y="94"/>
                    </a:lnTo>
                    <a:lnTo>
                      <a:pt x="55" y="88"/>
                    </a:lnTo>
                    <a:lnTo>
                      <a:pt x="53" y="80"/>
                    </a:lnTo>
                    <a:lnTo>
                      <a:pt x="53" y="75"/>
                    </a:lnTo>
                    <a:lnTo>
                      <a:pt x="51" y="69"/>
                    </a:lnTo>
                    <a:lnTo>
                      <a:pt x="47" y="63"/>
                    </a:lnTo>
                    <a:lnTo>
                      <a:pt x="45" y="56"/>
                    </a:lnTo>
                    <a:lnTo>
                      <a:pt x="45" y="50"/>
                    </a:lnTo>
                    <a:lnTo>
                      <a:pt x="42" y="44"/>
                    </a:lnTo>
                    <a:lnTo>
                      <a:pt x="42" y="38"/>
                    </a:lnTo>
                    <a:lnTo>
                      <a:pt x="38" y="31"/>
                    </a:lnTo>
                    <a:lnTo>
                      <a:pt x="38" y="27"/>
                    </a:lnTo>
                    <a:lnTo>
                      <a:pt x="34" y="35"/>
                    </a:lnTo>
                    <a:lnTo>
                      <a:pt x="34" y="42"/>
                    </a:lnTo>
                    <a:lnTo>
                      <a:pt x="34" y="50"/>
                    </a:lnTo>
                    <a:lnTo>
                      <a:pt x="34" y="59"/>
                    </a:lnTo>
                    <a:lnTo>
                      <a:pt x="34" y="69"/>
                    </a:lnTo>
                    <a:lnTo>
                      <a:pt x="36" y="78"/>
                    </a:lnTo>
                    <a:lnTo>
                      <a:pt x="38" y="88"/>
                    </a:lnTo>
                    <a:lnTo>
                      <a:pt x="40" y="95"/>
                    </a:lnTo>
                    <a:lnTo>
                      <a:pt x="42" y="105"/>
                    </a:lnTo>
                    <a:lnTo>
                      <a:pt x="43" y="114"/>
                    </a:lnTo>
                    <a:lnTo>
                      <a:pt x="47" y="124"/>
                    </a:lnTo>
                    <a:lnTo>
                      <a:pt x="51" y="135"/>
                    </a:lnTo>
                    <a:lnTo>
                      <a:pt x="53" y="145"/>
                    </a:lnTo>
                    <a:lnTo>
                      <a:pt x="57" y="154"/>
                    </a:lnTo>
                    <a:lnTo>
                      <a:pt x="59" y="164"/>
                    </a:lnTo>
                    <a:lnTo>
                      <a:pt x="62" y="175"/>
                    </a:lnTo>
                    <a:lnTo>
                      <a:pt x="66" y="185"/>
                    </a:lnTo>
                    <a:lnTo>
                      <a:pt x="68" y="194"/>
                    </a:lnTo>
                    <a:lnTo>
                      <a:pt x="72" y="204"/>
                    </a:lnTo>
                    <a:lnTo>
                      <a:pt x="74" y="213"/>
                    </a:lnTo>
                    <a:lnTo>
                      <a:pt x="78" y="223"/>
                    </a:lnTo>
                    <a:lnTo>
                      <a:pt x="81" y="232"/>
                    </a:lnTo>
                    <a:lnTo>
                      <a:pt x="83" y="244"/>
                    </a:lnTo>
                    <a:lnTo>
                      <a:pt x="87" y="253"/>
                    </a:lnTo>
                    <a:lnTo>
                      <a:pt x="89" y="263"/>
                    </a:lnTo>
                    <a:lnTo>
                      <a:pt x="91" y="272"/>
                    </a:lnTo>
                    <a:lnTo>
                      <a:pt x="93" y="282"/>
                    </a:lnTo>
                    <a:lnTo>
                      <a:pt x="95" y="291"/>
                    </a:lnTo>
                    <a:lnTo>
                      <a:pt x="97" y="301"/>
                    </a:lnTo>
                    <a:lnTo>
                      <a:pt x="97" y="310"/>
                    </a:lnTo>
                    <a:lnTo>
                      <a:pt x="97" y="318"/>
                    </a:lnTo>
                    <a:lnTo>
                      <a:pt x="99" y="327"/>
                    </a:lnTo>
                    <a:lnTo>
                      <a:pt x="87" y="303"/>
                    </a:lnTo>
                    <a:lnTo>
                      <a:pt x="85" y="299"/>
                    </a:lnTo>
                    <a:lnTo>
                      <a:pt x="85" y="297"/>
                    </a:lnTo>
                    <a:lnTo>
                      <a:pt x="85" y="293"/>
                    </a:lnTo>
                    <a:lnTo>
                      <a:pt x="85" y="287"/>
                    </a:lnTo>
                    <a:lnTo>
                      <a:pt x="83" y="280"/>
                    </a:lnTo>
                    <a:lnTo>
                      <a:pt x="81" y="274"/>
                    </a:lnTo>
                    <a:lnTo>
                      <a:pt x="80" y="266"/>
                    </a:lnTo>
                    <a:lnTo>
                      <a:pt x="78" y="257"/>
                    </a:lnTo>
                    <a:lnTo>
                      <a:pt x="74" y="247"/>
                    </a:lnTo>
                    <a:lnTo>
                      <a:pt x="72" y="238"/>
                    </a:lnTo>
                    <a:lnTo>
                      <a:pt x="68" y="227"/>
                    </a:lnTo>
                    <a:lnTo>
                      <a:pt x="66" y="215"/>
                    </a:lnTo>
                    <a:lnTo>
                      <a:pt x="64" y="209"/>
                    </a:lnTo>
                    <a:lnTo>
                      <a:pt x="64" y="204"/>
                    </a:lnTo>
                    <a:lnTo>
                      <a:pt x="61" y="198"/>
                    </a:lnTo>
                    <a:lnTo>
                      <a:pt x="61" y="192"/>
                    </a:lnTo>
                    <a:lnTo>
                      <a:pt x="59" y="187"/>
                    </a:lnTo>
                    <a:lnTo>
                      <a:pt x="57" y="179"/>
                    </a:lnTo>
                    <a:lnTo>
                      <a:pt x="55" y="173"/>
                    </a:lnTo>
                    <a:lnTo>
                      <a:pt x="55" y="168"/>
                    </a:lnTo>
                    <a:lnTo>
                      <a:pt x="51" y="162"/>
                    </a:lnTo>
                    <a:lnTo>
                      <a:pt x="51" y="156"/>
                    </a:lnTo>
                    <a:lnTo>
                      <a:pt x="47" y="151"/>
                    </a:lnTo>
                    <a:lnTo>
                      <a:pt x="45" y="145"/>
                    </a:lnTo>
                    <a:lnTo>
                      <a:pt x="43" y="137"/>
                    </a:lnTo>
                    <a:lnTo>
                      <a:pt x="43" y="132"/>
                    </a:lnTo>
                    <a:lnTo>
                      <a:pt x="42" y="126"/>
                    </a:lnTo>
                    <a:lnTo>
                      <a:pt x="40" y="120"/>
                    </a:lnTo>
                    <a:lnTo>
                      <a:pt x="38" y="114"/>
                    </a:lnTo>
                    <a:lnTo>
                      <a:pt x="36" y="109"/>
                    </a:lnTo>
                    <a:lnTo>
                      <a:pt x="34" y="103"/>
                    </a:lnTo>
                    <a:lnTo>
                      <a:pt x="32" y="97"/>
                    </a:lnTo>
                    <a:lnTo>
                      <a:pt x="30" y="88"/>
                    </a:lnTo>
                    <a:lnTo>
                      <a:pt x="28" y="78"/>
                    </a:lnTo>
                    <a:lnTo>
                      <a:pt x="24" y="69"/>
                    </a:lnTo>
                    <a:lnTo>
                      <a:pt x="21" y="61"/>
                    </a:lnTo>
                    <a:lnTo>
                      <a:pt x="19" y="54"/>
                    </a:lnTo>
                    <a:lnTo>
                      <a:pt x="17" y="46"/>
                    </a:lnTo>
                    <a:lnTo>
                      <a:pt x="15" y="40"/>
                    </a:lnTo>
                    <a:lnTo>
                      <a:pt x="15" y="37"/>
                    </a:lnTo>
                    <a:lnTo>
                      <a:pt x="13" y="35"/>
                    </a:lnTo>
                    <a:lnTo>
                      <a:pt x="13" y="33"/>
                    </a:lnTo>
                    <a:lnTo>
                      <a:pt x="9" y="23"/>
                    </a:lnTo>
                    <a:lnTo>
                      <a:pt x="5" y="16"/>
                    </a:lnTo>
                    <a:lnTo>
                      <a:pt x="2" y="12"/>
                    </a:lnTo>
                    <a:lnTo>
                      <a:pt x="0" y="16"/>
                    </a:lnTo>
                    <a:lnTo>
                      <a:pt x="0" y="25"/>
                    </a:lnTo>
                    <a:lnTo>
                      <a:pt x="0" y="29"/>
                    </a:lnTo>
                    <a:lnTo>
                      <a:pt x="2" y="37"/>
                    </a:lnTo>
                    <a:lnTo>
                      <a:pt x="2" y="42"/>
                    </a:lnTo>
                    <a:lnTo>
                      <a:pt x="4" y="50"/>
                    </a:lnTo>
                    <a:lnTo>
                      <a:pt x="5" y="54"/>
                    </a:lnTo>
                    <a:lnTo>
                      <a:pt x="5" y="59"/>
                    </a:lnTo>
                    <a:lnTo>
                      <a:pt x="7" y="63"/>
                    </a:lnTo>
                    <a:lnTo>
                      <a:pt x="9" y="67"/>
                    </a:lnTo>
                    <a:lnTo>
                      <a:pt x="11" y="76"/>
                    </a:lnTo>
                    <a:lnTo>
                      <a:pt x="13" y="88"/>
                    </a:lnTo>
                    <a:lnTo>
                      <a:pt x="15" y="95"/>
                    </a:lnTo>
                    <a:lnTo>
                      <a:pt x="19" y="107"/>
                    </a:lnTo>
                    <a:lnTo>
                      <a:pt x="21" y="116"/>
                    </a:lnTo>
                    <a:lnTo>
                      <a:pt x="24" y="126"/>
                    </a:lnTo>
                    <a:lnTo>
                      <a:pt x="26" y="135"/>
                    </a:lnTo>
                    <a:lnTo>
                      <a:pt x="28" y="147"/>
                    </a:lnTo>
                    <a:lnTo>
                      <a:pt x="30" y="152"/>
                    </a:lnTo>
                    <a:lnTo>
                      <a:pt x="30" y="158"/>
                    </a:lnTo>
                    <a:lnTo>
                      <a:pt x="32" y="168"/>
                    </a:lnTo>
                    <a:lnTo>
                      <a:pt x="34" y="177"/>
                    </a:lnTo>
                    <a:lnTo>
                      <a:pt x="36" y="187"/>
                    </a:lnTo>
                    <a:lnTo>
                      <a:pt x="38" y="192"/>
                    </a:lnTo>
                    <a:lnTo>
                      <a:pt x="38" y="198"/>
                    </a:lnTo>
                    <a:lnTo>
                      <a:pt x="40" y="204"/>
                    </a:lnTo>
                    <a:lnTo>
                      <a:pt x="42" y="211"/>
                    </a:lnTo>
                    <a:lnTo>
                      <a:pt x="42" y="215"/>
                    </a:lnTo>
                    <a:lnTo>
                      <a:pt x="42" y="221"/>
                    </a:lnTo>
                    <a:lnTo>
                      <a:pt x="43" y="227"/>
                    </a:lnTo>
                    <a:lnTo>
                      <a:pt x="43" y="232"/>
                    </a:lnTo>
                    <a:lnTo>
                      <a:pt x="45" y="244"/>
                    </a:lnTo>
                    <a:lnTo>
                      <a:pt x="47" y="253"/>
                    </a:lnTo>
                    <a:lnTo>
                      <a:pt x="49" y="261"/>
                    </a:lnTo>
                    <a:lnTo>
                      <a:pt x="51" y="268"/>
                    </a:lnTo>
                    <a:lnTo>
                      <a:pt x="51" y="272"/>
                    </a:lnTo>
                    <a:lnTo>
                      <a:pt x="51" y="276"/>
                    </a:lnTo>
                    <a:lnTo>
                      <a:pt x="32" y="228"/>
                    </a:lnTo>
                    <a:lnTo>
                      <a:pt x="30" y="228"/>
                    </a:lnTo>
                    <a:lnTo>
                      <a:pt x="30" y="232"/>
                    </a:lnTo>
                    <a:lnTo>
                      <a:pt x="30" y="240"/>
                    </a:lnTo>
                    <a:lnTo>
                      <a:pt x="32" y="247"/>
                    </a:lnTo>
                    <a:lnTo>
                      <a:pt x="32" y="255"/>
                    </a:lnTo>
                    <a:lnTo>
                      <a:pt x="34" y="266"/>
                    </a:lnTo>
                    <a:lnTo>
                      <a:pt x="36" y="272"/>
                    </a:lnTo>
                    <a:lnTo>
                      <a:pt x="38" y="280"/>
                    </a:lnTo>
                    <a:lnTo>
                      <a:pt x="40" y="285"/>
                    </a:lnTo>
                    <a:lnTo>
                      <a:pt x="42" y="293"/>
                    </a:lnTo>
                    <a:lnTo>
                      <a:pt x="42" y="299"/>
                    </a:lnTo>
                    <a:lnTo>
                      <a:pt x="43" y="306"/>
                    </a:lnTo>
                    <a:lnTo>
                      <a:pt x="45" y="314"/>
                    </a:lnTo>
                    <a:lnTo>
                      <a:pt x="47" y="322"/>
                    </a:lnTo>
                    <a:lnTo>
                      <a:pt x="47" y="329"/>
                    </a:lnTo>
                    <a:lnTo>
                      <a:pt x="51" y="337"/>
                    </a:lnTo>
                    <a:lnTo>
                      <a:pt x="53" y="346"/>
                    </a:lnTo>
                    <a:lnTo>
                      <a:pt x="55" y="356"/>
                    </a:lnTo>
                    <a:lnTo>
                      <a:pt x="57" y="363"/>
                    </a:lnTo>
                    <a:lnTo>
                      <a:pt x="59" y="373"/>
                    </a:lnTo>
                    <a:lnTo>
                      <a:pt x="61" y="380"/>
                    </a:lnTo>
                    <a:lnTo>
                      <a:pt x="64" y="390"/>
                    </a:lnTo>
                    <a:lnTo>
                      <a:pt x="66" y="399"/>
                    </a:lnTo>
                    <a:lnTo>
                      <a:pt x="68" y="409"/>
                    </a:lnTo>
                    <a:lnTo>
                      <a:pt x="72" y="418"/>
                    </a:lnTo>
                    <a:lnTo>
                      <a:pt x="74" y="428"/>
                    </a:lnTo>
                    <a:lnTo>
                      <a:pt x="76" y="437"/>
                    </a:lnTo>
                    <a:lnTo>
                      <a:pt x="80" y="447"/>
                    </a:lnTo>
                    <a:lnTo>
                      <a:pt x="81" y="456"/>
                    </a:lnTo>
                    <a:lnTo>
                      <a:pt x="83" y="464"/>
                    </a:lnTo>
                    <a:lnTo>
                      <a:pt x="85" y="474"/>
                    </a:lnTo>
                    <a:lnTo>
                      <a:pt x="87" y="483"/>
                    </a:lnTo>
                    <a:lnTo>
                      <a:pt x="89" y="493"/>
                    </a:lnTo>
                    <a:lnTo>
                      <a:pt x="93" y="502"/>
                    </a:lnTo>
                    <a:lnTo>
                      <a:pt x="95" y="510"/>
                    </a:lnTo>
                    <a:lnTo>
                      <a:pt x="97" y="519"/>
                    </a:lnTo>
                    <a:lnTo>
                      <a:pt x="99" y="527"/>
                    </a:lnTo>
                    <a:lnTo>
                      <a:pt x="100" y="536"/>
                    </a:lnTo>
                    <a:lnTo>
                      <a:pt x="102" y="544"/>
                    </a:lnTo>
                    <a:lnTo>
                      <a:pt x="106" y="553"/>
                    </a:lnTo>
                    <a:lnTo>
                      <a:pt x="108" y="561"/>
                    </a:lnTo>
                    <a:lnTo>
                      <a:pt x="110" y="571"/>
                    </a:lnTo>
                    <a:lnTo>
                      <a:pt x="112" y="578"/>
                    </a:lnTo>
                    <a:lnTo>
                      <a:pt x="114" y="584"/>
                    </a:lnTo>
                    <a:lnTo>
                      <a:pt x="116" y="591"/>
                    </a:lnTo>
                    <a:lnTo>
                      <a:pt x="118" y="599"/>
                    </a:lnTo>
                    <a:lnTo>
                      <a:pt x="118" y="607"/>
                    </a:lnTo>
                    <a:lnTo>
                      <a:pt x="121" y="612"/>
                    </a:lnTo>
                    <a:lnTo>
                      <a:pt x="121" y="620"/>
                    </a:lnTo>
                    <a:lnTo>
                      <a:pt x="123" y="626"/>
                    </a:lnTo>
                    <a:lnTo>
                      <a:pt x="125" y="637"/>
                    </a:lnTo>
                    <a:lnTo>
                      <a:pt x="127" y="647"/>
                    </a:lnTo>
                    <a:lnTo>
                      <a:pt x="129" y="654"/>
                    </a:lnTo>
                    <a:lnTo>
                      <a:pt x="131" y="662"/>
                    </a:lnTo>
                    <a:lnTo>
                      <a:pt x="129" y="656"/>
                    </a:lnTo>
                    <a:lnTo>
                      <a:pt x="127" y="652"/>
                    </a:lnTo>
                    <a:lnTo>
                      <a:pt x="125" y="645"/>
                    </a:lnTo>
                    <a:lnTo>
                      <a:pt x="123" y="637"/>
                    </a:lnTo>
                    <a:lnTo>
                      <a:pt x="119" y="628"/>
                    </a:lnTo>
                    <a:lnTo>
                      <a:pt x="118" y="620"/>
                    </a:lnTo>
                    <a:lnTo>
                      <a:pt x="114" y="609"/>
                    </a:lnTo>
                    <a:lnTo>
                      <a:pt x="112" y="599"/>
                    </a:lnTo>
                    <a:lnTo>
                      <a:pt x="110" y="593"/>
                    </a:lnTo>
                    <a:lnTo>
                      <a:pt x="108" y="586"/>
                    </a:lnTo>
                    <a:lnTo>
                      <a:pt x="106" y="580"/>
                    </a:lnTo>
                    <a:lnTo>
                      <a:pt x="106" y="574"/>
                    </a:lnTo>
                    <a:lnTo>
                      <a:pt x="102" y="567"/>
                    </a:lnTo>
                    <a:lnTo>
                      <a:pt x="100" y="561"/>
                    </a:lnTo>
                    <a:lnTo>
                      <a:pt x="99" y="553"/>
                    </a:lnTo>
                    <a:lnTo>
                      <a:pt x="99" y="548"/>
                    </a:lnTo>
                    <a:lnTo>
                      <a:pt x="97" y="540"/>
                    </a:lnTo>
                    <a:lnTo>
                      <a:pt x="95" y="533"/>
                    </a:lnTo>
                    <a:lnTo>
                      <a:pt x="93" y="527"/>
                    </a:lnTo>
                    <a:lnTo>
                      <a:pt x="91" y="521"/>
                    </a:lnTo>
                    <a:lnTo>
                      <a:pt x="89" y="513"/>
                    </a:lnTo>
                    <a:lnTo>
                      <a:pt x="87" y="506"/>
                    </a:lnTo>
                    <a:lnTo>
                      <a:pt x="85" y="500"/>
                    </a:lnTo>
                    <a:lnTo>
                      <a:pt x="83" y="494"/>
                    </a:lnTo>
                    <a:lnTo>
                      <a:pt x="81" y="487"/>
                    </a:lnTo>
                    <a:lnTo>
                      <a:pt x="80" y="479"/>
                    </a:lnTo>
                    <a:lnTo>
                      <a:pt x="76" y="474"/>
                    </a:lnTo>
                    <a:lnTo>
                      <a:pt x="76" y="466"/>
                    </a:lnTo>
                    <a:lnTo>
                      <a:pt x="74" y="460"/>
                    </a:lnTo>
                    <a:lnTo>
                      <a:pt x="72" y="455"/>
                    </a:lnTo>
                    <a:lnTo>
                      <a:pt x="70" y="447"/>
                    </a:lnTo>
                    <a:lnTo>
                      <a:pt x="68" y="441"/>
                    </a:lnTo>
                    <a:lnTo>
                      <a:pt x="66" y="436"/>
                    </a:lnTo>
                    <a:lnTo>
                      <a:pt x="64" y="430"/>
                    </a:lnTo>
                    <a:lnTo>
                      <a:pt x="61" y="422"/>
                    </a:lnTo>
                    <a:lnTo>
                      <a:pt x="61" y="417"/>
                    </a:lnTo>
                    <a:lnTo>
                      <a:pt x="57" y="405"/>
                    </a:lnTo>
                    <a:lnTo>
                      <a:pt x="55" y="396"/>
                    </a:lnTo>
                    <a:lnTo>
                      <a:pt x="51" y="386"/>
                    </a:lnTo>
                    <a:lnTo>
                      <a:pt x="47" y="379"/>
                    </a:lnTo>
                    <a:lnTo>
                      <a:pt x="45" y="371"/>
                    </a:lnTo>
                    <a:lnTo>
                      <a:pt x="43" y="365"/>
                    </a:lnTo>
                    <a:lnTo>
                      <a:pt x="40" y="356"/>
                    </a:lnTo>
                    <a:lnTo>
                      <a:pt x="38" y="354"/>
                    </a:lnTo>
                    <a:lnTo>
                      <a:pt x="38" y="361"/>
                    </a:lnTo>
                    <a:lnTo>
                      <a:pt x="38" y="367"/>
                    </a:lnTo>
                    <a:lnTo>
                      <a:pt x="38" y="373"/>
                    </a:lnTo>
                    <a:lnTo>
                      <a:pt x="38" y="377"/>
                    </a:lnTo>
                    <a:lnTo>
                      <a:pt x="38" y="380"/>
                    </a:lnTo>
                    <a:lnTo>
                      <a:pt x="38" y="382"/>
                    </a:lnTo>
                    <a:lnTo>
                      <a:pt x="40" y="388"/>
                    </a:lnTo>
                    <a:lnTo>
                      <a:pt x="42" y="396"/>
                    </a:lnTo>
                    <a:lnTo>
                      <a:pt x="43" y="403"/>
                    </a:lnTo>
                    <a:lnTo>
                      <a:pt x="45" y="409"/>
                    </a:lnTo>
                    <a:lnTo>
                      <a:pt x="47" y="417"/>
                    </a:lnTo>
                    <a:lnTo>
                      <a:pt x="51" y="424"/>
                    </a:lnTo>
                    <a:lnTo>
                      <a:pt x="53" y="430"/>
                    </a:lnTo>
                    <a:lnTo>
                      <a:pt x="55" y="437"/>
                    </a:lnTo>
                    <a:lnTo>
                      <a:pt x="57" y="445"/>
                    </a:lnTo>
                    <a:lnTo>
                      <a:pt x="59" y="453"/>
                    </a:lnTo>
                    <a:lnTo>
                      <a:pt x="61" y="458"/>
                    </a:lnTo>
                    <a:lnTo>
                      <a:pt x="64" y="466"/>
                    </a:lnTo>
                    <a:lnTo>
                      <a:pt x="66" y="474"/>
                    </a:lnTo>
                    <a:lnTo>
                      <a:pt x="68" y="481"/>
                    </a:lnTo>
                    <a:lnTo>
                      <a:pt x="70" y="489"/>
                    </a:lnTo>
                    <a:lnTo>
                      <a:pt x="74" y="496"/>
                    </a:lnTo>
                    <a:lnTo>
                      <a:pt x="76" y="502"/>
                    </a:lnTo>
                    <a:lnTo>
                      <a:pt x="78" y="512"/>
                    </a:lnTo>
                    <a:lnTo>
                      <a:pt x="80" y="517"/>
                    </a:lnTo>
                    <a:lnTo>
                      <a:pt x="81" y="525"/>
                    </a:lnTo>
                    <a:lnTo>
                      <a:pt x="83" y="533"/>
                    </a:lnTo>
                    <a:lnTo>
                      <a:pt x="85" y="540"/>
                    </a:lnTo>
                    <a:lnTo>
                      <a:pt x="87" y="546"/>
                    </a:lnTo>
                    <a:lnTo>
                      <a:pt x="91" y="555"/>
                    </a:lnTo>
                    <a:lnTo>
                      <a:pt x="93" y="561"/>
                    </a:lnTo>
                    <a:lnTo>
                      <a:pt x="95" y="569"/>
                    </a:lnTo>
                    <a:lnTo>
                      <a:pt x="97" y="574"/>
                    </a:lnTo>
                    <a:lnTo>
                      <a:pt x="100" y="584"/>
                    </a:lnTo>
                    <a:lnTo>
                      <a:pt x="102" y="590"/>
                    </a:lnTo>
                    <a:lnTo>
                      <a:pt x="104" y="599"/>
                    </a:lnTo>
                    <a:lnTo>
                      <a:pt x="106" y="607"/>
                    </a:lnTo>
                    <a:lnTo>
                      <a:pt x="110" y="614"/>
                    </a:lnTo>
                    <a:lnTo>
                      <a:pt x="110" y="620"/>
                    </a:lnTo>
                    <a:lnTo>
                      <a:pt x="112" y="628"/>
                    </a:lnTo>
                    <a:lnTo>
                      <a:pt x="114" y="635"/>
                    </a:lnTo>
                    <a:lnTo>
                      <a:pt x="116" y="643"/>
                    </a:lnTo>
                    <a:lnTo>
                      <a:pt x="118" y="650"/>
                    </a:lnTo>
                    <a:lnTo>
                      <a:pt x="121" y="656"/>
                    </a:lnTo>
                    <a:lnTo>
                      <a:pt x="123" y="664"/>
                    </a:lnTo>
                    <a:lnTo>
                      <a:pt x="125" y="673"/>
                    </a:lnTo>
                    <a:lnTo>
                      <a:pt x="127" y="679"/>
                    </a:lnTo>
                    <a:lnTo>
                      <a:pt x="129" y="686"/>
                    </a:lnTo>
                    <a:lnTo>
                      <a:pt x="131" y="692"/>
                    </a:lnTo>
                    <a:lnTo>
                      <a:pt x="133" y="702"/>
                    </a:lnTo>
                    <a:lnTo>
                      <a:pt x="135" y="707"/>
                    </a:lnTo>
                    <a:lnTo>
                      <a:pt x="137" y="715"/>
                    </a:lnTo>
                    <a:lnTo>
                      <a:pt x="138" y="723"/>
                    </a:lnTo>
                    <a:lnTo>
                      <a:pt x="142" y="730"/>
                    </a:lnTo>
                    <a:lnTo>
                      <a:pt x="142" y="736"/>
                    </a:lnTo>
                    <a:lnTo>
                      <a:pt x="144" y="745"/>
                    </a:lnTo>
                    <a:lnTo>
                      <a:pt x="146" y="751"/>
                    </a:lnTo>
                    <a:lnTo>
                      <a:pt x="150" y="759"/>
                    </a:lnTo>
                    <a:lnTo>
                      <a:pt x="150" y="766"/>
                    </a:lnTo>
                    <a:lnTo>
                      <a:pt x="152" y="774"/>
                    </a:lnTo>
                    <a:lnTo>
                      <a:pt x="154" y="781"/>
                    </a:lnTo>
                    <a:lnTo>
                      <a:pt x="156" y="789"/>
                    </a:lnTo>
                    <a:lnTo>
                      <a:pt x="157" y="797"/>
                    </a:lnTo>
                    <a:lnTo>
                      <a:pt x="159" y="804"/>
                    </a:lnTo>
                    <a:lnTo>
                      <a:pt x="161" y="810"/>
                    </a:lnTo>
                    <a:lnTo>
                      <a:pt x="163" y="818"/>
                    </a:lnTo>
                    <a:lnTo>
                      <a:pt x="165" y="825"/>
                    </a:lnTo>
                    <a:lnTo>
                      <a:pt x="167" y="833"/>
                    </a:lnTo>
                    <a:lnTo>
                      <a:pt x="169" y="840"/>
                    </a:lnTo>
                    <a:lnTo>
                      <a:pt x="171" y="850"/>
                    </a:lnTo>
                    <a:lnTo>
                      <a:pt x="178" y="850"/>
                    </a:lnTo>
                    <a:lnTo>
                      <a:pt x="184" y="852"/>
                    </a:lnTo>
                    <a:lnTo>
                      <a:pt x="192" y="854"/>
                    </a:lnTo>
                    <a:lnTo>
                      <a:pt x="199" y="856"/>
                    </a:lnTo>
                    <a:lnTo>
                      <a:pt x="205" y="857"/>
                    </a:lnTo>
                    <a:lnTo>
                      <a:pt x="213" y="859"/>
                    </a:lnTo>
                    <a:lnTo>
                      <a:pt x="220" y="859"/>
                    </a:lnTo>
                    <a:lnTo>
                      <a:pt x="230" y="863"/>
                    </a:lnTo>
                    <a:lnTo>
                      <a:pt x="237" y="865"/>
                    </a:lnTo>
                    <a:lnTo>
                      <a:pt x="245" y="867"/>
                    </a:lnTo>
                    <a:lnTo>
                      <a:pt x="252" y="867"/>
                    </a:lnTo>
                    <a:lnTo>
                      <a:pt x="262" y="869"/>
                    </a:lnTo>
                    <a:lnTo>
                      <a:pt x="271" y="871"/>
                    </a:lnTo>
                    <a:lnTo>
                      <a:pt x="279" y="873"/>
                    </a:lnTo>
                    <a:lnTo>
                      <a:pt x="289" y="873"/>
                    </a:lnTo>
                    <a:lnTo>
                      <a:pt x="298" y="876"/>
                    </a:lnTo>
                    <a:lnTo>
                      <a:pt x="306" y="876"/>
                    </a:lnTo>
                    <a:lnTo>
                      <a:pt x="315" y="878"/>
                    </a:lnTo>
                    <a:lnTo>
                      <a:pt x="325" y="878"/>
                    </a:lnTo>
                    <a:lnTo>
                      <a:pt x="334" y="880"/>
                    </a:lnTo>
                    <a:lnTo>
                      <a:pt x="344" y="880"/>
                    </a:lnTo>
                    <a:lnTo>
                      <a:pt x="351" y="882"/>
                    </a:lnTo>
                    <a:lnTo>
                      <a:pt x="361" y="882"/>
                    </a:lnTo>
                    <a:lnTo>
                      <a:pt x="372" y="884"/>
                    </a:lnTo>
                    <a:lnTo>
                      <a:pt x="382" y="884"/>
                    </a:lnTo>
                    <a:lnTo>
                      <a:pt x="389" y="884"/>
                    </a:lnTo>
                    <a:lnTo>
                      <a:pt x="399" y="886"/>
                    </a:lnTo>
                    <a:lnTo>
                      <a:pt x="410" y="886"/>
                    </a:lnTo>
                    <a:lnTo>
                      <a:pt x="418" y="886"/>
                    </a:lnTo>
                    <a:lnTo>
                      <a:pt x="429" y="888"/>
                    </a:lnTo>
                    <a:lnTo>
                      <a:pt x="439" y="888"/>
                    </a:lnTo>
                    <a:lnTo>
                      <a:pt x="448" y="890"/>
                    </a:lnTo>
                    <a:lnTo>
                      <a:pt x="458" y="888"/>
                    </a:lnTo>
                    <a:lnTo>
                      <a:pt x="467" y="888"/>
                    </a:lnTo>
                    <a:lnTo>
                      <a:pt x="477" y="888"/>
                    </a:lnTo>
                    <a:lnTo>
                      <a:pt x="486" y="888"/>
                    </a:lnTo>
                    <a:lnTo>
                      <a:pt x="496" y="886"/>
                    </a:lnTo>
                    <a:lnTo>
                      <a:pt x="507" y="886"/>
                    </a:lnTo>
                    <a:lnTo>
                      <a:pt x="515" y="886"/>
                    </a:lnTo>
                    <a:lnTo>
                      <a:pt x="526" y="886"/>
                    </a:lnTo>
                    <a:lnTo>
                      <a:pt x="536" y="884"/>
                    </a:lnTo>
                    <a:lnTo>
                      <a:pt x="543" y="884"/>
                    </a:lnTo>
                    <a:lnTo>
                      <a:pt x="553" y="882"/>
                    </a:lnTo>
                    <a:lnTo>
                      <a:pt x="562" y="882"/>
                    </a:lnTo>
                    <a:lnTo>
                      <a:pt x="572" y="880"/>
                    </a:lnTo>
                    <a:lnTo>
                      <a:pt x="581" y="880"/>
                    </a:lnTo>
                    <a:lnTo>
                      <a:pt x="591" y="878"/>
                    </a:lnTo>
                    <a:lnTo>
                      <a:pt x="600" y="878"/>
                    </a:lnTo>
                    <a:lnTo>
                      <a:pt x="608" y="876"/>
                    </a:lnTo>
                    <a:lnTo>
                      <a:pt x="617" y="873"/>
                    </a:lnTo>
                    <a:lnTo>
                      <a:pt x="625" y="871"/>
                    </a:lnTo>
                    <a:lnTo>
                      <a:pt x="634" y="869"/>
                    </a:lnTo>
                    <a:lnTo>
                      <a:pt x="644" y="867"/>
                    </a:lnTo>
                    <a:lnTo>
                      <a:pt x="651" y="865"/>
                    </a:lnTo>
                    <a:lnTo>
                      <a:pt x="659" y="863"/>
                    </a:lnTo>
                    <a:lnTo>
                      <a:pt x="669" y="861"/>
                    </a:lnTo>
                    <a:lnTo>
                      <a:pt x="676" y="857"/>
                    </a:lnTo>
                    <a:lnTo>
                      <a:pt x="684" y="856"/>
                    </a:lnTo>
                    <a:lnTo>
                      <a:pt x="691" y="852"/>
                    </a:lnTo>
                    <a:lnTo>
                      <a:pt x="699" y="850"/>
                    </a:lnTo>
                    <a:lnTo>
                      <a:pt x="707" y="844"/>
                    </a:lnTo>
                    <a:lnTo>
                      <a:pt x="714" y="842"/>
                    </a:lnTo>
                    <a:lnTo>
                      <a:pt x="720" y="838"/>
                    </a:lnTo>
                    <a:lnTo>
                      <a:pt x="729" y="837"/>
                    </a:lnTo>
                    <a:lnTo>
                      <a:pt x="729" y="827"/>
                    </a:lnTo>
                    <a:lnTo>
                      <a:pt x="731" y="821"/>
                    </a:lnTo>
                    <a:lnTo>
                      <a:pt x="731" y="812"/>
                    </a:lnTo>
                    <a:lnTo>
                      <a:pt x="733" y="804"/>
                    </a:lnTo>
                    <a:lnTo>
                      <a:pt x="735" y="797"/>
                    </a:lnTo>
                    <a:lnTo>
                      <a:pt x="737" y="789"/>
                    </a:lnTo>
                    <a:lnTo>
                      <a:pt x="737" y="783"/>
                    </a:lnTo>
                    <a:lnTo>
                      <a:pt x="739" y="776"/>
                    </a:lnTo>
                    <a:lnTo>
                      <a:pt x="741" y="768"/>
                    </a:lnTo>
                    <a:lnTo>
                      <a:pt x="743" y="759"/>
                    </a:lnTo>
                    <a:lnTo>
                      <a:pt x="745" y="751"/>
                    </a:lnTo>
                    <a:lnTo>
                      <a:pt x="746" y="743"/>
                    </a:lnTo>
                    <a:lnTo>
                      <a:pt x="748" y="736"/>
                    </a:lnTo>
                    <a:lnTo>
                      <a:pt x="750" y="728"/>
                    </a:lnTo>
                    <a:lnTo>
                      <a:pt x="752" y="721"/>
                    </a:lnTo>
                    <a:lnTo>
                      <a:pt x="756" y="713"/>
                    </a:lnTo>
                    <a:lnTo>
                      <a:pt x="756" y="704"/>
                    </a:lnTo>
                    <a:lnTo>
                      <a:pt x="758" y="696"/>
                    </a:lnTo>
                    <a:lnTo>
                      <a:pt x="760" y="688"/>
                    </a:lnTo>
                    <a:lnTo>
                      <a:pt x="762" y="681"/>
                    </a:lnTo>
                    <a:lnTo>
                      <a:pt x="764" y="673"/>
                    </a:lnTo>
                    <a:lnTo>
                      <a:pt x="765" y="666"/>
                    </a:lnTo>
                    <a:lnTo>
                      <a:pt x="769" y="658"/>
                    </a:lnTo>
                    <a:lnTo>
                      <a:pt x="771" y="650"/>
                    </a:lnTo>
                    <a:lnTo>
                      <a:pt x="773" y="643"/>
                    </a:lnTo>
                    <a:lnTo>
                      <a:pt x="775" y="635"/>
                    </a:lnTo>
                    <a:lnTo>
                      <a:pt x="777" y="628"/>
                    </a:lnTo>
                    <a:lnTo>
                      <a:pt x="781" y="620"/>
                    </a:lnTo>
                    <a:lnTo>
                      <a:pt x="783" y="612"/>
                    </a:lnTo>
                    <a:lnTo>
                      <a:pt x="786" y="607"/>
                    </a:lnTo>
                    <a:lnTo>
                      <a:pt x="788" y="599"/>
                    </a:lnTo>
                    <a:lnTo>
                      <a:pt x="792" y="593"/>
                    </a:lnTo>
                    <a:lnTo>
                      <a:pt x="788" y="599"/>
                    </a:lnTo>
                    <a:lnTo>
                      <a:pt x="788" y="607"/>
                    </a:lnTo>
                    <a:lnTo>
                      <a:pt x="786" y="614"/>
                    </a:lnTo>
                    <a:lnTo>
                      <a:pt x="784" y="624"/>
                    </a:lnTo>
                    <a:lnTo>
                      <a:pt x="783" y="631"/>
                    </a:lnTo>
                    <a:lnTo>
                      <a:pt x="781" y="639"/>
                    </a:lnTo>
                    <a:lnTo>
                      <a:pt x="781" y="648"/>
                    </a:lnTo>
                    <a:lnTo>
                      <a:pt x="781" y="656"/>
                    </a:lnTo>
                    <a:lnTo>
                      <a:pt x="783" y="647"/>
                    </a:lnTo>
                    <a:lnTo>
                      <a:pt x="786" y="635"/>
                    </a:lnTo>
                    <a:lnTo>
                      <a:pt x="786" y="628"/>
                    </a:lnTo>
                    <a:lnTo>
                      <a:pt x="788" y="622"/>
                    </a:lnTo>
                    <a:lnTo>
                      <a:pt x="790" y="616"/>
                    </a:lnTo>
                    <a:lnTo>
                      <a:pt x="792" y="610"/>
                    </a:lnTo>
                    <a:lnTo>
                      <a:pt x="794" y="601"/>
                    </a:lnTo>
                    <a:lnTo>
                      <a:pt x="796" y="593"/>
                    </a:lnTo>
                    <a:lnTo>
                      <a:pt x="798" y="586"/>
                    </a:lnTo>
                    <a:lnTo>
                      <a:pt x="802" y="578"/>
                    </a:lnTo>
                    <a:lnTo>
                      <a:pt x="803" y="571"/>
                    </a:lnTo>
                    <a:lnTo>
                      <a:pt x="805" y="561"/>
                    </a:lnTo>
                    <a:lnTo>
                      <a:pt x="807" y="553"/>
                    </a:lnTo>
                    <a:lnTo>
                      <a:pt x="811" y="544"/>
                    </a:lnTo>
                    <a:lnTo>
                      <a:pt x="811" y="534"/>
                    </a:lnTo>
                    <a:lnTo>
                      <a:pt x="813" y="525"/>
                    </a:lnTo>
                    <a:lnTo>
                      <a:pt x="815" y="515"/>
                    </a:lnTo>
                    <a:lnTo>
                      <a:pt x="819" y="506"/>
                    </a:lnTo>
                    <a:lnTo>
                      <a:pt x="821" y="494"/>
                    </a:lnTo>
                    <a:lnTo>
                      <a:pt x="822" y="485"/>
                    </a:lnTo>
                    <a:lnTo>
                      <a:pt x="826" y="474"/>
                    </a:lnTo>
                    <a:lnTo>
                      <a:pt x="828" y="464"/>
                    </a:lnTo>
                    <a:lnTo>
                      <a:pt x="830" y="453"/>
                    </a:lnTo>
                    <a:lnTo>
                      <a:pt x="832" y="443"/>
                    </a:lnTo>
                    <a:lnTo>
                      <a:pt x="834" y="432"/>
                    </a:lnTo>
                    <a:lnTo>
                      <a:pt x="838" y="420"/>
                    </a:lnTo>
                    <a:lnTo>
                      <a:pt x="840" y="409"/>
                    </a:lnTo>
                    <a:lnTo>
                      <a:pt x="843" y="399"/>
                    </a:lnTo>
                    <a:lnTo>
                      <a:pt x="845" y="388"/>
                    </a:lnTo>
                    <a:lnTo>
                      <a:pt x="849" y="377"/>
                    </a:lnTo>
                    <a:lnTo>
                      <a:pt x="851" y="365"/>
                    </a:lnTo>
                    <a:lnTo>
                      <a:pt x="853" y="354"/>
                    </a:lnTo>
                    <a:lnTo>
                      <a:pt x="855" y="342"/>
                    </a:lnTo>
                    <a:lnTo>
                      <a:pt x="857" y="331"/>
                    </a:lnTo>
                    <a:lnTo>
                      <a:pt x="859" y="320"/>
                    </a:lnTo>
                    <a:lnTo>
                      <a:pt x="860" y="308"/>
                    </a:lnTo>
                    <a:lnTo>
                      <a:pt x="862" y="297"/>
                    </a:lnTo>
                    <a:lnTo>
                      <a:pt x="866" y="287"/>
                    </a:lnTo>
                    <a:lnTo>
                      <a:pt x="868" y="274"/>
                    </a:lnTo>
                    <a:lnTo>
                      <a:pt x="870" y="265"/>
                    </a:lnTo>
                    <a:lnTo>
                      <a:pt x="872" y="253"/>
                    </a:lnTo>
                    <a:lnTo>
                      <a:pt x="874" y="244"/>
                    </a:lnTo>
                    <a:lnTo>
                      <a:pt x="876" y="232"/>
                    </a:lnTo>
                    <a:lnTo>
                      <a:pt x="879" y="223"/>
                    </a:lnTo>
                    <a:lnTo>
                      <a:pt x="881" y="213"/>
                    </a:lnTo>
                    <a:lnTo>
                      <a:pt x="883" y="204"/>
                    </a:lnTo>
                    <a:lnTo>
                      <a:pt x="885" y="192"/>
                    </a:lnTo>
                    <a:lnTo>
                      <a:pt x="887" y="183"/>
                    </a:lnTo>
                    <a:lnTo>
                      <a:pt x="887" y="173"/>
                    </a:lnTo>
                    <a:lnTo>
                      <a:pt x="889" y="164"/>
                    </a:lnTo>
                    <a:lnTo>
                      <a:pt x="891" y="156"/>
                    </a:lnTo>
                    <a:lnTo>
                      <a:pt x="893" y="147"/>
                    </a:lnTo>
                    <a:lnTo>
                      <a:pt x="895" y="137"/>
                    </a:lnTo>
                    <a:lnTo>
                      <a:pt x="897" y="132"/>
                    </a:lnTo>
                    <a:lnTo>
                      <a:pt x="897" y="122"/>
                    </a:lnTo>
                    <a:lnTo>
                      <a:pt x="898" y="114"/>
                    </a:lnTo>
                    <a:lnTo>
                      <a:pt x="898" y="107"/>
                    </a:lnTo>
                    <a:lnTo>
                      <a:pt x="900" y="101"/>
                    </a:lnTo>
                    <a:lnTo>
                      <a:pt x="900" y="94"/>
                    </a:lnTo>
                    <a:lnTo>
                      <a:pt x="902" y="88"/>
                    </a:lnTo>
                    <a:lnTo>
                      <a:pt x="902" y="82"/>
                    </a:lnTo>
                    <a:lnTo>
                      <a:pt x="904" y="76"/>
                    </a:lnTo>
                    <a:lnTo>
                      <a:pt x="902" y="82"/>
                    </a:lnTo>
                    <a:lnTo>
                      <a:pt x="900" y="92"/>
                    </a:lnTo>
                    <a:lnTo>
                      <a:pt x="898" y="95"/>
                    </a:lnTo>
                    <a:lnTo>
                      <a:pt x="897" y="103"/>
                    </a:lnTo>
                    <a:lnTo>
                      <a:pt x="895" y="109"/>
                    </a:lnTo>
                    <a:lnTo>
                      <a:pt x="895" y="118"/>
                    </a:lnTo>
                    <a:lnTo>
                      <a:pt x="891" y="126"/>
                    </a:lnTo>
                    <a:lnTo>
                      <a:pt x="889" y="135"/>
                    </a:lnTo>
                    <a:lnTo>
                      <a:pt x="887" y="145"/>
                    </a:lnTo>
                    <a:lnTo>
                      <a:pt x="885" y="154"/>
                    </a:lnTo>
                    <a:lnTo>
                      <a:pt x="883" y="164"/>
                    </a:lnTo>
                    <a:lnTo>
                      <a:pt x="881" y="173"/>
                    </a:lnTo>
                    <a:lnTo>
                      <a:pt x="879" y="183"/>
                    </a:lnTo>
                    <a:lnTo>
                      <a:pt x="876" y="194"/>
                    </a:lnTo>
                    <a:lnTo>
                      <a:pt x="874" y="202"/>
                    </a:lnTo>
                    <a:lnTo>
                      <a:pt x="870" y="211"/>
                    </a:lnTo>
                    <a:lnTo>
                      <a:pt x="868" y="221"/>
                    </a:lnTo>
                    <a:lnTo>
                      <a:pt x="866" y="230"/>
                    </a:lnTo>
                    <a:lnTo>
                      <a:pt x="862" y="238"/>
                    </a:lnTo>
                    <a:lnTo>
                      <a:pt x="862" y="246"/>
                    </a:lnTo>
                    <a:lnTo>
                      <a:pt x="860" y="253"/>
                    </a:lnTo>
                    <a:lnTo>
                      <a:pt x="859" y="259"/>
                    </a:lnTo>
                    <a:lnTo>
                      <a:pt x="857" y="265"/>
                    </a:lnTo>
                    <a:lnTo>
                      <a:pt x="855" y="268"/>
                    </a:lnTo>
                    <a:lnTo>
                      <a:pt x="853" y="272"/>
                    </a:lnTo>
                    <a:lnTo>
                      <a:pt x="853" y="276"/>
                    </a:lnTo>
                    <a:lnTo>
                      <a:pt x="853" y="278"/>
                    </a:lnTo>
                    <a:lnTo>
                      <a:pt x="853" y="276"/>
                    </a:lnTo>
                    <a:lnTo>
                      <a:pt x="853" y="270"/>
                    </a:lnTo>
                    <a:lnTo>
                      <a:pt x="855" y="261"/>
                    </a:lnTo>
                    <a:lnTo>
                      <a:pt x="855" y="255"/>
                    </a:lnTo>
                    <a:lnTo>
                      <a:pt x="857" y="247"/>
                    </a:lnTo>
                    <a:lnTo>
                      <a:pt x="859" y="242"/>
                    </a:lnTo>
                    <a:lnTo>
                      <a:pt x="860" y="234"/>
                    </a:lnTo>
                    <a:lnTo>
                      <a:pt x="862" y="228"/>
                    </a:lnTo>
                    <a:lnTo>
                      <a:pt x="862" y="221"/>
                    </a:lnTo>
                    <a:lnTo>
                      <a:pt x="864" y="215"/>
                    </a:lnTo>
                    <a:lnTo>
                      <a:pt x="866" y="209"/>
                    </a:lnTo>
                    <a:lnTo>
                      <a:pt x="866" y="200"/>
                    </a:lnTo>
                    <a:lnTo>
                      <a:pt x="864" y="198"/>
                    </a:lnTo>
                    <a:lnTo>
                      <a:pt x="862" y="200"/>
                    </a:lnTo>
                    <a:lnTo>
                      <a:pt x="862" y="206"/>
                    </a:lnTo>
                    <a:lnTo>
                      <a:pt x="859" y="213"/>
                    </a:lnTo>
                    <a:lnTo>
                      <a:pt x="857" y="223"/>
                    </a:lnTo>
                    <a:lnTo>
                      <a:pt x="855" y="227"/>
                    </a:lnTo>
                    <a:lnTo>
                      <a:pt x="853" y="232"/>
                    </a:lnTo>
                    <a:lnTo>
                      <a:pt x="851" y="240"/>
                    </a:lnTo>
                    <a:lnTo>
                      <a:pt x="851" y="246"/>
                    </a:lnTo>
                    <a:lnTo>
                      <a:pt x="847" y="251"/>
                    </a:lnTo>
                    <a:lnTo>
                      <a:pt x="847" y="259"/>
                    </a:lnTo>
                    <a:lnTo>
                      <a:pt x="845" y="266"/>
                    </a:lnTo>
                    <a:lnTo>
                      <a:pt x="843" y="272"/>
                    </a:lnTo>
                    <a:lnTo>
                      <a:pt x="841" y="280"/>
                    </a:lnTo>
                    <a:lnTo>
                      <a:pt x="841" y="285"/>
                    </a:lnTo>
                    <a:lnTo>
                      <a:pt x="840" y="291"/>
                    </a:lnTo>
                    <a:lnTo>
                      <a:pt x="838" y="299"/>
                    </a:lnTo>
                    <a:lnTo>
                      <a:pt x="836" y="304"/>
                    </a:lnTo>
                    <a:lnTo>
                      <a:pt x="834" y="310"/>
                    </a:lnTo>
                    <a:lnTo>
                      <a:pt x="832" y="316"/>
                    </a:lnTo>
                    <a:lnTo>
                      <a:pt x="832" y="323"/>
                    </a:lnTo>
                    <a:lnTo>
                      <a:pt x="830" y="333"/>
                    </a:lnTo>
                    <a:lnTo>
                      <a:pt x="828" y="342"/>
                    </a:lnTo>
                    <a:lnTo>
                      <a:pt x="828" y="350"/>
                    </a:lnTo>
                    <a:lnTo>
                      <a:pt x="828" y="354"/>
                    </a:lnTo>
                    <a:lnTo>
                      <a:pt x="826" y="346"/>
                    </a:lnTo>
                    <a:lnTo>
                      <a:pt x="826" y="337"/>
                    </a:lnTo>
                    <a:lnTo>
                      <a:pt x="826" y="327"/>
                    </a:lnTo>
                    <a:lnTo>
                      <a:pt x="826" y="320"/>
                    </a:lnTo>
                    <a:lnTo>
                      <a:pt x="826" y="310"/>
                    </a:lnTo>
                    <a:lnTo>
                      <a:pt x="828" y="303"/>
                    </a:lnTo>
                    <a:lnTo>
                      <a:pt x="828" y="293"/>
                    </a:lnTo>
                    <a:lnTo>
                      <a:pt x="830" y="285"/>
                    </a:lnTo>
                    <a:lnTo>
                      <a:pt x="830" y="276"/>
                    </a:lnTo>
                    <a:lnTo>
                      <a:pt x="832" y="268"/>
                    </a:lnTo>
                    <a:lnTo>
                      <a:pt x="834" y="259"/>
                    </a:lnTo>
                    <a:lnTo>
                      <a:pt x="836" y="251"/>
                    </a:lnTo>
                    <a:lnTo>
                      <a:pt x="838" y="242"/>
                    </a:lnTo>
                    <a:lnTo>
                      <a:pt x="840" y="232"/>
                    </a:lnTo>
                    <a:lnTo>
                      <a:pt x="841" y="225"/>
                    </a:lnTo>
                    <a:lnTo>
                      <a:pt x="845" y="215"/>
                    </a:lnTo>
                    <a:lnTo>
                      <a:pt x="847" y="206"/>
                    </a:lnTo>
                    <a:lnTo>
                      <a:pt x="849" y="198"/>
                    </a:lnTo>
                    <a:lnTo>
                      <a:pt x="851" y="189"/>
                    </a:lnTo>
                    <a:lnTo>
                      <a:pt x="855" y="179"/>
                    </a:lnTo>
                    <a:lnTo>
                      <a:pt x="857" y="170"/>
                    </a:lnTo>
                    <a:lnTo>
                      <a:pt x="859" y="162"/>
                    </a:lnTo>
                    <a:lnTo>
                      <a:pt x="860" y="152"/>
                    </a:lnTo>
                    <a:lnTo>
                      <a:pt x="862" y="145"/>
                    </a:lnTo>
                    <a:lnTo>
                      <a:pt x="864" y="135"/>
                    </a:lnTo>
                    <a:lnTo>
                      <a:pt x="866" y="126"/>
                    </a:lnTo>
                    <a:lnTo>
                      <a:pt x="868" y="118"/>
                    </a:lnTo>
                    <a:lnTo>
                      <a:pt x="870" y="109"/>
                    </a:lnTo>
                    <a:lnTo>
                      <a:pt x="872" y="101"/>
                    </a:lnTo>
                    <a:lnTo>
                      <a:pt x="874" y="92"/>
                    </a:lnTo>
                    <a:lnTo>
                      <a:pt x="874" y="84"/>
                    </a:lnTo>
                    <a:lnTo>
                      <a:pt x="876" y="76"/>
                    </a:lnTo>
                    <a:lnTo>
                      <a:pt x="876" y="75"/>
                    </a:lnTo>
                    <a:lnTo>
                      <a:pt x="876" y="71"/>
                    </a:lnTo>
                    <a:lnTo>
                      <a:pt x="878" y="67"/>
                    </a:lnTo>
                    <a:lnTo>
                      <a:pt x="879" y="61"/>
                    </a:lnTo>
                    <a:lnTo>
                      <a:pt x="879" y="54"/>
                    </a:lnTo>
                    <a:lnTo>
                      <a:pt x="881" y="48"/>
                    </a:lnTo>
                    <a:lnTo>
                      <a:pt x="881" y="40"/>
                    </a:lnTo>
                    <a:lnTo>
                      <a:pt x="883" y="35"/>
                    </a:lnTo>
                    <a:lnTo>
                      <a:pt x="883" y="27"/>
                    </a:lnTo>
                    <a:lnTo>
                      <a:pt x="883" y="21"/>
                    </a:lnTo>
                    <a:lnTo>
                      <a:pt x="883" y="14"/>
                    </a:lnTo>
                    <a:lnTo>
                      <a:pt x="883" y="10"/>
                    </a:lnTo>
                    <a:lnTo>
                      <a:pt x="883" y="0"/>
                    </a:lnTo>
                    <a:lnTo>
                      <a:pt x="879" y="6"/>
                    </a:lnTo>
                    <a:lnTo>
                      <a:pt x="876" y="12"/>
                    </a:lnTo>
                    <a:lnTo>
                      <a:pt x="874" y="17"/>
                    </a:lnTo>
                    <a:lnTo>
                      <a:pt x="872" y="27"/>
                    </a:lnTo>
                    <a:lnTo>
                      <a:pt x="868" y="33"/>
                    </a:lnTo>
                    <a:lnTo>
                      <a:pt x="868" y="40"/>
                    </a:lnTo>
                    <a:lnTo>
                      <a:pt x="864" y="48"/>
                    </a:lnTo>
                    <a:lnTo>
                      <a:pt x="864" y="57"/>
                    </a:lnTo>
                    <a:lnTo>
                      <a:pt x="862" y="65"/>
                    </a:lnTo>
                    <a:lnTo>
                      <a:pt x="862" y="73"/>
                    </a:lnTo>
                    <a:lnTo>
                      <a:pt x="860" y="80"/>
                    </a:lnTo>
                    <a:lnTo>
                      <a:pt x="859" y="88"/>
                    </a:lnTo>
                    <a:lnTo>
                      <a:pt x="857" y="95"/>
                    </a:lnTo>
                    <a:lnTo>
                      <a:pt x="857" y="103"/>
                    </a:lnTo>
                    <a:lnTo>
                      <a:pt x="855" y="109"/>
                    </a:lnTo>
                    <a:lnTo>
                      <a:pt x="855" y="118"/>
                    </a:lnTo>
                    <a:lnTo>
                      <a:pt x="853" y="118"/>
                    </a:lnTo>
                    <a:lnTo>
                      <a:pt x="853" y="122"/>
                    </a:lnTo>
                    <a:lnTo>
                      <a:pt x="851" y="128"/>
                    </a:lnTo>
                    <a:lnTo>
                      <a:pt x="849" y="133"/>
                    </a:lnTo>
                    <a:lnTo>
                      <a:pt x="847" y="139"/>
                    </a:lnTo>
                    <a:lnTo>
                      <a:pt x="845" y="149"/>
                    </a:lnTo>
                    <a:lnTo>
                      <a:pt x="843" y="158"/>
                    </a:lnTo>
                    <a:lnTo>
                      <a:pt x="841" y="168"/>
                    </a:lnTo>
                    <a:lnTo>
                      <a:pt x="838" y="177"/>
                    </a:lnTo>
                    <a:lnTo>
                      <a:pt x="834" y="189"/>
                    </a:lnTo>
                    <a:lnTo>
                      <a:pt x="832" y="192"/>
                    </a:lnTo>
                    <a:lnTo>
                      <a:pt x="832" y="200"/>
                    </a:lnTo>
                    <a:lnTo>
                      <a:pt x="830" y="206"/>
                    </a:lnTo>
                    <a:lnTo>
                      <a:pt x="828" y="211"/>
                    </a:lnTo>
                    <a:lnTo>
                      <a:pt x="826" y="217"/>
                    </a:lnTo>
                    <a:lnTo>
                      <a:pt x="826" y="223"/>
                    </a:lnTo>
                    <a:lnTo>
                      <a:pt x="824" y="228"/>
                    </a:lnTo>
                    <a:lnTo>
                      <a:pt x="822" y="234"/>
                    </a:lnTo>
                    <a:lnTo>
                      <a:pt x="821" y="242"/>
                    </a:lnTo>
                    <a:lnTo>
                      <a:pt x="819" y="247"/>
                    </a:lnTo>
                    <a:lnTo>
                      <a:pt x="817" y="253"/>
                    </a:lnTo>
                    <a:lnTo>
                      <a:pt x="817" y="261"/>
                    </a:lnTo>
                    <a:lnTo>
                      <a:pt x="815" y="266"/>
                    </a:lnTo>
                    <a:lnTo>
                      <a:pt x="813" y="272"/>
                    </a:lnTo>
                    <a:lnTo>
                      <a:pt x="811" y="278"/>
                    </a:lnTo>
                    <a:lnTo>
                      <a:pt x="811" y="284"/>
                    </a:lnTo>
                    <a:lnTo>
                      <a:pt x="807" y="289"/>
                    </a:lnTo>
                    <a:lnTo>
                      <a:pt x="807" y="295"/>
                    </a:lnTo>
                    <a:lnTo>
                      <a:pt x="805" y="301"/>
                    </a:lnTo>
                    <a:lnTo>
                      <a:pt x="803" y="308"/>
                    </a:lnTo>
                    <a:lnTo>
                      <a:pt x="802" y="318"/>
                    </a:lnTo>
                    <a:lnTo>
                      <a:pt x="798" y="329"/>
                    </a:lnTo>
                    <a:lnTo>
                      <a:pt x="796" y="339"/>
                    </a:lnTo>
                    <a:lnTo>
                      <a:pt x="794" y="348"/>
                    </a:lnTo>
                    <a:lnTo>
                      <a:pt x="790" y="356"/>
                    </a:lnTo>
                    <a:lnTo>
                      <a:pt x="788" y="363"/>
                    </a:lnTo>
                    <a:lnTo>
                      <a:pt x="786" y="373"/>
                    </a:lnTo>
                    <a:lnTo>
                      <a:pt x="786" y="363"/>
                    </a:lnTo>
                    <a:lnTo>
                      <a:pt x="788" y="356"/>
                    </a:lnTo>
                    <a:lnTo>
                      <a:pt x="790" y="348"/>
                    </a:lnTo>
                    <a:lnTo>
                      <a:pt x="792" y="341"/>
                    </a:lnTo>
                    <a:lnTo>
                      <a:pt x="792" y="335"/>
                    </a:lnTo>
                    <a:lnTo>
                      <a:pt x="794" y="327"/>
                    </a:lnTo>
                    <a:lnTo>
                      <a:pt x="796" y="318"/>
                    </a:lnTo>
                    <a:lnTo>
                      <a:pt x="798" y="312"/>
                    </a:lnTo>
                    <a:lnTo>
                      <a:pt x="800" y="303"/>
                    </a:lnTo>
                    <a:lnTo>
                      <a:pt x="802" y="297"/>
                    </a:lnTo>
                    <a:lnTo>
                      <a:pt x="802" y="289"/>
                    </a:lnTo>
                    <a:lnTo>
                      <a:pt x="803" y="282"/>
                    </a:lnTo>
                    <a:lnTo>
                      <a:pt x="805" y="274"/>
                    </a:lnTo>
                    <a:lnTo>
                      <a:pt x="807" y="268"/>
                    </a:lnTo>
                    <a:lnTo>
                      <a:pt x="809" y="259"/>
                    </a:lnTo>
                    <a:lnTo>
                      <a:pt x="811" y="253"/>
                    </a:lnTo>
                    <a:lnTo>
                      <a:pt x="813" y="244"/>
                    </a:lnTo>
                    <a:lnTo>
                      <a:pt x="815" y="238"/>
                    </a:lnTo>
                    <a:lnTo>
                      <a:pt x="815" y="228"/>
                    </a:lnTo>
                    <a:lnTo>
                      <a:pt x="819" y="223"/>
                    </a:lnTo>
                    <a:lnTo>
                      <a:pt x="819" y="215"/>
                    </a:lnTo>
                    <a:lnTo>
                      <a:pt x="822" y="208"/>
                    </a:lnTo>
                    <a:lnTo>
                      <a:pt x="824" y="200"/>
                    </a:lnTo>
                    <a:lnTo>
                      <a:pt x="826" y="192"/>
                    </a:lnTo>
                    <a:lnTo>
                      <a:pt x="826" y="187"/>
                    </a:lnTo>
                    <a:lnTo>
                      <a:pt x="828" y="179"/>
                    </a:lnTo>
                    <a:lnTo>
                      <a:pt x="830" y="171"/>
                    </a:lnTo>
                    <a:lnTo>
                      <a:pt x="832" y="164"/>
                    </a:lnTo>
                    <a:lnTo>
                      <a:pt x="834" y="156"/>
                    </a:lnTo>
                    <a:lnTo>
                      <a:pt x="836" y="151"/>
                    </a:lnTo>
                    <a:lnTo>
                      <a:pt x="838" y="141"/>
                    </a:lnTo>
                    <a:lnTo>
                      <a:pt x="840" y="133"/>
                    </a:lnTo>
                    <a:lnTo>
                      <a:pt x="840" y="124"/>
                    </a:lnTo>
                    <a:lnTo>
                      <a:pt x="841" y="118"/>
                    </a:lnTo>
                    <a:lnTo>
                      <a:pt x="843" y="109"/>
                    </a:lnTo>
                    <a:lnTo>
                      <a:pt x="843" y="101"/>
                    </a:lnTo>
                    <a:lnTo>
                      <a:pt x="845" y="92"/>
                    </a:lnTo>
                    <a:lnTo>
                      <a:pt x="845" y="84"/>
                    </a:lnTo>
                    <a:lnTo>
                      <a:pt x="845" y="82"/>
                    </a:lnTo>
                    <a:lnTo>
                      <a:pt x="847" y="76"/>
                    </a:lnTo>
                    <a:lnTo>
                      <a:pt x="847" y="71"/>
                    </a:lnTo>
                    <a:lnTo>
                      <a:pt x="847" y="65"/>
                    </a:lnTo>
                    <a:lnTo>
                      <a:pt x="847" y="59"/>
                    </a:lnTo>
                    <a:lnTo>
                      <a:pt x="847" y="54"/>
                    </a:lnTo>
                    <a:lnTo>
                      <a:pt x="847" y="50"/>
                    </a:lnTo>
                    <a:lnTo>
                      <a:pt x="843" y="54"/>
                    </a:lnTo>
                    <a:lnTo>
                      <a:pt x="841" y="63"/>
                    </a:lnTo>
                    <a:lnTo>
                      <a:pt x="838" y="69"/>
                    </a:lnTo>
                    <a:lnTo>
                      <a:pt x="836" y="76"/>
                    </a:lnTo>
                    <a:lnTo>
                      <a:pt x="834" y="82"/>
                    </a:lnTo>
                    <a:lnTo>
                      <a:pt x="832" y="92"/>
                    </a:lnTo>
                    <a:lnTo>
                      <a:pt x="828" y="99"/>
                    </a:lnTo>
                    <a:lnTo>
                      <a:pt x="826" y="109"/>
                    </a:lnTo>
                    <a:lnTo>
                      <a:pt x="824" y="118"/>
                    </a:lnTo>
                    <a:lnTo>
                      <a:pt x="821" y="128"/>
                    </a:lnTo>
                    <a:lnTo>
                      <a:pt x="819" y="137"/>
                    </a:lnTo>
                    <a:lnTo>
                      <a:pt x="817" y="149"/>
                    </a:lnTo>
                    <a:lnTo>
                      <a:pt x="815" y="154"/>
                    </a:lnTo>
                    <a:lnTo>
                      <a:pt x="813" y="160"/>
                    </a:lnTo>
                    <a:lnTo>
                      <a:pt x="811" y="166"/>
                    </a:lnTo>
                    <a:lnTo>
                      <a:pt x="811" y="171"/>
                    </a:lnTo>
                    <a:lnTo>
                      <a:pt x="807" y="183"/>
                    </a:lnTo>
                    <a:lnTo>
                      <a:pt x="805" y="192"/>
                    </a:lnTo>
                    <a:lnTo>
                      <a:pt x="803" y="198"/>
                    </a:lnTo>
                    <a:lnTo>
                      <a:pt x="802" y="204"/>
                    </a:lnTo>
                    <a:lnTo>
                      <a:pt x="802" y="209"/>
                    </a:lnTo>
                    <a:lnTo>
                      <a:pt x="800" y="215"/>
                    </a:lnTo>
                    <a:lnTo>
                      <a:pt x="798" y="227"/>
                    </a:lnTo>
                    <a:lnTo>
                      <a:pt x="794" y="236"/>
                    </a:lnTo>
                    <a:lnTo>
                      <a:pt x="792" y="246"/>
                    </a:lnTo>
                    <a:lnTo>
                      <a:pt x="792" y="257"/>
                    </a:lnTo>
                    <a:lnTo>
                      <a:pt x="788" y="265"/>
                    </a:lnTo>
                    <a:lnTo>
                      <a:pt x="788" y="274"/>
                    </a:lnTo>
                    <a:lnTo>
                      <a:pt x="786" y="282"/>
                    </a:lnTo>
                    <a:lnTo>
                      <a:pt x="786" y="289"/>
                    </a:lnTo>
                    <a:lnTo>
                      <a:pt x="784" y="295"/>
                    </a:lnTo>
                    <a:lnTo>
                      <a:pt x="783" y="301"/>
                    </a:lnTo>
                    <a:lnTo>
                      <a:pt x="783" y="306"/>
                    </a:lnTo>
                    <a:lnTo>
                      <a:pt x="783" y="310"/>
                    </a:lnTo>
                    <a:lnTo>
                      <a:pt x="781" y="318"/>
                    </a:lnTo>
                    <a:lnTo>
                      <a:pt x="779" y="325"/>
                    </a:lnTo>
                    <a:lnTo>
                      <a:pt x="779" y="333"/>
                    </a:lnTo>
                    <a:lnTo>
                      <a:pt x="777" y="341"/>
                    </a:lnTo>
                    <a:lnTo>
                      <a:pt x="775" y="348"/>
                    </a:lnTo>
                    <a:lnTo>
                      <a:pt x="775" y="356"/>
                    </a:lnTo>
                    <a:lnTo>
                      <a:pt x="773" y="363"/>
                    </a:lnTo>
                    <a:lnTo>
                      <a:pt x="773" y="371"/>
                    </a:lnTo>
                    <a:lnTo>
                      <a:pt x="771" y="379"/>
                    </a:lnTo>
                    <a:lnTo>
                      <a:pt x="771" y="386"/>
                    </a:lnTo>
                    <a:lnTo>
                      <a:pt x="769" y="394"/>
                    </a:lnTo>
                    <a:lnTo>
                      <a:pt x="767" y="401"/>
                    </a:lnTo>
                    <a:lnTo>
                      <a:pt x="765" y="409"/>
                    </a:lnTo>
                    <a:lnTo>
                      <a:pt x="764" y="417"/>
                    </a:lnTo>
                    <a:lnTo>
                      <a:pt x="762" y="424"/>
                    </a:lnTo>
                    <a:lnTo>
                      <a:pt x="762" y="432"/>
                    </a:lnTo>
                    <a:lnTo>
                      <a:pt x="760" y="437"/>
                    </a:lnTo>
                    <a:lnTo>
                      <a:pt x="758" y="447"/>
                    </a:lnTo>
                    <a:lnTo>
                      <a:pt x="756" y="455"/>
                    </a:lnTo>
                    <a:lnTo>
                      <a:pt x="754" y="462"/>
                    </a:lnTo>
                    <a:lnTo>
                      <a:pt x="752" y="468"/>
                    </a:lnTo>
                    <a:lnTo>
                      <a:pt x="750" y="475"/>
                    </a:lnTo>
                    <a:lnTo>
                      <a:pt x="748" y="483"/>
                    </a:lnTo>
                    <a:lnTo>
                      <a:pt x="748" y="491"/>
                    </a:lnTo>
                    <a:lnTo>
                      <a:pt x="745" y="498"/>
                    </a:lnTo>
                    <a:lnTo>
                      <a:pt x="745" y="506"/>
                    </a:lnTo>
                    <a:lnTo>
                      <a:pt x="743" y="513"/>
                    </a:lnTo>
                    <a:lnTo>
                      <a:pt x="741" y="521"/>
                    </a:lnTo>
                    <a:lnTo>
                      <a:pt x="737" y="529"/>
                    </a:lnTo>
                    <a:lnTo>
                      <a:pt x="737" y="536"/>
                    </a:lnTo>
                    <a:lnTo>
                      <a:pt x="735" y="544"/>
                    </a:lnTo>
                    <a:lnTo>
                      <a:pt x="733" y="552"/>
                    </a:lnTo>
                    <a:lnTo>
                      <a:pt x="731" y="557"/>
                    </a:lnTo>
                    <a:lnTo>
                      <a:pt x="729" y="567"/>
                    </a:lnTo>
                    <a:lnTo>
                      <a:pt x="727" y="572"/>
                    </a:lnTo>
                    <a:lnTo>
                      <a:pt x="724" y="580"/>
                    </a:lnTo>
                    <a:lnTo>
                      <a:pt x="722" y="588"/>
                    </a:lnTo>
                    <a:lnTo>
                      <a:pt x="720" y="595"/>
                    </a:lnTo>
                    <a:lnTo>
                      <a:pt x="718" y="603"/>
                    </a:lnTo>
                    <a:lnTo>
                      <a:pt x="716" y="610"/>
                    </a:lnTo>
                    <a:lnTo>
                      <a:pt x="714" y="618"/>
                    </a:lnTo>
                    <a:lnTo>
                      <a:pt x="712" y="626"/>
                    </a:lnTo>
                    <a:lnTo>
                      <a:pt x="708" y="631"/>
                    </a:lnTo>
                    <a:lnTo>
                      <a:pt x="708" y="639"/>
                    </a:lnTo>
                    <a:lnTo>
                      <a:pt x="707" y="647"/>
                    </a:lnTo>
                    <a:lnTo>
                      <a:pt x="705" y="654"/>
                    </a:lnTo>
                    <a:lnTo>
                      <a:pt x="703" y="662"/>
                    </a:lnTo>
                    <a:lnTo>
                      <a:pt x="701" y="671"/>
                    </a:lnTo>
                    <a:lnTo>
                      <a:pt x="699" y="677"/>
                    </a:lnTo>
                    <a:lnTo>
                      <a:pt x="695" y="685"/>
                    </a:lnTo>
                    <a:lnTo>
                      <a:pt x="693" y="692"/>
                    </a:lnTo>
                    <a:lnTo>
                      <a:pt x="691" y="700"/>
                    </a:lnTo>
                    <a:lnTo>
                      <a:pt x="689" y="705"/>
                    </a:lnTo>
                    <a:lnTo>
                      <a:pt x="688" y="715"/>
                    </a:lnTo>
                    <a:lnTo>
                      <a:pt x="686" y="721"/>
                    </a:lnTo>
                    <a:lnTo>
                      <a:pt x="684" y="730"/>
                    </a:lnTo>
                    <a:lnTo>
                      <a:pt x="682" y="736"/>
                    </a:lnTo>
                    <a:lnTo>
                      <a:pt x="680" y="745"/>
                    </a:lnTo>
                    <a:lnTo>
                      <a:pt x="678" y="751"/>
                    </a:lnTo>
                    <a:lnTo>
                      <a:pt x="676" y="761"/>
                    </a:lnTo>
                    <a:lnTo>
                      <a:pt x="674" y="768"/>
                    </a:lnTo>
                    <a:lnTo>
                      <a:pt x="674" y="776"/>
                    </a:lnTo>
                    <a:lnTo>
                      <a:pt x="672" y="783"/>
                    </a:lnTo>
                    <a:lnTo>
                      <a:pt x="670" y="791"/>
                    </a:lnTo>
                    <a:lnTo>
                      <a:pt x="663" y="793"/>
                    </a:lnTo>
                    <a:lnTo>
                      <a:pt x="653" y="795"/>
                    </a:lnTo>
                    <a:lnTo>
                      <a:pt x="646" y="797"/>
                    </a:lnTo>
                    <a:lnTo>
                      <a:pt x="638" y="800"/>
                    </a:lnTo>
                    <a:lnTo>
                      <a:pt x="631" y="802"/>
                    </a:lnTo>
                    <a:lnTo>
                      <a:pt x="623" y="804"/>
                    </a:lnTo>
                    <a:lnTo>
                      <a:pt x="613" y="806"/>
                    </a:lnTo>
                    <a:lnTo>
                      <a:pt x="608" y="808"/>
                    </a:lnTo>
                    <a:lnTo>
                      <a:pt x="598" y="810"/>
                    </a:lnTo>
                    <a:lnTo>
                      <a:pt x="591" y="810"/>
                    </a:lnTo>
                    <a:lnTo>
                      <a:pt x="581" y="812"/>
                    </a:lnTo>
                    <a:lnTo>
                      <a:pt x="574" y="814"/>
                    </a:lnTo>
                    <a:lnTo>
                      <a:pt x="566" y="814"/>
                    </a:lnTo>
                    <a:lnTo>
                      <a:pt x="558" y="816"/>
                    </a:lnTo>
                    <a:lnTo>
                      <a:pt x="549" y="816"/>
                    </a:lnTo>
                    <a:lnTo>
                      <a:pt x="541" y="818"/>
                    </a:lnTo>
                    <a:lnTo>
                      <a:pt x="534" y="818"/>
                    </a:lnTo>
                    <a:lnTo>
                      <a:pt x="524" y="818"/>
                    </a:lnTo>
                    <a:lnTo>
                      <a:pt x="517" y="818"/>
                    </a:lnTo>
                    <a:lnTo>
                      <a:pt x="509" y="818"/>
                    </a:lnTo>
                    <a:lnTo>
                      <a:pt x="499" y="818"/>
                    </a:lnTo>
                    <a:lnTo>
                      <a:pt x="490" y="818"/>
                    </a:lnTo>
                    <a:lnTo>
                      <a:pt x="482" y="818"/>
                    </a:lnTo>
                    <a:lnTo>
                      <a:pt x="475" y="819"/>
                    </a:lnTo>
                    <a:lnTo>
                      <a:pt x="467" y="818"/>
                    </a:lnTo>
                    <a:lnTo>
                      <a:pt x="458" y="818"/>
                    </a:lnTo>
                    <a:lnTo>
                      <a:pt x="450" y="818"/>
                    </a:lnTo>
                    <a:lnTo>
                      <a:pt x="442" y="818"/>
                    </a:lnTo>
                    <a:lnTo>
                      <a:pt x="433" y="818"/>
                    </a:lnTo>
                    <a:lnTo>
                      <a:pt x="425" y="818"/>
                    </a:lnTo>
                    <a:lnTo>
                      <a:pt x="418" y="818"/>
                    </a:lnTo>
                    <a:lnTo>
                      <a:pt x="410" y="818"/>
                    </a:lnTo>
                    <a:lnTo>
                      <a:pt x="404" y="818"/>
                    </a:lnTo>
                    <a:lnTo>
                      <a:pt x="399" y="816"/>
                    </a:lnTo>
                    <a:lnTo>
                      <a:pt x="391" y="816"/>
                    </a:lnTo>
                    <a:lnTo>
                      <a:pt x="387" y="816"/>
                    </a:lnTo>
                    <a:lnTo>
                      <a:pt x="376" y="814"/>
                    </a:lnTo>
                    <a:lnTo>
                      <a:pt x="365" y="814"/>
                    </a:lnTo>
                    <a:lnTo>
                      <a:pt x="359" y="812"/>
                    </a:lnTo>
                    <a:lnTo>
                      <a:pt x="353" y="812"/>
                    </a:lnTo>
                    <a:lnTo>
                      <a:pt x="347" y="810"/>
                    </a:lnTo>
                    <a:lnTo>
                      <a:pt x="342" y="810"/>
                    </a:lnTo>
                    <a:lnTo>
                      <a:pt x="330" y="808"/>
                    </a:lnTo>
                    <a:lnTo>
                      <a:pt x="321" y="806"/>
                    </a:lnTo>
                    <a:lnTo>
                      <a:pt x="315" y="804"/>
                    </a:lnTo>
                    <a:lnTo>
                      <a:pt x="309" y="804"/>
                    </a:lnTo>
                    <a:lnTo>
                      <a:pt x="304" y="802"/>
                    </a:lnTo>
                    <a:lnTo>
                      <a:pt x="298" y="802"/>
                    </a:lnTo>
                    <a:lnTo>
                      <a:pt x="287" y="800"/>
                    </a:lnTo>
                    <a:lnTo>
                      <a:pt x="277" y="800"/>
                    </a:lnTo>
                    <a:lnTo>
                      <a:pt x="266" y="797"/>
                    </a:lnTo>
                    <a:lnTo>
                      <a:pt x="254" y="795"/>
                    </a:lnTo>
                    <a:lnTo>
                      <a:pt x="245" y="793"/>
                    </a:lnTo>
                    <a:lnTo>
                      <a:pt x="235" y="791"/>
                    </a:lnTo>
                    <a:lnTo>
                      <a:pt x="233" y="791"/>
                    </a:lnTo>
                    <a:lnTo>
                      <a:pt x="233" y="785"/>
                    </a:lnTo>
                    <a:lnTo>
                      <a:pt x="233" y="778"/>
                    </a:lnTo>
                    <a:lnTo>
                      <a:pt x="232" y="772"/>
                    </a:lnTo>
                    <a:lnTo>
                      <a:pt x="232" y="768"/>
                    </a:lnTo>
                    <a:lnTo>
                      <a:pt x="230" y="761"/>
                    </a:lnTo>
                    <a:lnTo>
                      <a:pt x="228" y="755"/>
                    </a:lnTo>
                    <a:lnTo>
                      <a:pt x="228" y="747"/>
                    </a:lnTo>
                    <a:lnTo>
                      <a:pt x="226" y="738"/>
                    </a:lnTo>
                    <a:lnTo>
                      <a:pt x="226" y="730"/>
                    </a:lnTo>
                    <a:lnTo>
                      <a:pt x="224" y="723"/>
                    </a:lnTo>
                    <a:lnTo>
                      <a:pt x="222" y="711"/>
                    </a:lnTo>
                    <a:lnTo>
                      <a:pt x="220" y="702"/>
                    </a:lnTo>
                    <a:lnTo>
                      <a:pt x="218" y="690"/>
                    </a:lnTo>
                    <a:lnTo>
                      <a:pt x="218" y="681"/>
                    </a:lnTo>
                    <a:lnTo>
                      <a:pt x="214" y="667"/>
                    </a:lnTo>
                    <a:lnTo>
                      <a:pt x="213" y="656"/>
                    </a:lnTo>
                    <a:lnTo>
                      <a:pt x="211" y="645"/>
                    </a:lnTo>
                    <a:lnTo>
                      <a:pt x="209" y="633"/>
                    </a:lnTo>
                    <a:lnTo>
                      <a:pt x="207" y="620"/>
                    </a:lnTo>
                    <a:lnTo>
                      <a:pt x="205" y="607"/>
                    </a:lnTo>
                    <a:lnTo>
                      <a:pt x="203" y="593"/>
                    </a:lnTo>
                    <a:lnTo>
                      <a:pt x="199" y="580"/>
                    </a:lnTo>
                    <a:lnTo>
                      <a:pt x="197" y="565"/>
                    </a:lnTo>
                    <a:lnTo>
                      <a:pt x="195" y="552"/>
                    </a:lnTo>
                    <a:lnTo>
                      <a:pt x="192" y="536"/>
                    </a:lnTo>
                    <a:lnTo>
                      <a:pt x="190" y="523"/>
                    </a:lnTo>
                    <a:lnTo>
                      <a:pt x="186" y="508"/>
                    </a:lnTo>
                    <a:lnTo>
                      <a:pt x="182" y="493"/>
                    </a:lnTo>
                    <a:lnTo>
                      <a:pt x="180" y="477"/>
                    </a:lnTo>
                    <a:lnTo>
                      <a:pt x="176" y="462"/>
                    </a:lnTo>
                    <a:lnTo>
                      <a:pt x="173" y="445"/>
                    </a:lnTo>
                    <a:lnTo>
                      <a:pt x="171" y="430"/>
                    </a:lnTo>
                    <a:lnTo>
                      <a:pt x="167" y="415"/>
                    </a:lnTo>
                    <a:lnTo>
                      <a:pt x="165" y="399"/>
                    </a:lnTo>
                    <a:lnTo>
                      <a:pt x="161" y="382"/>
                    </a:lnTo>
                    <a:lnTo>
                      <a:pt x="156" y="367"/>
                    </a:lnTo>
                    <a:lnTo>
                      <a:pt x="152" y="352"/>
                    </a:lnTo>
                    <a:lnTo>
                      <a:pt x="150" y="337"/>
                    </a:lnTo>
                    <a:lnTo>
                      <a:pt x="144" y="322"/>
                    </a:lnTo>
                    <a:lnTo>
                      <a:pt x="142" y="306"/>
                    </a:lnTo>
                    <a:lnTo>
                      <a:pt x="138" y="289"/>
                    </a:lnTo>
                    <a:lnTo>
                      <a:pt x="135" y="274"/>
                    </a:lnTo>
                    <a:lnTo>
                      <a:pt x="129" y="259"/>
                    </a:lnTo>
                    <a:lnTo>
                      <a:pt x="127" y="244"/>
                    </a:lnTo>
                    <a:lnTo>
                      <a:pt x="121" y="228"/>
                    </a:lnTo>
                    <a:lnTo>
                      <a:pt x="118" y="215"/>
                    </a:lnTo>
                    <a:lnTo>
                      <a:pt x="114" y="200"/>
                    </a:lnTo>
                    <a:lnTo>
                      <a:pt x="110" y="187"/>
                    </a:lnTo>
                    <a:lnTo>
                      <a:pt x="106" y="171"/>
                    </a:lnTo>
                    <a:lnTo>
                      <a:pt x="102" y="160"/>
                    </a:lnTo>
                    <a:lnTo>
                      <a:pt x="97" y="147"/>
                    </a:lnTo>
                    <a:lnTo>
                      <a:pt x="93" y="133"/>
                    </a:lnTo>
                    <a:lnTo>
                      <a:pt x="89" y="120"/>
                    </a:lnTo>
                    <a:lnTo>
                      <a:pt x="85" y="109"/>
                    </a:lnTo>
                    <a:lnTo>
                      <a:pt x="80" y="97"/>
                    </a:lnTo>
                    <a:lnTo>
                      <a:pt x="76" y="86"/>
                    </a:lnTo>
                    <a:lnTo>
                      <a:pt x="72" y="75"/>
                    </a:lnTo>
                    <a:lnTo>
                      <a:pt x="68" y="65"/>
                    </a:lnTo>
                    <a:lnTo>
                      <a:pt x="68" y="75"/>
                    </a:lnTo>
                    <a:lnTo>
                      <a:pt x="70" y="82"/>
                    </a:lnTo>
                    <a:lnTo>
                      <a:pt x="72" y="92"/>
                    </a:lnTo>
                    <a:lnTo>
                      <a:pt x="76" y="101"/>
                    </a:lnTo>
                    <a:lnTo>
                      <a:pt x="80" y="111"/>
                    </a:lnTo>
                    <a:lnTo>
                      <a:pt x="81" y="120"/>
                    </a:lnTo>
                    <a:lnTo>
                      <a:pt x="85" y="132"/>
                    </a:lnTo>
                    <a:lnTo>
                      <a:pt x="87" y="143"/>
                    </a:lnTo>
                    <a:lnTo>
                      <a:pt x="91" y="151"/>
                    </a:lnTo>
                    <a:lnTo>
                      <a:pt x="95" y="162"/>
                    </a:lnTo>
                    <a:lnTo>
                      <a:pt x="97" y="173"/>
                    </a:lnTo>
                    <a:lnTo>
                      <a:pt x="100" y="185"/>
                    </a:lnTo>
                    <a:lnTo>
                      <a:pt x="102" y="189"/>
                    </a:lnTo>
                    <a:lnTo>
                      <a:pt x="104" y="194"/>
                    </a:lnTo>
                    <a:lnTo>
                      <a:pt x="106" y="200"/>
                    </a:lnTo>
                    <a:lnTo>
                      <a:pt x="108" y="206"/>
                    </a:lnTo>
                    <a:lnTo>
                      <a:pt x="108" y="211"/>
                    </a:lnTo>
                    <a:lnTo>
                      <a:pt x="110" y="217"/>
                    </a:lnTo>
                    <a:lnTo>
                      <a:pt x="112" y="223"/>
                    </a:lnTo>
                    <a:lnTo>
                      <a:pt x="114" y="228"/>
                    </a:lnTo>
                    <a:lnTo>
                      <a:pt x="116" y="240"/>
                    </a:lnTo>
                    <a:lnTo>
                      <a:pt x="119" y="251"/>
                    </a:lnTo>
                    <a:lnTo>
                      <a:pt x="123" y="261"/>
                    </a:lnTo>
                    <a:lnTo>
                      <a:pt x="125" y="272"/>
                    </a:lnTo>
                    <a:lnTo>
                      <a:pt x="127" y="282"/>
                    </a:lnTo>
                    <a:lnTo>
                      <a:pt x="129" y="293"/>
                    </a:lnTo>
                    <a:lnTo>
                      <a:pt x="129" y="299"/>
                    </a:lnTo>
                    <a:lnTo>
                      <a:pt x="133" y="304"/>
                    </a:lnTo>
                    <a:lnTo>
                      <a:pt x="133" y="310"/>
                    </a:lnTo>
                    <a:lnTo>
                      <a:pt x="135" y="316"/>
                    </a:lnTo>
                    <a:lnTo>
                      <a:pt x="135" y="325"/>
                    </a:lnTo>
                    <a:lnTo>
                      <a:pt x="137" y="335"/>
                    </a:lnTo>
                    <a:lnTo>
                      <a:pt x="137" y="346"/>
                    </a:lnTo>
                    <a:lnTo>
                      <a:pt x="138" y="356"/>
                    </a:lnTo>
                    <a:lnTo>
                      <a:pt x="138" y="365"/>
                    </a:lnTo>
                    <a:lnTo>
                      <a:pt x="138" y="375"/>
                    </a:lnTo>
                    <a:lnTo>
                      <a:pt x="138" y="382"/>
                    </a:lnTo>
                    <a:lnTo>
                      <a:pt x="138" y="3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47" name="Freeform 141"/>
              <p:cNvSpPr>
                <a:spLocks/>
              </p:cNvSpPr>
              <p:nvPr/>
            </p:nvSpPr>
            <p:spPr bwMode="auto">
              <a:xfrm>
                <a:off x="1692" y="2521"/>
                <a:ext cx="111" cy="53"/>
              </a:xfrm>
              <a:custGeom>
                <a:avLst/>
                <a:gdLst>
                  <a:gd name="T0" fmla="*/ 19 w 222"/>
                  <a:gd name="T1" fmla="*/ 70 h 106"/>
                  <a:gd name="T2" fmla="*/ 17 w 222"/>
                  <a:gd name="T3" fmla="*/ 57 h 106"/>
                  <a:gd name="T4" fmla="*/ 13 w 222"/>
                  <a:gd name="T5" fmla="*/ 40 h 106"/>
                  <a:gd name="T6" fmla="*/ 9 w 222"/>
                  <a:gd name="T7" fmla="*/ 27 h 106"/>
                  <a:gd name="T8" fmla="*/ 5 w 222"/>
                  <a:gd name="T9" fmla="*/ 15 h 106"/>
                  <a:gd name="T10" fmla="*/ 1 w 222"/>
                  <a:gd name="T11" fmla="*/ 4 h 106"/>
                  <a:gd name="T12" fmla="*/ 0 w 222"/>
                  <a:gd name="T13" fmla="*/ 0 h 106"/>
                  <a:gd name="T14" fmla="*/ 1 w 222"/>
                  <a:gd name="T15" fmla="*/ 13 h 106"/>
                  <a:gd name="T16" fmla="*/ 3 w 222"/>
                  <a:gd name="T17" fmla="*/ 27 h 106"/>
                  <a:gd name="T18" fmla="*/ 7 w 222"/>
                  <a:gd name="T19" fmla="*/ 40 h 106"/>
                  <a:gd name="T20" fmla="*/ 11 w 222"/>
                  <a:gd name="T21" fmla="*/ 53 h 106"/>
                  <a:gd name="T22" fmla="*/ 13 w 222"/>
                  <a:gd name="T23" fmla="*/ 65 h 106"/>
                  <a:gd name="T24" fmla="*/ 15 w 222"/>
                  <a:gd name="T25" fmla="*/ 72 h 106"/>
                  <a:gd name="T26" fmla="*/ 24 w 222"/>
                  <a:gd name="T27" fmla="*/ 78 h 106"/>
                  <a:gd name="T28" fmla="*/ 41 w 222"/>
                  <a:gd name="T29" fmla="*/ 82 h 106"/>
                  <a:gd name="T30" fmla="*/ 55 w 222"/>
                  <a:gd name="T31" fmla="*/ 86 h 106"/>
                  <a:gd name="T32" fmla="*/ 66 w 222"/>
                  <a:gd name="T33" fmla="*/ 89 h 106"/>
                  <a:gd name="T34" fmla="*/ 79 w 222"/>
                  <a:gd name="T35" fmla="*/ 91 h 106"/>
                  <a:gd name="T36" fmla="*/ 95 w 222"/>
                  <a:gd name="T37" fmla="*/ 95 h 106"/>
                  <a:gd name="T38" fmla="*/ 110 w 222"/>
                  <a:gd name="T39" fmla="*/ 97 h 106"/>
                  <a:gd name="T40" fmla="*/ 121 w 222"/>
                  <a:gd name="T41" fmla="*/ 99 h 106"/>
                  <a:gd name="T42" fmla="*/ 134 w 222"/>
                  <a:gd name="T43" fmla="*/ 101 h 106"/>
                  <a:gd name="T44" fmla="*/ 150 w 222"/>
                  <a:gd name="T45" fmla="*/ 105 h 106"/>
                  <a:gd name="T46" fmla="*/ 163 w 222"/>
                  <a:gd name="T47" fmla="*/ 106 h 106"/>
                  <a:gd name="T48" fmla="*/ 176 w 222"/>
                  <a:gd name="T49" fmla="*/ 106 h 106"/>
                  <a:gd name="T50" fmla="*/ 190 w 222"/>
                  <a:gd name="T51" fmla="*/ 106 h 106"/>
                  <a:gd name="T52" fmla="*/ 203 w 222"/>
                  <a:gd name="T53" fmla="*/ 106 h 106"/>
                  <a:gd name="T54" fmla="*/ 212 w 222"/>
                  <a:gd name="T55" fmla="*/ 106 h 106"/>
                  <a:gd name="T56" fmla="*/ 222 w 222"/>
                  <a:gd name="T57" fmla="*/ 105 h 106"/>
                  <a:gd name="T58" fmla="*/ 214 w 222"/>
                  <a:gd name="T59" fmla="*/ 103 h 106"/>
                  <a:gd name="T60" fmla="*/ 203 w 222"/>
                  <a:gd name="T61" fmla="*/ 103 h 106"/>
                  <a:gd name="T62" fmla="*/ 193 w 222"/>
                  <a:gd name="T63" fmla="*/ 103 h 106"/>
                  <a:gd name="T64" fmla="*/ 182 w 222"/>
                  <a:gd name="T65" fmla="*/ 103 h 106"/>
                  <a:gd name="T66" fmla="*/ 171 w 222"/>
                  <a:gd name="T67" fmla="*/ 101 h 106"/>
                  <a:gd name="T68" fmla="*/ 161 w 222"/>
                  <a:gd name="T69" fmla="*/ 99 h 106"/>
                  <a:gd name="T70" fmla="*/ 148 w 222"/>
                  <a:gd name="T71" fmla="*/ 97 h 106"/>
                  <a:gd name="T72" fmla="*/ 134 w 222"/>
                  <a:gd name="T73" fmla="*/ 95 h 106"/>
                  <a:gd name="T74" fmla="*/ 121 w 222"/>
                  <a:gd name="T75" fmla="*/ 93 h 106"/>
                  <a:gd name="T76" fmla="*/ 110 w 222"/>
                  <a:gd name="T77" fmla="*/ 91 h 106"/>
                  <a:gd name="T78" fmla="*/ 98 w 222"/>
                  <a:gd name="T79" fmla="*/ 89 h 106"/>
                  <a:gd name="T80" fmla="*/ 85 w 222"/>
                  <a:gd name="T81" fmla="*/ 86 h 106"/>
                  <a:gd name="T82" fmla="*/ 74 w 222"/>
                  <a:gd name="T83" fmla="*/ 84 h 106"/>
                  <a:gd name="T84" fmla="*/ 58 w 222"/>
                  <a:gd name="T85" fmla="*/ 82 h 106"/>
                  <a:gd name="T86" fmla="*/ 43 w 222"/>
                  <a:gd name="T87" fmla="*/ 78 h 106"/>
                  <a:gd name="T88" fmla="*/ 28 w 222"/>
                  <a:gd name="T89" fmla="*/ 74 h 106"/>
                  <a:gd name="T90" fmla="*/ 20 w 222"/>
                  <a:gd name="T91" fmla="*/ 74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2"/>
                  <a:gd name="T139" fmla="*/ 0 h 106"/>
                  <a:gd name="T140" fmla="*/ 222 w 222"/>
                  <a:gd name="T141" fmla="*/ 106 h 1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2" h="106">
                    <a:moveTo>
                      <a:pt x="20" y="74"/>
                    </a:moveTo>
                    <a:lnTo>
                      <a:pt x="19" y="70"/>
                    </a:lnTo>
                    <a:lnTo>
                      <a:pt x="19" y="67"/>
                    </a:lnTo>
                    <a:lnTo>
                      <a:pt x="17" y="57"/>
                    </a:lnTo>
                    <a:lnTo>
                      <a:pt x="15" y="46"/>
                    </a:lnTo>
                    <a:lnTo>
                      <a:pt x="13" y="40"/>
                    </a:lnTo>
                    <a:lnTo>
                      <a:pt x="11" y="32"/>
                    </a:lnTo>
                    <a:lnTo>
                      <a:pt x="9" y="27"/>
                    </a:lnTo>
                    <a:lnTo>
                      <a:pt x="9" y="21"/>
                    </a:lnTo>
                    <a:lnTo>
                      <a:pt x="5" y="15"/>
                    </a:lnTo>
                    <a:lnTo>
                      <a:pt x="3" y="10"/>
                    </a:lnTo>
                    <a:lnTo>
                      <a:pt x="1" y="4"/>
                    </a:lnTo>
                    <a:lnTo>
                      <a:pt x="1" y="0"/>
                    </a:lnTo>
                    <a:lnTo>
                      <a:pt x="0" y="0"/>
                    </a:lnTo>
                    <a:lnTo>
                      <a:pt x="1" y="10"/>
                    </a:lnTo>
                    <a:lnTo>
                      <a:pt x="1" y="13"/>
                    </a:lnTo>
                    <a:lnTo>
                      <a:pt x="3" y="19"/>
                    </a:lnTo>
                    <a:lnTo>
                      <a:pt x="3" y="27"/>
                    </a:lnTo>
                    <a:lnTo>
                      <a:pt x="5" y="32"/>
                    </a:lnTo>
                    <a:lnTo>
                      <a:pt x="7" y="40"/>
                    </a:lnTo>
                    <a:lnTo>
                      <a:pt x="9" y="46"/>
                    </a:lnTo>
                    <a:lnTo>
                      <a:pt x="11" y="53"/>
                    </a:lnTo>
                    <a:lnTo>
                      <a:pt x="13" y="59"/>
                    </a:lnTo>
                    <a:lnTo>
                      <a:pt x="13" y="65"/>
                    </a:lnTo>
                    <a:lnTo>
                      <a:pt x="15" y="68"/>
                    </a:lnTo>
                    <a:lnTo>
                      <a:pt x="15" y="72"/>
                    </a:lnTo>
                    <a:lnTo>
                      <a:pt x="17" y="76"/>
                    </a:lnTo>
                    <a:lnTo>
                      <a:pt x="24" y="78"/>
                    </a:lnTo>
                    <a:lnTo>
                      <a:pt x="34" y="80"/>
                    </a:lnTo>
                    <a:lnTo>
                      <a:pt x="41" y="82"/>
                    </a:lnTo>
                    <a:lnTo>
                      <a:pt x="49" y="84"/>
                    </a:lnTo>
                    <a:lnTo>
                      <a:pt x="55" y="86"/>
                    </a:lnTo>
                    <a:lnTo>
                      <a:pt x="60" y="87"/>
                    </a:lnTo>
                    <a:lnTo>
                      <a:pt x="66" y="89"/>
                    </a:lnTo>
                    <a:lnTo>
                      <a:pt x="74" y="91"/>
                    </a:lnTo>
                    <a:lnTo>
                      <a:pt x="79" y="91"/>
                    </a:lnTo>
                    <a:lnTo>
                      <a:pt x="87" y="93"/>
                    </a:lnTo>
                    <a:lnTo>
                      <a:pt x="95" y="95"/>
                    </a:lnTo>
                    <a:lnTo>
                      <a:pt x="106" y="97"/>
                    </a:lnTo>
                    <a:lnTo>
                      <a:pt x="110" y="97"/>
                    </a:lnTo>
                    <a:lnTo>
                      <a:pt x="115" y="99"/>
                    </a:lnTo>
                    <a:lnTo>
                      <a:pt x="121" y="99"/>
                    </a:lnTo>
                    <a:lnTo>
                      <a:pt x="127" y="101"/>
                    </a:lnTo>
                    <a:lnTo>
                      <a:pt x="134" y="101"/>
                    </a:lnTo>
                    <a:lnTo>
                      <a:pt x="142" y="105"/>
                    </a:lnTo>
                    <a:lnTo>
                      <a:pt x="150" y="105"/>
                    </a:lnTo>
                    <a:lnTo>
                      <a:pt x="159" y="106"/>
                    </a:lnTo>
                    <a:lnTo>
                      <a:pt x="163" y="106"/>
                    </a:lnTo>
                    <a:lnTo>
                      <a:pt x="171" y="106"/>
                    </a:lnTo>
                    <a:lnTo>
                      <a:pt x="176" y="106"/>
                    </a:lnTo>
                    <a:lnTo>
                      <a:pt x="182" y="106"/>
                    </a:lnTo>
                    <a:lnTo>
                      <a:pt x="190" y="106"/>
                    </a:lnTo>
                    <a:lnTo>
                      <a:pt x="197" y="106"/>
                    </a:lnTo>
                    <a:lnTo>
                      <a:pt x="203" y="106"/>
                    </a:lnTo>
                    <a:lnTo>
                      <a:pt x="209" y="106"/>
                    </a:lnTo>
                    <a:lnTo>
                      <a:pt x="212" y="106"/>
                    </a:lnTo>
                    <a:lnTo>
                      <a:pt x="218" y="106"/>
                    </a:lnTo>
                    <a:lnTo>
                      <a:pt x="222" y="105"/>
                    </a:lnTo>
                    <a:lnTo>
                      <a:pt x="214" y="103"/>
                    </a:lnTo>
                    <a:lnTo>
                      <a:pt x="209" y="103"/>
                    </a:lnTo>
                    <a:lnTo>
                      <a:pt x="203" y="103"/>
                    </a:lnTo>
                    <a:lnTo>
                      <a:pt x="199" y="103"/>
                    </a:lnTo>
                    <a:lnTo>
                      <a:pt x="193" y="103"/>
                    </a:lnTo>
                    <a:lnTo>
                      <a:pt x="190" y="103"/>
                    </a:lnTo>
                    <a:lnTo>
                      <a:pt x="182" y="103"/>
                    </a:lnTo>
                    <a:lnTo>
                      <a:pt x="176" y="103"/>
                    </a:lnTo>
                    <a:lnTo>
                      <a:pt x="171" y="101"/>
                    </a:lnTo>
                    <a:lnTo>
                      <a:pt x="167" y="101"/>
                    </a:lnTo>
                    <a:lnTo>
                      <a:pt x="161" y="99"/>
                    </a:lnTo>
                    <a:lnTo>
                      <a:pt x="155" y="99"/>
                    </a:lnTo>
                    <a:lnTo>
                      <a:pt x="148" y="97"/>
                    </a:lnTo>
                    <a:lnTo>
                      <a:pt x="142" y="97"/>
                    </a:lnTo>
                    <a:lnTo>
                      <a:pt x="134" y="95"/>
                    </a:lnTo>
                    <a:lnTo>
                      <a:pt x="125" y="95"/>
                    </a:lnTo>
                    <a:lnTo>
                      <a:pt x="121" y="93"/>
                    </a:lnTo>
                    <a:lnTo>
                      <a:pt x="115" y="93"/>
                    </a:lnTo>
                    <a:lnTo>
                      <a:pt x="110" y="91"/>
                    </a:lnTo>
                    <a:lnTo>
                      <a:pt x="104" y="91"/>
                    </a:lnTo>
                    <a:lnTo>
                      <a:pt x="98" y="89"/>
                    </a:lnTo>
                    <a:lnTo>
                      <a:pt x="93" y="89"/>
                    </a:lnTo>
                    <a:lnTo>
                      <a:pt x="85" y="86"/>
                    </a:lnTo>
                    <a:lnTo>
                      <a:pt x="81" y="86"/>
                    </a:lnTo>
                    <a:lnTo>
                      <a:pt x="74" y="84"/>
                    </a:lnTo>
                    <a:lnTo>
                      <a:pt x="66" y="84"/>
                    </a:lnTo>
                    <a:lnTo>
                      <a:pt x="58" y="82"/>
                    </a:lnTo>
                    <a:lnTo>
                      <a:pt x="53" y="80"/>
                    </a:lnTo>
                    <a:lnTo>
                      <a:pt x="43" y="78"/>
                    </a:lnTo>
                    <a:lnTo>
                      <a:pt x="38" y="78"/>
                    </a:lnTo>
                    <a:lnTo>
                      <a:pt x="28" y="74"/>
                    </a:lnTo>
                    <a:lnTo>
                      <a:pt x="20"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48" name="Freeform 142"/>
              <p:cNvSpPr>
                <a:spLocks/>
              </p:cNvSpPr>
              <p:nvPr/>
            </p:nvSpPr>
            <p:spPr bwMode="auto">
              <a:xfrm>
                <a:off x="1864" y="2575"/>
                <a:ext cx="12" cy="2"/>
              </a:xfrm>
              <a:custGeom>
                <a:avLst/>
                <a:gdLst>
                  <a:gd name="T0" fmla="*/ 25 w 25"/>
                  <a:gd name="T1" fmla="*/ 0 h 4"/>
                  <a:gd name="T2" fmla="*/ 18 w 25"/>
                  <a:gd name="T3" fmla="*/ 0 h 4"/>
                  <a:gd name="T4" fmla="*/ 12 w 25"/>
                  <a:gd name="T5" fmla="*/ 0 h 4"/>
                  <a:gd name="T6" fmla="*/ 4 w 25"/>
                  <a:gd name="T7" fmla="*/ 2 h 4"/>
                  <a:gd name="T8" fmla="*/ 0 w 25"/>
                  <a:gd name="T9" fmla="*/ 4 h 4"/>
                  <a:gd name="T10" fmla="*/ 4 w 25"/>
                  <a:gd name="T11" fmla="*/ 4 h 4"/>
                  <a:gd name="T12" fmla="*/ 6 w 25"/>
                  <a:gd name="T13" fmla="*/ 2 h 4"/>
                  <a:gd name="T14" fmla="*/ 16 w 25"/>
                  <a:gd name="T15" fmla="*/ 2 h 4"/>
                  <a:gd name="T16" fmla="*/ 25 w 25"/>
                  <a:gd name="T17" fmla="*/ 0 h 4"/>
                  <a:gd name="T18" fmla="*/ 25 w 25"/>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4"/>
                  <a:gd name="T32" fmla="*/ 25 w 25"/>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4">
                    <a:moveTo>
                      <a:pt x="25" y="0"/>
                    </a:moveTo>
                    <a:lnTo>
                      <a:pt x="18" y="0"/>
                    </a:lnTo>
                    <a:lnTo>
                      <a:pt x="12" y="0"/>
                    </a:lnTo>
                    <a:lnTo>
                      <a:pt x="4" y="2"/>
                    </a:lnTo>
                    <a:lnTo>
                      <a:pt x="0" y="4"/>
                    </a:lnTo>
                    <a:lnTo>
                      <a:pt x="4" y="4"/>
                    </a:lnTo>
                    <a:lnTo>
                      <a:pt x="6" y="2"/>
                    </a:lnTo>
                    <a:lnTo>
                      <a:pt x="16" y="2"/>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49" name="Freeform 143"/>
              <p:cNvSpPr>
                <a:spLocks/>
              </p:cNvSpPr>
              <p:nvPr/>
            </p:nvSpPr>
            <p:spPr bwMode="auto">
              <a:xfrm>
                <a:off x="1941" y="2430"/>
                <a:ext cx="32" cy="121"/>
              </a:xfrm>
              <a:custGeom>
                <a:avLst/>
                <a:gdLst>
                  <a:gd name="T0" fmla="*/ 0 w 65"/>
                  <a:gd name="T1" fmla="*/ 235 h 241"/>
                  <a:gd name="T2" fmla="*/ 2 w 65"/>
                  <a:gd name="T3" fmla="*/ 222 h 241"/>
                  <a:gd name="T4" fmla="*/ 4 w 65"/>
                  <a:gd name="T5" fmla="*/ 205 h 241"/>
                  <a:gd name="T6" fmla="*/ 8 w 65"/>
                  <a:gd name="T7" fmla="*/ 186 h 241"/>
                  <a:gd name="T8" fmla="*/ 12 w 65"/>
                  <a:gd name="T9" fmla="*/ 167 h 241"/>
                  <a:gd name="T10" fmla="*/ 16 w 65"/>
                  <a:gd name="T11" fmla="*/ 144 h 241"/>
                  <a:gd name="T12" fmla="*/ 23 w 65"/>
                  <a:gd name="T13" fmla="*/ 123 h 241"/>
                  <a:gd name="T14" fmla="*/ 29 w 65"/>
                  <a:gd name="T15" fmla="*/ 102 h 241"/>
                  <a:gd name="T16" fmla="*/ 33 w 65"/>
                  <a:gd name="T17" fmla="*/ 81 h 241"/>
                  <a:gd name="T18" fmla="*/ 38 w 65"/>
                  <a:gd name="T19" fmla="*/ 60 h 241"/>
                  <a:gd name="T20" fmla="*/ 44 w 65"/>
                  <a:gd name="T21" fmla="*/ 43 h 241"/>
                  <a:gd name="T22" fmla="*/ 48 w 65"/>
                  <a:gd name="T23" fmla="*/ 26 h 241"/>
                  <a:gd name="T24" fmla="*/ 54 w 65"/>
                  <a:gd name="T25" fmla="*/ 13 h 241"/>
                  <a:gd name="T26" fmla="*/ 57 w 65"/>
                  <a:gd name="T27" fmla="*/ 3 h 241"/>
                  <a:gd name="T28" fmla="*/ 61 w 65"/>
                  <a:gd name="T29" fmla="*/ 0 h 241"/>
                  <a:gd name="T30" fmla="*/ 61 w 65"/>
                  <a:gd name="T31" fmla="*/ 7 h 241"/>
                  <a:gd name="T32" fmla="*/ 57 w 65"/>
                  <a:gd name="T33" fmla="*/ 22 h 241"/>
                  <a:gd name="T34" fmla="*/ 54 w 65"/>
                  <a:gd name="T35" fmla="*/ 38 h 241"/>
                  <a:gd name="T36" fmla="*/ 50 w 65"/>
                  <a:gd name="T37" fmla="*/ 53 h 241"/>
                  <a:gd name="T38" fmla="*/ 46 w 65"/>
                  <a:gd name="T39" fmla="*/ 68 h 241"/>
                  <a:gd name="T40" fmla="*/ 42 w 65"/>
                  <a:gd name="T41" fmla="*/ 83 h 241"/>
                  <a:gd name="T42" fmla="*/ 40 w 65"/>
                  <a:gd name="T43" fmla="*/ 98 h 241"/>
                  <a:gd name="T44" fmla="*/ 36 w 65"/>
                  <a:gd name="T45" fmla="*/ 114 h 241"/>
                  <a:gd name="T46" fmla="*/ 33 w 65"/>
                  <a:gd name="T47" fmla="*/ 127 h 241"/>
                  <a:gd name="T48" fmla="*/ 29 w 65"/>
                  <a:gd name="T49" fmla="*/ 142 h 241"/>
                  <a:gd name="T50" fmla="*/ 25 w 65"/>
                  <a:gd name="T51" fmla="*/ 157 h 241"/>
                  <a:gd name="T52" fmla="*/ 21 w 65"/>
                  <a:gd name="T53" fmla="*/ 172 h 241"/>
                  <a:gd name="T54" fmla="*/ 17 w 65"/>
                  <a:gd name="T55" fmla="*/ 188 h 241"/>
                  <a:gd name="T56" fmla="*/ 12 w 65"/>
                  <a:gd name="T57" fmla="*/ 203 h 241"/>
                  <a:gd name="T58" fmla="*/ 8 w 65"/>
                  <a:gd name="T59" fmla="*/ 218 h 241"/>
                  <a:gd name="T60" fmla="*/ 2 w 65"/>
                  <a:gd name="T61" fmla="*/ 233 h 241"/>
                  <a:gd name="T62" fmla="*/ 0 w 65"/>
                  <a:gd name="T63" fmla="*/ 241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
                  <a:gd name="T97" fmla="*/ 0 h 241"/>
                  <a:gd name="T98" fmla="*/ 65 w 65"/>
                  <a:gd name="T99" fmla="*/ 241 h 2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 h="241">
                    <a:moveTo>
                      <a:pt x="0" y="241"/>
                    </a:moveTo>
                    <a:lnTo>
                      <a:pt x="0" y="235"/>
                    </a:lnTo>
                    <a:lnTo>
                      <a:pt x="0" y="229"/>
                    </a:lnTo>
                    <a:lnTo>
                      <a:pt x="2" y="222"/>
                    </a:lnTo>
                    <a:lnTo>
                      <a:pt x="2" y="214"/>
                    </a:lnTo>
                    <a:lnTo>
                      <a:pt x="4" y="205"/>
                    </a:lnTo>
                    <a:lnTo>
                      <a:pt x="6" y="195"/>
                    </a:lnTo>
                    <a:lnTo>
                      <a:pt x="8" y="186"/>
                    </a:lnTo>
                    <a:lnTo>
                      <a:pt x="10" y="178"/>
                    </a:lnTo>
                    <a:lnTo>
                      <a:pt x="12" y="167"/>
                    </a:lnTo>
                    <a:lnTo>
                      <a:pt x="14" y="155"/>
                    </a:lnTo>
                    <a:lnTo>
                      <a:pt x="16" y="144"/>
                    </a:lnTo>
                    <a:lnTo>
                      <a:pt x="19" y="134"/>
                    </a:lnTo>
                    <a:lnTo>
                      <a:pt x="23" y="123"/>
                    </a:lnTo>
                    <a:lnTo>
                      <a:pt x="25" y="114"/>
                    </a:lnTo>
                    <a:lnTo>
                      <a:pt x="29" y="102"/>
                    </a:lnTo>
                    <a:lnTo>
                      <a:pt x="31" y="93"/>
                    </a:lnTo>
                    <a:lnTo>
                      <a:pt x="33" y="81"/>
                    </a:lnTo>
                    <a:lnTo>
                      <a:pt x="36" y="72"/>
                    </a:lnTo>
                    <a:lnTo>
                      <a:pt x="38" y="60"/>
                    </a:lnTo>
                    <a:lnTo>
                      <a:pt x="42" y="53"/>
                    </a:lnTo>
                    <a:lnTo>
                      <a:pt x="44" y="43"/>
                    </a:lnTo>
                    <a:lnTo>
                      <a:pt x="46" y="34"/>
                    </a:lnTo>
                    <a:lnTo>
                      <a:pt x="48" y="26"/>
                    </a:lnTo>
                    <a:lnTo>
                      <a:pt x="52" y="20"/>
                    </a:lnTo>
                    <a:lnTo>
                      <a:pt x="54" y="13"/>
                    </a:lnTo>
                    <a:lnTo>
                      <a:pt x="55" y="7"/>
                    </a:lnTo>
                    <a:lnTo>
                      <a:pt x="57" y="3"/>
                    </a:lnTo>
                    <a:lnTo>
                      <a:pt x="59" y="1"/>
                    </a:lnTo>
                    <a:lnTo>
                      <a:pt x="61" y="0"/>
                    </a:lnTo>
                    <a:lnTo>
                      <a:pt x="65" y="1"/>
                    </a:lnTo>
                    <a:lnTo>
                      <a:pt x="61" y="7"/>
                    </a:lnTo>
                    <a:lnTo>
                      <a:pt x="59" y="17"/>
                    </a:lnTo>
                    <a:lnTo>
                      <a:pt x="57" y="22"/>
                    </a:lnTo>
                    <a:lnTo>
                      <a:pt x="55" y="30"/>
                    </a:lnTo>
                    <a:lnTo>
                      <a:pt x="54" y="38"/>
                    </a:lnTo>
                    <a:lnTo>
                      <a:pt x="52" y="45"/>
                    </a:lnTo>
                    <a:lnTo>
                      <a:pt x="50" y="53"/>
                    </a:lnTo>
                    <a:lnTo>
                      <a:pt x="48" y="60"/>
                    </a:lnTo>
                    <a:lnTo>
                      <a:pt x="46" y="68"/>
                    </a:lnTo>
                    <a:lnTo>
                      <a:pt x="44" y="76"/>
                    </a:lnTo>
                    <a:lnTo>
                      <a:pt x="42" y="83"/>
                    </a:lnTo>
                    <a:lnTo>
                      <a:pt x="42" y="91"/>
                    </a:lnTo>
                    <a:lnTo>
                      <a:pt x="40" y="98"/>
                    </a:lnTo>
                    <a:lnTo>
                      <a:pt x="38" y="106"/>
                    </a:lnTo>
                    <a:lnTo>
                      <a:pt x="36" y="114"/>
                    </a:lnTo>
                    <a:lnTo>
                      <a:pt x="36" y="121"/>
                    </a:lnTo>
                    <a:lnTo>
                      <a:pt x="33" y="127"/>
                    </a:lnTo>
                    <a:lnTo>
                      <a:pt x="31" y="136"/>
                    </a:lnTo>
                    <a:lnTo>
                      <a:pt x="29" y="142"/>
                    </a:lnTo>
                    <a:lnTo>
                      <a:pt x="27" y="152"/>
                    </a:lnTo>
                    <a:lnTo>
                      <a:pt x="25" y="157"/>
                    </a:lnTo>
                    <a:lnTo>
                      <a:pt x="23" y="165"/>
                    </a:lnTo>
                    <a:lnTo>
                      <a:pt x="21" y="172"/>
                    </a:lnTo>
                    <a:lnTo>
                      <a:pt x="19" y="180"/>
                    </a:lnTo>
                    <a:lnTo>
                      <a:pt x="17" y="188"/>
                    </a:lnTo>
                    <a:lnTo>
                      <a:pt x="16" y="195"/>
                    </a:lnTo>
                    <a:lnTo>
                      <a:pt x="12" y="203"/>
                    </a:lnTo>
                    <a:lnTo>
                      <a:pt x="10" y="210"/>
                    </a:lnTo>
                    <a:lnTo>
                      <a:pt x="8" y="218"/>
                    </a:lnTo>
                    <a:lnTo>
                      <a:pt x="4" y="226"/>
                    </a:lnTo>
                    <a:lnTo>
                      <a:pt x="2" y="233"/>
                    </a:lnTo>
                    <a:lnTo>
                      <a:pt x="0"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50" name="Freeform 144"/>
              <p:cNvSpPr>
                <a:spLocks/>
              </p:cNvSpPr>
              <p:nvPr/>
            </p:nvSpPr>
            <p:spPr bwMode="auto">
              <a:xfrm>
                <a:off x="1973" y="2401"/>
                <a:ext cx="4" cy="19"/>
              </a:xfrm>
              <a:custGeom>
                <a:avLst/>
                <a:gdLst>
                  <a:gd name="T0" fmla="*/ 2 w 8"/>
                  <a:gd name="T1" fmla="*/ 38 h 38"/>
                  <a:gd name="T2" fmla="*/ 4 w 8"/>
                  <a:gd name="T3" fmla="*/ 28 h 38"/>
                  <a:gd name="T4" fmla="*/ 8 w 8"/>
                  <a:gd name="T5" fmla="*/ 19 h 38"/>
                  <a:gd name="T6" fmla="*/ 8 w 8"/>
                  <a:gd name="T7" fmla="*/ 9 h 38"/>
                  <a:gd name="T8" fmla="*/ 8 w 8"/>
                  <a:gd name="T9" fmla="*/ 0 h 38"/>
                  <a:gd name="T10" fmla="*/ 6 w 8"/>
                  <a:gd name="T11" fmla="*/ 1 h 38"/>
                  <a:gd name="T12" fmla="*/ 4 w 8"/>
                  <a:gd name="T13" fmla="*/ 5 h 38"/>
                  <a:gd name="T14" fmla="*/ 2 w 8"/>
                  <a:gd name="T15" fmla="*/ 11 h 38"/>
                  <a:gd name="T16" fmla="*/ 0 w 8"/>
                  <a:gd name="T17" fmla="*/ 17 h 38"/>
                  <a:gd name="T18" fmla="*/ 0 w 8"/>
                  <a:gd name="T19" fmla="*/ 22 h 38"/>
                  <a:gd name="T20" fmla="*/ 0 w 8"/>
                  <a:gd name="T21" fmla="*/ 30 h 38"/>
                  <a:gd name="T22" fmla="*/ 0 w 8"/>
                  <a:gd name="T23" fmla="*/ 34 h 38"/>
                  <a:gd name="T24" fmla="*/ 2 w 8"/>
                  <a:gd name="T25" fmla="*/ 38 h 38"/>
                  <a:gd name="T26" fmla="*/ 2 w 8"/>
                  <a:gd name="T27" fmla="*/ 38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38"/>
                  <a:gd name="T44" fmla="*/ 8 w 8"/>
                  <a:gd name="T45" fmla="*/ 38 h 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38">
                    <a:moveTo>
                      <a:pt x="2" y="38"/>
                    </a:moveTo>
                    <a:lnTo>
                      <a:pt x="4" y="28"/>
                    </a:lnTo>
                    <a:lnTo>
                      <a:pt x="8" y="19"/>
                    </a:lnTo>
                    <a:lnTo>
                      <a:pt x="8" y="9"/>
                    </a:lnTo>
                    <a:lnTo>
                      <a:pt x="8" y="0"/>
                    </a:lnTo>
                    <a:lnTo>
                      <a:pt x="6" y="1"/>
                    </a:lnTo>
                    <a:lnTo>
                      <a:pt x="4" y="5"/>
                    </a:lnTo>
                    <a:lnTo>
                      <a:pt x="2" y="11"/>
                    </a:lnTo>
                    <a:lnTo>
                      <a:pt x="0" y="17"/>
                    </a:lnTo>
                    <a:lnTo>
                      <a:pt x="0" y="22"/>
                    </a:lnTo>
                    <a:lnTo>
                      <a:pt x="0" y="30"/>
                    </a:lnTo>
                    <a:lnTo>
                      <a:pt x="0" y="34"/>
                    </a:lnTo>
                    <a:lnTo>
                      <a:pt x="2"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51" name="Freeform 145"/>
              <p:cNvSpPr>
                <a:spLocks/>
              </p:cNvSpPr>
              <p:nvPr/>
            </p:nvSpPr>
            <p:spPr bwMode="auto">
              <a:xfrm>
                <a:off x="1679" y="2563"/>
                <a:ext cx="15" cy="15"/>
              </a:xfrm>
              <a:custGeom>
                <a:avLst/>
                <a:gdLst>
                  <a:gd name="T0" fmla="*/ 0 w 28"/>
                  <a:gd name="T1" fmla="*/ 0 h 28"/>
                  <a:gd name="T2" fmla="*/ 0 w 28"/>
                  <a:gd name="T3" fmla="*/ 1 h 28"/>
                  <a:gd name="T4" fmla="*/ 2 w 28"/>
                  <a:gd name="T5" fmla="*/ 7 h 28"/>
                  <a:gd name="T6" fmla="*/ 2 w 28"/>
                  <a:gd name="T7" fmla="*/ 9 h 28"/>
                  <a:gd name="T8" fmla="*/ 4 w 28"/>
                  <a:gd name="T9" fmla="*/ 13 h 28"/>
                  <a:gd name="T10" fmla="*/ 4 w 28"/>
                  <a:gd name="T11" fmla="*/ 19 h 28"/>
                  <a:gd name="T12" fmla="*/ 7 w 28"/>
                  <a:gd name="T13" fmla="*/ 24 h 28"/>
                  <a:gd name="T14" fmla="*/ 11 w 28"/>
                  <a:gd name="T15" fmla="*/ 26 h 28"/>
                  <a:gd name="T16" fmla="*/ 17 w 28"/>
                  <a:gd name="T17" fmla="*/ 28 h 28"/>
                  <a:gd name="T18" fmla="*/ 23 w 28"/>
                  <a:gd name="T19" fmla="*/ 28 h 28"/>
                  <a:gd name="T20" fmla="*/ 28 w 28"/>
                  <a:gd name="T21" fmla="*/ 28 h 28"/>
                  <a:gd name="T22" fmla="*/ 13 w 28"/>
                  <a:gd name="T23" fmla="*/ 22 h 28"/>
                  <a:gd name="T24" fmla="*/ 7 w 28"/>
                  <a:gd name="T25" fmla="*/ 0 h 28"/>
                  <a:gd name="T26" fmla="*/ 4 w 28"/>
                  <a:gd name="T27" fmla="*/ 0 h 28"/>
                  <a:gd name="T28" fmla="*/ 0 w 28"/>
                  <a:gd name="T29" fmla="*/ 0 h 28"/>
                  <a:gd name="T30" fmla="*/ 0 w 28"/>
                  <a:gd name="T31" fmla="*/ 0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28"/>
                  <a:gd name="T50" fmla="*/ 28 w 28"/>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28">
                    <a:moveTo>
                      <a:pt x="0" y="0"/>
                    </a:moveTo>
                    <a:lnTo>
                      <a:pt x="0" y="1"/>
                    </a:lnTo>
                    <a:lnTo>
                      <a:pt x="2" y="7"/>
                    </a:lnTo>
                    <a:lnTo>
                      <a:pt x="2" y="9"/>
                    </a:lnTo>
                    <a:lnTo>
                      <a:pt x="4" y="13"/>
                    </a:lnTo>
                    <a:lnTo>
                      <a:pt x="4" y="19"/>
                    </a:lnTo>
                    <a:lnTo>
                      <a:pt x="7" y="24"/>
                    </a:lnTo>
                    <a:lnTo>
                      <a:pt x="11" y="26"/>
                    </a:lnTo>
                    <a:lnTo>
                      <a:pt x="17" y="28"/>
                    </a:lnTo>
                    <a:lnTo>
                      <a:pt x="23" y="28"/>
                    </a:lnTo>
                    <a:lnTo>
                      <a:pt x="28" y="28"/>
                    </a:lnTo>
                    <a:lnTo>
                      <a:pt x="13" y="22"/>
                    </a:lnTo>
                    <a:lnTo>
                      <a:pt x="7" y="0"/>
                    </a:lnTo>
                    <a:lnTo>
                      <a:pt x="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52" name="Freeform 146"/>
              <p:cNvSpPr>
                <a:spLocks/>
              </p:cNvSpPr>
              <p:nvPr/>
            </p:nvSpPr>
            <p:spPr bwMode="auto">
              <a:xfrm>
                <a:off x="1622" y="2297"/>
                <a:ext cx="18" cy="63"/>
              </a:xfrm>
              <a:custGeom>
                <a:avLst/>
                <a:gdLst>
                  <a:gd name="T0" fmla="*/ 2 w 34"/>
                  <a:gd name="T1" fmla="*/ 0 h 126"/>
                  <a:gd name="T2" fmla="*/ 0 w 34"/>
                  <a:gd name="T3" fmla="*/ 12 h 126"/>
                  <a:gd name="T4" fmla="*/ 0 w 34"/>
                  <a:gd name="T5" fmla="*/ 18 h 126"/>
                  <a:gd name="T6" fmla="*/ 4 w 34"/>
                  <a:gd name="T7" fmla="*/ 23 h 126"/>
                  <a:gd name="T8" fmla="*/ 4 w 34"/>
                  <a:gd name="T9" fmla="*/ 29 h 126"/>
                  <a:gd name="T10" fmla="*/ 7 w 34"/>
                  <a:gd name="T11" fmla="*/ 37 h 126"/>
                  <a:gd name="T12" fmla="*/ 9 w 34"/>
                  <a:gd name="T13" fmla="*/ 44 h 126"/>
                  <a:gd name="T14" fmla="*/ 11 w 34"/>
                  <a:gd name="T15" fmla="*/ 52 h 126"/>
                  <a:gd name="T16" fmla="*/ 13 w 34"/>
                  <a:gd name="T17" fmla="*/ 59 h 126"/>
                  <a:gd name="T18" fmla="*/ 17 w 34"/>
                  <a:gd name="T19" fmla="*/ 67 h 126"/>
                  <a:gd name="T20" fmla="*/ 17 w 34"/>
                  <a:gd name="T21" fmla="*/ 75 h 126"/>
                  <a:gd name="T22" fmla="*/ 19 w 34"/>
                  <a:gd name="T23" fmla="*/ 82 h 126"/>
                  <a:gd name="T24" fmla="*/ 21 w 34"/>
                  <a:gd name="T25" fmla="*/ 90 h 126"/>
                  <a:gd name="T26" fmla="*/ 25 w 34"/>
                  <a:gd name="T27" fmla="*/ 97 h 126"/>
                  <a:gd name="T28" fmla="*/ 26 w 34"/>
                  <a:gd name="T29" fmla="*/ 105 h 126"/>
                  <a:gd name="T30" fmla="*/ 28 w 34"/>
                  <a:gd name="T31" fmla="*/ 113 h 126"/>
                  <a:gd name="T32" fmla="*/ 30 w 34"/>
                  <a:gd name="T33" fmla="*/ 118 h 126"/>
                  <a:gd name="T34" fmla="*/ 34 w 34"/>
                  <a:gd name="T35" fmla="*/ 126 h 126"/>
                  <a:gd name="T36" fmla="*/ 30 w 34"/>
                  <a:gd name="T37" fmla="*/ 118 h 126"/>
                  <a:gd name="T38" fmla="*/ 30 w 34"/>
                  <a:gd name="T39" fmla="*/ 109 h 126"/>
                  <a:gd name="T40" fmla="*/ 26 w 34"/>
                  <a:gd name="T41" fmla="*/ 101 h 126"/>
                  <a:gd name="T42" fmla="*/ 26 w 34"/>
                  <a:gd name="T43" fmla="*/ 94 h 126"/>
                  <a:gd name="T44" fmla="*/ 25 w 34"/>
                  <a:gd name="T45" fmla="*/ 86 h 126"/>
                  <a:gd name="T46" fmla="*/ 21 w 34"/>
                  <a:gd name="T47" fmla="*/ 78 h 126"/>
                  <a:gd name="T48" fmla="*/ 19 w 34"/>
                  <a:gd name="T49" fmla="*/ 69 h 126"/>
                  <a:gd name="T50" fmla="*/ 19 w 34"/>
                  <a:gd name="T51" fmla="*/ 63 h 126"/>
                  <a:gd name="T52" fmla="*/ 15 w 34"/>
                  <a:gd name="T53" fmla="*/ 54 h 126"/>
                  <a:gd name="T54" fmla="*/ 13 w 34"/>
                  <a:gd name="T55" fmla="*/ 46 h 126"/>
                  <a:gd name="T56" fmla="*/ 11 w 34"/>
                  <a:gd name="T57" fmla="*/ 38 h 126"/>
                  <a:gd name="T58" fmla="*/ 9 w 34"/>
                  <a:gd name="T59" fmla="*/ 31 h 126"/>
                  <a:gd name="T60" fmla="*/ 7 w 34"/>
                  <a:gd name="T61" fmla="*/ 23 h 126"/>
                  <a:gd name="T62" fmla="*/ 6 w 34"/>
                  <a:gd name="T63" fmla="*/ 16 h 126"/>
                  <a:gd name="T64" fmla="*/ 4 w 34"/>
                  <a:gd name="T65" fmla="*/ 8 h 126"/>
                  <a:gd name="T66" fmla="*/ 2 w 34"/>
                  <a:gd name="T67" fmla="*/ 0 h 126"/>
                  <a:gd name="T68" fmla="*/ 2 w 34"/>
                  <a:gd name="T69" fmla="*/ 0 h 1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
                  <a:gd name="T106" fmla="*/ 0 h 126"/>
                  <a:gd name="T107" fmla="*/ 34 w 34"/>
                  <a:gd name="T108" fmla="*/ 126 h 1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 h="126">
                    <a:moveTo>
                      <a:pt x="2" y="0"/>
                    </a:moveTo>
                    <a:lnTo>
                      <a:pt x="0" y="12"/>
                    </a:lnTo>
                    <a:lnTo>
                      <a:pt x="0" y="18"/>
                    </a:lnTo>
                    <a:lnTo>
                      <a:pt x="4" y="23"/>
                    </a:lnTo>
                    <a:lnTo>
                      <a:pt x="4" y="29"/>
                    </a:lnTo>
                    <a:lnTo>
                      <a:pt x="7" y="37"/>
                    </a:lnTo>
                    <a:lnTo>
                      <a:pt x="9" y="44"/>
                    </a:lnTo>
                    <a:lnTo>
                      <a:pt x="11" y="52"/>
                    </a:lnTo>
                    <a:lnTo>
                      <a:pt x="13" y="59"/>
                    </a:lnTo>
                    <a:lnTo>
                      <a:pt x="17" y="67"/>
                    </a:lnTo>
                    <a:lnTo>
                      <a:pt x="17" y="75"/>
                    </a:lnTo>
                    <a:lnTo>
                      <a:pt x="19" y="82"/>
                    </a:lnTo>
                    <a:lnTo>
                      <a:pt x="21" y="90"/>
                    </a:lnTo>
                    <a:lnTo>
                      <a:pt x="25" y="97"/>
                    </a:lnTo>
                    <a:lnTo>
                      <a:pt x="26" y="105"/>
                    </a:lnTo>
                    <a:lnTo>
                      <a:pt x="28" y="113"/>
                    </a:lnTo>
                    <a:lnTo>
                      <a:pt x="30" y="118"/>
                    </a:lnTo>
                    <a:lnTo>
                      <a:pt x="34" y="126"/>
                    </a:lnTo>
                    <a:lnTo>
                      <a:pt x="30" y="118"/>
                    </a:lnTo>
                    <a:lnTo>
                      <a:pt x="30" y="109"/>
                    </a:lnTo>
                    <a:lnTo>
                      <a:pt x="26" y="101"/>
                    </a:lnTo>
                    <a:lnTo>
                      <a:pt x="26" y="94"/>
                    </a:lnTo>
                    <a:lnTo>
                      <a:pt x="25" y="86"/>
                    </a:lnTo>
                    <a:lnTo>
                      <a:pt x="21" y="78"/>
                    </a:lnTo>
                    <a:lnTo>
                      <a:pt x="19" y="69"/>
                    </a:lnTo>
                    <a:lnTo>
                      <a:pt x="19" y="63"/>
                    </a:lnTo>
                    <a:lnTo>
                      <a:pt x="15" y="54"/>
                    </a:lnTo>
                    <a:lnTo>
                      <a:pt x="13" y="46"/>
                    </a:lnTo>
                    <a:lnTo>
                      <a:pt x="11" y="38"/>
                    </a:lnTo>
                    <a:lnTo>
                      <a:pt x="9" y="31"/>
                    </a:lnTo>
                    <a:lnTo>
                      <a:pt x="7" y="23"/>
                    </a:lnTo>
                    <a:lnTo>
                      <a:pt x="6" y="16"/>
                    </a:lnTo>
                    <a:lnTo>
                      <a:pt x="4" y="8"/>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53" name="Freeform 147"/>
              <p:cNvSpPr>
                <a:spLocks/>
              </p:cNvSpPr>
              <p:nvPr/>
            </p:nvSpPr>
            <p:spPr bwMode="auto">
              <a:xfrm>
                <a:off x="1667" y="2509"/>
                <a:ext cx="12" cy="46"/>
              </a:xfrm>
              <a:custGeom>
                <a:avLst/>
                <a:gdLst>
                  <a:gd name="T0" fmla="*/ 0 w 25"/>
                  <a:gd name="T1" fmla="*/ 0 h 91"/>
                  <a:gd name="T2" fmla="*/ 2 w 25"/>
                  <a:gd name="T3" fmla="*/ 2 h 91"/>
                  <a:gd name="T4" fmla="*/ 6 w 25"/>
                  <a:gd name="T5" fmla="*/ 12 h 91"/>
                  <a:gd name="T6" fmla="*/ 8 w 25"/>
                  <a:gd name="T7" fmla="*/ 17 h 91"/>
                  <a:gd name="T8" fmla="*/ 10 w 25"/>
                  <a:gd name="T9" fmla="*/ 25 h 91"/>
                  <a:gd name="T10" fmla="*/ 12 w 25"/>
                  <a:gd name="T11" fmla="*/ 33 h 91"/>
                  <a:gd name="T12" fmla="*/ 13 w 25"/>
                  <a:gd name="T13" fmla="*/ 40 h 91"/>
                  <a:gd name="T14" fmla="*/ 17 w 25"/>
                  <a:gd name="T15" fmla="*/ 50 h 91"/>
                  <a:gd name="T16" fmla="*/ 19 w 25"/>
                  <a:gd name="T17" fmla="*/ 57 h 91"/>
                  <a:gd name="T18" fmla="*/ 21 w 25"/>
                  <a:gd name="T19" fmla="*/ 65 h 91"/>
                  <a:gd name="T20" fmla="*/ 23 w 25"/>
                  <a:gd name="T21" fmla="*/ 72 h 91"/>
                  <a:gd name="T22" fmla="*/ 23 w 25"/>
                  <a:gd name="T23" fmla="*/ 78 h 91"/>
                  <a:gd name="T24" fmla="*/ 25 w 25"/>
                  <a:gd name="T25" fmla="*/ 86 h 91"/>
                  <a:gd name="T26" fmla="*/ 25 w 25"/>
                  <a:gd name="T27" fmla="*/ 91 h 91"/>
                  <a:gd name="T28" fmla="*/ 0 w 25"/>
                  <a:gd name="T29" fmla="*/ 0 h 91"/>
                  <a:gd name="T30" fmla="*/ 0 w 25"/>
                  <a:gd name="T31" fmla="*/ 0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
                  <a:gd name="T49" fmla="*/ 0 h 91"/>
                  <a:gd name="T50" fmla="*/ 25 w 25"/>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 h="91">
                    <a:moveTo>
                      <a:pt x="0" y="0"/>
                    </a:moveTo>
                    <a:lnTo>
                      <a:pt x="2" y="2"/>
                    </a:lnTo>
                    <a:lnTo>
                      <a:pt x="6" y="12"/>
                    </a:lnTo>
                    <a:lnTo>
                      <a:pt x="8" y="17"/>
                    </a:lnTo>
                    <a:lnTo>
                      <a:pt x="10" y="25"/>
                    </a:lnTo>
                    <a:lnTo>
                      <a:pt x="12" y="33"/>
                    </a:lnTo>
                    <a:lnTo>
                      <a:pt x="13" y="40"/>
                    </a:lnTo>
                    <a:lnTo>
                      <a:pt x="17" y="50"/>
                    </a:lnTo>
                    <a:lnTo>
                      <a:pt x="19" y="57"/>
                    </a:lnTo>
                    <a:lnTo>
                      <a:pt x="21" y="65"/>
                    </a:lnTo>
                    <a:lnTo>
                      <a:pt x="23" y="72"/>
                    </a:lnTo>
                    <a:lnTo>
                      <a:pt x="23" y="78"/>
                    </a:lnTo>
                    <a:lnTo>
                      <a:pt x="25" y="86"/>
                    </a:lnTo>
                    <a:lnTo>
                      <a:pt x="25" y="9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54" name="Freeform 148"/>
              <p:cNvSpPr>
                <a:spLocks/>
              </p:cNvSpPr>
              <p:nvPr/>
            </p:nvSpPr>
            <p:spPr bwMode="auto">
              <a:xfrm>
                <a:off x="1818" y="2602"/>
                <a:ext cx="58" cy="3"/>
              </a:xfrm>
              <a:custGeom>
                <a:avLst/>
                <a:gdLst>
                  <a:gd name="T0" fmla="*/ 116 w 116"/>
                  <a:gd name="T1" fmla="*/ 4 h 6"/>
                  <a:gd name="T2" fmla="*/ 107 w 116"/>
                  <a:gd name="T3" fmla="*/ 2 h 6"/>
                  <a:gd name="T4" fmla="*/ 101 w 116"/>
                  <a:gd name="T5" fmla="*/ 0 h 6"/>
                  <a:gd name="T6" fmla="*/ 93 w 116"/>
                  <a:gd name="T7" fmla="*/ 0 h 6"/>
                  <a:gd name="T8" fmla="*/ 88 w 116"/>
                  <a:gd name="T9" fmla="*/ 0 h 6"/>
                  <a:gd name="T10" fmla="*/ 78 w 116"/>
                  <a:gd name="T11" fmla="*/ 0 h 6"/>
                  <a:gd name="T12" fmla="*/ 72 w 116"/>
                  <a:gd name="T13" fmla="*/ 0 h 6"/>
                  <a:gd name="T14" fmla="*/ 65 w 116"/>
                  <a:gd name="T15" fmla="*/ 0 h 6"/>
                  <a:gd name="T16" fmla="*/ 57 w 116"/>
                  <a:gd name="T17" fmla="*/ 0 h 6"/>
                  <a:gd name="T18" fmla="*/ 50 w 116"/>
                  <a:gd name="T19" fmla="*/ 0 h 6"/>
                  <a:gd name="T20" fmla="*/ 42 w 116"/>
                  <a:gd name="T21" fmla="*/ 0 h 6"/>
                  <a:gd name="T22" fmla="*/ 36 w 116"/>
                  <a:gd name="T23" fmla="*/ 0 h 6"/>
                  <a:gd name="T24" fmla="*/ 29 w 116"/>
                  <a:gd name="T25" fmla="*/ 2 h 6"/>
                  <a:gd name="T26" fmla="*/ 21 w 116"/>
                  <a:gd name="T27" fmla="*/ 2 h 6"/>
                  <a:gd name="T28" fmla="*/ 14 w 116"/>
                  <a:gd name="T29" fmla="*/ 2 h 6"/>
                  <a:gd name="T30" fmla="*/ 8 w 116"/>
                  <a:gd name="T31" fmla="*/ 2 h 6"/>
                  <a:gd name="T32" fmla="*/ 0 w 116"/>
                  <a:gd name="T33" fmla="*/ 4 h 6"/>
                  <a:gd name="T34" fmla="*/ 8 w 116"/>
                  <a:gd name="T35" fmla="*/ 4 h 6"/>
                  <a:gd name="T36" fmla="*/ 14 w 116"/>
                  <a:gd name="T37" fmla="*/ 4 h 6"/>
                  <a:gd name="T38" fmla="*/ 21 w 116"/>
                  <a:gd name="T39" fmla="*/ 4 h 6"/>
                  <a:gd name="T40" fmla="*/ 29 w 116"/>
                  <a:gd name="T41" fmla="*/ 6 h 6"/>
                  <a:gd name="T42" fmla="*/ 36 w 116"/>
                  <a:gd name="T43" fmla="*/ 6 h 6"/>
                  <a:gd name="T44" fmla="*/ 42 w 116"/>
                  <a:gd name="T45" fmla="*/ 6 h 6"/>
                  <a:gd name="T46" fmla="*/ 50 w 116"/>
                  <a:gd name="T47" fmla="*/ 6 h 6"/>
                  <a:gd name="T48" fmla="*/ 57 w 116"/>
                  <a:gd name="T49" fmla="*/ 6 h 6"/>
                  <a:gd name="T50" fmla="*/ 65 w 116"/>
                  <a:gd name="T51" fmla="*/ 6 h 6"/>
                  <a:gd name="T52" fmla="*/ 72 w 116"/>
                  <a:gd name="T53" fmla="*/ 6 h 6"/>
                  <a:gd name="T54" fmla="*/ 78 w 116"/>
                  <a:gd name="T55" fmla="*/ 6 h 6"/>
                  <a:gd name="T56" fmla="*/ 88 w 116"/>
                  <a:gd name="T57" fmla="*/ 6 h 6"/>
                  <a:gd name="T58" fmla="*/ 93 w 116"/>
                  <a:gd name="T59" fmla="*/ 6 h 6"/>
                  <a:gd name="T60" fmla="*/ 101 w 116"/>
                  <a:gd name="T61" fmla="*/ 4 h 6"/>
                  <a:gd name="T62" fmla="*/ 107 w 116"/>
                  <a:gd name="T63" fmla="*/ 4 h 6"/>
                  <a:gd name="T64" fmla="*/ 116 w 116"/>
                  <a:gd name="T65" fmla="*/ 4 h 6"/>
                  <a:gd name="T66" fmla="*/ 116 w 116"/>
                  <a:gd name="T67" fmla="*/ 4 h 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6"/>
                  <a:gd name="T103" fmla="*/ 0 h 6"/>
                  <a:gd name="T104" fmla="*/ 116 w 116"/>
                  <a:gd name="T105" fmla="*/ 6 h 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6" h="6">
                    <a:moveTo>
                      <a:pt x="116" y="4"/>
                    </a:moveTo>
                    <a:lnTo>
                      <a:pt x="107" y="2"/>
                    </a:lnTo>
                    <a:lnTo>
                      <a:pt x="101" y="0"/>
                    </a:lnTo>
                    <a:lnTo>
                      <a:pt x="93" y="0"/>
                    </a:lnTo>
                    <a:lnTo>
                      <a:pt x="88" y="0"/>
                    </a:lnTo>
                    <a:lnTo>
                      <a:pt x="78" y="0"/>
                    </a:lnTo>
                    <a:lnTo>
                      <a:pt x="72" y="0"/>
                    </a:lnTo>
                    <a:lnTo>
                      <a:pt x="65" y="0"/>
                    </a:lnTo>
                    <a:lnTo>
                      <a:pt x="57" y="0"/>
                    </a:lnTo>
                    <a:lnTo>
                      <a:pt x="50" y="0"/>
                    </a:lnTo>
                    <a:lnTo>
                      <a:pt x="42" y="0"/>
                    </a:lnTo>
                    <a:lnTo>
                      <a:pt x="36" y="0"/>
                    </a:lnTo>
                    <a:lnTo>
                      <a:pt x="29" y="2"/>
                    </a:lnTo>
                    <a:lnTo>
                      <a:pt x="21" y="2"/>
                    </a:lnTo>
                    <a:lnTo>
                      <a:pt x="14" y="2"/>
                    </a:lnTo>
                    <a:lnTo>
                      <a:pt x="8" y="2"/>
                    </a:lnTo>
                    <a:lnTo>
                      <a:pt x="0" y="4"/>
                    </a:lnTo>
                    <a:lnTo>
                      <a:pt x="8" y="4"/>
                    </a:lnTo>
                    <a:lnTo>
                      <a:pt x="14" y="4"/>
                    </a:lnTo>
                    <a:lnTo>
                      <a:pt x="21" y="4"/>
                    </a:lnTo>
                    <a:lnTo>
                      <a:pt x="29" y="6"/>
                    </a:lnTo>
                    <a:lnTo>
                      <a:pt x="36" y="6"/>
                    </a:lnTo>
                    <a:lnTo>
                      <a:pt x="42" y="6"/>
                    </a:lnTo>
                    <a:lnTo>
                      <a:pt x="50" y="6"/>
                    </a:lnTo>
                    <a:lnTo>
                      <a:pt x="57" y="6"/>
                    </a:lnTo>
                    <a:lnTo>
                      <a:pt x="65" y="6"/>
                    </a:lnTo>
                    <a:lnTo>
                      <a:pt x="72" y="6"/>
                    </a:lnTo>
                    <a:lnTo>
                      <a:pt x="78" y="6"/>
                    </a:lnTo>
                    <a:lnTo>
                      <a:pt x="88" y="6"/>
                    </a:lnTo>
                    <a:lnTo>
                      <a:pt x="93" y="6"/>
                    </a:lnTo>
                    <a:lnTo>
                      <a:pt x="101" y="4"/>
                    </a:lnTo>
                    <a:lnTo>
                      <a:pt x="107" y="4"/>
                    </a:lnTo>
                    <a:lnTo>
                      <a:pt x="11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55" name="Freeform 149"/>
              <p:cNvSpPr>
                <a:spLocks/>
              </p:cNvSpPr>
              <p:nvPr/>
            </p:nvSpPr>
            <p:spPr bwMode="auto">
              <a:xfrm>
                <a:off x="1969" y="2536"/>
                <a:ext cx="5" cy="29"/>
              </a:xfrm>
              <a:custGeom>
                <a:avLst/>
                <a:gdLst>
                  <a:gd name="T0" fmla="*/ 10 w 10"/>
                  <a:gd name="T1" fmla="*/ 0 h 59"/>
                  <a:gd name="T2" fmla="*/ 8 w 10"/>
                  <a:gd name="T3" fmla="*/ 4 h 59"/>
                  <a:gd name="T4" fmla="*/ 6 w 10"/>
                  <a:gd name="T5" fmla="*/ 12 h 59"/>
                  <a:gd name="T6" fmla="*/ 4 w 10"/>
                  <a:gd name="T7" fmla="*/ 21 h 59"/>
                  <a:gd name="T8" fmla="*/ 2 w 10"/>
                  <a:gd name="T9" fmla="*/ 33 h 59"/>
                  <a:gd name="T10" fmla="*/ 0 w 10"/>
                  <a:gd name="T11" fmla="*/ 40 h 59"/>
                  <a:gd name="T12" fmla="*/ 0 w 10"/>
                  <a:gd name="T13" fmla="*/ 50 h 59"/>
                  <a:gd name="T14" fmla="*/ 0 w 10"/>
                  <a:gd name="T15" fmla="*/ 56 h 59"/>
                  <a:gd name="T16" fmla="*/ 0 w 10"/>
                  <a:gd name="T17" fmla="*/ 59 h 59"/>
                  <a:gd name="T18" fmla="*/ 2 w 10"/>
                  <a:gd name="T19" fmla="*/ 50 h 59"/>
                  <a:gd name="T20" fmla="*/ 4 w 10"/>
                  <a:gd name="T21" fmla="*/ 42 h 59"/>
                  <a:gd name="T22" fmla="*/ 4 w 10"/>
                  <a:gd name="T23" fmla="*/ 35 h 59"/>
                  <a:gd name="T24" fmla="*/ 6 w 10"/>
                  <a:gd name="T25" fmla="*/ 27 h 59"/>
                  <a:gd name="T26" fmla="*/ 6 w 10"/>
                  <a:gd name="T27" fmla="*/ 19 h 59"/>
                  <a:gd name="T28" fmla="*/ 6 w 10"/>
                  <a:gd name="T29" fmla="*/ 12 h 59"/>
                  <a:gd name="T30" fmla="*/ 8 w 10"/>
                  <a:gd name="T31" fmla="*/ 6 h 59"/>
                  <a:gd name="T32" fmla="*/ 10 w 10"/>
                  <a:gd name="T33" fmla="*/ 0 h 59"/>
                  <a:gd name="T34" fmla="*/ 10 w 10"/>
                  <a:gd name="T35" fmla="*/ 0 h 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59"/>
                  <a:gd name="T56" fmla="*/ 10 w 10"/>
                  <a:gd name="T57" fmla="*/ 59 h 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59">
                    <a:moveTo>
                      <a:pt x="10" y="0"/>
                    </a:moveTo>
                    <a:lnTo>
                      <a:pt x="8" y="4"/>
                    </a:lnTo>
                    <a:lnTo>
                      <a:pt x="6" y="12"/>
                    </a:lnTo>
                    <a:lnTo>
                      <a:pt x="4" y="21"/>
                    </a:lnTo>
                    <a:lnTo>
                      <a:pt x="2" y="33"/>
                    </a:lnTo>
                    <a:lnTo>
                      <a:pt x="0" y="40"/>
                    </a:lnTo>
                    <a:lnTo>
                      <a:pt x="0" y="50"/>
                    </a:lnTo>
                    <a:lnTo>
                      <a:pt x="0" y="56"/>
                    </a:lnTo>
                    <a:lnTo>
                      <a:pt x="0" y="59"/>
                    </a:lnTo>
                    <a:lnTo>
                      <a:pt x="2" y="50"/>
                    </a:lnTo>
                    <a:lnTo>
                      <a:pt x="4" y="42"/>
                    </a:lnTo>
                    <a:lnTo>
                      <a:pt x="4" y="35"/>
                    </a:lnTo>
                    <a:lnTo>
                      <a:pt x="6" y="27"/>
                    </a:lnTo>
                    <a:lnTo>
                      <a:pt x="6" y="19"/>
                    </a:lnTo>
                    <a:lnTo>
                      <a:pt x="6" y="12"/>
                    </a:lnTo>
                    <a:lnTo>
                      <a:pt x="8" y="6"/>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56" name="Freeform 150"/>
              <p:cNvSpPr>
                <a:spLocks/>
              </p:cNvSpPr>
              <p:nvPr/>
            </p:nvSpPr>
            <p:spPr bwMode="auto">
              <a:xfrm>
                <a:off x="1975" y="2497"/>
                <a:ext cx="7" cy="33"/>
              </a:xfrm>
              <a:custGeom>
                <a:avLst/>
                <a:gdLst>
                  <a:gd name="T0" fmla="*/ 15 w 15"/>
                  <a:gd name="T1" fmla="*/ 0 h 66"/>
                  <a:gd name="T2" fmla="*/ 13 w 15"/>
                  <a:gd name="T3" fmla="*/ 7 h 66"/>
                  <a:gd name="T4" fmla="*/ 11 w 15"/>
                  <a:gd name="T5" fmla="*/ 17 h 66"/>
                  <a:gd name="T6" fmla="*/ 9 w 15"/>
                  <a:gd name="T7" fmla="*/ 24 h 66"/>
                  <a:gd name="T8" fmla="*/ 5 w 15"/>
                  <a:gd name="T9" fmla="*/ 34 h 66"/>
                  <a:gd name="T10" fmla="*/ 4 w 15"/>
                  <a:gd name="T11" fmla="*/ 41 h 66"/>
                  <a:gd name="T12" fmla="*/ 2 w 15"/>
                  <a:gd name="T13" fmla="*/ 49 h 66"/>
                  <a:gd name="T14" fmla="*/ 0 w 15"/>
                  <a:gd name="T15" fmla="*/ 58 h 66"/>
                  <a:gd name="T16" fmla="*/ 0 w 15"/>
                  <a:gd name="T17" fmla="*/ 66 h 66"/>
                  <a:gd name="T18" fmla="*/ 0 w 15"/>
                  <a:gd name="T19" fmla="*/ 60 h 66"/>
                  <a:gd name="T20" fmla="*/ 4 w 15"/>
                  <a:gd name="T21" fmla="*/ 53 h 66"/>
                  <a:gd name="T22" fmla="*/ 5 w 15"/>
                  <a:gd name="T23" fmla="*/ 43 h 66"/>
                  <a:gd name="T24" fmla="*/ 9 w 15"/>
                  <a:gd name="T25" fmla="*/ 32 h 66"/>
                  <a:gd name="T26" fmla="*/ 11 w 15"/>
                  <a:gd name="T27" fmla="*/ 20 h 66"/>
                  <a:gd name="T28" fmla="*/ 13 w 15"/>
                  <a:gd name="T29" fmla="*/ 11 h 66"/>
                  <a:gd name="T30" fmla="*/ 15 w 15"/>
                  <a:gd name="T31" fmla="*/ 3 h 66"/>
                  <a:gd name="T32" fmla="*/ 15 w 15"/>
                  <a:gd name="T33" fmla="*/ 0 h 66"/>
                  <a:gd name="T34" fmla="*/ 15 w 15"/>
                  <a:gd name="T35" fmla="*/ 0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66"/>
                  <a:gd name="T56" fmla="*/ 15 w 15"/>
                  <a:gd name="T57" fmla="*/ 66 h 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66">
                    <a:moveTo>
                      <a:pt x="15" y="0"/>
                    </a:moveTo>
                    <a:lnTo>
                      <a:pt x="13" y="7"/>
                    </a:lnTo>
                    <a:lnTo>
                      <a:pt x="11" y="17"/>
                    </a:lnTo>
                    <a:lnTo>
                      <a:pt x="9" y="24"/>
                    </a:lnTo>
                    <a:lnTo>
                      <a:pt x="5" y="34"/>
                    </a:lnTo>
                    <a:lnTo>
                      <a:pt x="4" y="41"/>
                    </a:lnTo>
                    <a:lnTo>
                      <a:pt x="2" y="49"/>
                    </a:lnTo>
                    <a:lnTo>
                      <a:pt x="0" y="58"/>
                    </a:lnTo>
                    <a:lnTo>
                      <a:pt x="0" y="66"/>
                    </a:lnTo>
                    <a:lnTo>
                      <a:pt x="0" y="60"/>
                    </a:lnTo>
                    <a:lnTo>
                      <a:pt x="4" y="53"/>
                    </a:lnTo>
                    <a:lnTo>
                      <a:pt x="5" y="43"/>
                    </a:lnTo>
                    <a:lnTo>
                      <a:pt x="9" y="32"/>
                    </a:lnTo>
                    <a:lnTo>
                      <a:pt x="11" y="20"/>
                    </a:lnTo>
                    <a:lnTo>
                      <a:pt x="13" y="11"/>
                    </a:lnTo>
                    <a:lnTo>
                      <a:pt x="15" y="3"/>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57" name="Freeform 151"/>
              <p:cNvSpPr>
                <a:spLocks/>
              </p:cNvSpPr>
              <p:nvPr/>
            </p:nvSpPr>
            <p:spPr bwMode="auto">
              <a:xfrm>
                <a:off x="1598" y="2133"/>
                <a:ext cx="344" cy="145"/>
              </a:xfrm>
              <a:custGeom>
                <a:avLst/>
                <a:gdLst>
                  <a:gd name="T0" fmla="*/ 52 w 688"/>
                  <a:gd name="T1" fmla="*/ 22 h 290"/>
                  <a:gd name="T2" fmla="*/ 12 w 688"/>
                  <a:gd name="T3" fmla="*/ 64 h 290"/>
                  <a:gd name="T4" fmla="*/ 0 w 688"/>
                  <a:gd name="T5" fmla="*/ 99 h 290"/>
                  <a:gd name="T6" fmla="*/ 8 w 688"/>
                  <a:gd name="T7" fmla="*/ 138 h 290"/>
                  <a:gd name="T8" fmla="*/ 38 w 688"/>
                  <a:gd name="T9" fmla="*/ 182 h 290"/>
                  <a:gd name="T10" fmla="*/ 97 w 688"/>
                  <a:gd name="T11" fmla="*/ 220 h 290"/>
                  <a:gd name="T12" fmla="*/ 105 w 688"/>
                  <a:gd name="T13" fmla="*/ 228 h 290"/>
                  <a:gd name="T14" fmla="*/ 67 w 688"/>
                  <a:gd name="T15" fmla="*/ 216 h 290"/>
                  <a:gd name="T16" fmla="*/ 109 w 688"/>
                  <a:gd name="T17" fmla="*/ 233 h 290"/>
                  <a:gd name="T18" fmla="*/ 160 w 688"/>
                  <a:gd name="T19" fmla="*/ 249 h 290"/>
                  <a:gd name="T20" fmla="*/ 219 w 688"/>
                  <a:gd name="T21" fmla="*/ 262 h 290"/>
                  <a:gd name="T22" fmla="*/ 287 w 688"/>
                  <a:gd name="T23" fmla="*/ 273 h 290"/>
                  <a:gd name="T24" fmla="*/ 358 w 688"/>
                  <a:gd name="T25" fmla="*/ 283 h 290"/>
                  <a:gd name="T26" fmla="*/ 424 w 688"/>
                  <a:gd name="T27" fmla="*/ 289 h 290"/>
                  <a:gd name="T28" fmla="*/ 491 w 688"/>
                  <a:gd name="T29" fmla="*/ 290 h 290"/>
                  <a:gd name="T30" fmla="*/ 548 w 688"/>
                  <a:gd name="T31" fmla="*/ 287 h 290"/>
                  <a:gd name="T32" fmla="*/ 595 w 688"/>
                  <a:gd name="T33" fmla="*/ 281 h 290"/>
                  <a:gd name="T34" fmla="*/ 624 w 688"/>
                  <a:gd name="T35" fmla="*/ 262 h 290"/>
                  <a:gd name="T36" fmla="*/ 580 w 688"/>
                  <a:gd name="T37" fmla="*/ 268 h 290"/>
                  <a:gd name="T38" fmla="*/ 538 w 688"/>
                  <a:gd name="T39" fmla="*/ 273 h 290"/>
                  <a:gd name="T40" fmla="*/ 494 w 688"/>
                  <a:gd name="T41" fmla="*/ 277 h 290"/>
                  <a:gd name="T42" fmla="*/ 455 w 688"/>
                  <a:gd name="T43" fmla="*/ 279 h 290"/>
                  <a:gd name="T44" fmla="*/ 437 w 688"/>
                  <a:gd name="T45" fmla="*/ 273 h 290"/>
                  <a:gd name="T46" fmla="*/ 475 w 688"/>
                  <a:gd name="T47" fmla="*/ 273 h 290"/>
                  <a:gd name="T48" fmla="*/ 512 w 688"/>
                  <a:gd name="T49" fmla="*/ 264 h 290"/>
                  <a:gd name="T50" fmla="*/ 455 w 688"/>
                  <a:gd name="T51" fmla="*/ 268 h 290"/>
                  <a:gd name="T52" fmla="*/ 420 w 688"/>
                  <a:gd name="T53" fmla="*/ 268 h 290"/>
                  <a:gd name="T54" fmla="*/ 369 w 688"/>
                  <a:gd name="T55" fmla="*/ 266 h 290"/>
                  <a:gd name="T56" fmla="*/ 373 w 688"/>
                  <a:gd name="T57" fmla="*/ 262 h 290"/>
                  <a:gd name="T58" fmla="*/ 422 w 688"/>
                  <a:gd name="T59" fmla="*/ 260 h 290"/>
                  <a:gd name="T60" fmla="*/ 453 w 688"/>
                  <a:gd name="T61" fmla="*/ 260 h 290"/>
                  <a:gd name="T62" fmla="*/ 513 w 688"/>
                  <a:gd name="T63" fmla="*/ 256 h 290"/>
                  <a:gd name="T64" fmla="*/ 576 w 688"/>
                  <a:gd name="T65" fmla="*/ 247 h 290"/>
                  <a:gd name="T66" fmla="*/ 639 w 688"/>
                  <a:gd name="T67" fmla="*/ 233 h 290"/>
                  <a:gd name="T68" fmla="*/ 688 w 688"/>
                  <a:gd name="T69" fmla="*/ 216 h 290"/>
                  <a:gd name="T70" fmla="*/ 648 w 688"/>
                  <a:gd name="T71" fmla="*/ 218 h 290"/>
                  <a:gd name="T72" fmla="*/ 607 w 688"/>
                  <a:gd name="T73" fmla="*/ 228 h 290"/>
                  <a:gd name="T74" fmla="*/ 561 w 688"/>
                  <a:gd name="T75" fmla="*/ 232 h 290"/>
                  <a:gd name="T76" fmla="*/ 502 w 688"/>
                  <a:gd name="T77" fmla="*/ 235 h 290"/>
                  <a:gd name="T78" fmla="*/ 443 w 688"/>
                  <a:gd name="T79" fmla="*/ 237 h 290"/>
                  <a:gd name="T80" fmla="*/ 405 w 688"/>
                  <a:gd name="T81" fmla="*/ 241 h 290"/>
                  <a:gd name="T82" fmla="*/ 350 w 688"/>
                  <a:gd name="T83" fmla="*/ 235 h 290"/>
                  <a:gd name="T84" fmla="*/ 323 w 688"/>
                  <a:gd name="T85" fmla="*/ 228 h 290"/>
                  <a:gd name="T86" fmla="*/ 367 w 688"/>
                  <a:gd name="T87" fmla="*/ 228 h 290"/>
                  <a:gd name="T88" fmla="*/ 413 w 688"/>
                  <a:gd name="T89" fmla="*/ 230 h 290"/>
                  <a:gd name="T90" fmla="*/ 458 w 688"/>
                  <a:gd name="T91" fmla="*/ 230 h 290"/>
                  <a:gd name="T92" fmla="*/ 504 w 688"/>
                  <a:gd name="T93" fmla="*/ 228 h 290"/>
                  <a:gd name="T94" fmla="*/ 550 w 688"/>
                  <a:gd name="T95" fmla="*/ 222 h 290"/>
                  <a:gd name="T96" fmla="*/ 601 w 688"/>
                  <a:gd name="T97" fmla="*/ 214 h 290"/>
                  <a:gd name="T98" fmla="*/ 620 w 688"/>
                  <a:gd name="T99" fmla="*/ 201 h 290"/>
                  <a:gd name="T100" fmla="*/ 591 w 688"/>
                  <a:gd name="T101" fmla="*/ 201 h 290"/>
                  <a:gd name="T102" fmla="*/ 548 w 688"/>
                  <a:gd name="T103" fmla="*/ 209 h 290"/>
                  <a:gd name="T104" fmla="*/ 506 w 688"/>
                  <a:gd name="T105" fmla="*/ 214 h 290"/>
                  <a:gd name="T106" fmla="*/ 462 w 688"/>
                  <a:gd name="T107" fmla="*/ 209 h 290"/>
                  <a:gd name="T108" fmla="*/ 407 w 688"/>
                  <a:gd name="T109" fmla="*/ 205 h 290"/>
                  <a:gd name="T110" fmla="*/ 352 w 688"/>
                  <a:gd name="T111" fmla="*/ 205 h 290"/>
                  <a:gd name="T112" fmla="*/ 295 w 688"/>
                  <a:gd name="T113" fmla="*/ 201 h 290"/>
                  <a:gd name="T114" fmla="*/ 238 w 688"/>
                  <a:gd name="T115" fmla="*/ 195 h 290"/>
                  <a:gd name="T116" fmla="*/ 183 w 688"/>
                  <a:gd name="T117" fmla="*/ 182 h 290"/>
                  <a:gd name="T118" fmla="*/ 128 w 688"/>
                  <a:gd name="T119" fmla="*/ 163 h 290"/>
                  <a:gd name="T120" fmla="*/ 84 w 688"/>
                  <a:gd name="T121" fmla="*/ 123 h 290"/>
                  <a:gd name="T122" fmla="*/ 84 w 688"/>
                  <a:gd name="T123" fmla="*/ 74 h 290"/>
                  <a:gd name="T124" fmla="*/ 84 w 688"/>
                  <a:gd name="T125" fmla="*/ 0 h 29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8"/>
                  <a:gd name="T190" fmla="*/ 0 h 290"/>
                  <a:gd name="T191" fmla="*/ 688 w 688"/>
                  <a:gd name="T192" fmla="*/ 290 h 29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8" h="290">
                    <a:moveTo>
                      <a:pt x="84" y="0"/>
                    </a:moveTo>
                    <a:lnTo>
                      <a:pt x="76" y="3"/>
                    </a:lnTo>
                    <a:lnTo>
                      <a:pt x="69" y="9"/>
                    </a:lnTo>
                    <a:lnTo>
                      <a:pt x="63" y="13"/>
                    </a:lnTo>
                    <a:lnTo>
                      <a:pt x="57" y="17"/>
                    </a:lnTo>
                    <a:lnTo>
                      <a:pt x="52" y="22"/>
                    </a:lnTo>
                    <a:lnTo>
                      <a:pt x="46" y="26"/>
                    </a:lnTo>
                    <a:lnTo>
                      <a:pt x="38" y="30"/>
                    </a:lnTo>
                    <a:lnTo>
                      <a:pt x="35" y="38"/>
                    </a:lnTo>
                    <a:lnTo>
                      <a:pt x="25" y="47"/>
                    </a:lnTo>
                    <a:lnTo>
                      <a:pt x="16" y="59"/>
                    </a:lnTo>
                    <a:lnTo>
                      <a:pt x="12" y="64"/>
                    </a:lnTo>
                    <a:lnTo>
                      <a:pt x="10" y="70"/>
                    </a:lnTo>
                    <a:lnTo>
                      <a:pt x="6" y="76"/>
                    </a:lnTo>
                    <a:lnTo>
                      <a:pt x="6" y="81"/>
                    </a:lnTo>
                    <a:lnTo>
                      <a:pt x="2" y="87"/>
                    </a:lnTo>
                    <a:lnTo>
                      <a:pt x="0" y="93"/>
                    </a:lnTo>
                    <a:lnTo>
                      <a:pt x="0" y="99"/>
                    </a:lnTo>
                    <a:lnTo>
                      <a:pt x="0" y="106"/>
                    </a:lnTo>
                    <a:lnTo>
                      <a:pt x="0" y="112"/>
                    </a:lnTo>
                    <a:lnTo>
                      <a:pt x="2" y="119"/>
                    </a:lnTo>
                    <a:lnTo>
                      <a:pt x="4" y="125"/>
                    </a:lnTo>
                    <a:lnTo>
                      <a:pt x="6" y="133"/>
                    </a:lnTo>
                    <a:lnTo>
                      <a:pt x="8" y="138"/>
                    </a:lnTo>
                    <a:lnTo>
                      <a:pt x="12" y="146"/>
                    </a:lnTo>
                    <a:lnTo>
                      <a:pt x="14" y="154"/>
                    </a:lnTo>
                    <a:lnTo>
                      <a:pt x="21" y="161"/>
                    </a:lnTo>
                    <a:lnTo>
                      <a:pt x="25" y="167"/>
                    </a:lnTo>
                    <a:lnTo>
                      <a:pt x="33" y="176"/>
                    </a:lnTo>
                    <a:lnTo>
                      <a:pt x="38" y="182"/>
                    </a:lnTo>
                    <a:lnTo>
                      <a:pt x="48" y="192"/>
                    </a:lnTo>
                    <a:lnTo>
                      <a:pt x="56" y="197"/>
                    </a:lnTo>
                    <a:lnTo>
                      <a:pt x="65" y="205"/>
                    </a:lnTo>
                    <a:lnTo>
                      <a:pt x="76" y="211"/>
                    </a:lnTo>
                    <a:lnTo>
                      <a:pt x="88" y="216"/>
                    </a:lnTo>
                    <a:lnTo>
                      <a:pt x="97" y="220"/>
                    </a:lnTo>
                    <a:lnTo>
                      <a:pt x="107" y="226"/>
                    </a:lnTo>
                    <a:lnTo>
                      <a:pt x="118" y="230"/>
                    </a:lnTo>
                    <a:lnTo>
                      <a:pt x="128" y="233"/>
                    </a:lnTo>
                    <a:lnTo>
                      <a:pt x="122" y="232"/>
                    </a:lnTo>
                    <a:lnTo>
                      <a:pt x="114" y="230"/>
                    </a:lnTo>
                    <a:lnTo>
                      <a:pt x="105" y="228"/>
                    </a:lnTo>
                    <a:lnTo>
                      <a:pt x="95" y="224"/>
                    </a:lnTo>
                    <a:lnTo>
                      <a:pt x="84" y="220"/>
                    </a:lnTo>
                    <a:lnTo>
                      <a:pt x="75" y="216"/>
                    </a:lnTo>
                    <a:lnTo>
                      <a:pt x="65" y="214"/>
                    </a:lnTo>
                    <a:lnTo>
                      <a:pt x="61" y="211"/>
                    </a:lnTo>
                    <a:lnTo>
                      <a:pt x="67" y="216"/>
                    </a:lnTo>
                    <a:lnTo>
                      <a:pt x="78" y="220"/>
                    </a:lnTo>
                    <a:lnTo>
                      <a:pt x="82" y="222"/>
                    </a:lnTo>
                    <a:lnTo>
                      <a:pt x="90" y="226"/>
                    </a:lnTo>
                    <a:lnTo>
                      <a:pt x="95" y="228"/>
                    </a:lnTo>
                    <a:lnTo>
                      <a:pt x="103" y="232"/>
                    </a:lnTo>
                    <a:lnTo>
                      <a:pt x="109" y="233"/>
                    </a:lnTo>
                    <a:lnTo>
                      <a:pt x="118" y="235"/>
                    </a:lnTo>
                    <a:lnTo>
                      <a:pt x="124" y="237"/>
                    </a:lnTo>
                    <a:lnTo>
                      <a:pt x="133" y="241"/>
                    </a:lnTo>
                    <a:lnTo>
                      <a:pt x="141" y="243"/>
                    </a:lnTo>
                    <a:lnTo>
                      <a:pt x="151" y="247"/>
                    </a:lnTo>
                    <a:lnTo>
                      <a:pt x="160" y="249"/>
                    </a:lnTo>
                    <a:lnTo>
                      <a:pt x="171" y="251"/>
                    </a:lnTo>
                    <a:lnTo>
                      <a:pt x="179" y="254"/>
                    </a:lnTo>
                    <a:lnTo>
                      <a:pt x="189" y="256"/>
                    </a:lnTo>
                    <a:lnTo>
                      <a:pt x="200" y="258"/>
                    </a:lnTo>
                    <a:lnTo>
                      <a:pt x="211" y="260"/>
                    </a:lnTo>
                    <a:lnTo>
                      <a:pt x="219" y="262"/>
                    </a:lnTo>
                    <a:lnTo>
                      <a:pt x="230" y="264"/>
                    </a:lnTo>
                    <a:lnTo>
                      <a:pt x="242" y="266"/>
                    </a:lnTo>
                    <a:lnTo>
                      <a:pt x="253" y="270"/>
                    </a:lnTo>
                    <a:lnTo>
                      <a:pt x="265" y="270"/>
                    </a:lnTo>
                    <a:lnTo>
                      <a:pt x="276" y="271"/>
                    </a:lnTo>
                    <a:lnTo>
                      <a:pt x="287" y="273"/>
                    </a:lnTo>
                    <a:lnTo>
                      <a:pt x="299" y="275"/>
                    </a:lnTo>
                    <a:lnTo>
                      <a:pt x="310" y="277"/>
                    </a:lnTo>
                    <a:lnTo>
                      <a:pt x="322" y="279"/>
                    </a:lnTo>
                    <a:lnTo>
                      <a:pt x="333" y="281"/>
                    </a:lnTo>
                    <a:lnTo>
                      <a:pt x="346" y="283"/>
                    </a:lnTo>
                    <a:lnTo>
                      <a:pt x="358" y="283"/>
                    </a:lnTo>
                    <a:lnTo>
                      <a:pt x="369" y="285"/>
                    </a:lnTo>
                    <a:lnTo>
                      <a:pt x="380" y="285"/>
                    </a:lnTo>
                    <a:lnTo>
                      <a:pt x="392" y="287"/>
                    </a:lnTo>
                    <a:lnTo>
                      <a:pt x="401" y="287"/>
                    </a:lnTo>
                    <a:lnTo>
                      <a:pt x="413" y="289"/>
                    </a:lnTo>
                    <a:lnTo>
                      <a:pt x="424" y="289"/>
                    </a:lnTo>
                    <a:lnTo>
                      <a:pt x="437" y="290"/>
                    </a:lnTo>
                    <a:lnTo>
                      <a:pt x="447" y="290"/>
                    </a:lnTo>
                    <a:lnTo>
                      <a:pt x="458" y="290"/>
                    </a:lnTo>
                    <a:lnTo>
                      <a:pt x="468" y="290"/>
                    </a:lnTo>
                    <a:lnTo>
                      <a:pt x="479" y="290"/>
                    </a:lnTo>
                    <a:lnTo>
                      <a:pt x="491" y="290"/>
                    </a:lnTo>
                    <a:lnTo>
                      <a:pt x="500" y="290"/>
                    </a:lnTo>
                    <a:lnTo>
                      <a:pt x="510" y="290"/>
                    </a:lnTo>
                    <a:lnTo>
                      <a:pt x="521" y="290"/>
                    </a:lnTo>
                    <a:lnTo>
                      <a:pt x="529" y="289"/>
                    </a:lnTo>
                    <a:lnTo>
                      <a:pt x="538" y="289"/>
                    </a:lnTo>
                    <a:lnTo>
                      <a:pt x="548" y="287"/>
                    </a:lnTo>
                    <a:lnTo>
                      <a:pt x="557" y="287"/>
                    </a:lnTo>
                    <a:lnTo>
                      <a:pt x="565" y="285"/>
                    </a:lnTo>
                    <a:lnTo>
                      <a:pt x="572" y="285"/>
                    </a:lnTo>
                    <a:lnTo>
                      <a:pt x="580" y="283"/>
                    </a:lnTo>
                    <a:lnTo>
                      <a:pt x="589" y="283"/>
                    </a:lnTo>
                    <a:lnTo>
                      <a:pt x="595" y="281"/>
                    </a:lnTo>
                    <a:lnTo>
                      <a:pt x="601" y="277"/>
                    </a:lnTo>
                    <a:lnTo>
                      <a:pt x="607" y="275"/>
                    </a:lnTo>
                    <a:lnTo>
                      <a:pt x="614" y="273"/>
                    </a:lnTo>
                    <a:lnTo>
                      <a:pt x="624" y="270"/>
                    </a:lnTo>
                    <a:lnTo>
                      <a:pt x="633" y="264"/>
                    </a:lnTo>
                    <a:lnTo>
                      <a:pt x="624" y="262"/>
                    </a:lnTo>
                    <a:lnTo>
                      <a:pt x="614" y="262"/>
                    </a:lnTo>
                    <a:lnTo>
                      <a:pt x="605" y="264"/>
                    </a:lnTo>
                    <a:lnTo>
                      <a:pt x="599" y="264"/>
                    </a:lnTo>
                    <a:lnTo>
                      <a:pt x="593" y="264"/>
                    </a:lnTo>
                    <a:lnTo>
                      <a:pt x="588" y="266"/>
                    </a:lnTo>
                    <a:lnTo>
                      <a:pt x="580" y="268"/>
                    </a:lnTo>
                    <a:lnTo>
                      <a:pt x="574" y="268"/>
                    </a:lnTo>
                    <a:lnTo>
                      <a:pt x="567" y="270"/>
                    </a:lnTo>
                    <a:lnTo>
                      <a:pt x="559" y="270"/>
                    </a:lnTo>
                    <a:lnTo>
                      <a:pt x="551" y="271"/>
                    </a:lnTo>
                    <a:lnTo>
                      <a:pt x="544" y="271"/>
                    </a:lnTo>
                    <a:lnTo>
                      <a:pt x="538" y="273"/>
                    </a:lnTo>
                    <a:lnTo>
                      <a:pt x="531" y="273"/>
                    </a:lnTo>
                    <a:lnTo>
                      <a:pt x="523" y="275"/>
                    </a:lnTo>
                    <a:lnTo>
                      <a:pt x="515" y="275"/>
                    </a:lnTo>
                    <a:lnTo>
                      <a:pt x="508" y="277"/>
                    </a:lnTo>
                    <a:lnTo>
                      <a:pt x="500" y="277"/>
                    </a:lnTo>
                    <a:lnTo>
                      <a:pt x="494" y="277"/>
                    </a:lnTo>
                    <a:lnTo>
                      <a:pt x="485" y="277"/>
                    </a:lnTo>
                    <a:lnTo>
                      <a:pt x="479" y="279"/>
                    </a:lnTo>
                    <a:lnTo>
                      <a:pt x="474" y="279"/>
                    </a:lnTo>
                    <a:lnTo>
                      <a:pt x="468" y="281"/>
                    </a:lnTo>
                    <a:lnTo>
                      <a:pt x="462" y="279"/>
                    </a:lnTo>
                    <a:lnTo>
                      <a:pt x="455" y="279"/>
                    </a:lnTo>
                    <a:lnTo>
                      <a:pt x="449" y="277"/>
                    </a:lnTo>
                    <a:lnTo>
                      <a:pt x="445" y="277"/>
                    </a:lnTo>
                    <a:lnTo>
                      <a:pt x="436" y="275"/>
                    </a:lnTo>
                    <a:lnTo>
                      <a:pt x="430" y="273"/>
                    </a:lnTo>
                    <a:lnTo>
                      <a:pt x="434" y="273"/>
                    </a:lnTo>
                    <a:lnTo>
                      <a:pt x="437" y="273"/>
                    </a:lnTo>
                    <a:lnTo>
                      <a:pt x="441" y="273"/>
                    </a:lnTo>
                    <a:lnTo>
                      <a:pt x="449" y="273"/>
                    </a:lnTo>
                    <a:lnTo>
                      <a:pt x="453" y="273"/>
                    </a:lnTo>
                    <a:lnTo>
                      <a:pt x="460" y="273"/>
                    </a:lnTo>
                    <a:lnTo>
                      <a:pt x="466" y="273"/>
                    </a:lnTo>
                    <a:lnTo>
                      <a:pt x="475" y="273"/>
                    </a:lnTo>
                    <a:lnTo>
                      <a:pt x="481" y="271"/>
                    </a:lnTo>
                    <a:lnTo>
                      <a:pt x="487" y="271"/>
                    </a:lnTo>
                    <a:lnTo>
                      <a:pt x="493" y="270"/>
                    </a:lnTo>
                    <a:lnTo>
                      <a:pt x="498" y="270"/>
                    </a:lnTo>
                    <a:lnTo>
                      <a:pt x="508" y="268"/>
                    </a:lnTo>
                    <a:lnTo>
                      <a:pt x="512" y="264"/>
                    </a:lnTo>
                    <a:lnTo>
                      <a:pt x="504" y="266"/>
                    </a:lnTo>
                    <a:lnTo>
                      <a:pt x="494" y="268"/>
                    </a:lnTo>
                    <a:lnTo>
                      <a:pt x="485" y="268"/>
                    </a:lnTo>
                    <a:lnTo>
                      <a:pt x="475" y="268"/>
                    </a:lnTo>
                    <a:lnTo>
                      <a:pt x="464" y="268"/>
                    </a:lnTo>
                    <a:lnTo>
                      <a:pt x="455" y="268"/>
                    </a:lnTo>
                    <a:lnTo>
                      <a:pt x="449" y="268"/>
                    </a:lnTo>
                    <a:lnTo>
                      <a:pt x="443" y="268"/>
                    </a:lnTo>
                    <a:lnTo>
                      <a:pt x="437" y="268"/>
                    </a:lnTo>
                    <a:lnTo>
                      <a:pt x="432" y="270"/>
                    </a:lnTo>
                    <a:lnTo>
                      <a:pt x="426" y="268"/>
                    </a:lnTo>
                    <a:lnTo>
                      <a:pt x="420" y="268"/>
                    </a:lnTo>
                    <a:lnTo>
                      <a:pt x="413" y="268"/>
                    </a:lnTo>
                    <a:lnTo>
                      <a:pt x="409" y="268"/>
                    </a:lnTo>
                    <a:lnTo>
                      <a:pt x="398" y="268"/>
                    </a:lnTo>
                    <a:lnTo>
                      <a:pt x="388" y="268"/>
                    </a:lnTo>
                    <a:lnTo>
                      <a:pt x="379" y="266"/>
                    </a:lnTo>
                    <a:lnTo>
                      <a:pt x="369" y="266"/>
                    </a:lnTo>
                    <a:lnTo>
                      <a:pt x="363" y="264"/>
                    </a:lnTo>
                    <a:lnTo>
                      <a:pt x="358" y="264"/>
                    </a:lnTo>
                    <a:lnTo>
                      <a:pt x="363" y="264"/>
                    </a:lnTo>
                    <a:lnTo>
                      <a:pt x="367" y="262"/>
                    </a:lnTo>
                    <a:lnTo>
                      <a:pt x="373" y="262"/>
                    </a:lnTo>
                    <a:lnTo>
                      <a:pt x="380" y="262"/>
                    </a:lnTo>
                    <a:lnTo>
                      <a:pt x="388" y="262"/>
                    </a:lnTo>
                    <a:lnTo>
                      <a:pt x="398" y="262"/>
                    </a:lnTo>
                    <a:lnTo>
                      <a:pt x="407" y="262"/>
                    </a:lnTo>
                    <a:lnTo>
                      <a:pt x="415" y="260"/>
                    </a:lnTo>
                    <a:lnTo>
                      <a:pt x="422" y="260"/>
                    </a:lnTo>
                    <a:lnTo>
                      <a:pt x="430" y="260"/>
                    </a:lnTo>
                    <a:lnTo>
                      <a:pt x="437" y="260"/>
                    </a:lnTo>
                    <a:lnTo>
                      <a:pt x="443" y="260"/>
                    </a:lnTo>
                    <a:lnTo>
                      <a:pt x="449" y="260"/>
                    </a:lnTo>
                    <a:lnTo>
                      <a:pt x="451" y="260"/>
                    </a:lnTo>
                    <a:lnTo>
                      <a:pt x="453" y="260"/>
                    </a:lnTo>
                    <a:lnTo>
                      <a:pt x="462" y="260"/>
                    </a:lnTo>
                    <a:lnTo>
                      <a:pt x="474" y="258"/>
                    </a:lnTo>
                    <a:lnTo>
                      <a:pt x="483" y="258"/>
                    </a:lnTo>
                    <a:lnTo>
                      <a:pt x="494" y="258"/>
                    </a:lnTo>
                    <a:lnTo>
                      <a:pt x="504" y="256"/>
                    </a:lnTo>
                    <a:lnTo>
                      <a:pt x="513" y="256"/>
                    </a:lnTo>
                    <a:lnTo>
                      <a:pt x="525" y="254"/>
                    </a:lnTo>
                    <a:lnTo>
                      <a:pt x="536" y="254"/>
                    </a:lnTo>
                    <a:lnTo>
                      <a:pt x="546" y="252"/>
                    </a:lnTo>
                    <a:lnTo>
                      <a:pt x="557" y="251"/>
                    </a:lnTo>
                    <a:lnTo>
                      <a:pt x="565" y="249"/>
                    </a:lnTo>
                    <a:lnTo>
                      <a:pt x="576" y="247"/>
                    </a:lnTo>
                    <a:lnTo>
                      <a:pt x="588" y="245"/>
                    </a:lnTo>
                    <a:lnTo>
                      <a:pt x="599" y="243"/>
                    </a:lnTo>
                    <a:lnTo>
                      <a:pt x="608" y="241"/>
                    </a:lnTo>
                    <a:lnTo>
                      <a:pt x="620" y="239"/>
                    </a:lnTo>
                    <a:lnTo>
                      <a:pt x="629" y="235"/>
                    </a:lnTo>
                    <a:lnTo>
                      <a:pt x="639" y="233"/>
                    </a:lnTo>
                    <a:lnTo>
                      <a:pt x="646" y="232"/>
                    </a:lnTo>
                    <a:lnTo>
                      <a:pt x="656" y="230"/>
                    </a:lnTo>
                    <a:lnTo>
                      <a:pt x="662" y="226"/>
                    </a:lnTo>
                    <a:lnTo>
                      <a:pt x="671" y="222"/>
                    </a:lnTo>
                    <a:lnTo>
                      <a:pt x="679" y="220"/>
                    </a:lnTo>
                    <a:lnTo>
                      <a:pt x="688" y="216"/>
                    </a:lnTo>
                    <a:lnTo>
                      <a:pt x="683" y="216"/>
                    </a:lnTo>
                    <a:lnTo>
                      <a:pt x="675" y="216"/>
                    </a:lnTo>
                    <a:lnTo>
                      <a:pt x="667" y="216"/>
                    </a:lnTo>
                    <a:lnTo>
                      <a:pt x="662" y="216"/>
                    </a:lnTo>
                    <a:lnTo>
                      <a:pt x="654" y="216"/>
                    </a:lnTo>
                    <a:lnTo>
                      <a:pt x="648" y="218"/>
                    </a:lnTo>
                    <a:lnTo>
                      <a:pt x="641" y="218"/>
                    </a:lnTo>
                    <a:lnTo>
                      <a:pt x="635" y="220"/>
                    </a:lnTo>
                    <a:lnTo>
                      <a:pt x="627" y="222"/>
                    </a:lnTo>
                    <a:lnTo>
                      <a:pt x="620" y="224"/>
                    </a:lnTo>
                    <a:lnTo>
                      <a:pt x="614" y="226"/>
                    </a:lnTo>
                    <a:lnTo>
                      <a:pt x="607" y="228"/>
                    </a:lnTo>
                    <a:lnTo>
                      <a:pt x="601" y="228"/>
                    </a:lnTo>
                    <a:lnTo>
                      <a:pt x="593" y="230"/>
                    </a:lnTo>
                    <a:lnTo>
                      <a:pt x="588" y="230"/>
                    </a:lnTo>
                    <a:lnTo>
                      <a:pt x="580" y="232"/>
                    </a:lnTo>
                    <a:lnTo>
                      <a:pt x="570" y="232"/>
                    </a:lnTo>
                    <a:lnTo>
                      <a:pt x="561" y="232"/>
                    </a:lnTo>
                    <a:lnTo>
                      <a:pt x="550" y="232"/>
                    </a:lnTo>
                    <a:lnTo>
                      <a:pt x="540" y="233"/>
                    </a:lnTo>
                    <a:lnTo>
                      <a:pt x="531" y="233"/>
                    </a:lnTo>
                    <a:lnTo>
                      <a:pt x="521" y="233"/>
                    </a:lnTo>
                    <a:lnTo>
                      <a:pt x="512" y="233"/>
                    </a:lnTo>
                    <a:lnTo>
                      <a:pt x="502" y="235"/>
                    </a:lnTo>
                    <a:lnTo>
                      <a:pt x="493" y="235"/>
                    </a:lnTo>
                    <a:lnTo>
                      <a:pt x="481" y="235"/>
                    </a:lnTo>
                    <a:lnTo>
                      <a:pt x="474" y="235"/>
                    </a:lnTo>
                    <a:lnTo>
                      <a:pt x="464" y="235"/>
                    </a:lnTo>
                    <a:lnTo>
                      <a:pt x="453" y="235"/>
                    </a:lnTo>
                    <a:lnTo>
                      <a:pt x="443" y="237"/>
                    </a:lnTo>
                    <a:lnTo>
                      <a:pt x="434" y="239"/>
                    </a:lnTo>
                    <a:lnTo>
                      <a:pt x="424" y="241"/>
                    </a:lnTo>
                    <a:lnTo>
                      <a:pt x="422" y="241"/>
                    </a:lnTo>
                    <a:lnTo>
                      <a:pt x="418" y="241"/>
                    </a:lnTo>
                    <a:lnTo>
                      <a:pt x="411" y="241"/>
                    </a:lnTo>
                    <a:lnTo>
                      <a:pt x="405" y="241"/>
                    </a:lnTo>
                    <a:lnTo>
                      <a:pt x="396" y="239"/>
                    </a:lnTo>
                    <a:lnTo>
                      <a:pt x="386" y="239"/>
                    </a:lnTo>
                    <a:lnTo>
                      <a:pt x="379" y="237"/>
                    </a:lnTo>
                    <a:lnTo>
                      <a:pt x="369" y="237"/>
                    </a:lnTo>
                    <a:lnTo>
                      <a:pt x="358" y="235"/>
                    </a:lnTo>
                    <a:lnTo>
                      <a:pt x="350" y="235"/>
                    </a:lnTo>
                    <a:lnTo>
                      <a:pt x="341" y="233"/>
                    </a:lnTo>
                    <a:lnTo>
                      <a:pt x="333" y="233"/>
                    </a:lnTo>
                    <a:lnTo>
                      <a:pt x="327" y="232"/>
                    </a:lnTo>
                    <a:lnTo>
                      <a:pt x="323" y="232"/>
                    </a:lnTo>
                    <a:lnTo>
                      <a:pt x="322" y="230"/>
                    </a:lnTo>
                    <a:lnTo>
                      <a:pt x="323" y="228"/>
                    </a:lnTo>
                    <a:lnTo>
                      <a:pt x="329" y="228"/>
                    </a:lnTo>
                    <a:lnTo>
                      <a:pt x="337" y="228"/>
                    </a:lnTo>
                    <a:lnTo>
                      <a:pt x="344" y="228"/>
                    </a:lnTo>
                    <a:lnTo>
                      <a:pt x="352" y="228"/>
                    </a:lnTo>
                    <a:lnTo>
                      <a:pt x="360" y="228"/>
                    </a:lnTo>
                    <a:lnTo>
                      <a:pt x="367" y="228"/>
                    </a:lnTo>
                    <a:lnTo>
                      <a:pt x="375" y="228"/>
                    </a:lnTo>
                    <a:lnTo>
                      <a:pt x="382" y="230"/>
                    </a:lnTo>
                    <a:lnTo>
                      <a:pt x="390" y="230"/>
                    </a:lnTo>
                    <a:lnTo>
                      <a:pt x="398" y="230"/>
                    </a:lnTo>
                    <a:lnTo>
                      <a:pt x="405" y="230"/>
                    </a:lnTo>
                    <a:lnTo>
                      <a:pt x="413" y="230"/>
                    </a:lnTo>
                    <a:lnTo>
                      <a:pt x="420" y="230"/>
                    </a:lnTo>
                    <a:lnTo>
                      <a:pt x="428" y="230"/>
                    </a:lnTo>
                    <a:lnTo>
                      <a:pt x="436" y="230"/>
                    </a:lnTo>
                    <a:lnTo>
                      <a:pt x="443" y="230"/>
                    </a:lnTo>
                    <a:lnTo>
                      <a:pt x="451" y="230"/>
                    </a:lnTo>
                    <a:lnTo>
                      <a:pt x="458" y="230"/>
                    </a:lnTo>
                    <a:lnTo>
                      <a:pt x="466" y="230"/>
                    </a:lnTo>
                    <a:lnTo>
                      <a:pt x="474" y="230"/>
                    </a:lnTo>
                    <a:lnTo>
                      <a:pt x="481" y="228"/>
                    </a:lnTo>
                    <a:lnTo>
                      <a:pt x="489" y="228"/>
                    </a:lnTo>
                    <a:lnTo>
                      <a:pt x="496" y="228"/>
                    </a:lnTo>
                    <a:lnTo>
                      <a:pt x="504" y="228"/>
                    </a:lnTo>
                    <a:lnTo>
                      <a:pt x="512" y="228"/>
                    </a:lnTo>
                    <a:lnTo>
                      <a:pt x="519" y="226"/>
                    </a:lnTo>
                    <a:lnTo>
                      <a:pt x="527" y="226"/>
                    </a:lnTo>
                    <a:lnTo>
                      <a:pt x="534" y="226"/>
                    </a:lnTo>
                    <a:lnTo>
                      <a:pt x="542" y="224"/>
                    </a:lnTo>
                    <a:lnTo>
                      <a:pt x="550" y="222"/>
                    </a:lnTo>
                    <a:lnTo>
                      <a:pt x="557" y="222"/>
                    </a:lnTo>
                    <a:lnTo>
                      <a:pt x="565" y="222"/>
                    </a:lnTo>
                    <a:lnTo>
                      <a:pt x="572" y="220"/>
                    </a:lnTo>
                    <a:lnTo>
                      <a:pt x="580" y="218"/>
                    </a:lnTo>
                    <a:lnTo>
                      <a:pt x="589" y="216"/>
                    </a:lnTo>
                    <a:lnTo>
                      <a:pt x="601" y="214"/>
                    </a:lnTo>
                    <a:lnTo>
                      <a:pt x="608" y="211"/>
                    </a:lnTo>
                    <a:lnTo>
                      <a:pt x="618" y="207"/>
                    </a:lnTo>
                    <a:lnTo>
                      <a:pt x="627" y="205"/>
                    </a:lnTo>
                    <a:lnTo>
                      <a:pt x="635" y="201"/>
                    </a:lnTo>
                    <a:lnTo>
                      <a:pt x="629" y="201"/>
                    </a:lnTo>
                    <a:lnTo>
                      <a:pt x="620" y="201"/>
                    </a:lnTo>
                    <a:lnTo>
                      <a:pt x="614" y="201"/>
                    </a:lnTo>
                    <a:lnTo>
                      <a:pt x="608" y="201"/>
                    </a:lnTo>
                    <a:lnTo>
                      <a:pt x="605" y="201"/>
                    </a:lnTo>
                    <a:lnTo>
                      <a:pt x="603" y="201"/>
                    </a:lnTo>
                    <a:lnTo>
                      <a:pt x="597" y="201"/>
                    </a:lnTo>
                    <a:lnTo>
                      <a:pt x="591" y="201"/>
                    </a:lnTo>
                    <a:lnTo>
                      <a:pt x="586" y="203"/>
                    </a:lnTo>
                    <a:lnTo>
                      <a:pt x="578" y="205"/>
                    </a:lnTo>
                    <a:lnTo>
                      <a:pt x="570" y="205"/>
                    </a:lnTo>
                    <a:lnTo>
                      <a:pt x="563" y="207"/>
                    </a:lnTo>
                    <a:lnTo>
                      <a:pt x="555" y="207"/>
                    </a:lnTo>
                    <a:lnTo>
                      <a:pt x="548" y="209"/>
                    </a:lnTo>
                    <a:lnTo>
                      <a:pt x="538" y="209"/>
                    </a:lnTo>
                    <a:lnTo>
                      <a:pt x="532" y="211"/>
                    </a:lnTo>
                    <a:lnTo>
                      <a:pt x="523" y="211"/>
                    </a:lnTo>
                    <a:lnTo>
                      <a:pt x="517" y="214"/>
                    </a:lnTo>
                    <a:lnTo>
                      <a:pt x="512" y="214"/>
                    </a:lnTo>
                    <a:lnTo>
                      <a:pt x="506" y="214"/>
                    </a:lnTo>
                    <a:lnTo>
                      <a:pt x="502" y="214"/>
                    </a:lnTo>
                    <a:lnTo>
                      <a:pt x="500" y="214"/>
                    </a:lnTo>
                    <a:lnTo>
                      <a:pt x="491" y="213"/>
                    </a:lnTo>
                    <a:lnTo>
                      <a:pt x="481" y="211"/>
                    </a:lnTo>
                    <a:lnTo>
                      <a:pt x="472" y="209"/>
                    </a:lnTo>
                    <a:lnTo>
                      <a:pt x="462" y="209"/>
                    </a:lnTo>
                    <a:lnTo>
                      <a:pt x="453" y="209"/>
                    </a:lnTo>
                    <a:lnTo>
                      <a:pt x="443" y="207"/>
                    </a:lnTo>
                    <a:lnTo>
                      <a:pt x="434" y="207"/>
                    </a:lnTo>
                    <a:lnTo>
                      <a:pt x="424" y="207"/>
                    </a:lnTo>
                    <a:lnTo>
                      <a:pt x="415" y="205"/>
                    </a:lnTo>
                    <a:lnTo>
                      <a:pt x="407" y="205"/>
                    </a:lnTo>
                    <a:lnTo>
                      <a:pt x="398" y="205"/>
                    </a:lnTo>
                    <a:lnTo>
                      <a:pt x="388" y="205"/>
                    </a:lnTo>
                    <a:lnTo>
                      <a:pt x="379" y="205"/>
                    </a:lnTo>
                    <a:lnTo>
                      <a:pt x="369" y="205"/>
                    </a:lnTo>
                    <a:lnTo>
                      <a:pt x="360" y="205"/>
                    </a:lnTo>
                    <a:lnTo>
                      <a:pt x="352" y="205"/>
                    </a:lnTo>
                    <a:lnTo>
                      <a:pt x="341" y="203"/>
                    </a:lnTo>
                    <a:lnTo>
                      <a:pt x="331" y="203"/>
                    </a:lnTo>
                    <a:lnTo>
                      <a:pt x="323" y="203"/>
                    </a:lnTo>
                    <a:lnTo>
                      <a:pt x="314" y="203"/>
                    </a:lnTo>
                    <a:lnTo>
                      <a:pt x="303" y="201"/>
                    </a:lnTo>
                    <a:lnTo>
                      <a:pt x="295" y="201"/>
                    </a:lnTo>
                    <a:lnTo>
                      <a:pt x="285" y="201"/>
                    </a:lnTo>
                    <a:lnTo>
                      <a:pt x="276" y="201"/>
                    </a:lnTo>
                    <a:lnTo>
                      <a:pt x="266" y="199"/>
                    </a:lnTo>
                    <a:lnTo>
                      <a:pt x="257" y="197"/>
                    </a:lnTo>
                    <a:lnTo>
                      <a:pt x="247" y="195"/>
                    </a:lnTo>
                    <a:lnTo>
                      <a:pt x="238" y="195"/>
                    </a:lnTo>
                    <a:lnTo>
                      <a:pt x="228" y="194"/>
                    </a:lnTo>
                    <a:lnTo>
                      <a:pt x="219" y="192"/>
                    </a:lnTo>
                    <a:lnTo>
                      <a:pt x="211" y="190"/>
                    </a:lnTo>
                    <a:lnTo>
                      <a:pt x="202" y="190"/>
                    </a:lnTo>
                    <a:lnTo>
                      <a:pt x="190" y="186"/>
                    </a:lnTo>
                    <a:lnTo>
                      <a:pt x="183" y="182"/>
                    </a:lnTo>
                    <a:lnTo>
                      <a:pt x="171" y="180"/>
                    </a:lnTo>
                    <a:lnTo>
                      <a:pt x="162" y="176"/>
                    </a:lnTo>
                    <a:lnTo>
                      <a:pt x="152" y="173"/>
                    </a:lnTo>
                    <a:lnTo>
                      <a:pt x="145" y="171"/>
                    </a:lnTo>
                    <a:lnTo>
                      <a:pt x="135" y="165"/>
                    </a:lnTo>
                    <a:lnTo>
                      <a:pt x="128" y="163"/>
                    </a:lnTo>
                    <a:lnTo>
                      <a:pt x="118" y="156"/>
                    </a:lnTo>
                    <a:lnTo>
                      <a:pt x="109" y="152"/>
                    </a:lnTo>
                    <a:lnTo>
                      <a:pt x="103" y="146"/>
                    </a:lnTo>
                    <a:lnTo>
                      <a:pt x="95" y="138"/>
                    </a:lnTo>
                    <a:lnTo>
                      <a:pt x="90" y="131"/>
                    </a:lnTo>
                    <a:lnTo>
                      <a:pt x="84" y="123"/>
                    </a:lnTo>
                    <a:lnTo>
                      <a:pt x="82" y="114"/>
                    </a:lnTo>
                    <a:lnTo>
                      <a:pt x="80" y="104"/>
                    </a:lnTo>
                    <a:lnTo>
                      <a:pt x="78" y="95"/>
                    </a:lnTo>
                    <a:lnTo>
                      <a:pt x="78" y="87"/>
                    </a:lnTo>
                    <a:lnTo>
                      <a:pt x="80" y="81"/>
                    </a:lnTo>
                    <a:lnTo>
                      <a:pt x="84" y="74"/>
                    </a:lnTo>
                    <a:lnTo>
                      <a:pt x="90" y="68"/>
                    </a:lnTo>
                    <a:lnTo>
                      <a:pt x="95" y="60"/>
                    </a:lnTo>
                    <a:lnTo>
                      <a:pt x="101" y="55"/>
                    </a:lnTo>
                    <a:lnTo>
                      <a:pt x="111" y="51"/>
                    </a:lnTo>
                    <a:lnTo>
                      <a:pt x="8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58" name="Freeform 152"/>
              <p:cNvSpPr>
                <a:spLocks/>
              </p:cNvSpPr>
              <p:nvPr/>
            </p:nvSpPr>
            <p:spPr bwMode="auto">
              <a:xfrm>
                <a:off x="1624" y="2087"/>
                <a:ext cx="425" cy="186"/>
              </a:xfrm>
              <a:custGeom>
                <a:avLst/>
                <a:gdLst>
                  <a:gd name="T0" fmla="*/ 95 w 849"/>
                  <a:gd name="T1" fmla="*/ 120 h 373"/>
                  <a:gd name="T2" fmla="*/ 150 w 849"/>
                  <a:gd name="T3" fmla="*/ 103 h 373"/>
                  <a:gd name="T4" fmla="*/ 209 w 849"/>
                  <a:gd name="T5" fmla="*/ 90 h 373"/>
                  <a:gd name="T6" fmla="*/ 266 w 849"/>
                  <a:gd name="T7" fmla="*/ 80 h 373"/>
                  <a:gd name="T8" fmla="*/ 338 w 849"/>
                  <a:gd name="T9" fmla="*/ 76 h 373"/>
                  <a:gd name="T10" fmla="*/ 410 w 849"/>
                  <a:gd name="T11" fmla="*/ 78 h 373"/>
                  <a:gd name="T12" fmla="*/ 477 w 849"/>
                  <a:gd name="T13" fmla="*/ 80 h 373"/>
                  <a:gd name="T14" fmla="*/ 524 w 849"/>
                  <a:gd name="T15" fmla="*/ 88 h 373"/>
                  <a:gd name="T16" fmla="*/ 581 w 849"/>
                  <a:gd name="T17" fmla="*/ 95 h 373"/>
                  <a:gd name="T18" fmla="*/ 636 w 849"/>
                  <a:gd name="T19" fmla="*/ 109 h 373"/>
                  <a:gd name="T20" fmla="*/ 686 w 849"/>
                  <a:gd name="T21" fmla="*/ 126 h 373"/>
                  <a:gd name="T22" fmla="*/ 739 w 849"/>
                  <a:gd name="T23" fmla="*/ 170 h 373"/>
                  <a:gd name="T24" fmla="*/ 722 w 849"/>
                  <a:gd name="T25" fmla="*/ 223 h 373"/>
                  <a:gd name="T26" fmla="*/ 661 w 849"/>
                  <a:gd name="T27" fmla="*/ 255 h 373"/>
                  <a:gd name="T28" fmla="*/ 589 w 849"/>
                  <a:gd name="T29" fmla="*/ 282 h 373"/>
                  <a:gd name="T30" fmla="*/ 537 w 849"/>
                  <a:gd name="T31" fmla="*/ 301 h 373"/>
                  <a:gd name="T32" fmla="*/ 585 w 849"/>
                  <a:gd name="T33" fmla="*/ 287 h 373"/>
                  <a:gd name="T34" fmla="*/ 640 w 849"/>
                  <a:gd name="T35" fmla="*/ 268 h 373"/>
                  <a:gd name="T36" fmla="*/ 697 w 849"/>
                  <a:gd name="T37" fmla="*/ 244 h 373"/>
                  <a:gd name="T38" fmla="*/ 744 w 849"/>
                  <a:gd name="T39" fmla="*/ 210 h 373"/>
                  <a:gd name="T40" fmla="*/ 727 w 849"/>
                  <a:gd name="T41" fmla="*/ 232 h 373"/>
                  <a:gd name="T42" fmla="*/ 663 w 849"/>
                  <a:gd name="T43" fmla="*/ 265 h 373"/>
                  <a:gd name="T44" fmla="*/ 606 w 849"/>
                  <a:gd name="T45" fmla="*/ 299 h 373"/>
                  <a:gd name="T46" fmla="*/ 535 w 849"/>
                  <a:gd name="T47" fmla="*/ 322 h 373"/>
                  <a:gd name="T48" fmla="*/ 532 w 849"/>
                  <a:gd name="T49" fmla="*/ 329 h 373"/>
                  <a:gd name="T50" fmla="*/ 600 w 849"/>
                  <a:gd name="T51" fmla="*/ 306 h 373"/>
                  <a:gd name="T52" fmla="*/ 672 w 849"/>
                  <a:gd name="T53" fmla="*/ 280 h 373"/>
                  <a:gd name="T54" fmla="*/ 746 w 849"/>
                  <a:gd name="T55" fmla="*/ 244 h 373"/>
                  <a:gd name="T56" fmla="*/ 678 w 849"/>
                  <a:gd name="T57" fmla="*/ 291 h 373"/>
                  <a:gd name="T58" fmla="*/ 621 w 849"/>
                  <a:gd name="T59" fmla="*/ 320 h 373"/>
                  <a:gd name="T60" fmla="*/ 553 w 849"/>
                  <a:gd name="T61" fmla="*/ 343 h 373"/>
                  <a:gd name="T62" fmla="*/ 496 w 849"/>
                  <a:gd name="T63" fmla="*/ 362 h 373"/>
                  <a:gd name="T64" fmla="*/ 520 w 849"/>
                  <a:gd name="T65" fmla="*/ 365 h 373"/>
                  <a:gd name="T66" fmla="*/ 573 w 849"/>
                  <a:gd name="T67" fmla="*/ 350 h 373"/>
                  <a:gd name="T68" fmla="*/ 629 w 849"/>
                  <a:gd name="T69" fmla="*/ 333 h 373"/>
                  <a:gd name="T70" fmla="*/ 678 w 849"/>
                  <a:gd name="T71" fmla="*/ 316 h 373"/>
                  <a:gd name="T72" fmla="*/ 725 w 849"/>
                  <a:gd name="T73" fmla="*/ 299 h 373"/>
                  <a:gd name="T74" fmla="*/ 689 w 849"/>
                  <a:gd name="T75" fmla="*/ 325 h 373"/>
                  <a:gd name="T76" fmla="*/ 743 w 849"/>
                  <a:gd name="T77" fmla="*/ 306 h 373"/>
                  <a:gd name="T78" fmla="*/ 794 w 849"/>
                  <a:gd name="T79" fmla="*/ 267 h 373"/>
                  <a:gd name="T80" fmla="*/ 824 w 849"/>
                  <a:gd name="T81" fmla="*/ 213 h 373"/>
                  <a:gd name="T82" fmla="*/ 815 w 849"/>
                  <a:gd name="T83" fmla="*/ 152 h 373"/>
                  <a:gd name="T84" fmla="*/ 781 w 849"/>
                  <a:gd name="T85" fmla="*/ 107 h 373"/>
                  <a:gd name="T86" fmla="*/ 720 w 849"/>
                  <a:gd name="T87" fmla="*/ 69 h 373"/>
                  <a:gd name="T88" fmla="*/ 667 w 849"/>
                  <a:gd name="T89" fmla="*/ 44 h 373"/>
                  <a:gd name="T90" fmla="*/ 699 w 849"/>
                  <a:gd name="T91" fmla="*/ 46 h 373"/>
                  <a:gd name="T92" fmla="*/ 750 w 849"/>
                  <a:gd name="T93" fmla="*/ 71 h 373"/>
                  <a:gd name="T94" fmla="*/ 811 w 849"/>
                  <a:gd name="T95" fmla="*/ 126 h 373"/>
                  <a:gd name="T96" fmla="*/ 838 w 849"/>
                  <a:gd name="T97" fmla="*/ 189 h 373"/>
                  <a:gd name="T98" fmla="*/ 836 w 849"/>
                  <a:gd name="T99" fmla="*/ 238 h 373"/>
                  <a:gd name="T100" fmla="*/ 834 w 849"/>
                  <a:gd name="T101" fmla="*/ 257 h 373"/>
                  <a:gd name="T102" fmla="*/ 849 w 849"/>
                  <a:gd name="T103" fmla="*/ 215 h 373"/>
                  <a:gd name="T104" fmla="*/ 839 w 849"/>
                  <a:gd name="T105" fmla="*/ 170 h 373"/>
                  <a:gd name="T106" fmla="*/ 809 w 849"/>
                  <a:gd name="T107" fmla="*/ 111 h 373"/>
                  <a:gd name="T108" fmla="*/ 746 w 849"/>
                  <a:gd name="T109" fmla="*/ 63 h 373"/>
                  <a:gd name="T110" fmla="*/ 663 w 849"/>
                  <a:gd name="T111" fmla="*/ 31 h 373"/>
                  <a:gd name="T112" fmla="*/ 568 w 849"/>
                  <a:gd name="T113" fmla="*/ 12 h 373"/>
                  <a:gd name="T114" fmla="*/ 465 w 849"/>
                  <a:gd name="T115" fmla="*/ 2 h 373"/>
                  <a:gd name="T116" fmla="*/ 364 w 849"/>
                  <a:gd name="T117" fmla="*/ 2 h 373"/>
                  <a:gd name="T118" fmla="*/ 273 w 849"/>
                  <a:gd name="T119" fmla="*/ 8 h 373"/>
                  <a:gd name="T120" fmla="*/ 201 w 849"/>
                  <a:gd name="T121" fmla="*/ 21 h 373"/>
                  <a:gd name="T122" fmla="*/ 133 w 849"/>
                  <a:gd name="T123" fmla="*/ 40 h 373"/>
                  <a:gd name="T124" fmla="*/ 49 w 849"/>
                  <a:gd name="T125" fmla="*/ 80 h 37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49"/>
                  <a:gd name="T190" fmla="*/ 0 h 373"/>
                  <a:gd name="T191" fmla="*/ 849 w 849"/>
                  <a:gd name="T192" fmla="*/ 373 h 37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49" h="373">
                    <a:moveTo>
                      <a:pt x="57" y="143"/>
                    </a:moveTo>
                    <a:lnTo>
                      <a:pt x="60" y="137"/>
                    </a:lnTo>
                    <a:lnTo>
                      <a:pt x="66" y="135"/>
                    </a:lnTo>
                    <a:lnTo>
                      <a:pt x="70" y="132"/>
                    </a:lnTo>
                    <a:lnTo>
                      <a:pt x="78" y="130"/>
                    </a:lnTo>
                    <a:lnTo>
                      <a:pt x="81" y="126"/>
                    </a:lnTo>
                    <a:lnTo>
                      <a:pt x="87" y="124"/>
                    </a:lnTo>
                    <a:lnTo>
                      <a:pt x="95" y="120"/>
                    </a:lnTo>
                    <a:lnTo>
                      <a:pt x="102" y="118"/>
                    </a:lnTo>
                    <a:lnTo>
                      <a:pt x="108" y="116"/>
                    </a:lnTo>
                    <a:lnTo>
                      <a:pt x="114" y="113"/>
                    </a:lnTo>
                    <a:lnTo>
                      <a:pt x="121" y="111"/>
                    </a:lnTo>
                    <a:lnTo>
                      <a:pt x="129" y="109"/>
                    </a:lnTo>
                    <a:lnTo>
                      <a:pt x="135" y="107"/>
                    </a:lnTo>
                    <a:lnTo>
                      <a:pt x="142" y="105"/>
                    </a:lnTo>
                    <a:lnTo>
                      <a:pt x="150" y="103"/>
                    </a:lnTo>
                    <a:lnTo>
                      <a:pt x="157" y="101"/>
                    </a:lnTo>
                    <a:lnTo>
                      <a:pt x="163" y="97"/>
                    </a:lnTo>
                    <a:lnTo>
                      <a:pt x="173" y="97"/>
                    </a:lnTo>
                    <a:lnTo>
                      <a:pt x="178" y="95"/>
                    </a:lnTo>
                    <a:lnTo>
                      <a:pt x="188" y="94"/>
                    </a:lnTo>
                    <a:lnTo>
                      <a:pt x="193" y="92"/>
                    </a:lnTo>
                    <a:lnTo>
                      <a:pt x="201" y="92"/>
                    </a:lnTo>
                    <a:lnTo>
                      <a:pt x="209" y="90"/>
                    </a:lnTo>
                    <a:lnTo>
                      <a:pt x="216" y="90"/>
                    </a:lnTo>
                    <a:lnTo>
                      <a:pt x="224" y="88"/>
                    </a:lnTo>
                    <a:lnTo>
                      <a:pt x="231" y="86"/>
                    </a:lnTo>
                    <a:lnTo>
                      <a:pt x="239" y="84"/>
                    </a:lnTo>
                    <a:lnTo>
                      <a:pt x="245" y="84"/>
                    </a:lnTo>
                    <a:lnTo>
                      <a:pt x="250" y="82"/>
                    </a:lnTo>
                    <a:lnTo>
                      <a:pt x="258" y="82"/>
                    </a:lnTo>
                    <a:lnTo>
                      <a:pt x="266" y="80"/>
                    </a:lnTo>
                    <a:lnTo>
                      <a:pt x="273" y="80"/>
                    </a:lnTo>
                    <a:lnTo>
                      <a:pt x="283" y="80"/>
                    </a:lnTo>
                    <a:lnTo>
                      <a:pt x="290" y="78"/>
                    </a:lnTo>
                    <a:lnTo>
                      <a:pt x="300" y="78"/>
                    </a:lnTo>
                    <a:lnTo>
                      <a:pt x="309" y="78"/>
                    </a:lnTo>
                    <a:lnTo>
                      <a:pt x="319" y="76"/>
                    </a:lnTo>
                    <a:lnTo>
                      <a:pt x="328" y="76"/>
                    </a:lnTo>
                    <a:lnTo>
                      <a:pt x="338" y="76"/>
                    </a:lnTo>
                    <a:lnTo>
                      <a:pt x="345" y="76"/>
                    </a:lnTo>
                    <a:lnTo>
                      <a:pt x="355" y="76"/>
                    </a:lnTo>
                    <a:lnTo>
                      <a:pt x="364" y="76"/>
                    </a:lnTo>
                    <a:lnTo>
                      <a:pt x="372" y="76"/>
                    </a:lnTo>
                    <a:lnTo>
                      <a:pt x="382" y="76"/>
                    </a:lnTo>
                    <a:lnTo>
                      <a:pt x="391" y="76"/>
                    </a:lnTo>
                    <a:lnTo>
                      <a:pt x="401" y="78"/>
                    </a:lnTo>
                    <a:lnTo>
                      <a:pt x="410" y="78"/>
                    </a:lnTo>
                    <a:lnTo>
                      <a:pt x="421" y="78"/>
                    </a:lnTo>
                    <a:lnTo>
                      <a:pt x="425" y="78"/>
                    </a:lnTo>
                    <a:lnTo>
                      <a:pt x="431" y="78"/>
                    </a:lnTo>
                    <a:lnTo>
                      <a:pt x="440" y="78"/>
                    </a:lnTo>
                    <a:lnTo>
                      <a:pt x="450" y="80"/>
                    </a:lnTo>
                    <a:lnTo>
                      <a:pt x="458" y="80"/>
                    </a:lnTo>
                    <a:lnTo>
                      <a:pt x="469" y="80"/>
                    </a:lnTo>
                    <a:lnTo>
                      <a:pt x="477" y="80"/>
                    </a:lnTo>
                    <a:lnTo>
                      <a:pt x="482" y="82"/>
                    </a:lnTo>
                    <a:lnTo>
                      <a:pt x="488" y="82"/>
                    </a:lnTo>
                    <a:lnTo>
                      <a:pt x="494" y="84"/>
                    </a:lnTo>
                    <a:lnTo>
                      <a:pt x="499" y="84"/>
                    </a:lnTo>
                    <a:lnTo>
                      <a:pt x="507" y="84"/>
                    </a:lnTo>
                    <a:lnTo>
                      <a:pt x="513" y="86"/>
                    </a:lnTo>
                    <a:lnTo>
                      <a:pt x="518" y="88"/>
                    </a:lnTo>
                    <a:lnTo>
                      <a:pt x="524" y="88"/>
                    </a:lnTo>
                    <a:lnTo>
                      <a:pt x="532" y="88"/>
                    </a:lnTo>
                    <a:lnTo>
                      <a:pt x="539" y="90"/>
                    </a:lnTo>
                    <a:lnTo>
                      <a:pt x="547" y="92"/>
                    </a:lnTo>
                    <a:lnTo>
                      <a:pt x="553" y="92"/>
                    </a:lnTo>
                    <a:lnTo>
                      <a:pt x="560" y="92"/>
                    </a:lnTo>
                    <a:lnTo>
                      <a:pt x="566" y="94"/>
                    </a:lnTo>
                    <a:lnTo>
                      <a:pt x="573" y="95"/>
                    </a:lnTo>
                    <a:lnTo>
                      <a:pt x="581" y="95"/>
                    </a:lnTo>
                    <a:lnTo>
                      <a:pt x="589" y="97"/>
                    </a:lnTo>
                    <a:lnTo>
                      <a:pt x="594" y="99"/>
                    </a:lnTo>
                    <a:lnTo>
                      <a:pt x="604" y="101"/>
                    </a:lnTo>
                    <a:lnTo>
                      <a:pt x="610" y="103"/>
                    </a:lnTo>
                    <a:lnTo>
                      <a:pt x="617" y="105"/>
                    </a:lnTo>
                    <a:lnTo>
                      <a:pt x="623" y="105"/>
                    </a:lnTo>
                    <a:lnTo>
                      <a:pt x="630" y="107"/>
                    </a:lnTo>
                    <a:lnTo>
                      <a:pt x="636" y="109"/>
                    </a:lnTo>
                    <a:lnTo>
                      <a:pt x="644" y="111"/>
                    </a:lnTo>
                    <a:lnTo>
                      <a:pt x="649" y="113"/>
                    </a:lnTo>
                    <a:lnTo>
                      <a:pt x="657" y="116"/>
                    </a:lnTo>
                    <a:lnTo>
                      <a:pt x="661" y="118"/>
                    </a:lnTo>
                    <a:lnTo>
                      <a:pt x="668" y="120"/>
                    </a:lnTo>
                    <a:lnTo>
                      <a:pt x="674" y="122"/>
                    </a:lnTo>
                    <a:lnTo>
                      <a:pt x="680" y="124"/>
                    </a:lnTo>
                    <a:lnTo>
                      <a:pt x="686" y="126"/>
                    </a:lnTo>
                    <a:lnTo>
                      <a:pt x="691" y="130"/>
                    </a:lnTo>
                    <a:lnTo>
                      <a:pt x="697" y="133"/>
                    </a:lnTo>
                    <a:lnTo>
                      <a:pt x="703" y="135"/>
                    </a:lnTo>
                    <a:lnTo>
                      <a:pt x="710" y="141"/>
                    </a:lnTo>
                    <a:lnTo>
                      <a:pt x="720" y="147"/>
                    </a:lnTo>
                    <a:lnTo>
                      <a:pt x="727" y="154"/>
                    </a:lnTo>
                    <a:lnTo>
                      <a:pt x="733" y="162"/>
                    </a:lnTo>
                    <a:lnTo>
                      <a:pt x="739" y="170"/>
                    </a:lnTo>
                    <a:lnTo>
                      <a:pt x="743" y="177"/>
                    </a:lnTo>
                    <a:lnTo>
                      <a:pt x="746" y="187"/>
                    </a:lnTo>
                    <a:lnTo>
                      <a:pt x="748" y="196"/>
                    </a:lnTo>
                    <a:lnTo>
                      <a:pt x="744" y="204"/>
                    </a:lnTo>
                    <a:lnTo>
                      <a:pt x="739" y="211"/>
                    </a:lnTo>
                    <a:lnTo>
                      <a:pt x="733" y="215"/>
                    </a:lnTo>
                    <a:lnTo>
                      <a:pt x="727" y="219"/>
                    </a:lnTo>
                    <a:lnTo>
                      <a:pt x="722" y="223"/>
                    </a:lnTo>
                    <a:lnTo>
                      <a:pt x="716" y="229"/>
                    </a:lnTo>
                    <a:lnTo>
                      <a:pt x="708" y="230"/>
                    </a:lnTo>
                    <a:lnTo>
                      <a:pt x="701" y="236"/>
                    </a:lnTo>
                    <a:lnTo>
                      <a:pt x="693" y="240"/>
                    </a:lnTo>
                    <a:lnTo>
                      <a:pt x="686" y="244"/>
                    </a:lnTo>
                    <a:lnTo>
                      <a:pt x="676" y="248"/>
                    </a:lnTo>
                    <a:lnTo>
                      <a:pt x="668" y="251"/>
                    </a:lnTo>
                    <a:lnTo>
                      <a:pt x="661" y="255"/>
                    </a:lnTo>
                    <a:lnTo>
                      <a:pt x="651" y="259"/>
                    </a:lnTo>
                    <a:lnTo>
                      <a:pt x="644" y="263"/>
                    </a:lnTo>
                    <a:lnTo>
                      <a:pt x="634" y="267"/>
                    </a:lnTo>
                    <a:lnTo>
                      <a:pt x="625" y="268"/>
                    </a:lnTo>
                    <a:lnTo>
                      <a:pt x="615" y="272"/>
                    </a:lnTo>
                    <a:lnTo>
                      <a:pt x="606" y="276"/>
                    </a:lnTo>
                    <a:lnTo>
                      <a:pt x="596" y="280"/>
                    </a:lnTo>
                    <a:lnTo>
                      <a:pt x="589" y="282"/>
                    </a:lnTo>
                    <a:lnTo>
                      <a:pt x="581" y="286"/>
                    </a:lnTo>
                    <a:lnTo>
                      <a:pt x="573" y="287"/>
                    </a:lnTo>
                    <a:lnTo>
                      <a:pt x="566" y="289"/>
                    </a:lnTo>
                    <a:lnTo>
                      <a:pt x="560" y="291"/>
                    </a:lnTo>
                    <a:lnTo>
                      <a:pt x="553" y="295"/>
                    </a:lnTo>
                    <a:lnTo>
                      <a:pt x="547" y="297"/>
                    </a:lnTo>
                    <a:lnTo>
                      <a:pt x="541" y="299"/>
                    </a:lnTo>
                    <a:lnTo>
                      <a:pt x="537" y="301"/>
                    </a:lnTo>
                    <a:lnTo>
                      <a:pt x="535" y="303"/>
                    </a:lnTo>
                    <a:lnTo>
                      <a:pt x="541" y="303"/>
                    </a:lnTo>
                    <a:lnTo>
                      <a:pt x="549" y="299"/>
                    </a:lnTo>
                    <a:lnTo>
                      <a:pt x="556" y="297"/>
                    </a:lnTo>
                    <a:lnTo>
                      <a:pt x="562" y="295"/>
                    </a:lnTo>
                    <a:lnTo>
                      <a:pt x="570" y="293"/>
                    </a:lnTo>
                    <a:lnTo>
                      <a:pt x="577" y="289"/>
                    </a:lnTo>
                    <a:lnTo>
                      <a:pt x="585" y="287"/>
                    </a:lnTo>
                    <a:lnTo>
                      <a:pt x="591" y="286"/>
                    </a:lnTo>
                    <a:lnTo>
                      <a:pt x="600" y="284"/>
                    </a:lnTo>
                    <a:lnTo>
                      <a:pt x="606" y="282"/>
                    </a:lnTo>
                    <a:lnTo>
                      <a:pt x="613" y="280"/>
                    </a:lnTo>
                    <a:lnTo>
                      <a:pt x="619" y="276"/>
                    </a:lnTo>
                    <a:lnTo>
                      <a:pt x="627" y="274"/>
                    </a:lnTo>
                    <a:lnTo>
                      <a:pt x="632" y="270"/>
                    </a:lnTo>
                    <a:lnTo>
                      <a:pt x="640" y="268"/>
                    </a:lnTo>
                    <a:lnTo>
                      <a:pt x="648" y="267"/>
                    </a:lnTo>
                    <a:lnTo>
                      <a:pt x="655" y="265"/>
                    </a:lnTo>
                    <a:lnTo>
                      <a:pt x="661" y="259"/>
                    </a:lnTo>
                    <a:lnTo>
                      <a:pt x="667" y="257"/>
                    </a:lnTo>
                    <a:lnTo>
                      <a:pt x="674" y="253"/>
                    </a:lnTo>
                    <a:lnTo>
                      <a:pt x="682" y="251"/>
                    </a:lnTo>
                    <a:lnTo>
                      <a:pt x="687" y="246"/>
                    </a:lnTo>
                    <a:lnTo>
                      <a:pt x="697" y="244"/>
                    </a:lnTo>
                    <a:lnTo>
                      <a:pt x="703" y="240"/>
                    </a:lnTo>
                    <a:lnTo>
                      <a:pt x="710" y="238"/>
                    </a:lnTo>
                    <a:lnTo>
                      <a:pt x="716" y="232"/>
                    </a:lnTo>
                    <a:lnTo>
                      <a:pt x="724" y="229"/>
                    </a:lnTo>
                    <a:lnTo>
                      <a:pt x="729" y="225"/>
                    </a:lnTo>
                    <a:lnTo>
                      <a:pt x="735" y="219"/>
                    </a:lnTo>
                    <a:lnTo>
                      <a:pt x="741" y="215"/>
                    </a:lnTo>
                    <a:lnTo>
                      <a:pt x="744" y="210"/>
                    </a:lnTo>
                    <a:lnTo>
                      <a:pt x="748" y="204"/>
                    </a:lnTo>
                    <a:lnTo>
                      <a:pt x="752" y="198"/>
                    </a:lnTo>
                    <a:lnTo>
                      <a:pt x="756" y="198"/>
                    </a:lnTo>
                    <a:lnTo>
                      <a:pt x="754" y="206"/>
                    </a:lnTo>
                    <a:lnTo>
                      <a:pt x="748" y="213"/>
                    </a:lnTo>
                    <a:lnTo>
                      <a:pt x="743" y="219"/>
                    </a:lnTo>
                    <a:lnTo>
                      <a:pt x="735" y="227"/>
                    </a:lnTo>
                    <a:lnTo>
                      <a:pt x="727" y="232"/>
                    </a:lnTo>
                    <a:lnTo>
                      <a:pt x="718" y="238"/>
                    </a:lnTo>
                    <a:lnTo>
                      <a:pt x="706" y="244"/>
                    </a:lnTo>
                    <a:lnTo>
                      <a:pt x="697" y="251"/>
                    </a:lnTo>
                    <a:lnTo>
                      <a:pt x="691" y="253"/>
                    </a:lnTo>
                    <a:lnTo>
                      <a:pt x="686" y="255"/>
                    </a:lnTo>
                    <a:lnTo>
                      <a:pt x="680" y="257"/>
                    </a:lnTo>
                    <a:lnTo>
                      <a:pt x="674" y="259"/>
                    </a:lnTo>
                    <a:lnTo>
                      <a:pt x="663" y="265"/>
                    </a:lnTo>
                    <a:lnTo>
                      <a:pt x="653" y="270"/>
                    </a:lnTo>
                    <a:lnTo>
                      <a:pt x="644" y="274"/>
                    </a:lnTo>
                    <a:lnTo>
                      <a:pt x="634" y="280"/>
                    </a:lnTo>
                    <a:lnTo>
                      <a:pt x="625" y="284"/>
                    </a:lnTo>
                    <a:lnTo>
                      <a:pt x="619" y="289"/>
                    </a:lnTo>
                    <a:lnTo>
                      <a:pt x="615" y="293"/>
                    </a:lnTo>
                    <a:lnTo>
                      <a:pt x="611" y="295"/>
                    </a:lnTo>
                    <a:lnTo>
                      <a:pt x="606" y="299"/>
                    </a:lnTo>
                    <a:lnTo>
                      <a:pt x="600" y="301"/>
                    </a:lnTo>
                    <a:lnTo>
                      <a:pt x="591" y="305"/>
                    </a:lnTo>
                    <a:lnTo>
                      <a:pt x="581" y="308"/>
                    </a:lnTo>
                    <a:lnTo>
                      <a:pt x="573" y="310"/>
                    </a:lnTo>
                    <a:lnTo>
                      <a:pt x="564" y="314"/>
                    </a:lnTo>
                    <a:lnTo>
                      <a:pt x="554" y="316"/>
                    </a:lnTo>
                    <a:lnTo>
                      <a:pt x="545" y="320"/>
                    </a:lnTo>
                    <a:lnTo>
                      <a:pt x="535" y="322"/>
                    </a:lnTo>
                    <a:lnTo>
                      <a:pt x="526" y="324"/>
                    </a:lnTo>
                    <a:lnTo>
                      <a:pt x="518" y="325"/>
                    </a:lnTo>
                    <a:lnTo>
                      <a:pt x="511" y="327"/>
                    </a:lnTo>
                    <a:lnTo>
                      <a:pt x="505" y="329"/>
                    </a:lnTo>
                    <a:lnTo>
                      <a:pt x="499" y="333"/>
                    </a:lnTo>
                    <a:lnTo>
                      <a:pt x="511" y="333"/>
                    </a:lnTo>
                    <a:lnTo>
                      <a:pt x="522" y="333"/>
                    </a:lnTo>
                    <a:lnTo>
                      <a:pt x="532" y="329"/>
                    </a:lnTo>
                    <a:lnTo>
                      <a:pt x="541" y="329"/>
                    </a:lnTo>
                    <a:lnTo>
                      <a:pt x="551" y="325"/>
                    </a:lnTo>
                    <a:lnTo>
                      <a:pt x="562" y="322"/>
                    </a:lnTo>
                    <a:lnTo>
                      <a:pt x="572" y="320"/>
                    </a:lnTo>
                    <a:lnTo>
                      <a:pt x="583" y="316"/>
                    </a:lnTo>
                    <a:lnTo>
                      <a:pt x="587" y="312"/>
                    </a:lnTo>
                    <a:lnTo>
                      <a:pt x="592" y="308"/>
                    </a:lnTo>
                    <a:lnTo>
                      <a:pt x="600" y="306"/>
                    </a:lnTo>
                    <a:lnTo>
                      <a:pt x="606" y="306"/>
                    </a:lnTo>
                    <a:lnTo>
                      <a:pt x="615" y="303"/>
                    </a:lnTo>
                    <a:lnTo>
                      <a:pt x="625" y="299"/>
                    </a:lnTo>
                    <a:lnTo>
                      <a:pt x="634" y="295"/>
                    </a:lnTo>
                    <a:lnTo>
                      <a:pt x="644" y="293"/>
                    </a:lnTo>
                    <a:lnTo>
                      <a:pt x="653" y="287"/>
                    </a:lnTo>
                    <a:lnTo>
                      <a:pt x="663" y="284"/>
                    </a:lnTo>
                    <a:lnTo>
                      <a:pt x="672" y="280"/>
                    </a:lnTo>
                    <a:lnTo>
                      <a:pt x="684" y="278"/>
                    </a:lnTo>
                    <a:lnTo>
                      <a:pt x="691" y="272"/>
                    </a:lnTo>
                    <a:lnTo>
                      <a:pt x="701" y="268"/>
                    </a:lnTo>
                    <a:lnTo>
                      <a:pt x="710" y="265"/>
                    </a:lnTo>
                    <a:lnTo>
                      <a:pt x="720" y="259"/>
                    </a:lnTo>
                    <a:lnTo>
                      <a:pt x="729" y="255"/>
                    </a:lnTo>
                    <a:lnTo>
                      <a:pt x="739" y="249"/>
                    </a:lnTo>
                    <a:lnTo>
                      <a:pt x="746" y="244"/>
                    </a:lnTo>
                    <a:lnTo>
                      <a:pt x="756" y="240"/>
                    </a:lnTo>
                    <a:lnTo>
                      <a:pt x="739" y="257"/>
                    </a:lnTo>
                    <a:lnTo>
                      <a:pt x="729" y="263"/>
                    </a:lnTo>
                    <a:lnTo>
                      <a:pt x="720" y="268"/>
                    </a:lnTo>
                    <a:lnTo>
                      <a:pt x="710" y="274"/>
                    </a:lnTo>
                    <a:lnTo>
                      <a:pt x="699" y="280"/>
                    </a:lnTo>
                    <a:lnTo>
                      <a:pt x="687" y="286"/>
                    </a:lnTo>
                    <a:lnTo>
                      <a:pt x="678" y="291"/>
                    </a:lnTo>
                    <a:lnTo>
                      <a:pt x="667" y="297"/>
                    </a:lnTo>
                    <a:lnTo>
                      <a:pt x="657" y="303"/>
                    </a:lnTo>
                    <a:lnTo>
                      <a:pt x="649" y="306"/>
                    </a:lnTo>
                    <a:lnTo>
                      <a:pt x="644" y="308"/>
                    </a:lnTo>
                    <a:lnTo>
                      <a:pt x="638" y="310"/>
                    </a:lnTo>
                    <a:lnTo>
                      <a:pt x="632" y="314"/>
                    </a:lnTo>
                    <a:lnTo>
                      <a:pt x="627" y="316"/>
                    </a:lnTo>
                    <a:lnTo>
                      <a:pt x="621" y="320"/>
                    </a:lnTo>
                    <a:lnTo>
                      <a:pt x="615" y="322"/>
                    </a:lnTo>
                    <a:lnTo>
                      <a:pt x="610" y="324"/>
                    </a:lnTo>
                    <a:lnTo>
                      <a:pt x="600" y="327"/>
                    </a:lnTo>
                    <a:lnTo>
                      <a:pt x="589" y="333"/>
                    </a:lnTo>
                    <a:lnTo>
                      <a:pt x="579" y="335"/>
                    </a:lnTo>
                    <a:lnTo>
                      <a:pt x="570" y="339"/>
                    </a:lnTo>
                    <a:lnTo>
                      <a:pt x="560" y="341"/>
                    </a:lnTo>
                    <a:lnTo>
                      <a:pt x="553" y="343"/>
                    </a:lnTo>
                    <a:lnTo>
                      <a:pt x="545" y="344"/>
                    </a:lnTo>
                    <a:lnTo>
                      <a:pt x="537" y="348"/>
                    </a:lnTo>
                    <a:lnTo>
                      <a:pt x="530" y="348"/>
                    </a:lnTo>
                    <a:lnTo>
                      <a:pt x="522" y="352"/>
                    </a:lnTo>
                    <a:lnTo>
                      <a:pt x="513" y="354"/>
                    </a:lnTo>
                    <a:lnTo>
                      <a:pt x="507" y="360"/>
                    </a:lnTo>
                    <a:lnTo>
                      <a:pt x="499" y="360"/>
                    </a:lnTo>
                    <a:lnTo>
                      <a:pt x="496" y="362"/>
                    </a:lnTo>
                    <a:lnTo>
                      <a:pt x="492" y="365"/>
                    </a:lnTo>
                    <a:lnTo>
                      <a:pt x="488" y="373"/>
                    </a:lnTo>
                    <a:lnTo>
                      <a:pt x="490" y="373"/>
                    </a:lnTo>
                    <a:lnTo>
                      <a:pt x="496" y="371"/>
                    </a:lnTo>
                    <a:lnTo>
                      <a:pt x="503" y="369"/>
                    </a:lnTo>
                    <a:lnTo>
                      <a:pt x="507" y="369"/>
                    </a:lnTo>
                    <a:lnTo>
                      <a:pt x="513" y="367"/>
                    </a:lnTo>
                    <a:lnTo>
                      <a:pt x="520" y="365"/>
                    </a:lnTo>
                    <a:lnTo>
                      <a:pt x="526" y="363"/>
                    </a:lnTo>
                    <a:lnTo>
                      <a:pt x="534" y="362"/>
                    </a:lnTo>
                    <a:lnTo>
                      <a:pt x="539" y="360"/>
                    </a:lnTo>
                    <a:lnTo>
                      <a:pt x="547" y="358"/>
                    </a:lnTo>
                    <a:lnTo>
                      <a:pt x="553" y="356"/>
                    </a:lnTo>
                    <a:lnTo>
                      <a:pt x="560" y="354"/>
                    </a:lnTo>
                    <a:lnTo>
                      <a:pt x="566" y="352"/>
                    </a:lnTo>
                    <a:lnTo>
                      <a:pt x="573" y="350"/>
                    </a:lnTo>
                    <a:lnTo>
                      <a:pt x="579" y="348"/>
                    </a:lnTo>
                    <a:lnTo>
                      <a:pt x="587" y="346"/>
                    </a:lnTo>
                    <a:lnTo>
                      <a:pt x="592" y="343"/>
                    </a:lnTo>
                    <a:lnTo>
                      <a:pt x="600" y="341"/>
                    </a:lnTo>
                    <a:lnTo>
                      <a:pt x="608" y="339"/>
                    </a:lnTo>
                    <a:lnTo>
                      <a:pt x="615" y="339"/>
                    </a:lnTo>
                    <a:lnTo>
                      <a:pt x="621" y="335"/>
                    </a:lnTo>
                    <a:lnTo>
                      <a:pt x="629" y="333"/>
                    </a:lnTo>
                    <a:lnTo>
                      <a:pt x="634" y="331"/>
                    </a:lnTo>
                    <a:lnTo>
                      <a:pt x="642" y="329"/>
                    </a:lnTo>
                    <a:lnTo>
                      <a:pt x="648" y="325"/>
                    </a:lnTo>
                    <a:lnTo>
                      <a:pt x="655" y="324"/>
                    </a:lnTo>
                    <a:lnTo>
                      <a:pt x="661" y="322"/>
                    </a:lnTo>
                    <a:lnTo>
                      <a:pt x="668" y="322"/>
                    </a:lnTo>
                    <a:lnTo>
                      <a:pt x="672" y="318"/>
                    </a:lnTo>
                    <a:lnTo>
                      <a:pt x="678" y="316"/>
                    </a:lnTo>
                    <a:lnTo>
                      <a:pt x="686" y="314"/>
                    </a:lnTo>
                    <a:lnTo>
                      <a:pt x="691" y="312"/>
                    </a:lnTo>
                    <a:lnTo>
                      <a:pt x="697" y="310"/>
                    </a:lnTo>
                    <a:lnTo>
                      <a:pt x="703" y="308"/>
                    </a:lnTo>
                    <a:lnTo>
                      <a:pt x="710" y="306"/>
                    </a:lnTo>
                    <a:lnTo>
                      <a:pt x="716" y="305"/>
                    </a:lnTo>
                    <a:lnTo>
                      <a:pt x="722" y="301"/>
                    </a:lnTo>
                    <a:lnTo>
                      <a:pt x="725" y="299"/>
                    </a:lnTo>
                    <a:lnTo>
                      <a:pt x="729" y="299"/>
                    </a:lnTo>
                    <a:lnTo>
                      <a:pt x="727" y="301"/>
                    </a:lnTo>
                    <a:lnTo>
                      <a:pt x="722" y="306"/>
                    </a:lnTo>
                    <a:lnTo>
                      <a:pt x="712" y="312"/>
                    </a:lnTo>
                    <a:lnTo>
                      <a:pt x="703" y="318"/>
                    </a:lnTo>
                    <a:lnTo>
                      <a:pt x="693" y="324"/>
                    </a:lnTo>
                    <a:lnTo>
                      <a:pt x="689" y="325"/>
                    </a:lnTo>
                    <a:lnTo>
                      <a:pt x="691" y="325"/>
                    </a:lnTo>
                    <a:lnTo>
                      <a:pt x="699" y="325"/>
                    </a:lnTo>
                    <a:lnTo>
                      <a:pt x="706" y="322"/>
                    </a:lnTo>
                    <a:lnTo>
                      <a:pt x="718" y="320"/>
                    </a:lnTo>
                    <a:lnTo>
                      <a:pt x="724" y="316"/>
                    </a:lnTo>
                    <a:lnTo>
                      <a:pt x="729" y="312"/>
                    </a:lnTo>
                    <a:lnTo>
                      <a:pt x="735" y="310"/>
                    </a:lnTo>
                    <a:lnTo>
                      <a:pt x="743" y="306"/>
                    </a:lnTo>
                    <a:lnTo>
                      <a:pt x="748" y="301"/>
                    </a:lnTo>
                    <a:lnTo>
                      <a:pt x="756" y="297"/>
                    </a:lnTo>
                    <a:lnTo>
                      <a:pt x="762" y="293"/>
                    </a:lnTo>
                    <a:lnTo>
                      <a:pt x="769" y="289"/>
                    </a:lnTo>
                    <a:lnTo>
                      <a:pt x="775" y="284"/>
                    </a:lnTo>
                    <a:lnTo>
                      <a:pt x="781" y="278"/>
                    </a:lnTo>
                    <a:lnTo>
                      <a:pt x="786" y="272"/>
                    </a:lnTo>
                    <a:lnTo>
                      <a:pt x="794" y="267"/>
                    </a:lnTo>
                    <a:lnTo>
                      <a:pt x="798" y="259"/>
                    </a:lnTo>
                    <a:lnTo>
                      <a:pt x="803" y="253"/>
                    </a:lnTo>
                    <a:lnTo>
                      <a:pt x="807" y="248"/>
                    </a:lnTo>
                    <a:lnTo>
                      <a:pt x="813" y="242"/>
                    </a:lnTo>
                    <a:lnTo>
                      <a:pt x="815" y="234"/>
                    </a:lnTo>
                    <a:lnTo>
                      <a:pt x="819" y="227"/>
                    </a:lnTo>
                    <a:lnTo>
                      <a:pt x="820" y="219"/>
                    </a:lnTo>
                    <a:lnTo>
                      <a:pt x="824" y="213"/>
                    </a:lnTo>
                    <a:lnTo>
                      <a:pt x="824" y="206"/>
                    </a:lnTo>
                    <a:lnTo>
                      <a:pt x="826" y="200"/>
                    </a:lnTo>
                    <a:lnTo>
                      <a:pt x="826" y="191"/>
                    </a:lnTo>
                    <a:lnTo>
                      <a:pt x="826" y="185"/>
                    </a:lnTo>
                    <a:lnTo>
                      <a:pt x="822" y="175"/>
                    </a:lnTo>
                    <a:lnTo>
                      <a:pt x="820" y="168"/>
                    </a:lnTo>
                    <a:lnTo>
                      <a:pt x="817" y="160"/>
                    </a:lnTo>
                    <a:lnTo>
                      <a:pt x="815" y="152"/>
                    </a:lnTo>
                    <a:lnTo>
                      <a:pt x="811" y="145"/>
                    </a:lnTo>
                    <a:lnTo>
                      <a:pt x="809" y="139"/>
                    </a:lnTo>
                    <a:lnTo>
                      <a:pt x="803" y="133"/>
                    </a:lnTo>
                    <a:lnTo>
                      <a:pt x="800" y="128"/>
                    </a:lnTo>
                    <a:lnTo>
                      <a:pt x="796" y="122"/>
                    </a:lnTo>
                    <a:lnTo>
                      <a:pt x="790" y="116"/>
                    </a:lnTo>
                    <a:lnTo>
                      <a:pt x="784" y="111"/>
                    </a:lnTo>
                    <a:lnTo>
                      <a:pt x="781" y="107"/>
                    </a:lnTo>
                    <a:lnTo>
                      <a:pt x="769" y="97"/>
                    </a:lnTo>
                    <a:lnTo>
                      <a:pt x="760" y="92"/>
                    </a:lnTo>
                    <a:lnTo>
                      <a:pt x="752" y="86"/>
                    </a:lnTo>
                    <a:lnTo>
                      <a:pt x="746" y="82"/>
                    </a:lnTo>
                    <a:lnTo>
                      <a:pt x="739" y="78"/>
                    </a:lnTo>
                    <a:lnTo>
                      <a:pt x="733" y="76"/>
                    </a:lnTo>
                    <a:lnTo>
                      <a:pt x="725" y="71"/>
                    </a:lnTo>
                    <a:lnTo>
                      <a:pt x="720" y="69"/>
                    </a:lnTo>
                    <a:lnTo>
                      <a:pt x="714" y="65"/>
                    </a:lnTo>
                    <a:lnTo>
                      <a:pt x="706" y="63"/>
                    </a:lnTo>
                    <a:lnTo>
                      <a:pt x="701" y="59"/>
                    </a:lnTo>
                    <a:lnTo>
                      <a:pt x="693" y="56"/>
                    </a:lnTo>
                    <a:lnTo>
                      <a:pt x="686" y="54"/>
                    </a:lnTo>
                    <a:lnTo>
                      <a:pt x="680" y="50"/>
                    </a:lnTo>
                    <a:lnTo>
                      <a:pt x="672" y="48"/>
                    </a:lnTo>
                    <a:lnTo>
                      <a:pt x="667" y="44"/>
                    </a:lnTo>
                    <a:lnTo>
                      <a:pt x="661" y="40"/>
                    </a:lnTo>
                    <a:lnTo>
                      <a:pt x="655" y="38"/>
                    </a:lnTo>
                    <a:lnTo>
                      <a:pt x="663" y="37"/>
                    </a:lnTo>
                    <a:lnTo>
                      <a:pt x="674" y="38"/>
                    </a:lnTo>
                    <a:lnTo>
                      <a:pt x="680" y="38"/>
                    </a:lnTo>
                    <a:lnTo>
                      <a:pt x="687" y="40"/>
                    </a:lnTo>
                    <a:lnTo>
                      <a:pt x="693" y="42"/>
                    </a:lnTo>
                    <a:lnTo>
                      <a:pt x="699" y="46"/>
                    </a:lnTo>
                    <a:lnTo>
                      <a:pt x="705" y="48"/>
                    </a:lnTo>
                    <a:lnTo>
                      <a:pt x="712" y="50"/>
                    </a:lnTo>
                    <a:lnTo>
                      <a:pt x="718" y="54"/>
                    </a:lnTo>
                    <a:lnTo>
                      <a:pt x="725" y="56"/>
                    </a:lnTo>
                    <a:lnTo>
                      <a:pt x="731" y="59"/>
                    </a:lnTo>
                    <a:lnTo>
                      <a:pt x="737" y="63"/>
                    </a:lnTo>
                    <a:lnTo>
                      <a:pt x="743" y="67"/>
                    </a:lnTo>
                    <a:lnTo>
                      <a:pt x="750" y="71"/>
                    </a:lnTo>
                    <a:lnTo>
                      <a:pt x="756" y="75"/>
                    </a:lnTo>
                    <a:lnTo>
                      <a:pt x="762" y="78"/>
                    </a:lnTo>
                    <a:lnTo>
                      <a:pt x="767" y="82"/>
                    </a:lnTo>
                    <a:lnTo>
                      <a:pt x="773" y="88"/>
                    </a:lnTo>
                    <a:lnTo>
                      <a:pt x="784" y="95"/>
                    </a:lnTo>
                    <a:lnTo>
                      <a:pt x="794" y="107"/>
                    </a:lnTo>
                    <a:lnTo>
                      <a:pt x="801" y="116"/>
                    </a:lnTo>
                    <a:lnTo>
                      <a:pt x="811" y="126"/>
                    </a:lnTo>
                    <a:lnTo>
                      <a:pt x="815" y="135"/>
                    </a:lnTo>
                    <a:lnTo>
                      <a:pt x="822" y="147"/>
                    </a:lnTo>
                    <a:lnTo>
                      <a:pt x="824" y="156"/>
                    </a:lnTo>
                    <a:lnTo>
                      <a:pt x="828" y="166"/>
                    </a:lnTo>
                    <a:lnTo>
                      <a:pt x="830" y="172"/>
                    </a:lnTo>
                    <a:lnTo>
                      <a:pt x="832" y="177"/>
                    </a:lnTo>
                    <a:lnTo>
                      <a:pt x="836" y="183"/>
                    </a:lnTo>
                    <a:lnTo>
                      <a:pt x="838" y="189"/>
                    </a:lnTo>
                    <a:lnTo>
                      <a:pt x="838" y="194"/>
                    </a:lnTo>
                    <a:lnTo>
                      <a:pt x="839" y="200"/>
                    </a:lnTo>
                    <a:lnTo>
                      <a:pt x="839" y="206"/>
                    </a:lnTo>
                    <a:lnTo>
                      <a:pt x="839" y="213"/>
                    </a:lnTo>
                    <a:lnTo>
                      <a:pt x="839" y="219"/>
                    </a:lnTo>
                    <a:lnTo>
                      <a:pt x="838" y="225"/>
                    </a:lnTo>
                    <a:lnTo>
                      <a:pt x="836" y="230"/>
                    </a:lnTo>
                    <a:lnTo>
                      <a:pt x="836" y="238"/>
                    </a:lnTo>
                    <a:lnTo>
                      <a:pt x="828" y="246"/>
                    </a:lnTo>
                    <a:lnTo>
                      <a:pt x="824" y="257"/>
                    </a:lnTo>
                    <a:lnTo>
                      <a:pt x="817" y="268"/>
                    </a:lnTo>
                    <a:lnTo>
                      <a:pt x="813" y="280"/>
                    </a:lnTo>
                    <a:lnTo>
                      <a:pt x="819" y="270"/>
                    </a:lnTo>
                    <a:lnTo>
                      <a:pt x="824" y="267"/>
                    </a:lnTo>
                    <a:lnTo>
                      <a:pt x="828" y="259"/>
                    </a:lnTo>
                    <a:lnTo>
                      <a:pt x="834" y="257"/>
                    </a:lnTo>
                    <a:lnTo>
                      <a:pt x="839" y="253"/>
                    </a:lnTo>
                    <a:lnTo>
                      <a:pt x="841" y="253"/>
                    </a:lnTo>
                    <a:lnTo>
                      <a:pt x="841" y="246"/>
                    </a:lnTo>
                    <a:lnTo>
                      <a:pt x="843" y="238"/>
                    </a:lnTo>
                    <a:lnTo>
                      <a:pt x="847" y="232"/>
                    </a:lnTo>
                    <a:lnTo>
                      <a:pt x="849" y="227"/>
                    </a:lnTo>
                    <a:lnTo>
                      <a:pt x="849" y="219"/>
                    </a:lnTo>
                    <a:lnTo>
                      <a:pt x="849" y="215"/>
                    </a:lnTo>
                    <a:lnTo>
                      <a:pt x="849" y="210"/>
                    </a:lnTo>
                    <a:lnTo>
                      <a:pt x="849" y="204"/>
                    </a:lnTo>
                    <a:lnTo>
                      <a:pt x="847" y="198"/>
                    </a:lnTo>
                    <a:lnTo>
                      <a:pt x="847" y="192"/>
                    </a:lnTo>
                    <a:lnTo>
                      <a:pt x="845" y="187"/>
                    </a:lnTo>
                    <a:lnTo>
                      <a:pt x="843" y="181"/>
                    </a:lnTo>
                    <a:lnTo>
                      <a:pt x="841" y="175"/>
                    </a:lnTo>
                    <a:lnTo>
                      <a:pt x="839" y="170"/>
                    </a:lnTo>
                    <a:lnTo>
                      <a:pt x="838" y="162"/>
                    </a:lnTo>
                    <a:lnTo>
                      <a:pt x="838" y="158"/>
                    </a:lnTo>
                    <a:lnTo>
                      <a:pt x="832" y="149"/>
                    </a:lnTo>
                    <a:lnTo>
                      <a:pt x="828" y="141"/>
                    </a:lnTo>
                    <a:lnTo>
                      <a:pt x="824" y="132"/>
                    </a:lnTo>
                    <a:lnTo>
                      <a:pt x="820" y="124"/>
                    </a:lnTo>
                    <a:lnTo>
                      <a:pt x="813" y="118"/>
                    </a:lnTo>
                    <a:lnTo>
                      <a:pt x="809" y="111"/>
                    </a:lnTo>
                    <a:lnTo>
                      <a:pt x="801" y="105"/>
                    </a:lnTo>
                    <a:lnTo>
                      <a:pt x="796" y="97"/>
                    </a:lnTo>
                    <a:lnTo>
                      <a:pt x="788" y="92"/>
                    </a:lnTo>
                    <a:lnTo>
                      <a:pt x="781" y="84"/>
                    </a:lnTo>
                    <a:lnTo>
                      <a:pt x="773" y="78"/>
                    </a:lnTo>
                    <a:lnTo>
                      <a:pt x="765" y="75"/>
                    </a:lnTo>
                    <a:lnTo>
                      <a:pt x="756" y="67"/>
                    </a:lnTo>
                    <a:lnTo>
                      <a:pt x="746" y="63"/>
                    </a:lnTo>
                    <a:lnTo>
                      <a:pt x="737" y="57"/>
                    </a:lnTo>
                    <a:lnTo>
                      <a:pt x="729" y="56"/>
                    </a:lnTo>
                    <a:lnTo>
                      <a:pt x="718" y="50"/>
                    </a:lnTo>
                    <a:lnTo>
                      <a:pt x="706" y="46"/>
                    </a:lnTo>
                    <a:lnTo>
                      <a:pt x="697" y="42"/>
                    </a:lnTo>
                    <a:lnTo>
                      <a:pt x="686" y="38"/>
                    </a:lnTo>
                    <a:lnTo>
                      <a:pt x="674" y="35"/>
                    </a:lnTo>
                    <a:lnTo>
                      <a:pt x="663" y="31"/>
                    </a:lnTo>
                    <a:lnTo>
                      <a:pt x="651" y="29"/>
                    </a:lnTo>
                    <a:lnTo>
                      <a:pt x="642" y="25"/>
                    </a:lnTo>
                    <a:lnTo>
                      <a:pt x="629" y="23"/>
                    </a:lnTo>
                    <a:lnTo>
                      <a:pt x="617" y="19"/>
                    </a:lnTo>
                    <a:lnTo>
                      <a:pt x="604" y="18"/>
                    </a:lnTo>
                    <a:lnTo>
                      <a:pt x="592" y="16"/>
                    </a:lnTo>
                    <a:lnTo>
                      <a:pt x="579" y="14"/>
                    </a:lnTo>
                    <a:lnTo>
                      <a:pt x="568" y="12"/>
                    </a:lnTo>
                    <a:lnTo>
                      <a:pt x="554" y="10"/>
                    </a:lnTo>
                    <a:lnTo>
                      <a:pt x="543" y="10"/>
                    </a:lnTo>
                    <a:lnTo>
                      <a:pt x="530" y="8"/>
                    </a:lnTo>
                    <a:lnTo>
                      <a:pt x="516" y="6"/>
                    </a:lnTo>
                    <a:lnTo>
                      <a:pt x="503" y="4"/>
                    </a:lnTo>
                    <a:lnTo>
                      <a:pt x="492" y="4"/>
                    </a:lnTo>
                    <a:lnTo>
                      <a:pt x="478" y="2"/>
                    </a:lnTo>
                    <a:lnTo>
                      <a:pt x="465" y="2"/>
                    </a:lnTo>
                    <a:lnTo>
                      <a:pt x="452" y="2"/>
                    </a:lnTo>
                    <a:lnTo>
                      <a:pt x="439" y="2"/>
                    </a:lnTo>
                    <a:lnTo>
                      <a:pt x="425" y="0"/>
                    </a:lnTo>
                    <a:lnTo>
                      <a:pt x="414" y="0"/>
                    </a:lnTo>
                    <a:lnTo>
                      <a:pt x="401" y="0"/>
                    </a:lnTo>
                    <a:lnTo>
                      <a:pt x="387" y="0"/>
                    </a:lnTo>
                    <a:lnTo>
                      <a:pt x="376" y="0"/>
                    </a:lnTo>
                    <a:lnTo>
                      <a:pt x="364" y="2"/>
                    </a:lnTo>
                    <a:lnTo>
                      <a:pt x="351" y="2"/>
                    </a:lnTo>
                    <a:lnTo>
                      <a:pt x="340" y="4"/>
                    </a:lnTo>
                    <a:lnTo>
                      <a:pt x="328" y="4"/>
                    </a:lnTo>
                    <a:lnTo>
                      <a:pt x="315" y="4"/>
                    </a:lnTo>
                    <a:lnTo>
                      <a:pt x="304" y="6"/>
                    </a:lnTo>
                    <a:lnTo>
                      <a:pt x="294" y="6"/>
                    </a:lnTo>
                    <a:lnTo>
                      <a:pt x="283" y="8"/>
                    </a:lnTo>
                    <a:lnTo>
                      <a:pt x="273" y="8"/>
                    </a:lnTo>
                    <a:lnTo>
                      <a:pt x="262" y="10"/>
                    </a:lnTo>
                    <a:lnTo>
                      <a:pt x="254" y="12"/>
                    </a:lnTo>
                    <a:lnTo>
                      <a:pt x="243" y="12"/>
                    </a:lnTo>
                    <a:lnTo>
                      <a:pt x="233" y="14"/>
                    </a:lnTo>
                    <a:lnTo>
                      <a:pt x="224" y="16"/>
                    </a:lnTo>
                    <a:lnTo>
                      <a:pt x="216" y="18"/>
                    </a:lnTo>
                    <a:lnTo>
                      <a:pt x="207" y="19"/>
                    </a:lnTo>
                    <a:lnTo>
                      <a:pt x="201" y="21"/>
                    </a:lnTo>
                    <a:lnTo>
                      <a:pt x="192" y="21"/>
                    </a:lnTo>
                    <a:lnTo>
                      <a:pt x="186" y="25"/>
                    </a:lnTo>
                    <a:lnTo>
                      <a:pt x="178" y="25"/>
                    </a:lnTo>
                    <a:lnTo>
                      <a:pt x="169" y="29"/>
                    </a:lnTo>
                    <a:lnTo>
                      <a:pt x="161" y="31"/>
                    </a:lnTo>
                    <a:lnTo>
                      <a:pt x="152" y="35"/>
                    </a:lnTo>
                    <a:lnTo>
                      <a:pt x="142" y="38"/>
                    </a:lnTo>
                    <a:lnTo>
                      <a:pt x="133" y="40"/>
                    </a:lnTo>
                    <a:lnTo>
                      <a:pt x="121" y="46"/>
                    </a:lnTo>
                    <a:lnTo>
                      <a:pt x="112" y="50"/>
                    </a:lnTo>
                    <a:lnTo>
                      <a:pt x="102" y="54"/>
                    </a:lnTo>
                    <a:lnTo>
                      <a:pt x="91" y="57"/>
                    </a:lnTo>
                    <a:lnTo>
                      <a:pt x="79" y="63"/>
                    </a:lnTo>
                    <a:lnTo>
                      <a:pt x="70" y="69"/>
                    </a:lnTo>
                    <a:lnTo>
                      <a:pt x="59" y="75"/>
                    </a:lnTo>
                    <a:lnTo>
                      <a:pt x="49" y="80"/>
                    </a:lnTo>
                    <a:lnTo>
                      <a:pt x="40" y="86"/>
                    </a:lnTo>
                    <a:lnTo>
                      <a:pt x="30" y="92"/>
                    </a:lnTo>
                    <a:lnTo>
                      <a:pt x="0" y="135"/>
                    </a:lnTo>
                    <a:lnTo>
                      <a:pt x="57" y="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59" name="Freeform 153"/>
              <p:cNvSpPr>
                <a:spLocks/>
              </p:cNvSpPr>
              <p:nvPr/>
            </p:nvSpPr>
            <p:spPr bwMode="auto">
              <a:xfrm>
                <a:off x="1758" y="2112"/>
                <a:ext cx="152" cy="9"/>
              </a:xfrm>
              <a:custGeom>
                <a:avLst/>
                <a:gdLst>
                  <a:gd name="T0" fmla="*/ 131 w 304"/>
                  <a:gd name="T1" fmla="*/ 7 h 19"/>
                  <a:gd name="T2" fmla="*/ 146 w 304"/>
                  <a:gd name="T3" fmla="*/ 7 h 19"/>
                  <a:gd name="T4" fmla="*/ 159 w 304"/>
                  <a:gd name="T5" fmla="*/ 9 h 19"/>
                  <a:gd name="T6" fmla="*/ 171 w 304"/>
                  <a:gd name="T7" fmla="*/ 11 h 19"/>
                  <a:gd name="T8" fmla="*/ 182 w 304"/>
                  <a:gd name="T9" fmla="*/ 11 h 19"/>
                  <a:gd name="T10" fmla="*/ 195 w 304"/>
                  <a:gd name="T11" fmla="*/ 13 h 19"/>
                  <a:gd name="T12" fmla="*/ 207 w 304"/>
                  <a:gd name="T13" fmla="*/ 15 h 19"/>
                  <a:gd name="T14" fmla="*/ 220 w 304"/>
                  <a:gd name="T15" fmla="*/ 17 h 19"/>
                  <a:gd name="T16" fmla="*/ 231 w 304"/>
                  <a:gd name="T17" fmla="*/ 17 h 19"/>
                  <a:gd name="T18" fmla="*/ 245 w 304"/>
                  <a:gd name="T19" fmla="*/ 19 h 19"/>
                  <a:gd name="T20" fmla="*/ 256 w 304"/>
                  <a:gd name="T21" fmla="*/ 19 h 19"/>
                  <a:gd name="T22" fmla="*/ 273 w 304"/>
                  <a:gd name="T23" fmla="*/ 19 h 19"/>
                  <a:gd name="T24" fmla="*/ 294 w 304"/>
                  <a:gd name="T25" fmla="*/ 19 h 19"/>
                  <a:gd name="T26" fmla="*/ 298 w 304"/>
                  <a:gd name="T27" fmla="*/ 15 h 19"/>
                  <a:gd name="T28" fmla="*/ 285 w 304"/>
                  <a:gd name="T29" fmla="*/ 13 h 19"/>
                  <a:gd name="T30" fmla="*/ 273 w 304"/>
                  <a:gd name="T31" fmla="*/ 11 h 19"/>
                  <a:gd name="T32" fmla="*/ 262 w 304"/>
                  <a:gd name="T33" fmla="*/ 11 h 19"/>
                  <a:gd name="T34" fmla="*/ 245 w 304"/>
                  <a:gd name="T35" fmla="*/ 9 h 19"/>
                  <a:gd name="T36" fmla="*/ 229 w 304"/>
                  <a:gd name="T37" fmla="*/ 7 h 19"/>
                  <a:gd name="T38" fmla="*/ 212 w 304"/>
                  <a:gd name="T39" fmla="*/ 7 h 19"/>
                  <a:gd name="T40" fmla="*/ 197 w 304"/>
                  <a:gd name="T41" fmla="*/ 7 h 19"/>
                  <a:gd name="T42" fmla="*/ 184 w 304"/>
                  <a:gd name="T43" fmla="*/ 6 h 19"/>
                  <a:gd name="T44" fmla="*/ 172 w 304"/>
                  <a:gd name="T45" fmla="*/ 6 h 19"/>
                  <a:gd name="T46" fmla="*/ 161 w 304"/>
                  <a:gd name="T47" fmla="*/ 4 h 19"/>
                  <a:gd name="T48" fmla="*/ 148 w 304"/>
                  <a:gd name="T49" fmla="*/ 4 h 19"/>
                  <a:gd name="T50" fmla="*/ 136 w 304"/>
                  <a:gd name="T51" fmla="*/ 2 h 19"/>
                  <a:gd name="T52" fmla="*/ 125 w 304"/>
                  <a:gd name="T53" fmla="*/ 2 h 19"/>
                  <a:gd name="T54" fmla="*/ 114 w 304"/>
                  <a:gd name="T55" fmla="*/ 0 h 19"/>
                  <a:gd name="T56" fmla="*/ 100 w 304"/>
                  <a:gd name="T57" fmla="*/ 0 h 19"/>
                  <a:gd name="T58" fmla="*/ 89 w 304"/>
                  <a:gd name="T59" fmla="*/ 0 h 19"/>
                  <a:gd name="T60" fmla="*/ 76 w 304"/>
                  <a:gd name="T61" fmla="*/ 0 h 19"/>
                  <a:gd name="T62" fmla="*/ 64 w 304"/>
                  <a:gd name="T63" fmla="*/ 0 h 19"/>
                  <a:gd name="T64" fmla="*/ 51 w 304"/>
                  <a:gd name="T65" fmla="*/ 0 h 19"/>
                  <a:gd name="T66" fmla="*/ 41 w 304"/>
                  <a:gd name="T67" fmla="*/ 0 h 19"/>
                  <a:gd name="T68" fmla="*/ 30 w 304"/>
                  <a:gd name="T69" fmla="*/ 2 h 19"/>
                  <a:gd name="T70" fmla="*/ 15 w 304"/>
                  <a:gd name="T71" fmla="*/ 4 h 19"/>
                  <a:gd name="T72" fmla="*/ 0 w 304"/>
                  <a:gd name="T73" fmla="*/ 7 h 19"/>
                  <a:gd name="T74" fmla="*/ 0 w 304"/>
                  <a:gd name="T75" fmla="*/ 11 h 19"/>
                  <a:gd name="T76" fmla="*/ 9 w 304"/>
                  <a:gd name="T77" fmla="*/ 11 h 19"/>
                  <a:gd name="T78" fmla="*/ 22 w 304"/>
                  <a:gd name="T79" fmla="*/ 11 h 19"/>
                  <a:gd name="T80" fmla="*/ 34 w 304"/>
                  <a:gd name="T81" fmla="*/ 11 h 19"/>
                  <a:gd name="T82" fmla="*/ 45 w 304"/>
                  <a:gd name="T83" fmla="*/ 9 h 19"/>
                  <a:gd name="T84" fmla="*/ 57 w 304"/>
                  <a:gd name="T85" fmla="*/ 7 h 19"/>
                  <a:gd name="T86" fmla="*/ 66 w 304"/>
                  <a:gd name="T87" fmla="*/ 7 h 19"/>
                  <a:gd name="T88" fmla="*/ 79 w 304"/>
                  <a:gd name="T89" fmla="*/ 7 h 19"/>
                  <a:gd name="T90" fmla="*/ 96 w 304"/>
                  <a:gd name="T91" fmla="*/ 7 h 19"/>
                  <a:gd name="T92" fmla="*/ 114 w 304"/>
                  <a:gd name="T93" fmla="*/ 7 h 19"/>
                  <a:gd name="T94" fmla="*/ 121 w 304"/>
                  <a:gd name="T95" fmla="*/ 7 h 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04"/>
                  <a:gd name="T145" fmla="*/ 0 h 19"/>
                  <a:gd name="T146" fmla="*/ 304 w 304"/>
                  <a:gd name="T147" fmla="*/ 19 h 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04" h="19">
                    <a:moveTo>
                      <a:pt x="121" y="7"/>
                    </a:moveTo>
                    <a:lnTo>
                      <a:pt x="131" y="7"/>
                    </a:lnTo>
                    <a:lnTo>
                      <a:pt x="142" y="7"/>
                    </a:lnTo>
                    <a:lnTo>
                      <a:pt x="146" y="7"/>
                    </a:lnTo>
                    <a:lnTo>
                      <a:pt x="153" y="7"/>
                    </a:lnTo>
                    <a:lnTo>
                      <a:pt x="159" y="9"/>
                    </a:lnTo>
                    <a:lnTo>
                      <a:pt x="165" y="11"/>
                    </a:lnTo>
                    <a:lnTo>
                      <a:pt x="171" y="11"/>
                    </a:lnTo>
                    <a:lnTo>
                      <a:pt x="176" y="11"/>
                    </a:lnTo>
                    <a:lnTo>
                      <a:pt x="182" y="11"/>
                    </a:lnTo>
                    <a:lnTo>
                      <a:pt x="188" y="13"/>
                    </a:lnTo>
                    <a:lnTo>
                      <a:pt x="195" y="13"/>
                    </a:lnTo>
                    <a:lnTo>
                      <a:pt x="201" y="15"/>
                    </a:lnTo>
                    <a:lnTo>
                      <a:pt x="207" y="15"/>
                    </a:lnTo>
                    <a:lnTo>
                      <a:pt x="214" y="17"/>
                    </a:lnTo>
                    <a:lnTo>
                      <a:pt x="220" y="17"/>
                    </a:lnTo>
                    <a:lnTo>
                      <a:pt x="226" y="17"/>
                    </a:lnTo>
                    <a:lnTo>
                      <a:pt x="231" y="17"/>
                    </a:lnTo>
                    <a:lnTo>
                      <a:pt x="239" y="19"/>
                    </a:lnTo>
                    <a:lnTo>
                      <a:pt x="245" y="19"/>
                    </a:lnTo>
                    <a:lnTo>
                      <a:pt x="250" y="19"/>
                    </a:lnTo>
                    <a:lnTo>
                      <a:pt x="256" y="19"/>
                    </a:lnTo>
                    <a:lnTo>
                      <a:pt x="264" y="19"/>
                    </a:lnTo>
                    <a:lnTo>
                      <a:pt x="273" y="19"/>
                    </a:lnTo>
                    <a:lnTo>
                      <a:pt x="285" y="19"/>
                    </a:lnTo>
                    <a:lnTo>
                      <a:pt x="294" y="19"/>
                    </a:lnTo>
                    <a:lnTo>
                      <a:pt x="304" y="17"/>
                    </a:lnTo>
                    <a:lnTo>
                      <a:pt x="298" y="15"/>
                    </a:lnTo>
                    <a:lnTo>
                      <a:pt x="292" y="15"/>
                    </a:lnTo>
                    <a:lnTo>
                      <a:pt x="285" y="13"/>
                    </a:lnTo>
                    <a:lnTo>
                      <a:pt x="281" y="13"/>
                    </a:lnTo>
                    <a:lnTo>
                      <a:pt x="273" y="11"/>
                    </a:lnTo>
                    <a:lnTo>
                      <a:pt x="267" y="11"/>
                    </a:lnTo>
                    <a:lnTo>
                      <a:pt x="262" y="11"/>
                    </a:lnTo>
                    <a:lnTo>
                      <a:pt x="254" y="11"/>
                    </a:lnTo>
                    <a:lnTo>
                      <a:pt x="245" y="9"/>
                    </a:lnTo>
                    <a:lnTo>
                      <a:pt x="237" y="7"/>
                    </a:lnTo>
                    <a:lnTo>
                      <a:pt x="229" y="7"/>
                    </a:lnTo>
                    <a:lnTo>
                      <a:pt x="222" y="7"/>
                    </a:lnTo>
                    <a:lnTo>
                      <a:pt x="212" y="7"/>
                    </a:lnTo>
                    <a:lnTo>
                      <a:pt x="205" y="7"/>
                    </a:lnTo>
                    <a:lnTo>
                      <a:pt x="197" y="7"/>
                    </a:lnTo>
                    <a:lnTo>
                      <a:pt x="190" y="7"/>
                    </a:lnTo>
                    <a:lnTo>
                      <a:pt x="184" y="6"/>
                    </a:lnTo>
                    <a:lnTo>
                      <a:pt x="178" y="6"/>
                    </a:lnTo>
                    <a:lnTo>
                      <a:pt x="172" y="6"/>
                    </a:lnTo>
                    <a:lnTo>
                      <a:pt x="167" y="6"/>
                    </a:lnTo>
                    <a:lnTo>
                      <a:pt x="161" y="4"/>
                    </a:lnTo>
                    <a:lnTo>
                      <a:pt x="155" y="4"/>
                    </a:lnTo>
                    <a:lnTo>
                      <a:pt x="148" y="4"/>
                    </a:lnTo>
                    <a:lnTo>
                      <a:pt x="144" y="4"/>
                    </a:lnTo>
                    <a:lnTo>
                      <a:pt x="136" y="2"/>
                    </a:lnTo>
                    <a:lnTo>
                      <a:pt x="131" y="2"/>
                    </a:lnTo>
                    <a:lnTo>
                      <a:pt x="125" y="2"/>
                    </a:lnTo>
                    <a:lnTo>
                      <a:pt x="119" y="2"/>
                    </a:lnTo>
                    <a:lnTo>
                      <a:pt x="114" y="0"/>
                    </a:lnTo>
                    <a:lnTo>
                      <a:pt x="106" y="0"/>
                    </a:lnTo>
                    <a:lnTo>
                      <a:pt x="100" y="0"/>
                    </a:lnTo>
                    <a:lnTo>
                      <a:pt x="96" y="0"/>
                    </a:lnTo>
                    <a:lnTo>
                      <a:pt x="89" y="0"/>
                    </a:lnTo>
                    <a:lnTo>
                      <a:pt x="83" y="0"/>
                    </a:lnTo>
                    <a:lnTo>
                      <a:pt x="76" y="0"/>
                    </a:lnTo>
                    <a:lnTo>
                      <a:pt x="70" y="0"/>
                    </a:lnTo>
                    <a:lnTo>
                      <a:pt x="64" y="0"/>
                    </a:lnTo>
                    <a:lnTo>
                      <a:pt x="58" y="0"/>
                    </a:lnTo>
                    <a:lnTo>
                      <a:pt x="51" y="0"/>
                    </a:lnTo>
                    <a:lnTo>
                      <a:pt x="47" y="0"/>
                    </a:lnTo>
                    <a:lnTo>
                      <a:pt x="41" y="0"/>
                    </a:lnTo>
                    <a:lnTo>
                      <a:pt x="34" y="0"/>
                    </a:lnTo>
                    <a:lnTo>
                      <a:pt x="30" y="2"/>
                    </a:lnTo>
                    <a:lnTo>
                      <a:pt x="24" y="2"/>
                    </a:lnTo>
                    <a:lnTo>
                      <a:pt x="15" y="4"/>
                    </a:lnTo>
                    <a:lnTo>
                      <a:pt x="5" y="7"/>
                    </a:lnTo>
                    <a:lnTo>
                      <a:pt x="0" y="7"/>
                    </a:lnTo>
                    <a:lnTo>
                      <a:pt x="0" y="9"/>
                    </a:lnTo>
                    <a:lnTo>
                      <a:pt x="0" y="11"/>
                    </a:lnTo>
                    <a:lnTo>
                      <a:pt x="5" y="11"/>
                    </a:lnTo>
                    <a:lnTo>
                      <a:pt x="9" y="11"/>
                    </a:lnTo>
                    <a:lnTo>
                      <a:pt x="19" y="11"/>
                    </a:lnTo>
                    <a:lnTo>
                      <a:pt x="22" y="11"/>
                    </a:lnTo>
                    <a:lnTo>
                      <a:pt x="28" y="11"/>
                    </a:lnTo>
                    <a:lnTo>
                      <a:pt x="34" y="11"/>
                    </a:lnTo>
                    <a:lnTo>
                      <a:pt x="39" y="11"/>
                    </a:lnTo>
                    <a:lnTo>
                      <a:pt x="45" y="9"/>
                    </a:lnTo>
                    <a:lnTo>
                      <a:pt x="49" y="9"/>
                    </a:lnTo>
                    <a:lnTo>
                      <a:pt x="57" y="7"/>
                    </a:lnTo>
                    <a:lnTo>
                      <a:pt x="62" y="7"/>
                    </a:lnTo>
                    <a:lnTo>
                      <a:pt x="66" y="7"/>
                    </a:lnTo>
                    <a:lnTo>
                      <a:pt x="74" y="7"/>
                    </a:lnTo>
                    <a:lnTo>
                      <a:pt x="79" y="7"/>
                    </a:lnTo>
                    <a:lnTo>
                      <a:pt x="85" y="7"/>
                    </a:lnTo>
                    <a:lnTo>
                      <a:pt x="96" y="7"/>
                    </a:lnTo>
                    <a:lnTo>
                      <a:pt x="106" y="7"/>
                    </a:lnTo>
                    <a:lnTo>
                      <a:pt x="114" y="7"/>
                    </a:lnTo>
                    <a:lnTo>
                      <a:pt x="12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60" name="Freeform 154"/>
              <p:cNvSpPr>
                <a:spLocks/>
              </p:cNvSpPr>
              <p:nvPr/>
            </p:nvSpPr>
            <p:spPr bwMode="auto">
              <a:xfrm>
                <a:off x="1619" y="2166"/>
                <a:ext cx="61" cy="70"/>
              </a:xfrm>
              <a:custGeom>
                <a:avLst/>
                <a:gdLst>
                  <a:gd name="T0" fmla="*/ 33 w 124"/>
                  <a:gd name="T1" fmla="*/ 0 h 141"/>
                  <a:gd name="T2" fmla="*/ 23 w 124"/>
                  <a:gd name="T3" fmla="*/ 8 h 141"/>
                  <a:gd name="T4" fmla="*/ 19 w 124"/>
                  <a:gd name="T5" fmla="*/ 15 h 141"/>
                  <a:gd name="T6" fmla="*/ 14 w 124"/>
                  <a:gd name="T7" fmla="*/ 23 h 141"/>
                  <a:gd name="T8" fmla="*/ 14 w 124"/>
                  <a:gd name="T9" fmla="*/ 33 h 141"/>
                  <a:gd name="T10" fmla="*/ 12 w 124"/>
                  <a:gd name="T11" fmla="*/ 42 h 141"/>
                  <a:gd name="T12" fmla="*/ 14 w 124"/>
                  <a:gd name="T13" fmla="*/ 52 h 141"/>
                  <a:gd name="T14" fmla="*/ 17 w 124"/>
                  <a:gd name="T15" fmla="*/ 59 h 141"/>
                  <a:gd name="T16" fmla="*/ 21 w 124"/>
                  <a:gd name="T17" fmla="*/ 69 h 141"/>
                  <a:gd name="T18" fmla="*/ 25 w 124"/>
                  <a:gd name="T19" fmla="*/ 74 h 141"/>
                  <a:gd name="T20" fmla="*/ 31 w 124"/>
                  <a:gd name="T21" fmla="*/ 82 h 141"/>
                  <a:gd name="T22" fmla="*/ 36 w 124"/>
                  <a:gd name="T23" fmla="*/ 90 h 141"/>
                  <a:gd name="T24" fmla="*/ 46 w 124"/>
                  <a:gd name="T25" fmla="*/ 97 h 141"/>
                  <a:gd name="T26" fmla="*/ 53 w 124"/>
                  <a:gd name="T27" fmla="*/ 103 h 141"/>
                  <a:gd name="T28" fmla="*/ 65 w 124"/>
                  <a:gd name="T29" fmla="*/ 109 h 141"/>
                  <a:gd name="T30" fmla="*/ 69 w 124"/>
                  <a:gd name="T31" fmla="*/ 110 h 141"/>
                  <a:gd name="T32" fmla="*/ 74 w 124"/>
                  <a:gd name="T33" fmla="*/ 112 h 141"/>
                  <a:gd name="T34" fmla="*/ 80 w 124"/>
                  <a:gd name="T35" fmla="*/ 114 h 141"/>
                  <a:gd name="T36" fmla="*/ 86 w 124"/>
                  <a:gd name="T37" fmla="*/ 118 h 141"/>
                  <a:gd name="T38" fmla="*/ 88 w 124"/>
                  <a:gd name="T39" fmla="*/ 118 h 141"/>
                  <a:gd name="T40" fmla="*/ 93 w 124"/>
                  <a:gd name="T41" fmla="*/ 122 h 141"/>
                  <a:gd name="T42" fmla="*/ 99 w 124"/>
                  <a:gd name="T43" fmla="*/ 124 h 141"/>
                  <a:gd name="T44" fmla="*/ 109 w 124"/>
                  <a:gd name="T45" fmla="*/ 128 h 141"/>
                  <a:gd name="T46" fmla="*/ 114 w 124"/>
                  <a:gd name="T47" fmla="*/ 131 h 141"/>
                  <a:gd name="T48" fmla="*/ 120 w 124"/>
                  <a:gd name="T49" fmla="*/ 135 h 141"/>
                  <a:gd name="T50" fmla="*/ 124 w 124"/>
                  <a:gd name="T51" fmla="*/ 137 h 141"/>
                  <a:gd name="T52" fmla="*/ 124 w 124"/>
                  <a:gd name="T53" fmla="*/ 141 h 141"/>
                  <a:gd name="T54" fmla="*/ 116 w 124"/>
                  <a:gd name="T55" fmla="*/ 137 h 141"/>
                  <a:gd name="T56" fmla="*/ 107 w 124"/>
                  <a:gd name="T57" fmla="*/ 133 h 141"/>
                  <a:gd name="T58" fmla="*/ 99 w 124"/>
                  <a:gd name="T59" fmla="*/ 129 h 141"/>
                  <a:gd name="T60" fmla="*/ 93 w 124"/>
                  <a:gd name="T61" fmla="*/ 128 h 141"/>
                  <a:gd name="T62" fmla="*/ 88 w 124"/>
                  <a:gd name="T63" fmla="*/ 124 h 141"/>
                  <a:gd name="T64" fmla="*/ 82 w 124"/>
                  <a:gd name="T65" fmla="*/ 122 h 141"/>
                  <a:gd name="T66" fmla="*/ 74 w 124"/>
                  <a:gd name="T67" fmla="*/ 118 h 141"/>
                  <a:gd name="T68" fmla="*/ 67 w 124"/>
                  <a:gd name="T69" fmla="*/ 114 h 141"/>
                  <a:gd name="T70" fmla="*/ 61 w 124"/>
                  <a:gd name="T71" fmla="*/ 110 h 141"/>
                  <a:gd name="T72" fmla="*/ 53 w 124"/>
                  <a:gd name="T73" fmla="*/ 107 h 141"/>
                  <a:gd name="T74" fmla="*/ 48 w 124"/>
                  <a:gd name="T75" fmla="*/ 101 h 141"/>
                  <a:gd name="T76" fmla="*/ 42 w 124"/>
                  <a:gd name="T77" fmla="*/ 97 h 141"/>
                  <a:gd name="T78" fmla="*/ 36 w 124"/>
                  <a:gd name="T79" fmla="*/ 91 h 141"/>
                  <a:gd name="T80" fmla="*/ 31 w 124"/>
                  <a:gd name="T81" fmla="*/ 88 h 141"/>
                  <a:gd name="T82" fmla="*/ 25 w 124"/>
                  <a:gd name="T83" fmla="*/ 82 h 141"/>
                  <a:gd name="T84" fmla="*/ 19 w 124"/>
                  <a:gd name="T85" fmla="*/ 76 h 141"/>
                  <a:gd name="T86" fmla="*/ 14 w 124"/>
                  <a:gd name="T87" fmla="*/ 71 h 141"/>
                  <a:gd name="T88" fmla="*/ 12 w 124"/>
                  <a:gd name="T89" fmla="*/ 65 h 141"/>
                  <a:gd name="T90" fmla="*/ 8 w 124"/>
                  <a:gd name="T91" fmla="*/ 59 h 141"/>
                  <a:gd name="T92" fmla="*/ 6 w 124"/>
                  <a:gd name="T93" fmla="*/ 53 h 141"/>
                  <a:gd name="T94" fmla="*/ 2 w 124"/>
                  <a:gd name="T95" fmla="*/ 48 h 141"/>
                  <a:gd name="T96" fmla="*/ 2 w 124"/>
                  <a:gd name="T97" fmla="*/ 42 h 141"/>
                  <a:gd name="T98" fmla="*/ 0 w 124"/>
                  <a:gd name="T99" fmla="*/ 36 h 141"/>
                  <a:gd name="T100" fmla="*/ 2 w 124"/>
                  <a:gd name="T101" fmla="*/ 31 h 141"/>
                  <a:gd name="T102" fmla="*/ 4 w 124"/>
                  <a:gd name="T103" fmla="*/ 25 h 141"/>
                  <a:gd name="T104" fmla="*/ 8 w 124"/>
                  <a:gd name="T105" fmla="*/ 19 h 141"/>
                  <a:gd name="T106" fmla="*/ 10 w 124"/>
                  <a:gd name="T107" fmla="*/ 14 h 141"/>
                  <a:gd name="T108" fmla="*/ 17 w 124"/>
                  <a:gd name="T109" fmla="*/ 8 h 141"/>
                  <a:gd name="T110" fmla="*/ 23 w 124"/>
                  <a:gd name="T111" fmla="*/ 4 h 141"/>
                  <a:gd name="T112" fmla="*/ 33 w 124"/>
                  <a:gd name="T113" fmla="*/ 0 h 141"/>
                  <a:gd name="T114" fmla="*/ 33 w 124"/>
                  <a:gd name="T115" fmla="*/ 0 h 1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4"/>
                  <a:gd name="T175" fmla="*/ 0 h 141"/>
                  <a:gd name="T176" fmla="*/ 124 w 124"/>
                  <a:gd name="T177" fmla="*/ 141 h 14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4" h="141">
                    <a:moveTo>
                      <a:pt x="33" y="0"/>
                    </a:moveTo>
                    <a:lnTo>
                      <a:pt x="23" y="8"/>
                    </a:lnTo>
                    <a:lnTo>
                      <a:pt x="19" y="15"/>
                    </a:lnTo>
                    <a:lnTo>
                      <a:pt x="14" y="23"/>
                    </a:lnTo>
                    <a:lnTo>
                      <a:pt x="14" y="33"/>
                    </a:lnTo>
                    <a:lnTo>
                      <a:pt x="12" y="42"/>
                    </a:lnTo>
                    <a:lnTo>
                      <a:pt x="14" y="52"/>
                    </a:lnTo>
                    <a:lnTo>
                      <a:pt x="17" y="59"/>
                    </a:lnTo>
                    <a:lnTo>
                      <a:pt x="21" y="69"/>
                    </a:lnTo>
                    <a:lnTo>
                      <a:pt x="25" y="74"/>
                    </a:lnTo>
                    <a:lnTo>
                      <a:pt x="31" y="82"/>
                    </a:lnTo>
                    <a:lnTo>
                      <a:pt x="36" y="90"/>
                    </a:lnTo>
                    <a:lnTo>
                      <a:pt x="46" y="97"/>
                    </a:lnTo>
                    <a:lnTo>
                      <a:pt x="53" y="103"/>
                    </a:lnTo>
                    <a:lnTo>
                      <a:pt x="65" y="109"/>
                    </a:lnTo>
                    <a:lnTo>
                      <a:pt x="69" y="110"/>
                    </a:lnTo>
                    <a:lnTo>
                      <a:pt x="74" y="112"/>
                    </a:lnTo>
                    <a:lnTo>
                      <a:pt x="80" y="114"/>
                    </a:lnTo>
                    <a:lnTo>
                      <a:pt x="86" y="118"/>
                    </a:lnTo>
                    <a:lnTo>
                      <a:pt x="88" y="118"/>
                    </a:lnTo>
                    <a:lnTo>
                      <a:pt x="93" y="122"/>
                    </a:lnTo>
                    <a:lnTo>
                      <a:pt x="99" y="124"/>
                    </a:lnTo>
                    <a:lnTo>
                      <a:pt x="109" y="128"/>
                    </a:lnTo>
                    <a:lnTo>
                      <a:pt x="114" y="131"/>
                    </a:lnTo>
                    <a:lnTo>
                      <a:pt x="120" y="135"/>
                    </a:lnTo>
                    <a:lnTo>
                      <a:pt x="124" y="137"/>
                    </a:lnTo>
                    <a:lnTo>
                      <a:pt x="124" y="141"/>
                    </a:lnTo>
                    <a:lnTo>
                      <a:pt x="116" y="137"/>
                    </a:lnTo>
                    <a:lnTo>
                      <a:pt x="107" y="133"/>
                    </a:lnTo>
                    <a:lnTo>
                      <a:pt x="99" y="129"/>
                    </a:lnTo>
                    <a:lnTo>
                      <a:pt x="93" y="128"/>
                    </a:lnTo>
                    <a:lnTo>
                      <a:pt x="88" y="124"/>
                    </a:lnTo>
                    <a:lnTo>
                      <a:pt x="82" y="122"/>
                    </a:lnTo>
                    <a:lnTo>
                      <a:pt x="74" y="118"/>
                    </a:lnTo>
                    <a:lnTo>
                      <a:pt x="67" y="114"/>
                    </a:lnTo>
                    <a:lnTo>
                      <a:pt x="61" y="110"/>
                    </a:lnTo>
                    <a:lnTo>
                      <a:pt x="53" y="107"/>
                    </a:lnTo>
                    <a:lnTo>
                      <a:pt x="48" y="101"/>
                    </a:lnTo>
                    <a:lnTo>
                      <a:pt x="42" y="97"/>
                    </a:lnTo>
                    <a:lnTo>
                      <a:pt x="36" y="91"/>
                    </a:lnTo>
                    <a:lnTo>
                      <a:pt x="31" y="88"/>
                    </a:lnTo>
                    <a:lnTo>
                      <a:pt x="25" y="82"/>
                    </a:lnTo>
                    <a:lnTo>
                      <a:pt x="19" y="76"/>
                    </a:lnTo>
                    <a:lnTo>
                      <a:pt x="14" y="71"/>
                    </a:lnTo>
                    <a:lnTo>
                      <a:pt x="12" y="65"/>
                    </a:lnTo>
                    <a:lnTo>
                      <a:pt x="8" y="59"/>
                    </a:lnTo>
                    <a:lnTo>
                      <a:pt x="6" y="53"/>
                    </a:lnTo>
                    <a:lnTo>
                      <a:pt x="2" y="48"/>
                    </a:lnTo>
                    <a:lnTo>
                      <a:pt x="2" y="42"/>
                    </a:lnTo>
                    <a:lnTo>
                      <a:pt x="0" y="36"/>
                    </a:lnTo>
                    <a:lnTo>
                      <a:pt x="2" y="31"/>
                    </a:lnTo>
                    <a:lnTo>
                      <a:pt x="4" y="25"/>
                    </a:lnTo>
                    <a:lnTo>
                      <a:pt x="8" y="19"/>
                    </a:lnTo>
                    <a:lnTo>
                      <a:pt x="10" y="14"/>
                    </a:lnTo>
                    <a:lnTo>
                      <a:pt x="17" y="8"/>
                    </a:lnTo>
                    <a:lnTo>
                      <a:pt x="23" y="4"/>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61" name="Freeform 155"/>
              <p:cNvSpPr>
                <a:spLocks/>
              </p:cNvSpPr>
              <p:nvPr/>
            </p:nvSpPr>
            <p:spPr bwMode="auto">
              <a:xfrm>
                <a:off x="1693" y="2237"/>
                <a:ext cx="16" cy="5"/>
              </a:xfrm>
              <a:custGeom>
                <a:avLst/>
                <a:gdLst>
                  <a:gd name="T0" fmla="*/ 0 w 33"/>
                  <a:gd name="T1" fmla="*/ 2 h 9"/>
                  <a:gd name="T2" fmla="*/ 0 w 33"/>
                  <a:gd name="T3" fmla="*/ 0 h 9"/>
                  <a:gd name="T4" fmla="*/ 2 w 33"/>
                  <a:gd name="T5" fmla="*/ 2 h 9"/>
                  <a:gd name="T6" fmla="*/ 8 w 33"/>
                  <a:gd name="T7" fmla="*/ 4 h 9"/>
                  <a:gd name="T8" fmla="*/ 14 w 33"/>
                  <a:gd name="T9" fmla="*/ 5 h 9"/>
                  <a:gd name="T10" fmla="*/ 19 w 33"/>
                  <a:gd name="T11" fmla="*/ 7 h 9"/>
                  <a:gd name="T12" fmla="*/ 25 w 33"/>
                  <a:gd name="T13" fmla="*/ 9 h 9"/>
                  <a:gd name="T14" fmla="*/ 29 w 33"/>
                  <a:gd name="T15" fmla="*/ 7 h 9"/>
                  <a:gd name="T16" fmla="*/ 33 w 33"/>
                  <a:gd name="T17" fmla="*/ 7 h 9"/>
                  <a:gd name="T18" fmla="*/ 25 w 33"/>
                  <a:gd name="T19" fmla="*/ 5 h 9"/>
                  <a:gd name="T20" fmla="*/ 16 w 33"/>
                  <a:gd name="T21" fmla="*/ 2 h 9"/>
                  <a:gd name="T22" fmla="*/ 8 w 33"/>
                  <a:gd name="T23" fmla="*/ 2 h 9"/>
                  <a:gd name="T24" fmla="*/ 0 w 33"/>
                  <a:gd name="T25" fmla="*/ 2 h 9"/>
                  <a:gd name="T26" fmla="*/ 0 w 33"/>
                  <a:gd name="T27" fmla="*/ 2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9"/>
                  <a:gd name="T44" fmla="*/ 33 w 33"/>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9">
                    <a:moveTo>
                      <a:pt x="0" y="2"/>
                    </a:moveTo>
                    <a:lnTo>
                      <a:pt x="0" y="0"/>
                    </a:lnTo>
                    <a:lnTo>
                      <a:pt x="2" y="2"/>
                    </a:lnTo>
                    <a:lnTo>
                      <a:pt x="8" y="4"/>
                    </a:lnTo>
                    <a:lnTo>
                      <a:pt x="14" y="5"/>
                    </a:lnTo>
                    <a:lnTo>
                      <a:pt x="19" y="7"/>
                    </a:lnTo>
                    <a:lnTo>
                      <a:pt x="25" y="9"/>
                    </a:lnTo>
                    <a:lnTo>
                      <a:pt x="29" y="7"/>
                    </a:lnTo>
                    <a:lnTo>
                      <a:pt x="33" y="7"/>
                    </a:lnTo>
                    <a:lnTo>
                      <a:pt x="25" y="5"/>
                    </a:lnTo>
                    <a:lnTo>
                      <a:pt x="16" y="2"/>
                    </a:lnTo>
                    <a:lnTo>
                      <a:pt x="8" y="2"/>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62" name="Freeform 156"/>
              <p:cNvSpPr>
                <a:spLocks/>
              </p:cNvSpPr>
              <p:nvPr/>
            </p:nvSpPr>
            <p:spPr bwMode="auto">
              <a:xfrm>
                <a:off x="1858" y="2095"/>
                <a:ext cx="20" cy="4"/>
              </a:xfrm>
              <a:custGeom>
                <a:avLst/>
                <a:gdLst>
                  <a:gd name="T0" fmla="*/ 40 w 40"/>
                  <a:gd name="T1" fmla="*/ 3 h 7"/>
                  <a:gd name="T2" fmla="*/ 30 w 40"/>
                  <a:gd name="T3" fmla="*/ 2 h 7"/>
                  <a:gd name="T4" fmla="*/ 19 w 40"/>
                  <a:gd name="T5" fmla="*/ 0 h 7"/>
                  <a:gd name="T6" fmla="*/ 10 w 40"/>
                  <a:gd name="T7" fmla="*/ 0 h 7"/>
                  <a:gd name="T8" fmla="*/ 0 w 40"/>
                  <a:gd name="T9" fmla="*/ 3 h 7"/>
                  <a:gd name="T10" fmla="*/ 2 w 40"/>
                  <a:gd name="T11" fmla="*/ 3 h 7"/>
                  <a:gd name="T12" fmla="*/ 8 w 40"/>
                  <a:gd name="T13" fmla="*/ 5 h 7"/>
                  <a:gd name="T14" fmla="*/ 11 w 40"/>
                  <a:gd name="T15" fmla="*/ 5 h 7"/>
                  <a:gd name="T16" fmla="*/ 17 w 40"/>
                  <a:gd name="T17" fmla="*/ 5 h 7"/>
                  <a:gd name="T18" fmla="*/ 23 w 40"/>
                  <a:gd name="T19" fmla="*/ 5 h 7"/>
                  <a:gd name="T20" fmla="*/ 29 w 40"/>
                  <a:gd name="T21" fmla="*/ 5 h 7"/>
                  <a:gd name="T22" fmla="*/ 32 w 40"/>
                  <a:gd name="T23" fmla="*/ 5 h 7"/>
                  <a:gd name="T24" fmla="*/ 38 w 40"/>
                  <a:gd name="T25" fmla="*/ 7 h 7"/>
                  <a:gd name="T26" fmla="*/ 40 w 40"/>
                  <a:gd name="T27" fmla="*/ 5 h 7"/>
                  <a:gd name="T28" fmla="*/ 40 w 40"/>
                  <a:gd name="T29" fmla="*/ 3 h 7"/>
                  <a:gd name="T30" fmla="*/ 40 w 40"/>
                  <a:gd name="T31" fmla="*/ 3 h 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7"/>
                  <a:gd name="T50" fmla="*/ 40 w 40"/>
                  <a:gd name="T51" fmla="*/ 7 h 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7">
                    <a:moveTo>
                      <a:pt x="40" y="3"/>
                    </a:moveTo>
                    <a:lnTo>
                      <a:pt x="30" y="2"/>
                    </a:lnTo>
                    <a:lnTo>
                      <a:pt x="19" y="0"/>
                    </a:lnTo>
                    <a:lnTo>
                      <a:pt x="10" y="0"/>
                    </a:lnTo>
                    <a:lnTo>
                      <a:pt x="0" y="3"/>
                    </a:lnTo>
                    <a:lnTo>
                      <a:pt x="2" y="3"/>
                    </a:lnTo>
                    <a:lnTo>
                      <a:pt x="8" y="5"/>
                    </a:lnTo>
                    <a:lnTo>
                      <a:pt x="11" y="5"/>
                    </a:lnTo>
                    <a:lnTo>
                      <a:pt x="17" y="5"/>
                    </a:lnTo>
                    <a:lnTo>
                      <a:pt x="23" y="5"/>
                    </a:lnTo>
                    <a:lnTo>
                      <a:pt x="29" y="5"/>
                    </a:lnTo>
                    <a:lnTo>
                      <a:pt x="32" y="5"/>
                    </a:lnTo>
                    <a:lnTo>
                      <a:pt x="38" y="7"/>
                    </a:lnTo>
                    <a:lnTo>
                      <a:pt x="40" y="5"/>
                    </a:lnTo>
                    <a:lnTo>
                      <a:pt x="4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63" name="Freeform 157"/>
              <p:cNvSpPr>
                <a:spLocks/>
              </p:cNvSpPr>
              <p:nvPr/>
            </p:nvSpPr>
            <p:spPr bwMode="auto">
              <a:xfrm>
                <a:off x="1993" y="2185"/>
                <a:ext cx="37" cy="48"/>
              </a:xfrm>
              <a:custGeom>
                <a:avLst/>
                <a:gdLst>
                  <a:gd name="T0" fmla="*/ 0 w 74"/>
                  <a:gd name="T1" fmla="*/ 95 h 95"/>
                  <a:gd name="T2" fmla="*/ 6 w 74"/>
                  <a:gd name="T3" fmla="*/ 91 h 95"/>
                  <a:gd name="T4" fmla="*/ 11 w 74"/>
                  <a:gd name="T5" fmla="*/ 90 h 95"/>
                  <a:gd name="T6" fmla="*/ 19 w 74"/>
                  <a:gd name="T7" fmla="*/ 86 h 95"/>
                  <a:gd name="T8" fmla="*/ 26 w 74"/>
                  <a:gd name="T9" fmla="*/ 82 h 95"/>
                  <a:gd name="T10" fmla="*/ 32 w 74"/>
                  <a:gd name="T11" fmla="*/ 76 h 95"/>
                  <a:gd name="T12" fmla="*/ 40 w 74"/>
                  <a:gd name="T13" fmla="*/ 71 h 95"/>
                  <a:gd name="T14" fmla="*/ 47 w 74"/>
                  <a:gd name="T15" fmla="*/ 65 h 95"/>
                  <a:gd name="T16" fmla="*/ 55 w 74"/>
                  <a:gd name="T17" fmla="*/ 59 h 95"/>
                  <a:gd name="T18" fmla="*/ 59 w 74"/>
                  <a:gd name="T19" fmla="*/ 52 h 95"/>
                  <a:gd name="T20" fmla="*/ 64 w 74"/>
                  <a:gd name="T21" fmla="*/ 46 h 95"/>
                  <a:gd name="T22" fmla="*/ 66 w 74"/>
                  <a:gd name="T23" fmla="*/ 38 h 95"/>
                  <a:gd name="T24" fmla="*/ 72 w 74"/>
                  <a:gd name="T25" fmla="*/ 31 h 95"/>
                  <a:gd name="T26" fmla="*/ 74 w 74"/>
                  <a:gd name="T27" fmla="*/ 23 h 95"/>
                  <a:gd name="T28" fmla="*/ 74 w 74"/>
                  <a:gd name="T29" fmla="*/ 15 h 95"/>
                  <a:gd name="T30" fmla="*/ 74 w 74"/>
                  <a:gd name="T31" fmla="*/ 8 h 95"/>
                  <a:gd name="T32" fmla="*/ 72 w 74"/>
                  <a:gd name="T33" fmla="*/ 0 h 95"/>
                  <a:gd name="T34" fmla="*/ 70 w 74"/>
                  <a:gd name="T35" fmla="*/ 8 h 95"/>
                  <a:gd name="T36" fmla="*/ 68 w 74"/>
                  <a:gd name="T37" fmla="*/ 15 h 95"/>
                  <a:gd name="T38" fmla="*/ 66 w 74"/>
                  <a:gd name="T39" fmla="*/ 21 h 95"/>
                  <a:gd name="T40" fmla="*/ 64 w 74"/>
                  <a:gd name="T41" fmla="*/ 29 h 95"/>
                  <a:gd name="T42" fmla="*/ 61 w 74"/>
                  <a:gd name="T43" fmla="*/ 34 h 95"/>
                  <a:gd name="T44" fmla="*/ 57 w 74"/>
                  <a:gd name="T45" fmla="*/ 42 h 95"/>
                  <a:gd name="T46" fmla="*/ 51 w 74"/>
                  <a:gd name="T47" fmla="*/ 48 h 95"/>
                  <a:gd name="T48" fmla="*/ 47 w 74"/>
                  <a:gd name="T49" fmla="*/ 55 h 95"/>
                  <a:gd name="T50" fmla="*/ 40 w 74"/>
                  <a:gd name="T51" fmla="*/ 61 h 95"/>
                  <a:gd name="T52" fmla="*/ 34 w 74"/>
                  <a:gd name="T53" fmla="*/ 67 h 95"/>
                  <a:gd name="T54" fmla="*/ 28 w 74"/>
                  <a:gd name="T55" fmla="*/ 72 h 95"/>
                  <a:gd name="T56" fmla="*/ 23 w 74"/>
                  <a:gd name="T57" fmla="*/ 76 h 95"/>
                  <a:gd name="T58" fmla="*/ 17 w 74"/>
                  <a:gd name="T59" fmla="*/ 82 h 95"/>
                  <a:gd name="T60" fmla="*/ 11 w 74"/>
                  <a:gd name="T61" fmla="*/ 86 h 95"/>
                  <a:gd name="T62" fmla="*/ 6 w 74"/>
                  <a:gd name="T63" fmla="*/ 90 h 95"/>
                  <a:gd name="T64" fmla="*/ 0 w 74"/>
                  <a:gd name="T65" fmla="*/ 95 h 95"/>
                  <a:gd name="T66" fmla="*/ 0 w 74"/>
                  <a:gd name="T67" fmla="*/ 95 h 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
                  <a:gd name="T103" fmla="*/ 0 h 95"/>
                  <a:gd name="T104" fmla="*/ 74 w 74"/>
                  <a:gd name="T105" fmla="*/ 95 h 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 h="95">
                    <a:moveTo>
                      <a:pt x="0" y="95"/>
                    </a:moveTo>
                    <a:lnTo>
                      <a:pt x="6" y="91"/>
                    </a:lnTo>
                    <a:lnTo>
                      <a:pt x="11" y="90"/>
                    </a:lnTo>
                    <a:lnTo>
                      <a:pt x="19" y="86"/>
                    </a:lnTo>
                    <a:lnTo>
                      <a:pt x="26" y="82"/>
                    </a:lnTo>
                    <a:lnTo>
                      <a:pt x="32" y="76"/>
                    </a:lnTo>
                    <a:lnTo>
                      <a:pt x="40" y="71"/>
                    </a:lnTo>
                    <a:lnTo>
                      <a:pt x="47" y="65"/>
                    </a:lnTo>
                    <a:lnTo>
                      <a:pt x="55" y="59"/>
                    </a:lnTo>
                    <a:lnTo>
                      <a:pt x="59" y="52"/>
                    </a:lnTo>
                    <a:lnTo>
                      <a:pt x="64" y="46"/>
                    </a:lnTo>
                    <a:lnTo>
                      <a:pt x="66" y="38"/>
                    </a:lnTo>
                    <a:lnTo>
                      <a:pt x="72" y="31"/>
                    </a:lnTo>
                    <a:lnTo>
                      <a:pt x="74" y="23"/>
                    </a:lnTo>
                    <a:lnTo>
                      <a:pt x="74" y="15"/>
                    </a:lnTo>
                    <a:lnTo>
                      <a:pt x="74" y="8"/>
                    </a:lnTo>
                    <a:lnTo>
                      <a:pt x="72" y="0"/>
                    </a:lnTo>
                    <a:lnTo>
                      <a:pt x="70" y="8"/>
                    </a:lnTo>
                    <a:lnTo>
                      <a:pt x="68" y="15"/>
                    </a:lnTo>
                    <a:lnTo>
                      <a:pt x="66" y="21"/>
                    </a:lnTo>
                    <a:lnTo>
                      <a:pt x="64" y="29"/>
                    </a:lnTo>
                    <a:lnTo>
                      <a:pt x="61" y="34"/>
                    </a:lnTo>
                    <a:lnTo>
                      <a:pt x="57" y="42"/>
                    </a:lnTo>
                    <a:lnTo>
                      <a:pt x="51" y="48"/>
                    </a:lnTo>
                    <a:lnTo>
                      <a:pt x="47" y="55"/>
                    </a:lnTo>
                    <a:lnTo>
                      <a:pt x="40" y="61"/>
                    </a:lnTo>
                    <a:lnTo>
                      <a:pt x="34" y="67"/>
                    </a:lnTo>
                    <a:lnTo>
                      <a:pt x="28" y="72"/>
                    </a:lnTo>
                    <a:lnTo>
                      <a:pt x="23" y="76"/>
                    </a:lnTo>
                    <a:lnTo>
                      <a:pt x="17" y="82"/>
                    </a:lnTo>
                    <a:lnTo>
                      <a:pt x="11" y="86"/>
                    </a:lnTo>
                    <a:lnTo>
                      <a:pt x="6" y="90"/>
                    </a:lnTo>
                    <a:lnTo>
                      <a:pt x="0" y="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64" name="Freeform 158"/>
              <p:cNvSpPr>
                <a:spLocks/>
              </p:cNvSpPr>
              <p:nvPr/>
            </p:nvSpPr>
            <p:spPr bwMode="auto">
              <a:xfrm>
                <a:off x="1885" y="2099"/>
                <a:ext cx="44" cy="4"/>
              </a:xfrm>
              <a:custGeom>
                <a:avLst/>
                <a:gdLst>
                  <a:gd name="T0" fmla="*/ 90 w 90"/>
                  <a:gd name="T1" fmla="*/ 8 h 10"/>
                  <a:gd name="T2" fmla="*/ 86 w 90"/>
                  <a:gd name="T3" fmla="*/ 8 h 10"/>
                  <a:gd name="T4" fmla="*/ 76 w 90"/>
                  <a:gd name="T5" fmla="*/ 10 h 10"/>
                  <a:gd name="T6" fmla="*/ 71 w 90"/>
                  <a:gd name="T7" fmla="*/ 8 h 10"/>
                  <a:gd name="T8" fmla="*/ 65 w 90"/>
                  <a:gd name="T9" fmla="*/ 8 h 10"/>
                  <a:gd name="T10" fmla="*/ 57 w 90"/>
                  <a:gd name="T11" fmla="*/ 8 h 10"/>
                  <a:gd name="T12" fmla="*/ 50 w 90"/>
                  <a:gd name="T13" fmla="*/ 8 h 10"/>
                  <a:gd name="T14" fmla="*/ 42 w 90"/>
                  <a:gd name="T15" fmla="*/ 6 h 10"/>
                  <a:gd name="T16" fmla="*/ 33 w 90"/>
                  <a:gd name="T17" fmla="*/ 6 h 10"/>
                  <a:gd name="T18" fmla="*/ 25 w 90"/>
                  <a:gd name="T19" fmla="*/ 4 h 10"/>
                  <a:gd name="T20" fmla="*/ 19 w 90"/>
                  <a:gd name="T21" fmla="*/ 4 h 10"/>
                  <a:gd name="T22" fmla="*/ 12 w 90"/>
                  <a:gd name="T23" fmla="*/ 2 h 10"/>
                  <a:gd name="T24" fmla="*/ 6 w 90"/>
                  <a:gd name="T25" fmla="*/ 2 h 10"/>
                  <a:gd name="T26" fmla="*/ 2 w 90"/>
                  <a:gd name="T27" fmla="*/ 0 h 10"/>
                  <a:gd name="T28" fmla="*/ 0 w 90"/>
                  <a:gd name="T29" fmla="*/ 0 h 10"/>
                  <a:gd name="T30" fmla="*/ 10 w 90"/>
                  <a:gd name="T31" fmla="*/ 0 h 10"/>
                  <a:gd name="T32" fmla="*/ 21 w 90"/>
                  <a:gd name="T33" fmla="*/ 0 h 10"/>
                  <a:gd name="T34" fmla="*/ 27 w 90"/>
                  <a:gd name="T35" fmla="*/ 0 h 10"/>
                  <a:gd name="T36" fmla="*/ 33 w 90"/>
                  <a:gd name="T37" fmla="*/ 0 h 10"/>
                  <a:gd name="T38" fmla="*/ 38 w 90"/>
                  <a:gd name="T39" fmla="*/ 0 h 10"/>
                  <a:gd name="T40" fmla="*/ 44 w 90"/>
                  <a:gd name="T41" fmla="*/ 2 h 10"/>
                  <a:gd name="T42" fmla="*/ 50 w 90"/>
                  <a:gd name="T43" fmla="*/ 2 h 10"/>
                  <a:gd name="T44" fmla="*/ 55 w 90"/>
                  <a:gd name="T45" fmla="*/ 2 h 10"/>
                  <a:gd name="T46" fmla="*/ 61 w 90"/>
                  <a:gd name="T47" fmla="*/ 4 h 10"/>
                  <a:gd name="T48" fmla="*/ 67 w 90"/>
                  <a:gd name="T49" fmla="*/ 4 h 10"/>
                  <a:gd name="T50" fmla="*/ 72 w 90"/>
                  <a:gd name="T51" fmla="*/ 4 h 10"/>
                  <a:gd name="T52" fmla="*/ 78 w 90"/>
                  <a:gd name="T53" fmla="*/ 6 h 10"/>
                  <a:gd name="T54" fmla="*/ 84 w 90"/>
                  <a:gd name="T55" fmla="*/ 6 h 10"/>
                  <a:gd name="T56" fmla="*/ 90 w 90"/>
                  <a:gd name="T57" fmla="*/ 8 h 10"/>
                  <a:gd name="T58" fmla="*/ 90 w 90"/>
                  <a:gd name="T59" fmla="*/ 8 h 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0"/>
                  <a:gd name="T91" fmla="*/ 0 h 10"/>
                  <a:gd name="T92" fmla="*/ 90 w 90"/>
                  <a:gd name="T93" fmla="*/ 10 h 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0" h="10">
                    <a:moveTo>
                      <a:pt x="90" y="8"/>
                    </a:moveTo>
                    <a:lnTo>
                      <a:pt x="86" y="8"/>
                    </a:lnTo>
                    <a:lnTo>
                      <a:pt x="76" y="10"/>
                    </a:lnTo>
                    <a:lnTo>
                      <a:pt x="71" y="8"/>
                    </a:lnTo>
                    <a:lnTo>
                      <a:pt x="65" y="8"/>
                    </a:lnTo>
                    <a:lnTo>
                      <a:pt x="57" y="8"/>
                    </a:lnTo>
                    <a:lnTo>
                      <a:pt x="50" y="8"/>
                    </a:lnTo>
                    <a:lnTo>
                      <a:pt x="42" y="6"/>
                    </a:lnTo>
                    <a:lnTo>
                      <a:pt x="33" y="6"/>
                    </a:lnTo>
                    <a:lnTo>
                      <a:pt x="25" y="4"/>
                    </a:lnTo>
                    <a:lnTo>
                      <a:pt x="19" y="4"/>
                    </a:lnTo>
                    <a:lnTo>
                      <a:pt x="12" y="2"/>
                    </a:lnTo>
                    <a:lnTo>
                      <a:pt x="6" y="2"/>
                    </a:lnTo>
                    <a:lnTo>
                      <a:pt x="2" y="0"/>
                    </a:lnTo>
                    <a:lnTo>
                      <a:pt x="0" y="0"/>
                    </a:lnTo>
                    <a:lnTo>
                      <a:pt x="10" y="0"/>
                    </a:lnTo>
                    <a:lnTo>
                      <a:pt x="21" y="0"/>
                    </a:lnTo>
                    <a:lnTo>
                      <a:pt x="27" y="0"/>
                    </a:lnTo>
                    <a:lnTo>
                      <a:pt x="33" y="0"/>
                    </a:lnTo>
                    <a:lnTo>
                      <a:pt x="38" y="0"/>
                    </a:lnTo>
                    <a:lnTo>
                      <a:pt x="44" y="2"/>
                    </a:lnTo>
                    <a:lnTo>
                      <a:pt x="50" y="2"/>
                    </a:lnTo>
                    <a:lnTo>
                      <a:pt x="55" y="2"/>
                    </a:lnTo>
                    <a:lnTo>
                      <a:pt x="61" y="4"/>
                    </a:lnTo>
                    <a:lnTo>
                      <a:pt x="67" y="4"/>
                    </a:lnTo>
                    <a:lnTo>
                      <a:pt x="72" y="4"/>
                    </a:lnTo>
                    <a:lnTo>
                      <a:pt x="78" y="6"/>
                    </a:lnTo>
                    <a:lnTo>
                      <a:pt x="84" y="6"/>
                    </a:lnTo>
                    <a:lnTo>
                      <a:pt x="9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65" name="Freeform 159"/>
              <p:cNvSpPr>
                <a:spLocks/>
              </p:cNvSpPr>
              <p:nvPr/>
            </p:nvSpPr>
            <p:spPr bwMode="auto">
              <a:xfrm>
                <a:off x="1689" y="2090"/>
                <a:ext cx="51" cy="10"/>
              </a:xfrm>
              <a:custGeom>
                <a:avLst/>
                <a:gdLst>
                  <a:gd name="T0" fmla="*/ 0 w 102"/>
                  <a:gd name="T1" fmla="*/ 19 h 19"/>
                  <a:gd name="T2" fmla="*/ 6 w 102"/>
                  <a:gd name="T3" fmla="*/ 17 h 19"/>
                  <a:gd name="T4" fmla="*/ 11 w 102"/>
                  <a:gd name="T5" fmla="*/ 17 h 19"/>
                  <a:gd name="T6" fmla="*/ 17 w 102"/>
                  <a:gd name="T7" fmla="*/ 15 h 19"/>
                  <a:gd name="T8" fmla="*/ 25 w 102"/>
                  <a:gd name="T9" fmla="*/ 15 h 19"/>
                  <a:gd name="T10" fmla="*/ 30 w 102"/>
                  <a:gd name="T11" fmla="*/ 13 h 19"/>
                  <a:gd name="T12" fmla="*/ 38 w 102"/>
                  <a:gd name="T13" fmla="*/ 13 h 19"/>
                  <a:gd name="T14" fmla="*/ 44 w 102"/>
                  <a:gd name="T15" fmla="*/ 10 h 19"/>
                  <a:gd name="T16" fmla="*/ 51 w 102"/>
                  <a:gd name="T17" fmla="*/ 10 h 19"/>
                  <a:gd name="T18" fmla="*/ 57 w 102"/>
                  <a:gd name="T19" fmla="*/ 8 h 19"/>
                  <a:gd name="T20" fmla="*/ 64 w 102"/>
                  <a:gd name="T21" fmla="*/ 8 h 19"/>
                  <a:gd name="T22" fmla="*/ 70 w 102"/>
                  <a:gd name="T23" fmla="*/ 6 h 19"/>
                  <a:gd name="T24" fmla="*/ 78 w 102"/>
                  <a:gd name="T25" fmla="*/ 4 h 19"/>
                  <a:gd name="T26" fmla="*/ 83 w 102"/>
                  <a:gd name="T27" fmla="*/ 2 h 19"/>
                  <a:gd name="T28" fmla="*/ 89 w 102"/>
                  <a:gd name="T29" fmla="*/ 2 h 19"/>
                  <a:gd name="T30" fmla="*/ 95 w 102"/>
                  <a:gd name="T31" fmla="*/ 0 h 19"/>
                  <a:gd name="T32" fmla="*/ 102 w 102"/>
                  <a:gd name="T33" fmla="*/ 0 h 19"/>
                  <a:gd name="T34" fmla="*/ 95 w 102"/>
                  <a:gd name="T35" fmla="*/ 0 h 19"/>
                  <a:gd name="T36" fmla="*/ 89 w 102"/>
                  <a:gd name="T37" fmla="*/ 0 h 19"/>
                  <a:gd name="T38" fmla="*/ 83 w 102"/>
                  <a:gd name="T39" fmla="*/ 0 h 19"/>
                  <a:gd name="T40" fmla="*/ 76 w 102"/>
                  <a:gd name="T41" fmla="*/ 0 h 19"/>
                  <a:gd name="T42" fmla="*/ 70 w 102"/>
                  <a:gd name="T43" fmla="*/ 0 h 19"/>
                  <a:gd name="T44" fmla="*/ 63 w 102"/>
                  <a:gd name="T45" fmla="*/ 2 h 19"/>
                  <a:gd name="T46" fmla="*/ 57 w 102"/>
                  <a:gd name="T47" fmla="*/ 2 h 19"/>
                  <a:gd name="T48" fmla="*/ 51 w 102"/>
                  <a:gd name="T49" fmla="*/ 4 h 19"/>
                  <a:gd name="T50" fmla="*/ 44 w 102"/>
                  <a:gd name="T51" fmla="*/ 4 h 19"/>
                  <a:gd name="T52" fmla="*/ 36 w 102"/>
                  <a:gd name="T53" fmla="*/ 6 h 19"/>
                  <a:gd name="T54" fmla="*/ 30 w 102"/>
                  <a:gd name="T55" fmla="*/ 6 h 19"/>
                  <a:gd name="T56" fmla="*/ 23 w 102"/>
                  <a:gd name="T57" fmla="*/ 8 h 19"/>
                  <a:gd name="T58" fmla="*/ 17 w 102"/>
                  <a:gd name="T59" fmla="*/ 10 h 19"/>
                  <a:gd name="T60" fmla="*/ 11 w 102"/>
                  <a:gd name="T61" fmla="*/ 13 h 19"/>
                  <a:gd name="T62" fmla="*/ 6 w 102"/>
                  <a:gd name="T63" fmla="*/ 15 h 19"/>
                  <a:gd name="T64" fmla="*/ 0 w 102"/>
                  <a:gd name="T65" fmla="*/ 19 h 19"/>
                  <a:gd name="T66" fmla="*/ 0 w 102"/>
                  <a:gd name="T67" fmla="*/ 19 h 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2"/>
                  <a:gd name="T103" fmla="*/ 0 h 19"/>
                  <a:gd name="T104" fmla="*/ 102 w 102"/>
                  <a:gd name="T105" fmla="*/ 19 h 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2" h="19">
                    <a:moveTo>
                      <a:pt x="0" y="19"/>
                    </a:moveTo>
                    <a:lnTo>
                      <a:pt x="6" y="17"/>
                    </a:lnTo>
                    <a:lnTo>
                      <a:pt x="11" y="17"/>
                    </a:lnTo>
                    <a:lnTo>
                      <a:pt x="17" y="15"/>
                    </a:lnTo>
                    <a:lnTo>
                      <a:pt x="25" y="15"/>
                    </a:lnTo>
                    <a:lnTo>
                      <a:pt x="30" y="13"/>
                    </a:lnTo>
                    <a:lnTo>
                      <a:pt x="38" y="13"/>
                    </a:lnTo>
                    <a:lnTo>
                      <a:pt x="44" y="10"/>
                    </a:lnTo>
                    <a:lnTo>
                      <a:pt x="51" y="10"/>
                    </a:lnTo>
                    <a:lnTo>
                      <a:pt x="57" y="8"/>
                    </a:lnTo>
                    <a:lnTo>
                      <a:pt x="64" y="8"/>
                    </a:lnTo>
                    <a:lnTo>
                      <a:pt x="70" y="6"/>
                    </a:lnTo>
                    <a:lnTo>
                      <a:pt x="78" y="4"/>
                    </a:lnTo>
                    <a:lnTo>
                      <a:pt x="83" y="2"/>
                    </a:lnTo>
                    <a:lnTo>
                      <a:pt x="89" y="2"/>
                    </a:lnTo>
                    <a:lnTo>
                      <a:pt x="95" y="0"/>
                    </a:lnTo>
                    <a:lnTo>
                      <a:pt x="102" y="0"/>
                    </a:lnTo>
                    <a:lnTo>
                      <a:pt x="95" y="0"/>
                    </a:lnTo>
                    <a:lnTo>
                      <a:pt x="89" y="0"/>
                    </a:lnTo>
                    <a:lnTo>
                      <a:pt x="83" y="0"/>
                    </a:lnTo>
                    <a:lnTo>
                      <a:pt x="76" y="0"/>
                    </a:lnTo>
                    <a:lnTo>
                      <a:pt x="70" y="0"/>
                    </a:lnTo>
                    <a:lnTo>
                      <a:pt x="63" y="2"/>
                    </a:lnTo>
                    <a:lnTo>
                      <a:pt x="57" y="2"/>
                    </a:lnTo>
                    <a:lnTo>
                      <a:pt x="51" y="4"/>
                    </a:lnTo>
                    <a:lnTo>
                      <a:pt x="44" y="4"/>
                    </a:lnTo>
                    <a:lnTo>
                      <a:pt x="36" y="6"/>
                    </a:lnTo>
                    <a:lnTo>
                      <a:pt x="30" y="6"/>
                    </a:lnTo>
                    <a:lnTo>
                      <a:pt x="23" y="8"/>
                    </a:lnTo>
                    <a:lnTo>
                      <a:pt x="17" y="10"/>
                    </a:lnTo>
                    <a:lnTo>
                      <a:pt x="11" y="13"/>
                    </a:lnTo>
                    <a:lnTo>
                      <a:pt x="6" y="15"/>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66" name="Freeform 160"/>
              <p:cNvSpPr>
                <a:spLocks/>
              </p:cNvSpPr>
              <p:nvPr/>
            </p:nvSpPr>
            <p:spPr bwMode="auto">
              <a:xfrm>
                <a:off x="1600" y="2145"/>
                <a:ext cx="12" cy="30"/>
              </a:xfrm>
              <a:custGeom>
                <a:avLst/>
                <a:gdLst>
                  <a:gd name="T0" fmla="*/ 0 w 25"/>
                  <a:gd name="T1" fmla="*/ 59 h 59"/>
                  <a:gd name="T2" fmla="*/ 2 w 25"/>
                  <a:gd name="T3" fmla="*/ 50 h 59"/>
                  <a:gd name="T4" fmla="*/ 4 w 25"/>
                  <a:gd name="T5" fmla="*/ 44 h 59"/>
                  <a:gd name="T6" fmla="*/ 6 w 25"/>
                  <a:gd name="T7" fmla="*/ 35 h 59"/>
                  <a:gd name="T8" fmla="*/ 10 w 25"/>
                  <a:gd name="T9" fmla="*/ 29 h 59"/>
                  <a:gd name="T10" fmla="*/ 12 w 25"/>
                  <a:gd name="T11" fmla="*/ 19 h 59"/>
                  <a:gd name="T12" fmla="*/ 15 w 25"/>
                  <a:gd name="T13" fmla="*/ 14 h 59"/>
                  <a:gd name="T14" fmla="*/ 19 w 25"/>
                  <a:gd name="T15" fmla="*/ 6 h 59"/>
                  <a:gd name="T16" fmla="*/ 25 w 25"/>
                  <a:gd name="T17" fmla="*/ 0 h 59"/>
                  <a:gd name="T18" fmla="*/ 19 w 25"/>
                  <a:gd name="T19" fmla="*/ 6 h 59"/>
                  <a:gd name="T20" fmla="*/ 12 w 25"/>
                  <a:gd name="T21" fmla="*/ 12 h 59"/>
                  <a:gd name="T22" fmla="*/ 8 w 25"/>
                  <a:gd name="T23" fmla="*/ 19 h 59"/>
                  <a:gd name="T24" fmla="*/ 6 w 25"/>
                  <a:gd name="T25" fmla="*/ 27 h 59"/>
                  <a:gd name="T26" fmla="*/ 4 w 25"/>
                  <a:gd name="T27" fmla="*/ 33 h 59"/>
                  <a:gd name="T28" fmla="*/ 2 w 25"/>
                  <a:gd name="T29" fmla="*/ 42 h 59"/>
                  <a:gd name="T30" fmla="*/ 0 w 25"/>
                  <a:gd name="T31" fmla="*/ 50 h 59"/>
                  <a:gd name="T32" fmla="*/ 0 w 25"/>
                  <a:gd name="T33" fmla="*/ 59 h 59"/>
                  <a:gd name="T34" fmla="*/ 0 w 25"/>
                  <a:gd name="T35" fmla="*/ 59 h 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59"/>
                  <a:gd name="T56" fmla="*/ 25 w 25"/>
                  <a:gd name="T57" fmla="*/ 59 h 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59">
                    <a:moveTo>
                      <a:pt x="0" y="59"/>
                    </a:moveTo>
                    <a:lnTo>
                      <a:pt x="2" y="50"/>
                    </a:lnTo>
                    <a:lnTo>
                      <a:pt x="4" y="44"/>
                    </a:lnTo>
                    <a:lnTo>
                      <a:pt x="6" y="35"/>
                    </a:lnTo>
                    <a:lnTo>
                      <a:pt x="10" y="29"/>
                    </a:lnTo>
                    <a:lnTo>
                      <a:pt x="12" y="19"/>
                    </a:lnTo>
                    <a:lnTo>
                      <a:pt x="15" y="14"/>
                    </a:lnTo>
                    <a:lnTo>
                      <a:pt x="19" y="6"/>
                    </a:lnTo>
                    <a:lnTo>
                      <a:pt x="25" y="0"/>
                    </a:lnTo>
                    <a:lnTo>
                      <a:pt x="19" y="6"/>
                    </a:lnTo>
                    <a:lnTo>
                      <a:pt x="12" y="12"/>
                    </a:lnTo>
                    <a:lnTo>
                      <a:pt x="8" y="19"/>
                    </a:lnTo>
                    <a:lnTo>
                      <a:pt x="6" y="27"/>
                    </a:lnTo>
                    <a:lnTo>
                      <a:pt x="4" y="33"/>
                    </a:lnTo>
                    <a:lnTo>
                      <a:pt x="2" y="42"/>
                    </a:lnTo>
                    <a:lnTo>
                      <a:pt x="0" y="50"/>
                    </a:lnTo>
                    <a:lnTo>
                      <a:pt x="0"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67" name="Freeform 161"/>
              <p:cNvSpPr>
                <a:spLocks/>
              </p:cNvSpPr>
              <p:nvPr/>
            </p:nvSpPr>
            <p:spPr bwMode="auto">
              <a:xfrm>
                <a:off x="1600" y="2181"/>
                <a:ext cx="15" cy="46"/>
              </a:xfrm>
              <a:custGeom>
                <a:avLst/>
                <a:gdLst>
                  <a:gd name="T0" fmla="*/ 31 w 31"/>
                  <a:gd name="T1" fmla="*/ 91 h 91"/>
                  <a:gd name="T2" fmla="*/ 21 w 31"/>
                  <a:gd name="T3" fmla="*/ 79 h 91"/>
                  <a:gd name="T4" fmla="*/ 15 w 31"/>
                  <a:gd name="T5" fmla="*/ 70 h 91"/>
                  <a:gd name="T6" fmla="*/ 12 w 31"/>
                  <a:gd name="T7" fmla="*/ 64 h 91"/>
                  <a:gd name="T8" fmla="*/ 10 w 31"/>
                  <a:gd name="T9" fmla="*/ 59 h 91"/>
                  <a:gd name="T10" fmla="*/ 8 w 31"/>
                  <a:gd name="T11" fmla="*/ 53 h 91"/>
                  <a:gd name="T12" fmla="*/ 6 w 31"/>
                  <a:gd name="T13" fmla="*/ 49 h 91"/>
                  <a:gd name="T14" fmla="*/ 4 w 31"/>
                  <a:gd name="T15" fmla="*/ 41 h 91"/>
                  <a:gd name="T16" fmla="*/ 4 w 31"/>
                  <a:gd name="T17" fmla="*/ 36 h 91"/>
                  <a:gd name="T18" fmla="*/ 2 w 31"/>
                  <a:gd name="T19" fmla="*/ 30 h 91"/>
                  <a:gd name="T20" fmla="*/ 2 w 31"/>
                  <a:gd name="T21" fmla="*/ 24 h 91"/>
                  <a:gd name="T22" fmla="*/ 0 w 31"/>
                  <a:gd name="T23" fmla="*/ 17 h 91"/>
                  <a:gd name="T24" fmla="*/ 0 w 31"/>
                  <a:gd name="T25" fmla="*/ 11 h 91"/>
                  <a:gd name="T26" fmla="*/ 0 w 31"/>
                  <a:gd name="T27" fmla="*/ 5 h 91"/>
                  <a:gd name="T28" fmla="*/ 0 w 31"/>
                  <a:gd name="T29" fmla="*/ 0 h 91"/>
                  <a:gd name="T30" fmla="*/ 0 w 31"/>
                  <a:gd name="T31" fmla="*/ 3 h 91"/>
                  <a:gd name="T32" fmla="*/ 0 w 31"/>
                  <a:gd name="T33" fmla="*/ 9 h 91"/>
                  <a:gd name="T34" fmla="*/ 0 w 31"/>
                  <a:gd name="T35" fmla="*/ 15 h 91"/>
                  <a:gd name="T36" fmla="*/ 0 w 31"/>
                  <a:gd name="T37" fmla="*/ 22 h 91"/>
                  <a:gd name="T38" fmla="*/ 0 w 31"/>
                  <a:gd name="T39" fmla="*/ 28 h 91"/>
                  <a:gd name="T40" fmla="*/ 2 w 31"/>
                  <a:gd name="T41" fmla="*/ 36 h 91"/>
                  <a:gd name="T42" fmla="*/ 2 w 31"/>
                  <a:gd name="T43" fmla="*/ 41 h 91"/>
                  <a:gd name="T44" fmla="*/ 4 w 31"/>
                  <a:gd name="T45" fmla="*/ 49 h 91"/>
                  <a:gd name="T46" fmla="*/ 6 w 31"/>
                  <a:gd name="T47" fmla="*/ 55 h 91"/>
                  <a:gd name="T48" fmla="*/ 8 w 31"/>
                  <a:gd name="T49" fmla="*/ 60 h 91"/>
                  <a:gd name="T50" fmla="*/ 10 w 31"/>
                  <a:gd name="T51" fmla="*/ 66 h 91"/>
                  <a:gd name="T52" fmla="*/ 14 w 31"/>
                  <a:gd name="T53" fmla="*/ 74 h 91"/>
                  <a:gd name="T54" fmla="*/ 21 w 31"/>
                  <a:gd name="T55" fmla="*/ 81 h 91"/>
                  <a:gd name="T56" fmla="*/ 31 w 31"/>
                  <a:gd name="T57" fmla="*/ 91 h 91"/>
                  <a:gd name="T58" fmla="*/ 31 w 31"/>
                  <a:gd name="T59" fmla="*/ 91 h 9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
                  <a:gd name="T91" fmla="*/ 0 h 91"/>
                  <a:gd name="T92" fmla="*/ 31 w 31"/>
                  <a:gd name="T93" fmla="*/ 91 h 9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 h="91">
                    <a:moveTo>
                      <a:pt x="31" y="91"/>
                    </a:moveTo>
                    <a:lnTo>
                      <a:pt x="21" y="79"/>
                    </a:lnTo>
                    <a:lnTo>
                      <a:pt x="15" y="70"/>
                    </a:lnTo>
                    <a:lnTo>
                      <a:pt x="12" y="64"/>
                    </a:lnTo>
                    <a:lnTo>
                      <a:pt x="10" y="59"/>
                    </a:lnTo>
                    <a:lnTo>
                      <a:pt x="8" y="53"/>
                    </a:lnTo>
                    <a:lnTo>
                      <a:pt x="6" y="49"/>
                    </a:lnTo>
                    <a:lnTo>
                      <a:pt x="4" y="41"/>
                    </a:lnTo>
                    <a:lnTo>
                      <a:pt x="4" y="36"/>
                    </a:lnTo>
                    <a:lnTo>
                      <a:pt x="2" y="30"/>
                    </a:lnTo>
                    <a:lnTo>
                      <a:pt x="2" y="24"/>
                    </a:lnTo>
                    <a:lnTo>
                      <a:pt x="0" y="17"/>
                    </a:lnTo>
                    <a:lnTo>
                      <a:pt x="0" y="11"/>
                    </a:lnTo>
                    <a:lnTo>
                      <a:pt x="0" y="5"/>
                    </a:lnTo>
                    <a:lnTo>
                      <a:pt x="0" y="0"/>
                    </a:lnTo>
                    <a:lnTo>
                      <a:pt x="0" y="3"/>
                    </a:lnTo>
                    <a:lnTo>
                      <a:pt x="0" y="9"/>
                    </a:lnTo>
                    <a:lnTo>
                      <a:pt x="0" y="15"/>
                    </a:lnTo>
                    <a:lnTo>
                      <a:pt x="0" y="22"/>
                    </a:lnTo>
                    <a:lnTo>
                      <a:pt x="0" y="28"/>
                    </a:lnTo>
                    <a:lnTo>
                      <a:pt x="2" y="36"/>
                    </a:lnTo>
                    <a:lnTo>
                      <a:pt x="2" y="41"/>
                    </a:lnTo>
                    <a:lnTo>
                      <a:pt x="4" y="49"/>
                    </a:lnTo>
                    <a:lnTo>
                      <a:pt x="6" y="55"/>
                    </a:lnTo>
                    <a:lnTo>
                      <a:pt x="8" y="60"/>
                    </a:lnTo>
                    <a:lnTo>
                      <a:pt x="10" y="66"/>
                    </a:lnTo>
                    <a:lnTo>
                      <a:pt x="14" y="74"/>
                    </a:lnTo>
                    <a:lnTo>
                      <a:pt x="21" y="81"/>
                    </a:lnTo>
                    <a:lnTo>
                      <a:pt x="31"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68" name="Freeform 162"/>
              <p:cNvSpPr>
                <a:spLocks/>
              </p:cNvSpPr>
              <p:nvPr/>
            </p:nvSpPr>
            <p:spPr bwMode="auto">
              <a:xfrm>
                <a:off x="1685" y="1939"/>
                <a:ext cx="286" cy="322"/>
              </a:xfrm>
              <a:custGeom>
                <a:avLst/>
                <a:gdLst>
                  <a:gd name="T0" fmla="*/ 19 w 572"/>
                  <a:gd name="T1" fmla="*/ 296 h 644"/>
                  <a:gd name="T2" fmla="*/ 46 w 572"/>
                  <a:gd name="T3" fmla="*/ 241 h 644"/>
                  <a:gd name="T4" fmla="*/ 80 w 572"/>
                  <a:gd name="T5" fmla="*/ 188 h 644"/>
                  <a:gd name="T6" fmla="*/ 63 w 572"/>
                  <a:gd name="T7" fmla="*/ 230 h 644"/>
                  <a:gd name="T8" fmla="*/ 33 w 572"/>
                  <a:gd name="T9" fmla="*/ 302 h 644"/>
                  <a:gd name="T10" fmla="*/ 10 w 572"/>
                  <a:gd name="T11" fmla="*/ 374 h 644"/>
                  <a:gd name="T12" fmla="*/ 50 w 572"/>
                  <a:gd name="T13" fmla="*/ 298 h 644"/>
                  <a:gd name="T14" fmla="*/ 78 w 572"/>
                  <a:gd name="T15" fmla="*/ 241 h 644"/>
                  <a:gd name="T16" fmla="*/ 63 w 572"/>
                  <a:gd name="T17" fmla="*/ 295 h 644"/>
                  <a:gd name="T18" fmla="*/ 38 w 572"/>
                  <a:gd name="T19" fmla="*/ 363 h 644"/>
                  <a:gd name="T20" fmla="*/ 42 w 572"/>
                  <a:gd name="T21" fmla="*/ 391 h 644"/>
                  <a:gd name="T22" fmla="*/ 74 w 572"/>
                  <a:gd name="T23" fmla="*/ 317 h 644"/>
                  <a:gd name="T24" fmla="*/ 101 w 572"/>
                  <a:gd name="T25" fmla="*/ 287 h 644"/>
                  <a:gd name="T26" fmla="*/ 120 w 572"/>
                  <a:gd name="T27" fmla="*/ 279 h 644"/>
                  <a:gd name="T28" fmla="*/ 166 w 572"/>
                  <a:gd name="T29" fmla="*/ 194 h 644"/>
                  <a:gd name="T30" fmla="*/ 223 w 572"/>
                  <a:gd name="T31" fmla="*/ 135 h 644"/>
                  <a:gd name="T32" fmla="*/ 190 w 572"/>
                  <a:gd name="T33" fmla="*/ 179 h 644"/>
                  <a:gd name="T34" fmla="*/ 148 w 572"/>
                  <a:gd name="T35" fmla="*/ 251 h 644"/>
                  <a:gd name="T36" fmla="*/ 164 w 572"/>
                  <a:gd name="T37" fmla="*/ 236 h 644"/>
                  <a:gd name="T38" fmla="*/ 209 w 572"/>
                  <a:gd name="T39" fmla="*/ 165 h 644"/>
                  <a:gd name="T40" fmla="*/ 283 w 572"/>
                  <a:gd name="T41" fmla="*/ 103 h 644"/>
                  <a:gd name="T42" fmla="*/ 346 w 572"/>
                  <a:gd name="T43" fmla="*/ 78 h 644"/>
                  <a:gd name="T44" fmla="*/ 399 w 572"/>
                  <a:gd name="T45" fmla="*/ 80 h 644"/>
                  <a:gd name="T46" fmla="*/ 451 w 572"/>
                  <a:gd name="T47" fmla="*/ 108 h 644"/>
                  <a:gd name="T48" fmla="*/ 492 w 572"/>
                  <a:gd name="T49" fmla="*/ 165 h 644"/>
                  <a:gd name="T50" fmla="*/ 509 w 572"/>
                  <a:gd name="T51" fmla="*/ 238 h 644"/>
                  <a:gd name="T52" fmla="*/ 508 w 572"/>
                  <a:gd name="T53" fmla="*/ 310 h 644"/>
                  <a:gd name="T54" fmla="*/ 500 w 572"/>
                  <a:gd name="T55" fmla="*/ 334 h 644"/>
                  <a:gd name="T56" fmla="*/ 492 w 572"/>
                  <a:gd name="T57" fmla="*/ 361 h 644"/>
                  <a:gd name="T58" fmla="*/ 485 w 572"/>
                  <a:gd name="T59" fmla="*/ 416 h 644"/>
                  <a:gd name="T60" fmla="*/ 470 w 572"/>
                  <a:gd name="T61" fmla="*/ 469 h 644"/>
                  <a:gd name="T62" fmla="*/ 447 w 572"/>
                  <a:gd name="T63" fmla="*/ 528 h 644"/>
                  <a:gd name="T64" fmla="*/ 418 w 572"/>
                  <a:gd name="T65" fmla="*/ 591 h 644"/>
                  <a:gd name="T66" fmla="*/ 439 w 572"/>
                  <a:gd name="T67" fmla="*/ 566 h 644"/>
                  <a:gd name="T68" fmla="*/ 470 w 572"/>
                  <a:gd name="T69" fmla="*/ 507 h 644"/>
                  <a:gd name="T70" fmla="*/ 464 w 572"/>
                  <a:gd name="T71" fmla="*/ 549 h 644"/>
                  <a:gd name="T72" fmla="*/ 490 w 572"/>
                  <a:gd name="T73" fmla="*/ 473 h 644"/>
                  <a:gd name="T74" fmla="*/ 468 w 572"/>
                  <a:gd name="T75" fmla="*/ 553 h 644"/>
                  <a:gd name="T76" fmla="*/ 437 w 572"/>
                  <a:gd name="T77" fmla="*/ 623 h 644"/>
                  <a:gd name="T78" fmla="*/ 454 w 572"/>
                  <a:gd name="T79" fmla="*/ 618 h 644"/>
                  <a:gd name="T80" fmla="*/ 496 w 572"/>
                  <a:gd name="T81" fmla="*/ 540 h 644"/>
                  <a:gd name="T82" fmla="*/ 521 w 572"/>
                  <a:gd name="T83" fmla="*/ 469 h 644"/>
                  <a:gd name="T84" fmla="*/ 515 w 572"/>
                  <a:gd name="T85" fmla="*/ 515 h 644"/>
                  <a:gd name="T86" fmla="*/ 485 w 572"/>
                  <a:gd name="T87" fmla="*/ 585 h 644"/>
                  <a:gd name="T88" fmla="*/ 475 w 572"/>
                  <a:gd name="T89" fmla="*/ 627 h 644"/>
                  <a:gd name="T90" fmla="*/ 502 w 572"/>
                  <a:gd name="T91" fmla="*/ 570 h 644"/>
                  <a:gd name="T92" fmla="*/ 538 w 572"/>
                  <a:gd name="T93" fmla="*/ 509 h 644"/>
                  <a:gd name="T94" fmla="*/ 553 w 572"/>
                  <a:gd name="T95" fmla="*/ 448 h 644"/>
                  <a:gd name="T96" fmla="*/ 566 w 572"/>
                  <a:gd name="T97" fmla="*/ 382 h 644"/>
                  <a:gd name="T98" fmla="*/ 570 w 572"/>
                  <a:gd name="T99" fmla="*/ 312 h 644"/>
                  <a:gd name="T100" fmla="*/ 572 w 572"/>
                  <a:gd name="T101" fmla="*/ 247 h 644"/>
                  <a:gd name="T102" fmla="*/ 566 w 572"/>
                  <a:gd name="T103" fmla="*/ 188 h 644"/>
                  <a:gd name="T104" fmla="*/ 549 w 572"/>
                  <a:gd name="T105" fmla="*/ 127 h 644"/>
                  <a:gd name="T106" fmla="*/ 509 w 572"/>
                  <a:gd name="T107" fmla="*/ 72 h 644"/>
                  <a:gd name="T108" fmla="*/ 456 w 572"/>
                  <a:gd name="T109" fmla="*/ 30 h 644"/>
                  <a:gd name="T110" fmla="*/ 397 w 572"/>
                  <a:gd name="T111" fmla="*/ 6 h 644"/>
                  <a:gd name="T112" fmla="*/ 335 w 572"/>
                  <a:gd name="T113" fmla="*/ 4 h 644"/>
                  <a:gd name="T114" fmla="*/ 268 w 572"/>
                  <a:gd name="T115" fmla="*/ 21 h 644"/>
                  <a:gd name="T116" fmla="*/ 202 w 572"/>
                  <a:gd name="T117" fmla="*/ 55 h 644"/>
                  <a:gd name="T118" fmla="*/ 137 w 572"/>
                  <a:gd name="T119" fmla="*/ 106 h 644"/>
                  <a:gd name="T120" fmla="*/ 82 w 572"/>
                  <a:gd name="T121" fmla="*/ 167 h 644"/>
                  <a:gd name="T122" fmla="*/ 36 w 572"/>
                  <a:gd name="T123" fmla="*/ 236 h 644"/>
                  <a:gd name="T124" fmla="*/ 6 w 572"/>
                  <a:gd name="T125" fmla="*/ 312 h 6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2"/>
                  <a:gd name="T190" fmla="*/ 0 h 644"/>
                  <a:gd name="T191" fmla="*/ 572 w 572"/>
                  <a:gd name="T192" fmla="*/ 644 h 6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2" h="644">
                    <a:moveTo>
                      <a:pt x="2" y="329"/>
                    </a:moveTo>
                    <a:lnTo>
                      <a:pt x="0" y="334"/>
                    </a:lnTo>
                    <a:lnTo>
                      <a:pt x="2" y="333"/>
                    </a:lnTo>
                    <a:lnTo>
                      <a:pt x="4" y="329"/>
                    </a:lnTo>
                    <a:lnTo>
                      <a:pt x="8" y="325"/>
                    </a:lnTo>
                    <a:lnTo>
                      <a:pt x="10" y="319"/>
                    </a:lnTo>
                    <a:lnTo>
                      <a:pt x="14" y="312"/>
                    </a:lnTo>
                    <a:lnTo>
                      <a:pt x="17" y="304"/>
                    </a:lnTo>
                    <a:lnTo>
                      <a:pt x="19" y="296"/>
                    </a:lnTo>
                    <a:lnTo>
                      <a:pt x="23" y="289"/>
                    </a:lnTo>
                    <a:lnTo>
                      <a:pt x="27" y="281"/>
                    </a:lnTo>
                    <a:lnTo>
                      <a:pt x="31" y="274"/>
                    </a:lnTo>
                    <a:lnTo>
                      <a:pt x="33" y="268"/>
                    </a:lnTo>
                    <a:lnTo>
                      <a:pt x="36" y="262"/>
                    </a:lnTo>
                    <a:lnTo>
                      <a:pt x="40" y="257"/>
                    </a:lnTo>
                    <a:lnTo>
                      <a:pt x="40" y="253"/>
                    </a:lnTo>
                    <a:lnTo>
                      <a:pt x="44" y="249"/>
                    </a:lnTo>
                    <a:lnTo>
                      <a:pt x="46" y="241"/>
                    </a:lnTo>
                    <a:lnTo>
                      <a:pt x="50" y="238"/>
                    </a:lnTo>
                    <a:lnTo>
                      <a:pt x="53" y="230"/>
                    </a:lnTo>
                    <a:lnTo>
                      <a:pt x="55" y="224"/>
                    </a:lnTo>
                    <a:lnTo>
                      <a:pt x="59" y="217"/>
                    </a:lnTo>
                    <a:lnTo>
                      <a:pt x="65" y="211"/>
                    </a:lnTo>
                    <a:lnTo>
                      <a:pt x="67" y="203"/>
                    </a:lnTo>
                    <a:lnTo>
                      <a:pt x="72" y="198"/>
                    </a:lnTo>
                    <a:lnTo>
                      <a:pt x="74" y="192"/>
                    </a:lnTo>
                    <a:lnTo>
                      <a:pt x="80" y="188"/>
                    </a:lnTo>
                    <a:lnTo>
                      <a:pt x="88" y="181"/>
                    </a:lnTo>
                    <a:lnTo>
                      <a:pt x="95" y="177"/>
                    </a:lnTo>
                    <a:lnTo>
                      <a:pt x="91" y="182"/>
                    </a:lnTo>
                    <a:lnTo>
                      <a:pt x="86" y="188"/>
                    </a:lnTo>
                    <a:lnTo>
                      <a:pt x="82" y="194"/>
                    </a:lnTo>
                    <a:lnTo>
                      <a:pt x="78" y="201"/>
                    </a:lnTo>
                    <a:lnTo>
                      <a:pt x="72" y="211"/>
                    </a:lnTo>
                    <a:lnTo>
                      <a:pt x="69" y="220"/>
                    </a:lnTo>
                    <a:lnTo>
                      <a:pt x="63" y="230"/>
                    </a:lnTo>
                    <a:lnTo>
                      <a:pt x="59" y="239"/>
                    </a:lnTo>
                    <a:lnTo>
                      <a:pt x="53" y="249"/>
                    </a:lnTo>
                    <a:lnTo>
                      <a:pt x="48" y="258"/>
                    </a:lnTo>
                    <a:lnTo>
                      <a:pt x="44" y="266"/>
                    </a:lnTo>
                    <a:lnTo>
                      <a:pt x="40" y="276"/>
                    </a:lnTo>
                    <a:lnTo>
                      <a:pt x="38" y="283"/>
                    </a:lnTo>
                    <a:lnTo>
                      <a:pt x="34" y="291"/>
                    </a:lnTo>
                    <a:lnTo>
                      <a:pt x="33" y="296"/>
                    </a:lnTo>
                    <a:lnTo>
                      <a:pt x="33" y="302"/>
                    </a:lnTo>
                    <a:lnTo>
                      <a:pt x="31" y="306"/>
                    </a:lnTo>
                    <a:lnTo>
                      <a:pt x="29" y="312"/>
                    </a:lnTo>
                    <a:lnTo>
                      <a:pt x="27" y="321"/>
                    </a:lnTo>
                    <a:lnTo>
                      <a:pt x="23" y="327"/>
                    </a:lnTo>
                    <a:lnTo>
                      <a:pt x="19" y="334"/>
                    </a:lnTo>
                    <a:lnTo>
                      <a:pt x="17" y="338"/>
                    </a:lnTo>
                    <a:lnTo>
                      <a:pt x="17" y="342"/>
                    </a:lnTo>
                    <a:lnTo>
                      <a:pt x="10" y="374"/>
                    </a:lnTo>
                    <a:lnTo>
                      <a:pt x="12" y="371"/>
                    </a:lnTo>
                    <a:lnTo>
                      <a:pt x="17" y="363"/>
                    </a:lnTo>
                    <a:lnTo>
                      <a:pt x="21" y="355"/>
                    </a:lnTo>
                    <a:lnTo>
                      <a:pt x="27" y="348"/>
                    </a:lnTo>
                    <a:lnTo>
                      <a:pt x="31" y="336"/>
                    </a:lnTo>
                    <a:lnTo>
                      <a:pt x="36" y="327"/>
                    </a:lnTo>
                    <a:lnTo>
                      <a:pt x="42" y="315"/>
                    </a:lnTo>
                    <a:lnTo>
                      <a:pt x="48" y="306"/>
                    </a:lnTo>
                    <a:lnTo>
                      <a:pt x="50" y="298"/>
                    </a:lnTo>
                    <a:lnTo>
                      <a:pt x="53" y="293"/>
                    </a:lnTo>
                    <a:lnTo>
                      <a:pt x="55" y="287"/>
                    </a:lnTo>
                    <a:lnTo>
                      <a:pt x="57" y="281"/>
                    </a:lnTo>
                    <a:lnTo>
                      <a:pt x="59" y="276"/>
                    </a:lnTo>
                    <a:lnTo>
                      <a:pt x="63" y="270"/>
                    </a:lnTo>
                    <a:lnTo>
                      <a:pt x="65" y="264"/>
                    </a:lnTo>
                    <a:lnTo>
                      <a:pt x="69" y="260"/>
                    </a:lnTo>
                    <a:lnTo>
                      <a:pt x="72" y="249"/>
                    </a:lnTo>
                    <a:lnTo>
                      <a:pt x="78" y="241"/>
                    </a:lnTo>
                    <a:lnTo>
                      <a:pt x="84" y="234"/>
                    </a:lnTo>
                    <a:lnTo>
                      <a:pt x="90" y="228"/>
                    </a:lnTo>
                    <a:lnTo>
                      <a:pt x="84" y="245"/>
                    </a:lnTo>
                    <a:lnTo>
                      <a:pt x="82" y="249"/>
                    </a:lnTo>
                    <a:lnTo>
                      <a:pt x="78" y="257"/>
                    </a:lnTo>
                    <a:lnTo>
                      <a:pt x="74" y="264"/>
                    </a:lnTo>
                    <a:lnTo>
                      <a:pt x="71" y="274"/>
                    </a:lnTo>
                    <a:lnTo>
                      <a:pt x="67" y="283"/>
                    </a:lnTo>
                    <a:lnTo>
                      <a:pt x="63" y="295"/>
                    </a:lnTo>
                    <a:lnTo>
                      <a:pt x="59" y="298"/>
                    </a:lnTo>
                    <a:lnTo>
                      <a:pt x="57" y="306"/>
                    </a:lnTo>
                    <a:lnTo>
                      <a:pt x="55" y="312"/>
                    </a:lnTo>
                    <a:lnTo>
                      <a:pt x="55" y="317"/>
                    </a:lnTo>
                    <a:lnTo>
                      <a:pt x="52" y="327"/>
                    </a:lnTo>
                    <a:lnTo>
                      <a:pt x="46" y="338"/>
                    </a:lnTo>
                    <a:lnTo>
                      <a:pt x="44" y="348"/>
                    </a:lnTo>
                    <a:lnTo>
                      <a:pt x="40" y="357"/>
                    </a:lnTo>
                    <a:lnTo>
                      <a:pt x="38" y="363"/>
                    </a:lnTo>
                    <a:lnTo>
                      <a:pt x="34" y="371"/>
                    </a:lnTo>
                    <a:lnTo>
                      <a:pt x="33" y="374"/>
                    </a:lnTo>
                    <a:lnTo>
                      <a:pt x="33" y="376"/>
                    </a:lnTo>
                    <a:lnTo>
                      <a:pt x="31" y="380"/>
                    </a:lnTo>
                    <a:lnTo>
                      <a:pt x="31" y="390"/>
                    </a:lnTo>
                    <a:lnTo>
                      <a:pt x="31" y="399"/>
                    </a:lnTo>
                    <a:lnTo>
                      <a:pt x="34" y="403"/>
                    </a:lnTo>
                    <a:lnTo>
                      <a:pt x="38" y="397"/>
                    </a:lnTo>
                    <a:lnTo>
                      <a:pt x="42" y="391"/>
                    </a:lnTo>
                    <a:lnTo>
                      <a:pt x="46" y="384"/>
                    </a:lnTo>
                    <a:lnTo>
                      <a:pt x="52" y="376"/>
                    </a:lnTo>
                    <a:lnTo>
                      <a:pt x="53" y="369"/>
                    </a:lnTo>
                    <a:lnTo>
                      <a:pt x="57" y="361"/>
                    </a:lnTo>
                    <a:lnTo>
                      <a:pt x="61" y="352"/>
                    </a:lnTo>
                    <a:lnTo>
                      <a:pt x="65" y="344"/>
                    </a:lnTo>
                    <a:lnTo>
                      <a:pt x="69" y="334"/>
                    </a:lnTo>
                    <a:lnTo>
                      <a:pt x="72" y="325"/>
                    </a:lnTo>
                    <a:lnTo>
                      <a:pt x="74" y="317"/>
                    </a:lnTo>
                    <a:lnTo>
                      <a:pt x="80" y="310"/>
                    </a:lnTo>
                    <a:lnTo>
                      <a:pt x="82" y="302"/>
                    </a:lnTo>
                    <a:lnTo>
                      <a:pt x="86" y="296"/>
                    </a:lnTo>
                    <a:lnTo>
                      <a:pt x="90" y="291"/>
                    </a:lnTo>
                    <a:lnTo>
                      <a:pt x="93" y="287"/>
                    </a:lnTo>
                    <a:lnTo>
                      <a:pt x="97" y="279"/>
                    </a:lnTo>
                    <a:lnTo>
                      <a:pt x="101" y="277"/>
                    </a:lnTo>
                    <a:lnTo>
                      <a:pt x="101" y="279"/>
                    </a:lnTo>
                    <a:lnTo>
                      <a:pt x="101" y="287"/>
                    </a:lnTo>
                    <a:lnTo>
                      <a:pt x="99" y="291"/>
                    </a:lnTo>
                    <a:lnTo>
                      <a:pt x="97" y="296"/>
                    </a:lnTo>
                    <a:lnTo>
                      <a:pt x="95" y="302"/>
                    </a:lnTo>
                    <a:lnTo>
                      <a:pt x="95" y="306"/>
                    </a:lnTo>
                    <a:lnTo>
                      <a:pt x="99" y="306"/>
                    </a:lnTo>
                    <a:lnTo>
                      <a:pt x="103" y="300"/>
                    </a:lnTo>
                    <a:lnTo>
                      <a:pt x="109" y="295"/>
                    </a:lnTo>
                    <a:lnTo>
                      <a:pt x="112" y="287"/>
                    </a:lnTo>
                    <a:lnTo>
                      <a:pt x="120" y="279"/>
                    </a:lnTo>
                    <a:lnTo>
                      <a:pt x="124" y="268"/>
                    </a:lnTo>
                    <a:lnTo>
                      <a:pt x="129" y="258"/>
                    </a:lnTo>
                    <a:lnTo>
                      <a:pt x="135" y="249"/>
                    </a:lnTo>
                    <a:lnTo>
                      <a:pt x="141" y="238"/>
                    </a:lnTo>
                    <a:lnTo>
                      <a:pt x="147" y="226"/>
                    </a:lnTo>
                    <a:lnTo>
                      <a:pt x="152" y="217"/>
                    </a:lnTo>
                    <a:lnTo>
                      <a:pt x="156" y="207"/>
                    </a:lnTo>
                    <a:lnTo>
                      <a:pt x="162" y="200"/>
                    </a:lnTo>
                    <a:lnTo>
                      <a:pt x="166" y="194"/>
                    </a:lnTo>
                    <a:lnTo>
                      <a:pt x="167" y="188"/>
                    </a:lnTo>
                    <a:lnTo>
                      <a:pt x="169" y="184"/>
                    </a:lnTo>
                    <a:lnTo>
                      <a:pt x="173" y="184"/>
                    </a:lnTo>
                    <a:lnTo>
                      <a:pt x="179" y="175"/>
                    </a:lnTo>
                    <a:lnTo>
                      <a:pt x="186" y="167"/>
                    </a:lnTo>
                    <a:lnTo>
                      <a:pt x="194" y="158"/>
                    </a:lnTo>
                    <a:lnTo>
                      <a:pt x="204" y="150"/>
                    </a:lnTo>
                    <a:lnTo>
                      <a:pt x="213" y="141"/>
                    </a:lnTo>
                    <a:lnTo>
                      <a:pt x="223" y="135"/>
                    </a:lnTo>
                    <a:lnTo>
                      <a:pt x="232" y="129"/>
                    </a:lnTo>
                    <a:lnTo>
                      <a:pt x="243" y="125"/>
                    </a:lnTo>
                    <a:lnTo>
                      <a:pt x="234" y="133"/>
                    </a:lnTo>
                    <a:lnTo>
                      <a:pt x="226" y="141"/>
                    </a:lnTo>
                    <a:lnTo>
                      <a:pt x="221" y="148"/>
                    </a:lnTo>
                    <a:lnTo>
                      <a:pt x="213" y="156"/>
                    </a:lnTo>
                    <a:lnTo>
                      <a:pt x="205" y="163"/>
                    </a:lnTo>
                    <a:lnTo>
                      <a:pt x="198" y="171"/>
                    </a:lnTo>
                    <a:lnTo>
                      <a:pt x="190" y="179"/>
                    </a:lnTo>
                    <a:lnTo>
                      <a:pt x="185" y="188"/>
                    </a:lnTo>
                    <a:lnTo>
                      <a:pt x="177" y="196"/>
                    </a:lnTo>
                    <a:lnTo>
                      <a:pt x="171" y="203"/>
                    </a:lnTo>
                    <a:lnTo>
                      <a:pt x="166" y="213"/>
                    </a:lnTo>
                    <a:lnTo>
                      <a:pt x="160" y="222"/>
                    </a:lnTo>
                    <a:lnTo>
                      <a:pt x="154" y="230"/>
                    </a:lnTo>
                    <a:lnTo>
                      <a:pt x="150" y="239"/>
                    </a:lnTo>
                    <a:lnTo>
                      <a:pt x="148" y="245"/>
                    </a:lnTo>
                    <a:lnTo>
                      <a:pt x="148" y="251"/>
                    </a:lnTo>
                    <a:lnTo>
                      <a:pt x="147" y="257"/>
                    </a:lnTo>
                    <a:lnTo>
                      <a:pt x="147" y="262"/>
                    </a:lnTo>
                    <a:lnTo>
                      <a:pt x="148" y="260"/>
                    </a:lnTo>
                    <a:lnTo>
                      <a:pt x="152" y="257"/>
                    </a:lnTo>
                    <a:lnTo>
                      <a:pt x="154" y="253"/>
                    </a:lnTo>
                    <a:lnTo>
                      <a:pt x="158" y="253"/>
                    </a:lnTo>
                    <a:lnTo>
                      <a:pt x="160" y="247"/>
                    </a:lnTo>
                    <a:lnTo>
                      <a:pt x="162" y="241"/>
                    </a:lnTo>
                    <a:lnTo>
                      <a:pt x="164" y="236"/>
                    </a:lnTo>
                    <a:lnTo>
                      <a:pt x="167" y="230"/>
                    </a:lnTo>
                    <a:lnTo>
                      <a:pt x="173" y="219"/>
                    </a:lnTo>
                    <a:lnTo>
                      <a:pt x="179" y="209"/>
                    </a:lnTo>
                    <a:lnTo>
                      <a:pt x="183" y="201"/>
                    </a:lnTo>
                    <a:lnTo>
                      <a:pt x="185" y="196"/>
                    </a:lnTo>
                    <a:lnTo>
                      <a:pt x="190" y="192"/>
                    </a:lnTo>
                    <a:lnTo>
                      <a:pt x="194" y="186"/>
                    </a:lnTo>
                    <a:lnTo>
                      <a:pt x="202" y="175"/>
                    </a:lnTo>
                    <a:lnTo>
                      <a:pt x="209" y="165"/>
                    </a:lnTo>
                    <a:lnTo>
                      <a:pt x="219" y="156"/>
                    </a:lnTo>
                    <a:lnTo>
                      <a:pt x="226" y="144"/>
                    </a:lnTo>
                    <a:lnTo>
                      <a:pt x="236" y="135"/>
                    </a:lnTo>
                    <a:lnTo>
                      <a:pt x="247" y="127"/>
                    </a:lnTo>
                    <a:lnTo>
                      <a:pt x="255" y="118"/>
                    </a:lnTo>
                    <a:lnTo>
                      <a:pt x="266" y="112"/>
                    </a:lnTo>
                    <a:lnTo>
                      <a:pt x="272" y="108"/>
                    </a:lnTo>
                    <a:lnTo>
                      <a:pt x="278" y="105"/>
                    </a:lnTo>
                    <a:lnTo>
                      <a:pt x="283" y="103"/>
                    </a:lnTo>
                    <a:lnTo>
                      <a:pt x="289" y="99"/>
                    </a:lnTo>
                    <a:lnTo>
                      <a:pt x="300" y="93"/>
                    </a:lnTo>
                    <a:lnTo>
                      <a:pt x="310" y="87"/>
                    </a:lnTo>
                    <a:lnTo>
                      <a:pt x="316" y="86"/>
                    </a:lnTo>
                    <a:lnTo>
                      <a:pt x="321" y="84"/>
                    </a:lnTo>
                    <a:lnTo>
                      <a:pt x="329" y="82"/>
                    </a:lnTo>
                    <a:lnTo>
                      <a:pt x="335" y="80"/>
                    </a:lnTo>
                    <a:lnTo>
                      <a:pt x="338" y="78"/>
                    </a:lnTo>
                    <a:lnTo>
                      <a:pt x="346" y="78"/>
                    </a:lnTo>
                    <a:lnTo>
                      <a:pt x="352" y="76"/>
                    </a:lnTo>
                    <a:lnTo>
                      <a:pt x="357" y="76"/>
                    </a:lnTo>
                    <a:lnTo>
                      <a:pt x="363" y="76"/>
                    </a:lnTo>
                    <a:lnTo>
                      <a:pt x="369" y="76"/>
                    </a:lnTo>
                    <a:lnTo>
                      <a:pt x="375" y="76"/>
                    </a:lnTo>
                    <a:lnTo>
                      <a:pt x="382" y="78"/>
                    </a:lnTo>
                    <a:lnTo>
                      <a:pt x="386" y="78"/>
                    </a:lnTo>
                    <a:lnTo>
                      <a:pt x="392" y="78"/>
                    </a:lnTo>
                    <a:lnTo>
                      <a:pt x="399" y="80"/>
                    </a:lnTo>
                    <a:lnTo>
                      <a:pt x="405" y="82"/>
                    </a:lnTo>
                    <a:lnTo>
                      <a:pt x="411" y="84"/>
                    </a:lnTo>
                    <a:lnTo>
                      <a:pt x="416" y="86"/>
                    </a:lnTo>
                    <a:lnTo>
                      <a:pt x="422" y="89"/>
                    </a:lnTo>
                    <a:lnTo>
                      <a:pt x="428" y="93"/>
                    </a:lnTo>
                    <a:lnTo>
                      <a:pt x="433" y="95"/>
                    </a:lnTo>
                    <a:lnTo>
                      <a:pt x="439" y="99"/>
                    </a:lnTo>
                    <a:lnTo>
                      <a:pt x="445" y="103"/>
                    </a:lnTo>
                    <a:lnTo>
                      <a:pt x="451" y="108"/>
                    </a:lnTo>
                    <a:lnTo>
                      <a:pt x="456" y="112"/>
                    </a:lnTo>
                    <a:lnTo>
                      <a:pt x="462" y="118"/>
                    </a:lnTo>
                    <a:lnTo>
                      <a:pt x="468" y="124"/>
                    </a:lnTo>
                    <a:lnTo>
                      <a:pt x="473" y="129"/>
                    </a:lnTo>
                    <a:lnTo>
                      <a:pt x="479" y="135"/>
                    </a:lnTo>
                    <a:lnTo>
                      <a:pt x="485" y="146"/>
                    </a:lnTo>
                    <a:lnTo>
                      <a:pt x="487" y="152"/>
                    </a:lnTo>
                    <a:lnTo>
                      <a:pt x="490" y="158"/>
                    </a:lnTo>
                    <a:lnTo>
                      <a:pt x="492" y="165"/>
                    </a:lnTo>
                    <a:lnTo>
                      <a:pt x="496" y="173"/>
                    </a:lnTo>
                    <a:lnTo>
                      <a:pt x="496" y="179"/>
                    </a:lnTo>
                    <a:lnTo>
                      <a:pt x="498" y="186"/>
                    </a:lnTo>
                    <a:lnTo>
                      <a:pt x="500" y="194"/>
                    </a:lnTo>
                    <a:lnTo>
                      <a:pt x="502" y="203"/>
                    </a:lnTo>
                    <a:lnTo>
                      <a:pt x="504" y="211"/>
                    </a:lnTo>
                    <a:lnTo>
                      <a:pt x="506" y="220"/>
                    </a:lnTo>
                    <a:lnTo>
                      <a:pt x="508" y="228"/>
                    </a:lnTo>
                    <a:lnTo>
                      <a:pt x="509" y="238"/>
                    </a:lnTo>
                    <a:lnTo>
                      <a:pt x="509" y="247"/>
                    </a:lnTo>
                    <a:lnTo>
                      <a:pt x="509" y="255"/>
                    </a:lnTo>
                    <a:lnTo>
                      <a:pt x="509" y="262"/>
                    </a:lnTo>
                    <a:lnTo>
                      <a:pt x="509" y="272"/>
                    </a:lnTo>
                    <a:lnTo>
                      <a:pt x="509" y="279"/>
                    </a:lnTo>
                    <a:lnTo>
                      <a:pt x="509" y="287"/>
                    </a:lnTo>
                    <a:lnTo>
                      <a:pt x="509" y="295"/>
                    </a:lnTo>
                    <a:lnTo>
                      <a:pt x="509" y="304"/>
                    </a:lnTo>
                    <a:lnTo>
                      <a:pt x="508" y="310"/>
                    </a:lnTo>
                    <a:lnTo>
                      <a:pt x="508" y="317"/>
                    </a:lnTo>
                    <a:lnTo>
                      <a:pt x="506" y="323"/>
                    </a:lnTo>
                    <a:lnTo>
                      <a:pt x="506" y="331"/>
                    </a:lnTo>
                    <a:lnTo>
                      <a:pt x="504" y="336"/>
                    </a:lnTo>
                    <a:lnTo>
                      <a:pt x="502" y="342"/>
                    </a:lnTo>
                    <a:lnTo>
                      <a:pt x="500" y="346"/>
                    </a:lnTo>
                    <a:lnTo>
                      <a:pt x="498" y="352"/>
                    </a:lnTo>
                    <a:lnTo>
                      <a:pt x="498" y="344"/>
                    </a:lnTo>
                    <a:lnTo>
                      <a:pt x="500" y="334"/>
                    </a:lnTo>
                    <a:lnTo>
                      <a:pt x="498" y="325"/>
                    </a:lnTo>
                    <a:lnTo>
                      <a:pt x="498" y="319"/>
                    </a:lnTo>
                    <a:lnTo>
                      <a:pt x="498" y="325"/>
                    </a:lnTo>
                    <a:lnTo>
                      <a:pt x="496" y="331"/>
                    </a:lnTo>
                    <a:lnTo>
                      <a:pt x="496" y="336"/>
                    </a:lnTo>
                    <a:lnTo>
                      <a:pt x="496" y="344"/>
                    </a:lnTo>
                    <a:lnTo>
                      <a:pt x="494" y="350"/>
                    </a:lnTo>
                    <a:lnTo>
                      <a:pt x="494" y="355"/>
                    </a:lnTo>
                    <a:lnTo>
                      <a:pt x="492" y="361"/>
                    </a:lnTo>
                    <a:lnTo>
                      <a:pt x="492" y="367"/>
                    </a:lnTo>
                    <a:lnTo>
                      <a:pt x="490" y="374"/>
                    </a:lnTo>
                    <a:lnTo>
                      <a:pt x="490" y="380"/>
                    </a:lnTo>
                    <a:lnTo>
                      <a:pt x="489" y="386"/>
                    </a:lnTo>
                    <a:lnTo>
                      <a:pt x="489" y="391"/>
                    </a:lnTo>
                    <a:lnTo>
                      <a:pt x="487" y="399"/>
                    </a:lnTo>
                    <a:lnTo>
                      <a:pt x="487" y="405"/>
                    </a:lnTo>
                    <a:lnTo>
                      <a:pt x="485" y="410"/>
                    </a:lnTo>
                    <a:lnTo>
                      <a:pt x="485" y="416"/>
                    </a:lnTo>
                    <a:lnTo>
                      <a:pt x="483" y="422"/>
                    </a:lnTo>
                    <a:lnTo>
                      <a:pt x="481" y="428"/>
                    </a:lnTo>
                    <a:lnTo>
                      <a:pt x="479" y="433"/>
                    </a:lnTo>
                    <a:lnTo>
                      <a:pt x="479" y="441"/>
                    </a:lnTo>
                    <a:lnTo>
                      <a:pt x="475" y="445"/>
                    </a:lnTo>
                    <a:lnTo>
                      <a:pt x="475" y="452"/>
                    </a:lnTo>
                    <a:lnTo>
                      <a:pt x="473" y="458"/>
                    </a:lnTo>
                    <a:lnTo>
                      <a:pt x="471" y="464"/>
                    </a:lnTo>
                    <a:lnTo>
                      <a:pt x="470" y="469"/>
                    </a:lnTo>
                    <a:lnTo>
                      <a:pt x="468" y="475"/>
                    </a:lnTo>
                    <a:lnTo>
                      <a:pt x="466" y="481"/>
                    </a:lnTo>
                    <a:lnTo>
                      <a:pt x="464" y="487"/>
                    </a:lnTo>
                    <a:lnTo>
                      <a:pt x="460" y="494"/>
                    </a:lnTo>
                    <a:lnTo>
                      <a:pt x="460" y="500"/>
                    </a:lnTo>
                    <a:lnTo>
                      <a:pt x="456" y="506"/>
                    </a:lnTo>
                    <a:lnTo>
                      <a:pt x="456" y="511"/>
                    </a:lnTo>
                    <a:lnTo>
                      <a:pt x="452" y="521"/>
                    </a:lnTo>
                    <a:lnTo>
                      <a:pt x="447" y="528"/>
                    </a:lnTo>
                    <a:lnTo>
                      <a:pt x="443" y="538"/>
                    </a:lnTo>
                    <a:lnTo>
                      <a:pt x="441" y="547"/>
                    </a:lnTo>
                    <a:lnTo>
                      <a:pt x="437" y="555"/>
                    </a:lnTo>
                    <a:lnTo>
                      <a:pt x="432" y="563"/>
                    </a:lnTo>
                    <a:lnTo>
                      <a:pt x="428" y="572"/>
                    </a:lnTo>
                    <a:lnTo>
                      <a:pt x="426" y="582"/>
                    </a:lnTo>
                    <a:lnTo>
                      <a:pt x="424" y="583"/>
                    </a:lnTo>
                    <a:lnTo>
                      <a:pt x="420" y="587"/>
                    </a:lnTo>
                    <a:lnTo>
                      <a:pt x="418" y="591"/>
                    </a:lnTo>
                    <a:lnTo>
                      <a:pt x="418" y="595"/>
                    </a:lnTo>
                    <a:lnTo>
                      <a:pt x="420" y="593"/>
                    </a:lnTo>
                    <a:lnTo>
                      <a:pt x="424" y="593"/>
                    </a:lnTo>
                    <a:lnTo>
                      <a:pt x="428" y="589"/>
                    </a:lnTo>
                    <a:lnTo>
                      <a:pt x="430" y="589"/>
                    </a:lnTo>
                    <a:lnTo>
                      <a:pt x="430" y="583"/>
                    </a:lnTo>
                    <a:lnTo>
                      <a:pt x="433" y="580"/>
                    </a:lnTo>
                    <a:lnTo>
                      <a:pt x="437" y="572"/>
                    </a:lnTo>
                    <a:lnTo>
                      <a:pt x="439" y="566"/>
                    </a:lnTo>
                    <a:lnTo>
                      <a:pt x="443" y="559"/>
                    </a:lnTo>
                    <a:lnTo>
                      <a:pt x="445" y="551"/>
                    </a:lnTo>
                    <a:lnTo>
                      <a:pt x="449" y="544"/>
                    </a:lnTo>
                    <a:lnTo>
                      <a:pt x="452" y="538"/>
                    </a:lnTo>
                    <a:lnTo>
                      <a:pt x="454" y="528"/>
                    </a:lnTo>
                    <a:lnTo>
                      <a:pt x="458" y="523"/>
                    </a:lnTo>
                    <a:lnTo>
                      <a:pt x="460" y="517"/>
                    </a:lnTo>
                    <a:lnTo>
                      <a:pt x="464" y="513"/>
                    </a:lnTo>
                    <a:lnTo>
                      <a:pt x="470" y="507"/>
                    </a:lnTo>
                    <a:lnTo>
                      <a:pt x="473" y="509"/>
                    </a:lnTo>
                    <a:lnTo>
                      <a:pt x="470" y="515"/>
                    </a:lnTo>
                    <a:lnTo>
                      <a:pt x="466" y="523"/>
                    </a:lnTo>
                    <a:lnTo>
                      <a:pt x="462" y="530"/>
                    </a:lnTo>
                    <a:lnTo>
                      <a:pt x="460" y="538"/>
                    </a:lnTo>
                    <a:lnTo>
                      <a:pt x="456" y="544"/>
                    </a:lnTo>
                    <a:lnTo>
                      <a:pt x="456" y="549"/>
                    </a:lnTo>
                    <a:lnTo>
                      <a:pt x="458" y="549"/>
                    </a:lnTo>
                    <a:lnTo>
                      <a:pt x="464" y="549"/>
                    </a:lnTo>
                    <a:lnTo>
                      <a:pt x="468" y="542"/>
                    </a:lnTo>
                    <a:lnTo>
                      <a:pt x="470" y="538"/>
                    </a:lnTo>
                    <a:lnTo>
                      <a:pt x="471" y="532"/>
                    </a:lnTo>
                    <a:lnTo>
                      <a:pt x="473" y="525"/>
                    </a:lnTo>
                    <a:lnTo>
                      <a:pt x="475" y="519"/>
                    </a:lnTo>
                    <a:lnTo>
                      <a:pt x="475" y="511"/>
                    </a:lnTo>
                    <a:lnTo>
                      <a:pt x="477" y="506"/>
                    </a:lnTo>
                    <a:lnTo>
                      <a:pt x="479" y="500"/>
                    </a:lnTo>
                    <a:lnTo>
                      <a:pt x="490" y="473"/>
                    </a:lnTo>
                    <a:lnTo>
                      <a:pt x="492" y="483"/>
                    </a:lnTo>
                    <a:lnTo>
                      <a:pt x="489" y="492"/>
                    </a:lnTo>
                    <a:lnTo>
                      <a:pt x="487" y="502"/>
                    </a:lnTo>
                    <a:lnTo>
                      <a:pt x="483" y="511"/>
                    </a:lnTo>
                    <a:lnTo>
                      <a:pt x="481" y="523"/>
                    </a:lnTo>
                    <a:lnTo>
                      <a:pt x="477" y="532"/>
                    </a:lnTo>
                    <a:lnTo>
                      <a:pt x="473" y="542"/>
                    </a:lnTo>
                    <a:lnTo>
                      <a:pt x="470" y="547"/>
                    </a:lnTo>
                    <a:lnTo>
                      <a:pt x="468" y="553"/>
                    </a:lnTo>
                    <a:lnTo>
                      <a:pt x="466" y="559"/>
                    </a:lnTo>
                    <a:lnTo>
                      <a:pt x="464" y="564"/>
                    </a:lnTo>
                    <a:lnTo>
                      <a:pt x="458" y="576"/>
                    </a:lnTo>
                    <a:lnTo>
                      <a:pt x="454" y="587"/>
                    </a:lnTo>
                    <a:lnTo>
                      <a:pt x="449" y="597"/>
                    </a:lnTo>
                    <a:lnTo>
                      <a:pt x="445" y="606"/>
                    </a:lnTo>
                    <a:lnTo>
                      <a:pt x="441" y="610"/>
                    </a:lnTo>
                    <a:lnTo>
                      <a:pt x="439" y="618"/>
                    </a:lnTo>
                    <a:lnTo>
                      <a:pt x="437" y="623"/>
                    </a:lnTo>
                    <a:lnTo>
                      <a:pt x="433" y="631"/>
                    </a:lnTo>
                    <a:lnTo>
                      <a:pt x="432" y="635"/>
                    </a:lnTo>
                    <a:lnTo>
                      <a:pt x="430" y="640"/>
                    </a:lnTo>
                    <a:lnTo>
                      <a:pt x="430" y="644"/>
                    </a:lnTo>
                    <a:lnTo>
                      <a:pt x="435" y="637"/>
                    </a:lnTo>
                    <a:lnTo>
                      <a:pt x="441" y="631"/>
                    </a:lnTo>
                    <a:lnTo>
                      <a:pt x="447" y="623"/>
                    </a:lnTo>
                    <a:lnTo>
                      <a:pt x="454" y="618"/>
                    </a:lnTo>
                    <a:lnTo>
                      <a:pt x="458" y="608"/>
                    </a:lnTo>
                    <a:lnTo>
                      <a:pt x="466" y="601"/>
                    </a:lnTo>
                    <a:lnTo>
                      <a:pt x="470" y="593"/>
                    </a:lnTo>
                    <a:lnTo>
                      <a:pt x="475" y="583"/>
                    </a:lnTo>
                    <a:lnTo>
                      <a:pt x="481" y="576"/>
                    </a:lnTo>
                    <a:lnTo>
                      <a:pt x="485" y="566"/>
                    </a:lnTo>
                    <a:lnTo>
                      <a:pt x="489" y="557"/>
                    </a:lnTo>
                    <a:lnTo>
                      <a:pt x="492" y="549"/>
                    </a:lnTo>
                    <a:lnTo>
                      <a:pt x="496" y="540"/>
                    </a:lnTo>
                    <a:lnTo>
                      <a:pt x="498" y="530"/>
                    </a:lnTo>
                    <a:lnTo>
                      <a:pt x="502" y="523"/>
                    </a:lnTo>
                    <a:lnTo>
                      <a:pt x="506" y="513"/>
                    </a:lnTo>
                    <a:lnTo>
                      <a:pt x="506" y="509"/>
                    </a:lnTo>
                    <a:lnTo>
                      <a:pt x="508" y="502"/>
                    </a:lnTo>
                    <a:lnTo>
                      <a:pt x="509" y="494"/>
                    </a:lnTo>
                    <a:lnTo>
                      <a:pt x="513" y="485"/>
                    </a:lnTo>
                    <a:lnTo>
                      <a:pt x="515" y="475"/>
                    </a:lnTo>
                    <a:lnTo>
                      <a:pt x="521" y="469"/>
                    </a:lnTo>
                    <a:lnTo>
                      <a:pt x="525" y="462"/>
                    </a:lnTo>
                    <a:lnTo>
                      <a:pt x="528" y="462"/>
                    </a:lnTo>
                    <a:lnTo>
                      <a:pt x="527" y="468"/>
                    </a:lnTo>
                    <a:lnTo>
                      <a:pt x="527" y="475"/>
                    </a:lnTo>
                    <a:lnTo>
                      <a:pt x="525" y="483"/>
                    </a:lnTo>
                    <a:lnTo>
                      <a:pt x="523" y="492"/>
                    </a:lnTo>
                    <a:lnTo>
                      <a:pt x="521" y="498"/>
                    </a:lnTo>
                    <a:lnTo>
                      <a:pt x="519" y="507"/>
                    </a:lnTo>
                    <a:lnTo>
                      <a:pt x="515" y="515"/>
                    </a:lnTo>
                    <a:lnTo>
                      <a:pt x="513" y="525"/>
                    </a:lnTo>
                    <a:lnTo>
                      <a:pt x="509" y="532"/>
                    </a:lnTo>
                    <a:lnTo>
                      <a:pt x="504" y="540"/>
                    </a:lnTo>
                    <a:lnTo>
                      <a:pt x="502" y="547"/>
                    </a:lnTo>
                    <a:lnTo>
                      <a:pt x="498" y="555"/>
                    </a:lnTo>
                    <a:lnTo>
                      <a:pt x="494" y="563"/>
                    </a:lnTo>
                    <a:lnTo>
                      <a:pt x="492" y="570"/>
                    </a:lnTo>
                    <a:lnTo>
                      <a:pt x="489" y="578"/>
                    </a:lnTo>
                    <a:lnTo>
                      <a:pt x="485" y="585"/>
                    </a:lnTo>
                    <a:lnTo>
                      <a:pt x="479" y="595"/>
                    </a:lnTo>
                    <a:lnTo>
                      <a:pt x="473" y="606"/>
                    </a:lnTo>
                    <a:lnTo>
                      <a:pt x="471" y="610"/>
                    </a:lnTo>
                    <a:lnTo>
                      <a:pt x="470" y="618"/>
                    </a:lnTo>
                    <a:lnTo>
                      <a:pt x="468" y="623"/>
                    </a:lnTo>
                    <a:lnTo>
                      <a:pt x="466" y="629"/>
                    </a:lnTo>
                    <a:lnTo>
                      <a:pt x="464" y="637"/>
                    </a:lnTo>
                    <a:lnTo>
                      <a:pt x="470" y="635"/>
                    </a:lnTo>
                    <a:lnTo>
                      <a:pt x="475" y="627"/>
                    </a:lnTo>
                    <a:lnTo>
                      <a:pt x="479" y="621"/>
                    </a:lnTo>
                    <a:lnTo>
                      <a:pt x="483" y="618"/>
                    </a:lnTo>
                    <a:lnTo>
                      <a:pt x="485" y="610"/>
                    </a:lnTo>
                    <a:lnTo>
                      <a:pt x="489" y="606"/>
                    </a:lnTo>
                    <a:lnTo>
                      <a:pt x="490" y="599"/>
                    </a:lnTo>
                    <a:lnTo>
                      <a:pt x="494" y="593"/>
                    </a:lnTo>
                    <a:lnTo>
                      <a:pt x="496" y="587"/>
                    </a:lnTo>
                    <a:lnTo>
                      <a:pt x="498" y="582"/>
                    </a:lnTo>
                    <a:lnTo>
                      <a:pt x="502" y="570"/>
                    </a:lnTo>
                    <a:lnTo>
                      <a:pt x="508" y="566"/>
                    </a:lnTo>
                    <a:lnTo>
                      <a:pt x="513" y="559"/>
                    </a:lnTo>
                    <a:lnTo>
                      <a:pt x="519" y="549"/>
                    </a:lnTo>
                    <a:lnTo>
                      <a:pt x="523" y="540"/>
                    </a:lnTo>
                    <a:lnTo>
                      <a:pt x="528" y="532"/>
                    </a:lnTo>
                    <a:lnTo>
                      <a:pt x="530" y="525"/>
                    </a:lnTo>
                    <a:lnTo>
                      <a:pt x="532" y="521"/>
                    </a:lnTo>
                    <a:lnTo>
                      <a:pt x="534" y="513"/>
                    </a:lnTo>
                    <a:lnTo>
                      <a:pt x="538" y="509"/>
                    </a:lnTo>
                    <a:lnTo>
                      <a:pt x="540" y="502"/>
                    </a:lnTo>
                    <a:lnTo>
                      <a:pt x="542" y="496"/>
                    </a:lnTo>
                    <a:lnTo>
                      <a:pt x="544" y="490"/>
                    </a:lnTo>
                    <a:lnTo>
                      <a:pt x="547" y="485"/>
                    </a:lnTo>
                    <a:lnTo>
                      <a:pt x="547" y="477"/>
                    </a:lnTo>
                    <a:lnTo>
                      <a:pt x="549" y="469"/>
                    </a:lnTo>
                    <a:lnTo>
                      <a:pt x="551" y="462"/>
                    </a:lnTo>
                    <a:lnTo>
                      <a:pt x="553" y="456"/>
                    </a:lnTo>
                    <a:lnTo>
                      <a:pt x="553" y="448"/>
                    </a:lnTo>
                    <a:lnTo>
                      <a:pt x="555" y="443"/>
                    </a:lnTo>
                    <a:lnTo>
                      <a:pt x="557" y="433"/>
                    </a:lnTo>
                    <a:lnTo>
                      <a:pt x="559" y="428"/>
                    </a:lnTo>
                    <a:lnTo>
                      <a:pt x="559" y="420"/>
                    </a:lnTo>
                    <a:lnTo>
                      <a:pt x="561" y="412"/>
                    </a:lnTo>
                    <a:lnTo>
                      <a:pt x="563" y="405"/>
                    </a:lnTo>
                    <a:lnTo>
                      <a:pt x="565" y="397"/>
                    </a:lnTo>
                    <a:lnTo>
                      <a:pt x="565" y="390"/>
                    </a:lnTo>
                    <a:lnTo>
                      <a:pt x="566" y="382"/>
                    </a:lnTo>
                    <a:lnTo>
                      <a:pt x="566" y="374"/>
                    </a:lnTo>
                    <a:lnTo>
                      <a:pt x="568" y="367"/>
                    </a:lnTo>
                    <a:lnTo>
                      <a:pt x="568" y="359"/>
                    </a:lnTo>
                    <a:lnTo>
                      <a:pt x="568" y="352"/>
                    </a:lnTo>
                    <a:lnTo>
                      <a:pt x="568" y="344"/>
                    </a:lnTo>
                    <a:lnTo>
                      <a:pt x="570" y="336"/>
                    </a:lnTo>
                    <a:lnTo>
                      <a:pt x="570" y="327"/>
                    </a:lnTo>
                    <a:lnTo>
                      <a:pt x="570" y="321"/>
                    </a:lnTo>
                    <a:lnTo>
                      <a:pt x="570" y="312"/>
                    </a:lnTo>
                    <a:lnTo>
                      <a:pt x="572" y="306"/>
                    </a:lnTo>
                    <a:lnTo>
                      <a:pt x="572" y="296"/>
                    </a:lnTo>
                    <a:lnTo>
                      <a:pt x="572" y="291"/>
                    </a:lnTo>
                    <a:lnTo>
                      <a:pt x="572" y="281"/>
                    </a:lnTo>
                    <a:lnTo>
                      <a:pt x="572" y="276"/>
                    </a:lnTo>
                    <a:lnTo>
                      <a:pt x="572" y="268"/>
                    </a:lnTo>
                    <a:lnTo>
                      <a:pt x="572" y="260"/>
                    </a:lnTo>
                    <a:lnTo>
                      <a:pt x="572" y="253"/>
                    </a:lnTo>
                    <a:lnTo>
                      <a:pt x="572" y="247"/>
                    </a:lnTo>
                    <a:lnTo>
                      <a:pt x="570" y="239"/>
                    </a:lnTo>
                    <a:lnTo>
                      <a:pt x="570" y="232"/>
                    </a:lnTo>
                    <a:lnTo>
                      <a:pt x="570" y="226"/>
                    </a:lnTo>
                    <a:lnTo>
                      <a:pt x="570" y="220"/>
                    </a:lnTo>
                    <a:lnTo>
                      <a:pt x="568" y="213"/>
                    </a:lnTo>
                    <a:lnTo>
                      <a:pt x="568" y="205"/>
                    </a:lnTo>
                    <a:lnTo>
                      <a:pt x="568" y="200"/>
                    </a:lnTo>
                    <a:lnTo>
                      <a:pt x="568" y="196"/>
                    </a:lnTo>
                    <a:lnTo>
                      <a:pt x="566" y="188"/>
                    </a:lnTo>
                    <a:lnTo>
                      <a:pt x="566" y="182"/>
                    </a:lnTo>
                    <a:lnTo>
                      <a:pt x="565" y="177"/>
                    </a:lnTo>
                    <a:lnTo>
                      <a:pt x="565" y="173"/>
                    </a:lnTo>
                    <a:lnTo>
                      <a:pt x="563" y="163"/>
                    </a:lnTo>
                    <a:lnTo>
                      <a:pt x="563" y="156"/>
                    </a:lnTo>
                    <a:lnTo>
                      <a:pt x="559" y="146"/>
                    </a:lnTo>
                    <a:lnTo>
                      <a:pt x="555" y="141"/>
                    </a:lnTo>
                    <a:lnTo>
                      <a:pt x="553" y="133"/>
                    </a:lnTo>
                    <a:lnTo>
                      <a:pt x="549" y="127"/>
                    </a:lnTo>
                    <a:lnTo>
                      <a:pt x="546" y="120"/>
                    </a:lnTo>
                    <a:lnTo>
                      <a:pt x="542" y="114"/>
                    </a:lnTo>
                    <a:lnTo>
                      <a:pt x="538" y="106"/>
                    </a:lnTo>
                    <a:lnTo>
                      <a:pt x="534" y="101"/>
                    </a:lnTo>
                    <a:lnTo>
                      <a:pt x="528" y="95"/>
                    </a:lnTo>
                    <a:lnTo>
                      <a:pt x="525" y="89"/>
                    </a:lnTo>
                    <a:lnTo>
                      <a:pt x="519" y="82"/>
                    </a:lnTo>
                    <a:lnTo>
                      <a:pt x="515" y="78"/>
                    </a:lnTo>
                    <a:lnTo>
                      <a:pt x="509" y="72"/>
                    </a:lnTo>
                    <a:lnTo>
                      <a:pt x="504" y="67"/>
                    </a:lnTo>
                    <a:lnTo>
                      <a:pt x="498" y="61"/>
                    </a:lnTo>
                    <a:lnTo>
                      <a:pt x="494" y="57"/>
                    </a:lnTo>
                    <a:lnTo>
                      <a:pt x="489" y="51"/>
                    </a:lnTo>
                    <a:lnTo>
                      <a:pt x="483" y="48"/>
                    </a:lnTo>
                    <a:lnTo>
                      <a:pt x="475" y="42"/>
                    </a:lnTo>
                    <a:lnTo>
                      <a:pt x="470" y="38"/>
                    </a:lnTo>
                    <a:lnTo>
                      <a:pt x="464" y="34"/>
                    </a:lnTo>
                    <a:lnTo>
                      <a:pt x="456" y="30"/>
                    </a:lnTo>
                    <a:lnTo>
                      <a:pt x="451" y="27"/>
                    </a:lnTo>
                    <a:lnTo>
                      <a:pt x="445" y="25"/>
                    </a:lnTo>
                    <a:lnTo>
                      <a:pt x="437" y="21"/>
                    </a:lnTo>
                    <a:lnTo>
                      <a:pt x="430" y="17"/>
                    </a:lnTo>
                    <a:lnTo>
                      <a:pt x="424" y="15"/>
                    </a:lnTo>
                    <a:lnTo>
                      <a:pt x="416" y="11"/>
                    </a:lnTo>
                    <a:lnTo>
                      <a:pt x="411" y="10"/>
                    </a:lnTo>
                    <a:lnTo>
                      <a:pt x="403" y="8"/>
                    </a:lnTo>
                    <a:lnTo>
                      <a:pt x="397" y="6"/>
                    </a:lnTo>
                    <a:lnTo>
                      <a:pt x="390" y="6"/>
                    </a:lnTo>
                    <a:lnTo>
                      <a:pt x="384" y="4"/>
                    </a:lnTo>
                    <a:lnTo>
                      <a:pt x="376" y="4"/>
                    </a:lnTo>
                    <a:lnTo>
                      <a:pt x="369" y="2"/>
                    </a:lnTo>
                    <a:lnTo>
                      <a:pt x="363" y="2"/>
                    </a:lnTo>
                    <a:lnTo>
                      <a:pt x="356" y="0"/>
                    </a:lnTo>
                    <a:lnTo>
                      <a:pt x="348" y="0"/>
                    </a:lnTo>
                    <a:lnTo>
                      <a:pt x="340" y="2"/>
                    </a:lnTo>
                    <a:lnTo>
                      <a:pt x="335" y="4"/>
                    </a:lnTo>
                    <a:lnTo>
                      <a:pt x="327" y="4"/>
                    </a:lnTo>
                    <a:lnTo>
                      <a:pt x="319" y="4"/>
                    </a:lnTo>
                    <a:lnTo>
                      <a:pt x="312" y="6"/>
                    </a:lnTo>
                    <a:lnTo>
                      <a:pt x="304" y="8"/>
                    </a:lnTo>
                    <a:lnTo>
                      <a:pt x="297" y="10"/>
                    </a:lnTo>
                    <a:lnTo>
                      <a:pt x="291" y="11"/>
                    </a:lnTo>
                    <a:lnTo>
                      <a:pt x="281" y="15"/>
                    </a:lnTo>
                    <a:lnTo>
                      <a:pt x="276" y="19"/>
                    </a:lnTo>
                    <a:lnTo>
                      <a:pt x="268" y="21"/>
                    </a:lnTo>
                    <a:lnTo>
                      <a:pt x="261" y="23"/>
                    </a:lnTo>
                    <a:lnTo>
                      <a:pt x="253" y="27"/>
                    </a:lnTo>
                    <a:lnTo>
                      <a:pt x="247" y="30"/>
                    </a:lnTo>
                    <a:lnTo>
                      <a:pt x="238" y="34"/>
                    </a:lnTo>
                    <a:lnTo>
                      <a:pt x="232" y="38"/>
                    </a:lnTo>
                    <a:lnTo>
                      <a:pt x="223" y="42"/>
                    </a:lnTo>
                    <a:lnTo>
                      <a:pt x="217" y="48"/>
                    </a:lnTo>
                    <a:lnTo>
                      <a:pt x="209" y="49"/>
                    </a:lnTo>
                    <a:lnTo>
                      <a:pt x="202" y="55"/>
                    </a:lnTo>
                    <a:lnTo>
                      <a:pt x="194" y="59"/>
                    </a:lnTo>
                    <a:lnTo>
                      <a:pt x="188" y="65"/>
                    </a:lnTo>
                    <a:lnTo>
                      <a:pt x="181" y="70"/>
                    </a:lnTo>
                    <a:lnTo>
                      <a:pt x="173" y="76"/>
                    </a:lnTo>
                    <a:lnTo>
                      <a:pt x="166" y="82"/>
                    </a:lnTo>
                    <a:lnTo>
                      <a:pt x="160" y="89"/>
                    </a:lnTo>
                    <a:lnTo>
                      <a:pt x="152" y="93"/>
                    </a:lnTo>
                    <a:lnTo>
                      <a:pt x="145" y="101"/>
                    </a:lnTo>
                    <a:lnTo>
                      <a:pt x="137" y="106"/>
                    </a:lnTo>
                    <a:lnTo>
                      <a:pt x="131" y="112"/>
                    </a:lnTo>
                    <a:lnTo>
                      <a:pt x="124" y="118"/>
                    </a:lnTo>
                    <a:lnTo>
                      <a:pt x="118" y="125"/>
                    </a:lnTo>
                    <a:lnTo>
                      <a:pt x="112" y="131"/>
                    </a:lnTo>
                    <a:lnTo>
                      <a:pt x="107" y="139"/>
                    </a:lnTo>
                    <a:lnTo>
                      <a:pt x="99" y="144"/>
                    </a:lnTo>
                    <a:lnTo>
                      <a:pt x="93" y="152"/>
                    </a:lnTo>
                    <a:lnTo>
                      <a:pt x="88" y="160"/>
                    </a:lnTo>
                    <a:lnTo>
                      <a:pt x="82" y="167"/>
                    </a:lnTo>
                    <a:lnTo>
                      <a:pt x="74" y="175"/>
                    </a:lnTo>
                    <a:lnTo>
                      <a:pt x="71" y="182"/>
                    </a:lnTo>
                    <a:lnTo>
                      <a:pt x="65" y="190"/>
                    </a:lnTo>
                    <a:lnTo>
                      <a:pt x="61" y="198"/>
                    </a:lnTo>
                    <a:lnTo>
                      <a:pt x="55" y="205"/>
                    </a:lnTo>
                    <a:lnTo>
                      <a:pt x="50" y="213"/>
                    </a:lnTo>
                    <a:lnTo>
                      <a:pt x="44" y="220"/>
                    </a:lnTo>
                    <a:lnTo>
                      <a:pt x="40" y="228"/>
                    </a:lnTo>
                    <a:lnTo>
                      <a:pt x="36" y="236"/>
                    </a:lnTo>
                    <a:lnTo>
                      <a:pt x="31" y="245"/>
                    </a:lnTo>
                    <a:lnTo>
                      <a:pt x="29" y="253"/>
                    </a:lnTo>
                    <a:lnTo>
                      <a:pt x="25" y="262"/>
                    </a:lnTo>
                    <a:lnTo>
                      <a:pt x="21" y="270"/>
                    </a:lnTo>
                    <a:lnTo>
                      <a:pt x="17" y="277"/>
                    </a:lnTo>
                    <a:lnTo>
                      <a:pt x="14" y="287"/>
                    </a:lnTo>
                    <a:lnTo>
                      <a:pt x="12" y="295"/>
                    </a:lnTo>
                    <a:lnTo>
                      <a:pt x="10" y="304"/>
                    </a:lnTo>
                    <a:lnTo>
                      <a:pt x="6" y="312"/>
                    </a:lnTo>
                    <a:lnTo>
                      <a:pt x="4" y="319"/>
                    </a:lnTo>
                    <a:lnTo>
                      <a:pt x="2" y="3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69" name="Freeform 163"/>
              <p:cNvSpPr>
                <a:spLocks/>
              </p:cNvSpPr>
              <p:nvPr/>
            </p:nvSpPr>
            <p:spPr bwMode="auto">
              <a:xfrm>
                <a:off x="1812" y="1950"/>
                <a:ext cx="105" cy="19"/>
              </a:xfrm>
              <a:custGeom>
                <a:avLst/>
                <a:gdLst>
                  <a:gd name="T0" fmla="*/ 0 w 209"/>
                  <a:gd name="T1" fmla="*/ 38 h 38"/>
                  <a:gd name="T2" fmla="*/ 9 w 209"/>
                  <a:gd name="T3" fmla="*/ 32 h 38"/>
                  <a:gd name="T4" fmla="*/ 21 w 209"/>
                  <a:gd name="T5" fmla="*/ 26 h 38"/>
                  <a:gd name="T6" fmla="*/ 30 w 209"/>
                  <a:gd name="T7" fmla="*/ 23 h 38"/>
                  <a:gd name="T8" fmla="*/ 42 w 209"/>
                  <a:gd name="T9" fmla="*/ 17 h 38"/>
                  <a:gd name="T10" fmla="*/ 51 w 209"/>
                  <a:gd name="T11" fmla="*/ 13 h 38"/>
                  <a:gd name="T12" fmla="*/ 63 w 209"/>
                  <a:gd name="T13" fmla="*/ 11 h 38"/>
                  <a:gd name="T14" fmla="*/ 74 w 209"/>
                  <a:gd name="T15" fmla="*/ 9 h 38"/>
                  <a:gd name="T16" fmla="*/ 83 w 209"/>
                  <a:gd name="T17" fmla="*/ 9 h 38"/>
                  <a:gd name="T18" fmla="*/ 89 w 209"/>
                  <a:gd name="T19" fmla="*/ 7 h 38"/>
                  <a:gd name="T20" fmla="*/ 97 w 209"/>
                  <a:gd name="T21" fmla="*/ 7 h 38"/>
                  <a:gd name="T22" fmla="*/ 106 w 209"/>
                  <a:gd name="T23" fmla="*/ 7 h 38"/>
                  <a:gd name="T24" fmla="*/ 118 w 209"/>
                  <a:gd name="T25" fmla="*/ 9 h 38"/>
                  <a:gd name="T26" fmla="*/ 121 w 209"/>
                  <a:gd name="T27" fmla="*/ 9 h 38"/>
                  <a:gd name="T28" fmla="*/ 127 w 209"/>
                  <a:gd name="T29" fmla="*/ 9 h 38"/>
                  <a:gd name="T30" fmla="*/ 133 w 209"/>
                  <a:gd name="T31" fmla="*/ 11 h 38"/>
                  <a:gd name="T32" fmla="*/ 139 w 209"/>
                  <a:gd name="T33" fmla="*/ 11 h 38"/>
                  <a:gd name="T34" fmla="*/ 144 w 209"/>
                  <a:gd name="T35" fmla="*/ 13 h 38"/>
                  <a:gd name="T36" fmla="*/ 150 w 209"/>
                  <a:gd name="T37" fmla="*/ 15 h 38"/>
                  <a:gd name="T38" fmla="*/ 158 w 209"/>
                  <a:gd name="T39" fmla="*/ 15 h 38"/>
                  <a:gd name="T40" fmla="*/ 163 w 209"/>
                  <a:gd name="T41" fmla="*/ 17 h 38"/>
                  <a:gd name="T42" fmla="*/ 173 w 209"/>
                  <a:gd name="T43" fmla="*/ 21 h 38"/>
                  <a:gd name="T44" fmla="*/ 184 w 209"/>
                  <a:gd name="T45" fmla="*/ 23 h 38"/>
                  <a:gd name="T46" fmla="*/ 194 w 209"/>
                  <a:gd name="T47" fmla="*/ 26 h 38"/>
                  <a:gd name="T48" fmla="*/ 203 w 209"/>
                  <a:gd name="T49" fmla="*/ 28 h 38"/>
                  <a:gd name="T50" fmla="*/ 209 w 209"/>
                  <a:gd name="T51" fmla="*/ 30 h 38"/>
                  <a:gd name="T52" fmla="*/ 209 w 209"/>
                  <a:gd name="T53" fmla="*/ 28 h 38"/>
                  <a:gd name="T54" fmla="*/ 203 w 209"/>
                  <a:gd name="T55" fmla="*/ 26 h 38"/>
                  <a:gd name="T56" fmla="*/ 199 w 209"/>
                  <a:gd name="T57" fmla="*/ 23 h 38"/>
                  <a:gd name="T58" fmla="*/ 192 w 209"/>
                  <a:gd name="T59" fmla="*/ 19 h 38"/>
                  <a:gd name="T60" fmla="*/ 186 w 209"/>
                  <a:gd name="T61" fmla="*/ 15 h 38"/>
                  <a:gd name="T62" fmla="*/ 178 w 209"/>
                  <a:gd name="T63" fmla="*/ 13 h 38"/>
                  <a:gd name="T64" fmla="*/ 171 w 209"/>
                  <a:gd name="T65" fmla="*/ 11 h 38"/>
                  <a:gd name="T66" fmla="*/ 163 w 209"/>
                  <a:gd name="T67" fmla="*/ 9 h 38"/>
                  <a:gd name="T68" fmla="*/ 156 w 209"/>
                  <a:gd name="T69" fmla="*/ 7 h 38"/>
                  <a:gd name="T70" fmla="*/ 146 w 209"/>
                  <a:gd name="T71" fmla="*/ 4 h 38"/>
                  <a:gd name="T72" fmla="*/ 137 w 209"/>
                  <a:gd name="T73" fmla="*/ 4 h 38"/>
                  <a:gd name="T74" fmla="*/ 129 w 209"/>
                  <a:gd name="T75" fmla="*/ 2 h 38"/>
                  <a:gd name="T76" fmla="*/ 120 w 209"/>
                  <a:gd name="T77" fmla="*/ 2 h 38"/>
                  <a:gd name="T78" fmla="*/ 110 w 209"/>
                  <a:gd name="T79" fmla="*/ 2 h 38"/>
                  <a:gd name="T80" fmla="*/ 102 w 209"/>
                  <a:gd name="T81" fmla="*/ 2 h 38"/>
                  <a:gd name="T82" fmla="*/ 93 w 209"/>
                  <a:gd name="T83" fmla="*/ 0 h 38"/>
                  <a:gd name="T84" fmla="*/ 83 w 209"/>
                  <a:gd name="T85" fmla="*/ 0 h 38"/>
                  <a:gd name="T86" fmla="*/ 76 w 209"/>
                  <a:gd name="T87" fmla="*/ 0 h 38"/>
                  <a:gd name="T88" fmla="*/ 68 w 209"/>
                  <a:gd name="T89" fmla="*/ 2 h 38"/>
                  <a:gd name="T90" fmla="*/ 59 w 209"/>
                  <a:gd name="T91" fmla="*/ 2 h 38"/>
                  <a:gd name="T92" fmla="*/ 51 w 209"/>
                  <a:gd name="T93" fmla="*/ 4 h 38"/>
                  <a:gd name="T94" fmla="*/ 44 w 209"/>
                  <a:gd name="T95" fmla="*/ 4 h 38"/>
                  <a:gd name="T96" fmla="*/ 38 w 209"/>
                  <a:gd name="T97" fmla="*/ 7 h 38"/>
                  <a:gd name="T98" fmla="*/ 30 w 209"/>
                  <a:gd name="T99" fmla="*/ 9 h 38"/>
                  <a:gd name="T100" fmla="*/ 25 w 209"/>
                  <a:gd name="T101" fmla="*/ 11 h 38"/>
                  <a:gd name="T102" fmla="*/ 19 w 209"/>
                  <a:gd name="T103" fmla="*/ 15 h 38"/>
                  <a:gd name="T104" fmla="*/ 13 w 209"/>
                  <a:gd name="T105" fmla="*/ 19 h 38"/>
                  <a:gd name="T106" fmla="*/ 6 w 209"/>
                  <a:gd name="T107" fmla="*/ 26 h 38"/>
                  <a:gd name="T108" fmla="*/ 0 w 209"/>
                  <a:gd name="T109" fmla="*/ 38 h 38"/>
                  <a:gd name="T110" fmla="*/ 0 w 209"/>
                  <a:gd name="T111" fmla="*/ 38 h 3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9"/>
                  <a:gd name="T169" fmla="*/ 0 h 38"/>
                  <a:gd name="T170" fmla="*/ 209 w 209"/>
                  <a:gd name="T171" fmla="*/ 38 h 3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9" h="38">
                    <a:moveTo>
                      <a:pt x="0" y="38"/>
                    </a:moveTo>
                    <a:lnTo>
                      <a:pt x="9" y="32"/>
                    </a:lnTo>
                    <a:lnTo>
                      <a:pt x="21" y="26"/>
                    </a:lnTo>
                    <a:lnTo>
                      <a:pt x="30" y="23"/>
                    </a:lnTo>
                    <a:lnTo>
                      <a:pt x="42" y="17"/>
                    </a:lnTo>
                    <a:lnTo>
                      <a:pt x="51" y="13"/>
                    </a:lnTo>
                    <a:lnTo>
                      <a:pt x="63" y="11"/>
                    </a:lnTo>
                    <a:lnTo>
                      <a:pt x="74" y="9"/>
                    </a:lnTo>
                    <a:lnTo>
                      <a:pt x="83" y="9"/>
                    </a:lnTo>
                    <a:lnTo>
                      <a:pt x="89" y="7"/>
                    </a:lnTo>
                    <a:lnTo>
                      <a:pt x="97" y="7"/>
                    </a:lnTo>
                    <a:lnTo>
                      <a:pt x="106" y="7"/>
                    </a:lnTo>
                    <a:lnTo>
                      <a:pt x="118" y="9"/>
                    </a:lnTo>
                    <a:lnTo>
                      <a:pt x="121" y="9"/>
                    </a:lnTo>
                    <a:lnTo>
                      <a:pt x="127" y="9"/>
                    </a:lnTo>
                    <a:lnTo>
                      <a:pt x="133" y="11"/>
                    </a:lnTo>
                    <a:lnTo>
                      <a:pt x="139" y="11"/>
                    </a:lnTo>
                    <a:lnTo>
                      <a:pt x="144" y="13"/>
                    </a:lnTo>
                    <a:lnTo>
                      <a:pt x="150" y="15"/>
                    </a:lnTo>
                    <a:lnTo>
                      <a:pt x="158" y="15"/>
                    </a:lnTo>
                    <a:lnTo>
                      <a:pt x="163" y="17"/>
                    </a:lnTo>
                    <a:lnTo>
                      <a:pt x="173" y="21"/>
                    </a:lnTo>
                    <a:lnTo>
                      <a:pt x="184" y="23"/>
                    </a:lnTo>
                    <a:lnTo>
                      <a:pt x="194" y="26"/>
                    </a:lnTo>
                    <a:lnTo>
                      <a:pt x="203" y="28"/>
                    </a:lnTo>
                    <a:lnTo>
                      <a:pt x="209" y="30"/>
                    </a:lnTo>
                    <a:lnTo>
                      <a:pt x="209" y="28"/>
                    </a:lnTo>
                    <a:lnTo>
                      <a:pt x="203" y="26"/>
                    </a:lnTo>
                    <a:lnTo>
                      <a:pt x="199" y="23"/>
                    </a:lnTo>
                    <a:lnTo>
                      <a:pt x="192" y="19"/>
                    </a:lnTo>
                    <a:lnTo>
                      <a:pt x="186" y="15"/>
                    </a:lnTo>
                    <a:lnTo>
                      <a:pt x="178" y="13"/>
                    </a:lnTo>
                    <a:lnTo>
                      <a:pt x="171" y="11"/>
                    </a:lnTo>
                    <a:lnTo>
                      <a:pt x="163" y="9"/>
                    </a:lnTo>
                    <a:lnTo>
                      <a:pt x="156" y="7"/>
                    </a:lnTo>
                    <a:lnTo>
                      <a:pt x="146" y="4"/>
                    </a:lnTo>
                    <a:lnTo>
                      <a:pt x="137" y="4"/>
                    </a:lnTo>
                    <a:lnTo>
                      <a:pt x="129" y="2"/>
                    </a:lnTo>
                    <a:lnTo>
                      <a:pt x="120" y="2"/>
                    </a:lnTo>
                    <a:lnTo>
                      <a:pt x="110" y="2"/>
                    </a:lnTo>
                    <a:lnTo>
                      <a:pt x="102" y="2"/>
                    </a:lnTo>
                    <a:lnTo>
                      <a:pt x="93" y="0"/>
                    </a:lnTo>
                    <a:lnTo>
                      <a:pt x="83" y="0"/>
                    </a:lnTo>
                    <a:lnTo>
                      <a:pt x="76" y="0"/>
                    </a:lnTo>
                    <a:lnTo>
                      <a:pt x="68" y="2"/>
                    </a:lnTo>
                    <a:lnTo>
                      <a:pt x="59" y="2"/>
                    </a:lnTo>
                    <a:lnTo>
                      <a:pt x="51" y="4"/>
                    </a:lnTo>
                    <a:lnTo>
                      <a:pt x="44" y="4"/>
                    </a:lnTo>
                    <a:lnTo>
                      <a:pt x="38" y="7"/>
                    </a:lnTo>
                    <a:lnTo>
                      <a:pt x="30" y="9"/>
                    </a:lnTo>
                    <a:lnTo>
                      <a:pt x="25" y="11"/>
                    </a:lnTo>
                    <a:lnTo>
                      <a:pt x="19" y="15"/>
                    </a:lnTo>
                    <a:lnTo>
                      <a:pt x="13" y="19"/>
                    </a:lnTo>
                    <a:lnTo>
                      <a:pt x="6" y="26"/>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70" name="Freeform 164"/>
              <p:cNvSpPr>
                <a:spLocks/>
              </p:cNvSpPr>
              <p:nvPr/>
            </p:nvSpPr>
            <p:spPr bwMode="auto">
              <a:xfrm>
                <a:off x="1956" y="2057"/>
                <a:ext cx="7" cy="67"/>
              </a:xfrm>
              <a:custGeom>
                <a:avLst/>
                <a:gdLst>
                  <a:gd name="T0" fmla="*/ 13 w 13"/>
                  <a:gd name="T1" fmla="*/ 0 h 135"/>
                  <a:gd name="T2" fmla="*/ 13 w 13"/>
                  <a:gd name="T3" fmla="*/ 3 h 135"/>
                  <a:gd name="T4" fmla="*/ 13 w 13"/>
                  <a:gd name="T5" fmla="*/ 11 h 135"/>
                  <a:gd name="T6" fmla="*/ 13 w 13"/>
                  <a:gd name="T7" fmla="*/ 17 h 135"/>
                  <a:gd name="T8" fmla="*/ 13 w 13"/>
                  <a:gd name="T9" fmla="*/ 28 h 135"/>
                  <a:gd name="T10" fmla="*/ 13 w 13"/>
                  <a:gd name="T11" fmla="*/ 32 h 135"/>
                  <a:gd name="T12" fmla="*/ 13 w 13"/>
                  <a:gd name="T13" fmla="*/ 36 h 135"/>
                  <a:gd name="T14" fmla="*/ 13 w 13"/>
                  <a:gd name="T15" fmla="*/ 43 h 135"/>
                  <a:gd name="T16" fmla="*/ 13 w 13"/>
                  <a:gd name="T17" fmla="*/ 49 h 135"/>
                  <a:gd name="T18" fmla="*/ 13 w 13"/>
                  <a:gd name="T19" fmla="*/ 55 h 135"/>
                  <a:gd name="T20" fmla="*/ 13 w 13"/>
                  <a:gd name="T21" fmla="*/ 60 h 135"/>
                  <a:gd name="T22" fmla="*/ 13 w 13"/>
                  <a:gd name="T23" fmla="*/ 66 h 135"/>
                  <a:gd name="T24" fmla="*/ 13 w 13"/>
                  <a:gd name="T25" fmla="*/ 72 h 135"/>
                  <a:gd name="T26" fmla="*/ 11 w 13"/>
                  <a:gd name="T27" fmla="*/ 83 h 135"/>
                  <a:gd name="T28" fmla="*/ 11 w 13"/>
                  <a:gd name="T29" fmla="*/ 95 h 135"/>
                  <a:gd name="T30" fmla="*/ 9 w 13"/>
                  <a:gd name="T31" fmla="*/ 104 h 135"/>
                  <a:gd name="T32" fmla="*/ 9 w 13"/>
                  <a:gd name="T33" fmla="*/ 114 h 135"/>
                  <a:gd name="T34" fmla="*/ 7 w 13"/>
                  <a:gd name="T35" fmla="*/ 121 h 135"/>
                  <a:gd name="T36" fmla="*/ 5 w 13"/>
                  <a:gd name="T37" fmla="*/ 127 h 135"/>
                  <a:gd name="T38" fmla="*/ 2 w 13"/>
                  <a:gd name="T39" fmla="*/ 131 h 135"/>
                  <a:gd name="T40" fmla="*/ 0 w 13"/>
                  <a:gd name="T41" fmla="*/ 135 h 135"/>
                  <a:gd name="T42" fmla="*/ 0 w 13"/>
                  <a:gd name="T43" fmla="*/ 133 h 135"/>
                  <a:gd name="T44" fmla="*/ 2 w 13"/>
                  <a:gd name="T45" fmla="*/ 129 h 135"/>
                  <a:gd name="T46" fmla="*/ 2 w 13"/>
                  <a:gd name="T47" fmla="*/ 123 h 135"/>
                  <a:gd name="T48" fmla="*/ 4 w 13"/>
                  <a:gd name="T49" fmla="*/ 114 h 135"/>
                  <a:gd name="T50" fmla="*/ 4 w 13"/>
                  <a:gd name="T51" fmla="*/ 104 h 135"/>
                  <a:gd name="T52" fmla="*/ 5 w 13"/>
                  <a:gd name="T53" fmla="*/ 95 h 135"/>
                  <a:gd name="T54" fmla="*/ 5 w 13"/>
                  <a:gd name="T55" fmla="*/ 87 h 135"/>
                  <a:gd name="T56" fmla="*/ 5 w 13"/>
                  <a:gd name="T57" fmla="*/ 83 h 135"/>
                  <a:gd name="T58" fmla="*/ 5 w 13"/>
                  <a:gd name="T59" fmla="*/ 76 h 135"/>
                  <a:gd name="T60" fmla="*/ 7 w 13"/>
                  <a:gd name="T61" fmla="*/ 72 h 135"/>
                  <a:gd name="T62" fmla="*/ 7 w 13"/>
                  <a:gd name="T63" fmla="*/ 64 h 135"/>
                  <a:gd name="T64" fmla="*/ 7 w 13"/>
                  <a:gd name="T65" fmla="*/ 59 h 135"/>
                  <a:gd name="T66" fmla="*/ 7 w 13"/>
                  <a:gd name="T67" fmla="*/ 53 h 135"/>
                  <a:gd name="T68" fmla="*/ 7 w 13"/>
                  <a:gd name="T69" fmla="*/ 45 h 135"/>
                  <a:gd name="T70" fmla="*/ 7 w 13"/>
                  <a:gd name="T71" fmla="*/ 40 h 135"/>
                  <a:gd name="T72" fmla="*/ 9 w 13"/>
                  <a:gd name="T73" fmla="*/ 34 h 135"/>
                  <a:gd name="T74" fmla="*/ 9 w 13"/>
                  <a:gd name="T75" fmla="*/ 28 h 135"/>
                  <a:gd name="T76" fmla="*/ 9 w 13"/>
                  <a:gd name="T77" fmla="*/ 24 h 135"/>
                  <a:gd name="T78" fmla="*/ 9 w 13"/>
                  <a:gd name="T79" fmla="*/ 15 h 135"/>
                  <a:gd name="T80" fmla="*/ 11 w 13"/>
                  <a:gd name="T81" fmla="*/ 7 h 135"/>
                  <a:gd name="T82" fmla="*/ 11 w 13"/>
                  <a:gd name="T83" fmla="*/ 2 h 135"/>
                  <a:gd name="T84" fmla="*/ 13 w 13"/>
                  <a:gd name="T85" fmla="*/ 0 h 135"/>
                  <a:gd name="T86" fmla="*/ 13 w 13"/>
                  <a:gd name="T87" fmla="*/ 0 h 13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
                  <a:gd name="T133" fmla="*/ 0 h 135"/>
                  <a:gd name="T134" fmla="*/ 13 w 13"/>
                  <a:gd name="T135" fmla="*/ 135 h 13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 h="135">
                    <a:moveTo>
                      <a:pt x="13" y="0"/>
                    </a:moveTo>
                    <a:lnTo>
                      <a:pt x="13" y="3"/>
                    </a:lnTo>
                    <a:lnTo>
                      <a:pt x="13" y="11"/>
                    </a:lnTo>
                    <a:lnTo>
                      <a:pt x="13" y="17"/>
                    </a:lnTo>
                    <a:lnTo>
                      <a:pt x="13" y="28"/>
                    </a:lnTo>
                    <a:lnTo>
                      <a:pt x="13" y="32"/>
                    </a:lnTo>
                    <a:lnTo>
                      <a:pt x="13" y="36"/>
                    </a:lnTo>
                    <a:lnTo>
                      <a:pt x="13" y="43"/>
                    </a:lnTo>
                    <a:lnTo>
                      <a:pt x="13" y="49"/>
                    </a:lnTo>
                    <a:lnTo>
                      <a:pt x="13" y="55"/>
                    </a:lnTo>
                    <a:lnTo>
                      <a:pt x="13" y="60"/>
                    </a:lnTo>
                    <a:lnTo>
                      <a:pt x="13" y="66"/>
                    </a:lnTo>
                    <a:lnTo>
                      <a:pt x="13" y="72"/>
                    </a:lnTo>
                    <a:lnTo>
                      <a:pt x="11" y="83"/>
                    </a:lnTo>
                    <a:lnTo>
                      <a:pt x="11" y="95"/>
                    </a:lnTo>
                    <a:lnTo>
                      <a:pt x="9" y="104"/>
                    </a:lnTo>
                    <a:lnTo>
                      <a:pt x="9" y="114"/>
                    </a:lnTo>
                    <a:lnTo>
                      <a:pt x="7" y="121"/>
                    </a:lnTo>
                    <a:lnTo>
                      <a:pt x="5" y="127"/>
                    </a:lnTo>
                    <a:lnTo>
                      <a:pt x="2" y="131"/>
                    </a:lnTo>
                    <a:lnTo>
                      <a:pt x="0" y="135"/>
                    </a:lnTo>
                    <a:lnTo>
                      <a:pt x="0" y="133"/>
                    </a:lnTo>
                    <a:lnTo>
                      <a:pt x="2" y="129"/>
                    </a:lnTo>
                    <a:lnTo>
                      <a:pt x="2" y="123"/>
                    </a:lnTo>
                    <a:lnTo>
                      <a:pt x="4" y="114"/>
                    </a:lnTo>
                    <a:lnTo>
                      <a:pt x="4" y="104"/>
                    </a:lnTo>
                    <a:lnTo>
                      <a:pt x="5" y="95"/>
                    </a:lnTo>
                    <a:lnTo>
                      <a:pt x="5" y="87"/>
                    </a:lnTo>
                    <a:lnTo>
                      <a:pt x="5" y="83"/>
                    </a:lnTo>
                    <a:lnTo>
                      <a:pt x="5" y="76"/>
                    </a:lnTo>
                    <a:lnTo>
                      <a:pt x="7" y="72"/>
                    </a:lnTo>
                    <a:lnTo>
                      <a:pt x="7" y="64"/>
                    </a:lnTo>
                    <a:lnTo>
                      <a:pt x="7" y="59"/>
                    </a:lnTo>
                    <a:lnTo>
                      <a:pt x="7" y="53"/>
                    </a:lnTo>
                    <a:lnTo>
                      <a:pt x="7" y="45"/>
                    </a:lnTo>
                    <a:lnTo>
                      <a:pt x="7" y="40"/>
                    </a:lnTo>
                    <a:lnTo>
                      <a:pt x="9" y="34"/>
                    </a:lnTo>
                    <a:lnTo>
                      <a:pt x="9" y="28"/>
                    </a:lnTo>
                    <a:lnTo>
                      <a:pt x="9" y="24"/>
                    </a:lnTo>
                    <a:lnTo>
                      <a:pt x="9" y="15"/>
                    </a:lnTo>
                    <a:lnTo>
                      <a:pt x="11" y="7"/>
                    </a:lnTo>
                    <a:lnTo>
                      <a:pt x="11" y="2"/>
                    </a:lnTo>
                    <a:lnTo>
                      <a:pt x="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71" name="Freeform 165"/>
              <p:cNvSpPr>
                <a:spLocks/>
              </p:cNvSpPr>
              <p:nvPr/>
            </p:nvSpPr>
            <p:spPr bwMode="auto">
              <a:xfrm>
                <a:off x="1953" y="2129"/>
                <a:ext cx="3" cy="11"/>
              </a:xfrm>
              <a:custGeom>
                <a:avLst/>
                <a:gdLst>
                  <a:gd name="T0" fmla="*/ 6 w 6"/>
                  <a:gd name="T1" fmla="*/ 10 h 23"/>
                  <a:gd name="T2" fmla="*/ 6 w 6"/>
                  <a:gd name="T3" fmla="*/ 0 h 23"/>
                  <a:gd name="T4" fmla="*/ 4 w 6"/>
                  <a:gd name="T5" fmla="*/ 6 h 23"/>
                  <a:gd name="T6" fmla="*/ 2 w 6"/>
                  <a:gd name="T7" fmla="*/ 13 h 23"/>
                  <a:gd name="T8" fmla="*/ 0 w 6"/>
                  <a:gd name="T9" fmla="*/ 19 h 23"/>
                  <a:gd name="T10" fmla="*/ 4 w 6"/>
                  <a:gd name="T11" fmla="*/ 23 h 23"/>
                  <a:gd name="T12" fmla="*/ 6 w 6"/>
                  <a:gd name="T13" fmla="*/ 10 h 23"/>
                  <a:gd name="T14" fmla="*/ 6 w 6"/>
                  <a:gd name="T15" fmla="*/ 10 h 23"/>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3"/>
                  <a:gd name="T26" fmla="*/ 6 w 6"/>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3">
                    <a:moveTo>
                      <a:pt x="6" y="10"/>
                    </a:moveTo>
                    <a:lnTo>
                      <a:pt x="6" y="0"/>
                    </a:lnTo>
                    <a:lnTo>
                      <a:pt x="4" y="6"/>
                    </a:lnTo>
                    <a:lnTo>
                      <a:pt x="2" y="13"/>
                    </a:lnTo>
                    <a:lnTo>
                      <a:pt x="0" y="19"/>
                    </a:lnTo>
                    <a:lnTo>
                      <a:pt x="4" y="23"/>
                    </a:lnTo>
                    <a:lnTo>
                      <a:pt x="6"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72" name="Freeform 166"/>
              <p:cNvSpPr>
                <a:spLocks/>
              </p:cNvSpPr>
              <p:nvPr/>
            </p:nvSpPr>
            <p:spPr bwMode="auto">
              <a:xfrm>
                <a:off x="1843" y="1974"/>
                <a:ext cx="10" cy="6"/>
              </a:xfrm>
              <a:custGeom>
                <a:avLst/>
                <a:gdLst>
                  <a:gd name="T0" fmla="*/ 2 w 21"/>
                  <a:gd name="T1" fmla="*/ 12 h 12"/>
                  <a:gd name="T2" fmla="*/ 3 w 21"/>
                  <a:gd name="T3" fmla="*/ 10 h 12"/>
                  <a:gd name="T4" fmla="*/ 9 w 21"/>
                  <a:gd name="T5" fmla="*/ 8 h 12"/>
                  <a:gd name="T6" fmla="*/ 17 w 21"/>
                  <a:gd name="T7" fmla="*/ 6 h 12"/>
                  <a:gd name="T8" fmla="*/ 21 w 21"/>
                  <a:gd name="T9" fmla="*/ 4 h 12"/>
                  <a:gd name="T10" fmla="*/ 15 w 21"/>
                  <a:gd name="T11" fmla="*/ 0 h 12"/>
                  <a:gd name="T12" fmla="*/ 9 w 21"/>
                  <a:gd name="T13" fmla="*/ 2 h 12"/>
                  <a:gd name="T14" fmla="*/ 3 w 21"/>
                  <a:gd name="T15" fmla="*/ 4 h 12"/>
                  <a:gd name="T16" fmla="*/ 0 w 21"/>
                  <a:gd name="T17" fmla="*/ 6 h 12"/>
                  <a:gd name="T18" fmla="*/ 2 w 21"/>
                  <a:gd name="T19" fmla="*/ 12 h 12"/>
                  <a:gd name="T20" fmla="*/ 2 w 21"/>
                  <a:gd name="T21" fmla="*/ 1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12"/>
                  <a:gd name="T35" fmla="*/ 21 w 21"/>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12">
                    <a:moveTo>
                      <a:pt x="2" y="12"/>
                    </a:moveTo>
                    <a:lnTo>
                      <a:pt x="3" y="10"/>
                    </a:lnTo>
                    <a:lnTo>
                      <a:pt x="9" y="8"/>
                    </a:lnTo>
                    <a:lnTo>
                      <a:pt x="17" y="6"/>
                    </a:lnTo>
                    <a:lnTo>
                      <a:pt x="21" y="4"/>
                    </a:lnTo>
                    <a:lnTo>
                      <a:pt x="15" y="0"/>
                    </a:lnTo>
                    <a:lnTo>
                      <a:pt x="9" y="2"/>
                    </a:lnTo>
                    <a:lnTo>
                      <a:pt x="3" y="4"/>
                    </a:lnTo>
                    <a:lnTo>
                      <a:pt x="0" y="6"/>
                    </a:lnTo>
                    <a:lnTo>
                      <a:pt x="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73" name="Freeform 167"/>
              <p:cNvSpPr>
                <a:spLocks/>
              </p:cNvSpPr>
              <p:nvPr/>
            </p:nvSpPr>
            <p:spPr bwMode="auto">
              <a:xfrm>
                <a:off x="1735" y="2044"/>
                <a:ext cx="19" cy="30"/>
              </a:xfrm>
              <a:custGeom>
                <a:avLst/>
                <a:gdLst>
                  <a:gd name="T0" fmla="*/ 8 w 36"/>
                  <a:gd name="T1" fmla="*/ 36 h 59"/>
                  <a:gd name="T2" fmla="*/ 0 w 36"/>
                  <a:gd name="T3" fmla="*/ 59 h 59"/>
                  <a:gd name="T4" fmla="*/ 2 w 36"/>
                  <a:gd name="T5" fmla="*/ 55 h 59"/>
                  <a:gd name="T6" fmla="*/ 8 w 36"/>
                  <a:gd name="T7" fmla="*/ 49 h 59"/>
                  <a:gd name="T8" fmla="*/ 13 w 36"/>
                  <a:gd name="T9" fmla="*/ 40 h 59"/>
                  <a:gd name="T10" fmla="*/ 19 w 36"/>
                  <a:gd name="T11" fmla="*/ 30 h 59"/>
                  <a:gd name="T12" fmla="*/ 23 w 36"/>
                  <a:gd name="T13" fmla="*/ 19 h 59"/>
                  <a:gd name="T14" fmla="*/ 28 w 36"/>
                  <a:gd name="T15" fmla="*/ 11 h 59"/>
                  <a:gd name="T16" fmla="*/ 32 w 36"/>
                  <a:gd name="T17" fmla="*/ 4 h 59"/>
                  <a:gd name="T18" fmla="*/ 36 w 36"/>
                  <a:gd name="T19" fmla="*/ 0 h 59"/>
                  <a:gd name="T20" fmla="*/ 32 w 36"/>
                  <a:gd name="T21" fmla="*/ 2 h 59"/>
                  <a:gd name="T22" fmla="*/ 28 w 36"/>
                  <a:gd name="T23" fmla="*/ 6 h 59"/>
                  <a:gd name="T24" fmla="*/ 25 w 36"/>
                  <a:gd name="T25" fmla="*/ 13 h 59"/>
                  <a:gd name="T26" fmla="*/ 23 w 36"/>
                  <a:gd name="T27" fmla="*/ 19 h 59"/>
                  <a:gd name="T28" fmla="*/ 17 w 36"/>
                  <a:gd name="T29" fmla="*/ 25 h 59"/>
                  <a:gd name="T30" fmla="*/ 13 w 36"/>
                  <a:gd name="T31" fmla="*/ 30 h 59"/>
                  <a:gd name="T32" fmla="*/ 9 w 36"/>
                  <a:gd name="T33" fmla="*/ 32 h 59"/>
                  <a:gd name="T34" fmla="*/ 8 w 36"/>
                  <a:gd name="T35" fmla="*/ 36 h 59"/>
                  <a:gd name="T36" fmla="*/ 8 w 36"/>
                  <a:gd name="T37" fmla="*/ 36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
                  <a:gd name="T58" fmla="*/ 0 h 59"/>
                  <a:gd name="T59" fmla="*/ 36 w 36"/>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 h="59">
                    <a:moveTo>
                      <a:pt x="8" y="36"/>
                    </a:moveTo>
                    <a:lnTo>
                      <a:pt x="0" y="59"/>
                    </a:lnTo>
                    <a:lnTo>
                      <a:pt x="2" y="55"/>
                    </a:lnTo>
                    <a:lnTo>
                      <a:pt x="8" y="49"/>
                    </a:lnTo>
                    <a:lnTo>
                      <a:pt x="13" y="40"/>
                    </a:lnTo>
                    <a:lnTo>
                      <a:pt x="19" y="30"/>
                    </a:lnTo>
                    <a:lnTo>
                      <a:pt x="23" y="19"/>
                    </a:lnTo>
                    <a:lnTo>
                      <a:pt x="28" y="11"/>
                    </a:lnTo>
                    <a:lnTo>
                      <a:pt x="32" y="4"/>
                    </a:lnTo>
                    <a:lnTo>
                      <a:pt x="36" y="0"/>
                    </a:lnTo>
                    <a:lnTo>
                      <a:pt x="32" y="2"/>
                    </a:lnTo>
                    <a:lnTo>
                      <a:pt x="28" y="6"/>
                    </a:lnTo>
                    <a:lnTo>
                      <a:pt x="25" y="13"/>
                    </a:lnTo>
                    <a:lnTo>
                      <a:pt x="23" y="19"/>
                    </a:lnTo>
                    <a:lnTo>
                      <a:pt x="17" y="25"/>
                    </a:lnTo>
                    <a:lnTo>
                      <a:pt x="13" y="30"/>
                    </a:lnTo>
                    <a:lnTo>
                      <a:pt x="9" y="32"/>
                    </a:lnTo>
                    <a:lnTo>
                      <a:pt x="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74" name="Freeform 168"/>
              <p:cNvSpPr>
                <a:spLocks/>
              </p:cNvSpPr>
              <p:nvPr/>
            </p:nvSpPr>
            <p:spPr bwMode="auto">
              <a:xfrm>
                <a:off x="1816" y="1980"/>
                <a:ext cx="23" cy="12"/>
              </a:xfrm>
              <a:custGeom>
                <a:avLst/>
                <a:gdLst>
                  <a:gd name="T0" fmla="*/ 0 w 46"/>
                  <a:gd name="T1" fmla="*/ 24 h 24"/>
                  <a:gd name="T2" fmla="*/ 2 w 46"/>
                  <a:gd name="T3" fmla="*/ 19 h 24"/>
                  <a:gd name="T4" fmla="*/ 6 w 46"/>
                  <a:gd name="T5" fmla="*/ 17 h 24"/>
                  <a:gd name="T6" fmla="*/ 12 w 46"/>
                  <a:gd name="T7" fmla="*/ 11 h 24"/>
                  <a:gd name="T8" fmla="*/ 19 w 46"/>
                  <a:gd name="T9" fmla="*/ 7 h 24"/>
                  <a:gd name="T10" fmla="*/ 27 w 46"/>
                  <a:gd name="T11" fmla="*/ 4 h 24"/>
                  <a:gd name="T12" fmla="*/ 35 w 46"/>
                  <a:gd name="T13" fmla="*/ 2 h 24"/>
                  <a:gd name="T14" fmla="*/ 40 w 46"/>
                  <a:gd name="T15" fmla="*/ 0 h 24"/>
                  <a:gd name="T16" fmla="*/ 46 w 46"/>
                  <a:gd name="T17" fmla="*/ 0 h 24"/>
                  <a:gd name="T18" fmla="*/ 38 w 46"/>
                  <a:gd name="T19" fmla="*/ 2 h 24"/>
                  <a:gd name="T20" fmla="*/ 33 w 46"/>
                  <a:gd name="T21" fmla="*/ 5 h 24"/>
                  <a:gd name="T22" fmla="*/ 27 w 46"/>
                  <a:gd name="T23" fmla="*/ 7 h 24"/>
                  <a:gd name="T24" fmla="*/ 21 w 46"/>
                  <a:gd name="T25" fmla="*/ 11 h 24"/>
                  <a:gd name="T26" fmla="*/ 12 w 46"/>
                  <a:gd name="T27" fmla="*/ 17 h 24"/>
                  <a:gd name="T28" fmla="*/ 0 w 46"/>
                  <a:gd name="T29" fmla="*/ 24 h 24"/>
                  <a:gd name="T30" fmla="*/ 0 w 46"/>
                  <a:gd name="T31" fmla="*/ 24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24"/>
                  <a:gd name="T50" fmla="*/ 46 w 46"/>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24">
                    <a:moveTo>
                      <a:pt x="0" y="24"/>
                    </a:moveTo>
                    <a:lnTo>
                      <a:pt x="2" y="19"/>
                    </a:lnTo>
                    <a:lnTo>
                      <a:pt x="6" y="17"/>
                    </a:lnTo>
                    <a:lnTo>
                      <a:pt x="12" y="11"/>
                    </a:lnTo>
                    <a:lnTo>
                      <a:pt x="19" y="7"/>
                    </a:lnTo>
                    <a:lnTo>
                      <a:pt x="27" y="4"/>
                    </a:lnTo>
                    <a:lnTo>
                      <a:pt x="35" y="2"/>
                    </a:lnTo>
                    <a:lnTo>
                      <a:pt x="40" y="0"/>
                    </a:lnTo>
                    <a:lnTo>
                      <a:pt x="46" y="0"/>
                    </a:lnTo>
                    <a:lnTo>
                      <a:pt x="38" y="2"/>
                    </a:lnTo>
                    <a:lnTo>
                      <a:pt x="33" y="5"/>
                    </a:lnTo>
                    <a:lnTo>
                      <a:pt x="27" y="7"/>
                    </a:lnTo>
                    <a:lnTo>
                      <a:pt x="21" y="11"/>
                    </a:lnTo>
                    <a:lnTo>
                      <a:pt x="12" y="17"/>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75" name="Freeform 169"/>
              <p:cNvSpPr>
                <a:spLocks/>
              </p:cNvSpPr>
              <p:nvPr/>
            </p:nvSpPr>
            <p:spPr bwMode="auto">
              <a:xfrm>
                <a:off x="1909" y="1998"/>
                <a:ext cx="15" cy="24"/>
              </a:xfrm>
              <a:custGeom>
                <a:avLst/>
                <a:gdLst>
                  <a:gd name="T0" fmla="*/ 15 w 28"/>
                  <a:gd name="T1" fmla="*/ 21 h 47"/>
                  <a:gd name="T2" fmla="*/ 17 w 28"/>
                  <a:gd name="T3" fmla="*/ 26 h 47"/>
                  <a:gd name="T4" fmla="*/ 21 w 28"/>
                  <a:gd name="T5" fmla="*/ 32 h 47"/>
                  <a:gd name="T6" fmla="*/ 22 w 28"/>
                  <a:gd name="T7" fmla="*/ 40 h 47"/>
                  <a:gd name="T8" fmla="*/ 28 w 28"/>
                  <a:gd name="T9" fmla="*/ 47 h 47"/>
                  <a:gd name="T10" fmla="*/ 26 w 28"/>
                  <a:gd name="T11" fmla="*/ 40 h 47"/>
                  <a:gd name="T12" fmla="*/ 24 w 28"/>
                  <a:gd name="T13" fmla="*/ 34 h 47"/>
                  <a:gd name="T14" fmla="*/ 21 w 28"/>
                  <a:gd name="T15" fmla="*/ 26 h 47"/>
                  <a:gd name="T16" fmla="*/ 17 w 28"/>
                  <a:gd name="T17" fmla="*/ 19 h 47"/>
                  <a:gd name="T18" fmla="*/ 11 w 28"/>
                  <a:gd name="T19" fmla="*/ 11 h 47"/>
                  <a:gd name="T20" fmla="*/ 7 w 28"/>
                  <a:gd name="T21" fmla="*/ 6 h 47"/>
                  <a:gd name="T22" fmla="*/ 3 w 28"/>
                  <a:gd name="T23" fmla="*/ 2 h 47"/>
                  <a:gd name="T24" fmla="*/ 0 w 28"/>
                  <a:gd name="T25" fmla="*/ 0 h 47"/>
                  <a:gd name="T26" fmla="*/ 3 w 28"/>
                  <a:gd name="T27" fmla="*/ 6 h 47"/>
                  <a:gd name="T28" fmla="*/ 7 w 28"/>
                  <a:gd name="T29" fmla="*/ 11 h 47"/>
                  <a:gd name="T30" fmla="*/ 9 w 28"/>
                  <a:gd name="T31" fmla="*/ 15 h 47"/>
                  <a:gd name="T32" fmla="*/ 15 w 28"/>
                  <a:gd name="T33" fmla="*/ 21 h 47"/>
                  <a:gd name="T34" fmla="*/ 15 w 28"/>
                  <a:gd name="T35" fmla="*/ 21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7"/>
                  <a:gd name="T56" fmla="*/ 28 w 28"/>
                  <a:gd name="T57" fmla="*/ 47 h 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7">
                    <a:moveTo>
                      <a:pt x="15" y="21"/>
                    </a:moveTo>
                    <a:lnTo>
                      <a:pt x="17" y="26"/>
                    </a:lnTo>
                    <a:lnTo>
                      <a:pt x="21" y="32"/>
                    </a:lnTo>
                    <a:lnTo>
                      <a:pt x="22" y="40"/>
                    </a:lnTo>
                    <a:lnTo>
                      <a:pt x="28" y="47"/>
                    </a:lnTo>
                    <a:lnTo>
                      <a:pt x="26" y="40"/>
                    </a:lnTo>
                    <a:lnTo>
                      <a:pt x="24" y="34"/>
                    </a:lnTo>
                    <a:lnTo>
                      <a:pt x="21" y="26"/>
                    </a:lnTo>
                    <a:lnTo>
                      <a:pt x="17" y="19"/>
                    </a:lnTo>
                    <a:lnTo>
                      <a:pt x="11" y="11"/>
                    </a:lnTo>
                    <a:lnTo>
                      <a:pt x="7" y="6"/>
                    </a:lnTo>
                    <a:lnTo>
                      <a:pt x="3" y="2"/>
                    </a:lnTo>
                    <a:lnTo>
                      <a:pt x="0" y="0"/>
                    </a:lnTo>
                    <a:lnTo>
                      <a:pt x="3" y="6"/>
                    </a:lnTo>
                    <a:lnTo>
                      <a:pt x="7" y="11"/>
                    </a:lnTo>
                    <a:lnTo>
                      <a:pt x="9" y="15"/>
                    </a:lnTo>
                    <a:lnTo>
                      <a:pt x="15"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76" name="Freeform 170"/>
              <p:cNvSpPr>
                <a:spLocks/>
              </p:cNvSpPr>
              <p:nvPr/>
            </p:nvSpPr>
            <p:spPr bwMode="auto">
              <a:xfrm>
                <a:off x="1934" y="2074"/>
                <a:ext cx="1" cy="18"/>
              </a:xfrm>
              <a:custGeom>
                <a:avLst/>
                <a:gdLst>
                  <a:gd name="T0" fmla="*/ 2 w 2"/>
                  <a:gd name="T1" fmla="*/ 36 h 36"/>
                  <a:gd name="T2" fmla="*/ 2 w 2"/>
                  <a:gd name="T3" fmla="*/ 26 h 36"/>
                  <a:gd name="T4" fmla="*/ 2 w 2"/>
                  <a:gd name="T5" fmla="*/ 19 h 36"/>
                  <a:gd name="T6" fmla="*/ 2 w 2"/>
                  <a:gd name="T7" fmla="*/ 9 h 36"/>
                  <a:gd name="T8" fmla="*/ 2 w 2"/>
                  <a:gd name="T9" fmla="*/ 0 h 36"/>
                  <a:gd name="T10" fmla="*/ 0 w 2"/>
                  <a:gd name="T11" fmla="*/ 7 h 36"/>
                  <a:gd name="T12" fmla="*/ 0 w 2"/>
                  <a:gd name="T13" fmla="*/ 19 h 36"/>
                  <a:gd name="T14" fmla="*/ 0 w 2"/>
                  <a:gd name="T15" fmla="*/ 23 h 36"/>
                  <a:gd name="T16" fmla="*/ 0 w 2"/>
                  <a:gd name="T17" fmla="*/ 28 h 36"/>
                  <a:gd name="T18" fmla="*/ 0 w 2"/>
                  <a:gd name="T19" fmla="*/ 32 h 36"/>
                  <a:gd name="T20" fmla="*/ 2 w 2"/>
                  <a:gd name="T21" fmla="*/ 36 h 36"/>
                  <a:gd name="T22" fmla="*/ 2 w 2"/>
                  <a:gd name="T23" fmla="*/ 36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36"/>
                  <a:gd name="T38" fmla="*/ 2 w 2"/>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36">
                    <a:moveTo>
                      <a:pt x="2" y="36"/>
                    </a:moveTo>
                    <a:lnTo>
                      <a:pt x="2" y="26"/>
                    </a:lnTo>
                    <a:lnTo>
                      <a:pt x="2" y="19"/>
                    </a:lnTo>
                    <a:lnTo>
                      <a:pt x="2" y="9"/>
                    </a:lnTo>
                    <a:lnTo>
                      <a:pt x="2" y="0"/>
                    </a:lnTo>
                    <a:lnTo>
                      <a:pt x="0" y="7"/>
                    </a:lnTo>
                    <a:lnTo>
                      <a:pt x="0" y="19"/>
                    </a:lnTo>
                    <a:lnTo>
                      <a:pt x="0" y="23"/>
                    </a:lnTo>
                    <a:lnTo>
                      <a:pt x="0" y="28"/>
                    </a:lnTo>
                    <a:lnTo>
                      <a:pt x="0" y="32"/>
                    </a:lnTo>
                    <a:lnTo>
                      <a:pt x="2"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77" name="Freeform 171"/>
              <p:cNvSpPr>
                <a:spLocks/>
              </p:cNvSpPr>
              <p:nvPr/>
            </p:nvSpPr>
            <p:spPr bwMode="auto">
              <a:xfrm>
                <a:off x="1849" y="2262"/>
                <a:ext cx="100" cy="78"/>
              </a:xfrm>
              <a:custGeom>
                <a:avLst/>
                <a:gdLst>
                  <a:gd name="T0" fmla="*/ 0 w 199"/>
                  <a:gd name="T1" fmla="*/ 86 h 156"/>
                  <a:gd name="T2" fmla="*/ 0 w 199"/>
                  <a:gd name="T3" fmla="*/ 57 h 156"/>
                  <a:gd name="T4" fmla="*/ 8 w 199"/>
                  <a:gd name="T5" fmla="*/ 36 h 156"/>
                  <a:gd name="T6" fmla="*/ 13 w 199"/>
                  <a:gd name="T7" fmla="*/ 31 h 156"/>
                  <a:gd name="T8" fmla="*/ 6 w 199"/>
                  <a:gd name="T9" fmla="*/ 51 h 156"/>
                  <a:gd name="T10" fmla="*/ 4 w 199"/>
                  <a:gd name="T11" fmla="*/ 70 h 156"/>
                  <a:gd name="T12" fmla="*/ 11 w 199"/>
                  <a:gd name="T13" fmla="*/ 63 h 156"/>
                  <a:gd name="T14" fmla="*/ 27 w 199"/>
                  <a:gd name="T15" fmla="*/ 32 h 156"/>
                  <a:gd name="T16" fmla="*/ 44 w 199"/>
                  <a:gd name="T17" fmla="*/ 17 h 156"/>
                  <a:gd name="T18" fmla="*/ 42 w 199"/>
                  <a:gd name="T19" fmla="*/ 25 h 156"/>
                  <a:gd name="T20" fmla="*/ 30 w 199"/>
                  <a:gd name="T21" fmla="*/ 44 h 156"/>
                  <a:gd name="T22" fmla="*/ 30 w 199"/>
                  <a:gd name="T23" fmla="*/ 57 h 156"/>
                  <a:gd name="T24" fmla="*/ 44 w 199"/>
                  <a:gd name="T25" fmla="*/ 31 h 156"/>
                  <a:gd name="T26" fmla="*/ 61 w 199"/>
                  <a:gd name="T27" fmla="*/ 13 h 156"/>
                  <a:gd name="T28" fmla="*/ 68 w 199"/>
                  <a:gd name="T29" fmla="*/ 17 h 156"/>
                  <a:gd name="T30" fmla="*/ 65 w 199"/>
                  <a:gd name="T31" fmla="*/ 31 h 156"/>
                  <a:gd name="T32" fmla="*/ 76 w 199"/>
                  <a:gd name="T33" fmla="*/ 27 h 156"/>
                  <a:gd name="T34" fmla="*/ 68 w 199"/>
                  <a:gd name="T35" fmla="*/ 57 h 156"/>
                  <a:gd name="T36" fmla="*/ 72 w 199"/>
                  <a:gd name="T37" fmla="*/ 69 h 156"/>
                  <a:gd name="T38" fmla="*/ 80 w 199"/>
                  <a:gd name="T39" fmla="*/ 61 h 156"/>
                  <a:gd name="T40" fmla="*/ 82 w 199"/>
                  <a:gd name="T41" fmla="*/ 42 h 156"/>
                  <a:gd name="T42" fmla="*/ 99 w 199"/>
                  <a:gd name="T43" fmla="*/ 29 h 156"/>
                  <a:gd name="T44" fmla="*/ 84 w 199"/>
                  <a:gd name="T45" fmla="*/ 51 h 156"/>
                  <a:gd name="T46" fmla="*/ 87 w 199"/>
                  <a:gd name="T47" fmla="*/ 69 h 156"/>
                  <a:gd name="T48" fmla="*/ 104 w 199"/>
                  <a:gd name="T49" fmla="*/ 78 h 156"/>
                  <a:gd name="T50" fmla="*/ 120 w 199"/>
                  <a:gd name="T51" fmla="*/ 74 h 156"/>
                  <a:gd name="T52" fmla="*/ 133 w 199"/>
                  <a:gd name="T53" fmla="*/ 61 h 156"/>
                  <a:gd name="T54" fmla="*/ 122 w 199"/>
                  <a:gd name="T55" fmla="*/ 38 h 156"/>
                  <a:gd name="T56" fmla="*/ 120 w 199"/>
                  <a:gd name="T57" fmla="*/ 25 h 156"/>
                  <a:gd name="T58" fmla="*/ 131 w 199"/>
                  <a:gd name="T59" fmla="*/ 23 h 156"/>
                  <a:gd name="T60" fmla="*/ 133 w 199"/>
                  <a:gd name="T61" fmla="*/ 31 h 156"/>
                  <a:gd name="T62" fmla="*/ 142 w 199"/>
                  <a:gd name="T63" fmla="*/ 29 h 156"/>
                  <a:gd name="T64" fmla="*/ 144 w 199"/>
                  <a:gd name="T65" fmla="*/ 36 h 156"/>
                  <a:gd name="T66" fmla="*/ 148 w 199"/>
                  <a:gd name="T67" fmla="*/ 13 h 156"/>
                  <a:gd name="T68" fmla="*/ 161 w 199"/>
                  <a:gd name="T69" fmla="*/ 4 h 156"/>
                  <a:gd name="T70" fmla="*/ 169 w 199"/>
                  <a:gd name="T71" fmla="*/ 27 h 156"/>
                  <a:gd name="T72" fmla="*/ 177 w 199"/>
                  <a:gd name="T73" fmla="*/ 31 h 156"/>
                  <a:gd name="T74" fmla="*/ 179 w 199"/>
                  <a:gd name="T75" fmla="*/ 6 h 156"/>
                  <a:gd name="T76" fmla="*/ 186 w 199"/>
                  <a:gd name="T77" fmla="*/ 0 h 156"/>
                  <a:gd name="T78" fmla="*/ 199 w 199"/>
                  <a:gd name="T79" fmla="*/ 32 h 156"/>
                  <a:gd name="T80" fmla="*/ 199 w 199"/>
                  <a:gd name="T81" fmla="*/ 59 h 156"/>
                  <a:gd name="T82" fmla="*/ 194 w 199"/>
                  <a:gd name="T83" fmla="*/ 82 h 156"/>
                  <a:gd name="T84" fmla="*/ 184 w 199"/>
                  <a:gd name="T85" fmla="*/ 101 h 156"/>
                  <a:gd name="T86" fmla="*/ 167 w 199"/>
                  <a:gd name="T87" fmla="*/ 122 h 156"/>
                  <a:gd name="T88" fmla="*/ 139 w 199"/>
                  <a:gd name="T89" fmla="*/ 145 h 156"/>
                  <a:gd name="T90" fmla="*/ 112 w 199"/>
                  <a:gd name="T91" fmla="*/ 154 h 156"/>
                  <a:gd name="T92" fmla="*/ 103 w 199"/>
                  <a:gd name="T93" fmla="*/ 154 h 156"/>
                  <a:gd name="T94" fmla="*/ 76 w 199"/>
                  <a:gd name="T95" fmla="*/ 150 h 156"/>
                  <a:gd name="T96" fmla="*/ 55 w 199"/>
                  <a:gd name="T97" fmla="*/ 143 h 156"/>
                  <a:gd name="T98" fmla="*/ 38 w 199"/>
                  <a:gd name="T99" fmla="*/ 135 h 156"/>
                  <a:gd name="T100" fmla="*/ 21 w 199"/>
                  <a:gd name="T101" fmla="*/ 122 h 156"/>
                  <a:gd name="T102" fmla="*/ 8 w 199"/>
                  <a:gd name="T103" fmla="*/ 101 h 1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9"/>
                  <a:gd name="T157" fmla="*/ 0 h 156"/>
                  <a:gd name="T158" fmla="*/ 199 w 199"/>
                  <a:gd name="T159" fmla="*/ 156 h 1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9" h="156">
                    <a:moveTo>
                      <a:pt x="6" y="95"/>
                    </a:moveTo>
                    <a:lnTo>
                      <a:pt x="2" y="93"/>
                    </a:lnTo>
                    <a:lnTo>
                      <a:pt x="0" y="86"/>
                    </a:lnTo>
                    <a:lnTo>
                      <a:pt x="0" y="78"/>
                    </a:lnTo>
                    <a:lnTo>
                      <a:pt x="0" y="69"/>
                    </a:lnTo>
                    <a:lnTo>
                      <a:pt x="0" y="57"/>
                    </a:lnTo>
                    <a:lnTo>
                      <a:pt x="2" y="48"/>
                    </a:lnTo>
                    <a:lnTo>
                      <a:pt x="4" y="40"/>
                    </a:lnTo>
                    <a:lnTo>
                      <a:pt x="8" y="36"/>
                    </a:lnTo>
                    <a:lnTo>
                      <a:pt x="13" y="31"/>
                    </a:lnTo>
                    <a:lnTo>
                      <a:pt x="17" y="29"/>
                    </a:lnTo>
                    <a:lnTo>
                      <a:pt x="13" y="31"/>
                    </a:lnTo>
                    <a:lnTo>
                      <a:pt x="9" y="36"/>
                    </a:lnTo>
                    <a:lnTo>
                      <a:pt x="8" y="42"/>
                    </a:lnTo>
                    <a:lnTo>
                      <a:pt x="6" y="51"/>
                    </a:lnTo>
                    <a:lnTo>
                      <a:pt x="4" y="57"/>
                    </a:lnTo>
                    <a:lnTo>
                      <a:pt x="4" y="65"/>
                    </a:lnTo>
                    <a:lnTo>
                      <a:pt x="4" y="70"/>
                    </a:lnTo>
                    <a:lnTo>
                      <a:pt x="4" y="78"/>
                    </a:lnTo>
                    <a:lnTo>
                      <a:pt x="9" y="78"/>
                    </a:lnTo>
                    <a:lnTo>
                      <a:pt x="11" y="63"/>
                    </a:lnTo>
                    <a:lnTo>
                      <a:pt x="11" y="53"/>
                    </a:lnTo>
                    <a:lnTo>
                      <a:pt x="17" y="44"/>
                    </a:lnTo>
                    <a:lnTo>
                      <a:pt x="27" y="32"/>
                    </a:lnTo>
                    <a:lnTo>
                      <a:pt x="30" y="27"/>
                    </a:lnTo>
                    <a:lnTo>
                      <a:pt x="42" y="15"/>
                    </a:lnTo>
                    <a:lnTo>
                      <a:pt x="44" y="17"/>
                    </a:lnTo>
                    <a:lnTo>
                      <a:pt x="46" y="17"/>
                    </a:lnTo>
                    <a:lnTo>
                      <a:pt x="44" y="19"/>
                    </a:lnTo>
                    <a:lnTo>
                      <a:pt x="42" y="25"/>
                    </a:lnTo>
                    <a:lnTo>
                      <a:pt x="36" y="31"/>
                    </a:lnTo>
                    <a:lnTo>
                      <a:pt x="34" y="38"/>
                    </a:lnTo>
                    <a:lnTo>
                      <a:pt x="30" y="44"/>
                    </a:lnTo>
                    <a:lnTo>
                      <a:pt x="28" y="51"/>
                    </a:lnTo>
                    <a:lnTo>
                      <a:pt x="28" y="55"/>
                    </a:lnTo>
                    <a:lnTo>
                      <a:pt x="30" y="57"/>
                    </a:lnTo>
                    <a:lnTo>
                      <a:pt x="38" y="51"/>
                    </a:lnTo>
                    <a:lnTo>
                      <a:pt x="40" y="36"/>
                    </a:lnTo>
                    <a:lnTo>
                      <a:pt x="44" y="31"/>
                    </a:lnTo>
                    <a:lnTo>
                      <a:pt x="53" y="25"/>
                    </a:lnTo>
                    <a:lnTo>
                      <a:pt x="59" y="17"/>
                    </a:lnTo>
                    <a:lnTo>
                      <a:pt x="61" y="13"/>
                    </a:lnTo>
                    <a:lnTo>
                      <a:pt x="76" y="6"/>
                    </a:lnTo>
                    <a:lnTo>
                      <a:pt x="74" y="12"/>
                    </a:lnTo>
                    <a:lnTo>
                      <a:pt x="68" y="17"/>
                    </a:lnTo>
                    <a:lnTo>
                      <a:pt x="68" y="23"/>
                    </a:lnTo>
                    <a:lnTo>
                      <a:pt x="68" y="27"/>
                    </a:lnTo>
                    <a:lnTo>
                      <a:pt x="65" y="31"/>
                    </a:lnTo>
                    <a:lnTo>
                      <a:pt x="65" y="36"/>
                    </a:lnTo>
                    <a:lnTo>
                      <a:pt x="70" y="31"/>
                    </a:lnTo>
                    <a:lnTo>
                      <a:pt x="76" y="27"/>
                    </a:lnTo>
                    <a:lnTo>
                      <a:pt x="80" y="25"/>
                    </a:lnTo>
                    <a:lnTo>
                      <a:pt x="84" y="27"/>
                    </a:lnTo>
                    <a:lnTo>
                      <a:pt x="68" y="57"/>
                    </a:lnTo>
                    <a:lnTo>
                      <a:pt x="70" y="63"/>
                    </a:lnTo>
                    <a:lnTo>
                      <a:pt x="72" y="69"/>
                    </a:lnTo>
                    <a:lnTo>
                      <a:pt x="74" y="72"/>
                    </a:lnTo>
                    <a:lnTo>
                      <a:pt x="76" y="69"/>
                    </a:lnTo>
                    <a:lnTo>
                      <a:pt x="80" y="61"/>
                    </a:lnTo>
                    <a:lnTo>
                      <a:pt x="80" y="53"/>
                    </a:lnTo>
                    <a:lnTo>
                      <a:pt x="80" y="48"/>
                    </a:lnTo>
                    <a:lnTo>
                      <a:pt x="82" y="42"/>
                    </a:lnTo>
                    <a:lnTo>
                      <a:pt x="85" y="36"/>
                    </a:lnTo>
                    <a:lnTo>
                      <a:pt x="89" y="31"/>
                    </a:lnTo>
                    <a:lnTo>
                      <a:pt x="99" y="29"/>
                    </a:lnTo>
                    <a:lnTo>
                      <a:pt x="89" y="36"/>
                    </a:lnTo>
                    <a:lnTo>
                      <a:pt x="85" y="44"/>
                    </a:lnTo>
                    <a:lnTo>
                      <a:pt x="84" y="51"/>
                    </a:lnTo>
                    <a:lnTo>
                      <a:pt x="84" y="57"/>
                    </a:lnTo>
                    <a:lnTo>
                      <a:pt x="84" y="63"/>
                    </a:lnTo>
                    <a:lnTo>
                      <a:pt x="87" y="69"/>
                    </a:lnTo>
                    <a:lnTo>
                      <a:pt x="91" y="74"/>
                    </a:lnTo>
                    <a:lnTo>
                      <a:pt x="101" y="80"/>
                    </a:lnTo>
                    <a:lnTo>
                      <a:pt x="104" y="78"/>
                    </a:lnTo>
                    <a:lnTo>
                      <a:pt x="110" y="78"/>
                    </a:lnTo>
                    <a:lnTo>
                      <a:pt x="114" y="74"/>
                    </a:lnTo>
                    <a:lnTo>
                      <a:pt x="120" y="74"/>
                    </a:lnTo>
                    <a:lnTo>
                      <a:pt x="125" y="70"/>
                    </a:lnTo>
                    <a:lnTo>
                      <a:pt x="129" y="69"/>
                    </a:lnTo>
                    <a:lnTo>
                      <a:pt x="133" y="61"/>
                    </a:lnTo>
                    <a:lnTo>
                      <a:pt x="131" y="53"/>
                    </a:lnTo>
                    <a:lnTo>
                      <a:pt x="127" y="46"/>
                    </a:lnTo>
                    <a:lnTo>
                      <a:pt x="122" y="38"/>
                    </a:lnTo>
                    <a:lnTo>
                      <a:pt x="118" y="32"/>
                    </a:lnTo>
                    <a:lnTo>
                      <a:pt x="118" y="29"/>
                    </a:lnTo>
                    <a:lnTo>
                      <a:pt x="120" y="25"/>
                    </a:lnTo>
                    <a:lnTo>
                      <a:pt x="123" y="23"/>
                    </a:lnTo>
                    <a:lnTo>
                      <a:pt x="127" y="21"/>
                    </a:lnTo>
                    <a:lnTo>
                      <a:pt x="131" y="23"/>
                    </a:lnTo>
                    <a:lnTo>
                      <a:pt x="129" y="27"/>
                    </a:lnTo>
                    <a:lnTo>
                      <a:pt x="127" y="31"/>
                    </a:lnTo>
                    <a:lnTo>
                      <a:pt x="133" y="31"/>
                    </a:lnTo>
                    <a:lnTo>
                      <a:pt x="133" y="29"/>
                    </a:lnTo>
                    <a:lnTo>
                      <a:pt x="139" y="27"/>
                    </a:lnTo>
                    <a:lnTo>
                      <a:pt x="142" y="29"/>
                    </a:lnTo>
                    <a:lnTo>
                      <a:pt x="137" y="32"/>
                    </a:lnTo>
                    <a:lnTo>
                      <a:pt x="139" y="36"/>
                    </a:lnTo>
                    <a:lnTo>
                      <a:pt x="144" y="36"/>
                    </a:lnTo>
                    <a:lnTo>
                      <a:pt x="146" y="27"/>
                    </a:lnTo>
                    <a:lnTo>
                      <a:pt x="148" y="17"/>
                    </a:lnTo>
                    <a:lnTo>
                      <a:pt x="148" y="13"/>
                    </a:lnTo>
                    <a:lnTo>
                      <a:pt x="152" y="12"/>
                    </a:lnTo>
                    <a:lnTo>
                      <a:pt x="154" y="8"/>
                    </a:lnTo>
                    <a:lnTo>
                      <a:pt x="161" y="4"/>
                    </a:lnTo>
                    <a:lnTo>
                      <a:pt x="163" y="15"/>
                    </a:lnTo>
                    <a:lnTo>
                      <a:pt x="169" y="19"/>
                    </a:lnTo>
                    <a:lnTo>
                      <a:pt x="169" y="27"/>
                    </a:lnTo>
                    <a:lnTo>
                      <a:pt x="165" y="38"/>
                    </a:lnTo>
                    <a:lnTo>
                      <a:pt x="179" y="40"/>
                    </a:lnTo>
                    <a:lnTo>
                      <a:pt x="177" y="31"/>
                    </a:lnTo>
                    <a:lnTo>
                      <a:pt x="175" y="23"/>
                    </a:lnTo>
                    <a:lnTo>
                      <a:pt x="175" y="13"/>
                    </a:lnTo>
                    <a:lnTo>
                      <a:pt x="179" y="6"/>
                    </a:lnTo>
                    <a:lnTo>
                      <a:pt x="180" y="4"/>
                    </a:lnTo>
                    <a:lnTo>
                      <a:pt x="184" y="0"/>
                    </a:lnTo>
                    <a:lnTo>
                      <a:pt x="186" y="0"/>
                    </a:lnTo>
                    <a:lnTo>
                      <a:pt x="190" y="4"/>
                    </a:lnTo>
                    <a:lnTo>
                      <a:pt x="198" y="25"/>
                    </a:lnTo>
                    <a:lnTo>
                      <a:pt x="199" y="32"/>
                    </a:lnTo>
                    <a:lnTo>
                      <a:pt x="199" y="42"/>
                    </a:lnTo>
                    <a:lnTo>
                      <a:pt x="199" y="50"/>
                    </a:lnTo>
                    <a:lnTo>
                      <a:pt x="199" y="59"/>
                    </a:lnTo>
                    <a:lnTo>
                      <a:pt x="198" y="67"/>
                    </a:lnTo>
                    <a:lnTo>
                      <a:pt x="196" y="74"/>
                    </a:lnTo>
                    <a:lnTo>
                      <a:pt x="194" y="82"/>
                    </a:lnTo>
                    <a:lnTo>
                      <a:pt x="192" y="88"/>
                    </a:lnTo>
                    <a:lnTo>
                      <a:pt x="188" y="95"/>
                    </a:lnTo>
                    <a:lnTo>
                      <a:pt x="184" y="101"/>
                    </a:lnTo>
                    <a:lnTo>
                      <a:pt x="180" y="107"/>
                    </a:lnTo>
                    <a:lnTo>
                      <a:pt x="177" y="112"/>
                    </a:lnTo>
                    <a:lnTo>
                      <a:pt x="167" y="122"/>
                    </a:lnTo>
                    <a:lnTo>
                      <a:pt x="158" y="133"/>
                    </a:lnTo>
                    <a:lnTo>
                      <a:pt x="146" y="139"/>
                    </a:lnTo>
                    <a:lnTo>
                      <a:pt x="139" y="145"/>
                    </a:lnTo>
                    <a:lnTo>
                      <a:pt x="127" y="150"/>
                    </a:lnTo>
                    <a:lnTo>
                      <a:pt x="120" y="154"/>
                    </a:lnTo>
                    <a:lnTo>
                      <a:pt x="112" y="154"/>
                    </a:lnTo>
                    <a:lnTo>
                      <a:pt x="106" y="156"/>
                    </a:lnTo>
                    <a:lnTo>
                      <a:pt x="103" y="156"/>
                    </a:lnTo>
                    <a:lnTo>
                      <a:pt x="103" y="154"/>
                    </a:lnTo>
                    <a:lnTo>
                      <a:pt x="93" y="152"/>
                    </a:lnTo>
                    <a:lnTo>
                      <a:pt x="85" y="152"/>
                    </a:lnTo>
                    <a:lnTo>
                      <a:pt x="76" y="150"/>
                    </a:lnTo>
                    <a:lnTo>
                      <a:pt x="70" y="148"/>
                    </a:lnTo>
                    <a:lnTo>
                      <a:pt x="63" y="146"/>
                    </a:lnTo>
                    <a:lnTo>
                      <a:pt x="55" y="143"/>
                    </a:lnTo>
                    <a:lnTo>
                      <a:pt x="49" y="141"/>
                    </a:lnTo>
                    <a:lnTo>
                      <a:pt x="44" y="139"/>
                    </a:lnTo>
                    <a:lnTo>
                      <a:pt x="38" y="135"/>
                    </a:lnTo>
                    <a:lnTo>
                      <a:pt x="32" y="131"/>
                    </a:lnTo>
                    <a:lnTo>
                      <a:pt x="27" y="126"/>
                    </a:lnTo>
                    <a:lnTo>
                      <a:pt x="21" y="122"/>
                    </a:lnTo>
                    <a:lnTo>
                      <a:pt x="17" y="114"/>
                    </a:lnTo>
                    <a:lnTo>
                      <a:pt x="13" y="108"/>
                    </a:lnTo>
                    <a:lnTo>
                      <a:pt x="8" y="101"/>
                    </a:lnTo>
                    <a:lnTo>
                      <a:pt x="6"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78" name="Freeform 172"/>
              <p:cNvSpPr>
                <a:spLocks/>
              </p:cNvSpPr>
              <p:nvPr/>
            </p:nvSpPr>
            <p:spPr bwMode="auto">
              <a:xfrm>
                <a:off x="1877" y="2319"/>
                <a:ext cx="31" cy="10"/>
              </a:xfrm>
              <a:custGeom>
                <a:avLst/>
                <a:gdLst>
                  <a:gd name="T0" fmla="*/ 63 w 63"/>
                  <a:gd name="T1" fmla="*/ 19 h 19"/>
                  <a:gd name="T2" fmla="*/ 57 w 63"/>
                  <a:gd name="T3" fmla="*/ 19 h 19"/>
                  <a:gd name="T4" fmla="*/ 49 w 63"/>
                  <a:gd name="T5" fmla="*/ 19 h 19"/>
                  <a:gd name="T6" fmla="*/ 44 w 63"/>
                  <a:gd name="T7" fmla="*/ 17 h 19"/>
                  <a:gd name="T8" fmla="*/ 38 w 63"/>
                  <a:gd name="T9" fmla="*/ 17 h 19"/>
                  <a:gd name="T10" fmla="*/ 32 w 63"/>
                  <a:gd name="T11" fmla="*/ 15 h 19"/>
                  <a:gd name="T12" fmla="*/ 27 w 63"/>
                  <a:gd name="T13" fmla="*/ 15 h 19"/>
                  <a:gd name="T14" fmla="*/ 21 w 63"/>
                  <a:gd name="T15" fmla="*/ 13 h 19"/>
                  <a:gd name="T16" fmla="*/ 15 w 63"/>
                  <a:gd name="T17" fmla="*/ 12 h 19"/>
                  <a:gd name="T18" fmla="*/ 10 w 63"/>
                  <a:gd name="T19" fmla="*/ 10 h 19"/>
                  <a:gd name="T20" fmla="*/ 6 w 63"/>
                  <a:gd name="T21" fmla="*/ 10 h 19"/>
                  <a:gd name="T22" fmla="*/ 0 w 63"/>
                  <a:gd name="T23" fmla="*/ 6 h 19"/>
                  <a:gd name="T24" fmla="*/ 0 w 63"/>
                  <a:gd name="T25" fmla="*/ 0 h 19"/>
                  <a:gd name="T26" fmla="*/ 4 w 63"/>
                  <a:gd name="T27" fmla="*/ 4 h 19"/>
                  <a:gd name="T28" fmla="*/ 8 w 63"/>
                  <a:gd name="T29" fmla="*/ 6 h 19"/>
                  <a:gd name="T30" fmla="*/ 13 w 63"/>
                  <a:gd name="T31" fmla="*/ 8 h 19"/>
                  <a:gd name="T32" fmla="*/ 19 w 63"/>
                  <a:gd name="T33" fmla="*/ 10 h 19"/>
                  <a:gd name="T34" fmla="*/ 27 w 63"/>
                  <a:gd name="T35" fmla="*/ 10 h 19"/>
                  <a:gd name="T36" fmla="*/ 32 w 63"/>
                  <a:gd name="T37" fmla="*/ 12 h 19"/>
                  <a:gd name="T38" fmla="*/ 40 w 63"/>
                  <a:gd name="T39" fmla="*/ 12 h 19"/>
                  <a:gd name="T40" fmla="*/ 48 w 63"/>
                  <a:gd name="T41" fmla="*/ 13 h 19"/>
                  <a:gd name="T42" fmla="*/ 53 w 63"/>
                  <a:gd name="T43" fmla="*/ 12 h 19"/>
                  <a:gd name="T44" fmla="*/ 63 w 63"/>
                  <a:gd name="T45" fmla="*/ 13 h 19"/>
                  <a:gd name="T46" fmla="*/ 63 w 63"/>
                  <a:gd name="T47" fmla="*/ 19 h 19"/>
                  <a:gd name="T48" fmla="*/ 63 w 63"/>
                  <a:gd name="T49" fmla="*/ 19 h 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19"/>
                  <a:gd name="T77" fmla="*/ 63 w 63"/>
                  <a:gd name="T78" fmla="*/ 19 h 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19">
                    <a:moveTo>
                      <a:pt x="63" y="19"/>
                    </a:moveTo>
                    <a:lnTo>
                      <a:pt x="57" y="19"/>
                    </a:lnTo>
                    <a:lnTo>
                      <a:pt x="49" y="19"/>
                    </a:lnTo>
                    <a:lnTo>
                      <a:pt x="44" y="17"/>
                    </a:lnTo>
                    <a:lnTo>
                      <a:pt x="38" y="17"/>
                    </a:lnTo>
                    <a:lnTo>
                      <a:pt x="32" y="15"/>
                    </a:lnTo>
                    <a:lnTo>
                      <a:pt x="27" y="15"/>
                    </a:lnTo>
                    <a:lnTo>
                      <a:pt x="21" y="13"/>
                    </a:lnTo>
                    <a:lnTo>
                      <a:pt x="15" y="12"/>
                    </a:lnTo>
                    <a:lnTo>
                      <a:pt x="10" y="10"/>
                    </a:lnTo>
                    <a:lnTo>
                      <a:pt x="6" y="10"/>
                    </a:lnTo>
                    <a:lnTo>
                      <a:pt x="0" y="6"/>
                    </a:lnTo>
                    <a:lnTo>
                      <a:pt x="0" y="0"/>
                    </a:lnTo>
                    <a:lnTo>
                      <a:pt x="4" y="4"/>
                    </a:lnTo>
                    <a:lnTo>
                      <a:pt x="8" y="6"/>
                    </a:lnTo>
                    <a:lnTo>
                      <a:pt x="13" y="8"/>
                    </a:lnTo>
                    <a:lnTo>
                      <a:pt x="19" y="10"/>
                    </a:lnTo>
                    <a:lnTo>
                      <a:pt x="27" y="10"/>
                    </a:lnTo>
                    <a:lnTo>
                      <a:pt x="32" y="12"/>
                    </a:lnTo>
                    <a:lnTo>
                      <a:pt x="40" y="12"/>
                    </a:lnTo>
                    <a:lnTo>
                      <a:pt x="48" y="13"/>
                    </a:lnTo>
                    <a:lnTo>
                      <a:pt x="53" y="12"/>
                    </a:lnTo>
                    <a:lnTo>
                      <a:pt x="63" y="13"/>
                    </a:lnTo>
                    <a:lnTo>
                      <a:pt x="63"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79" name="Freeform 173"/>
              <p:cNvSpPr>
                <a:spLocks/>
              </p:cNvSpPr>
              <p:nvPr/>
            </p:nvSpPr>
            <p:spPr bwMode="auto">
              <a:xfrm>
                <a:off x="1929" y="2292"/>
                <a:ext cx="6" cy="18"/>
              </a:xfrm>
              <a:custGeom>
                <a:avLst/>
                <a:gdLst>
                  <a:gd name="T0" fmla="*/ 0 w 11"/>
                  <a:gd name="T1" fmla="*/ 34 h 34"/>
                  <a:gd name="T2" fmla="*/ 1 w 11"/>
                  <a:gd name="T3" fmla="*/ 27 h 34"/>
                  <a:gd name="T4" fmla="*/ 5 w 11"/>
                  <a:gd name="T5" fmla="*/ 21 h 34"/>
                  <a:gd name="T6" fmla="*/ 7 w 11"/>
                  <a:gd name="T7" fmla="*/ 15 h 34"/>
                  <a:gd name="T8" fmla="*/ 11 w 11"/>
                  <a:gd name="T9" fmla="*/ 9 h 34"/>
                  <a:gd name="T10" fmla="*/ 5 w 11"/>
                  <a:gd name="T11" fmla="*/ 0 h 34"/>
                  <a:gd name="T12" fmla="*/ 3 w 11"/>
                  <a:gd name="T13" fmla="*/ 8 h 34"/>
                  <a:gd name="T14" fmla="*/ 1 w 11"/>
                  <a:gd name="T15" fmla="*/ 17 h 34"/>
                  <a:gd name="T16" fmla="*/ 0 w 11"/>
                  <a:gd name="T17" fmla="*/ 25 h 34"/>
                  <a:gd name="T18" fmla="*/ 0 w 11"/>
                  <a:gd name="T19" fmla="*/ 34 h 34"/>
                  <a:gd name="T20" fmla="*/ 0 w 11"/>
                  <a:gd name="T21" fmla="*/ 34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34"/>
                  <a:gd name="T35" fmla="*/ 11 w 11"/>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34">
                    <a:moveTo>
                      <a:pt x="0" y="34"/>
                    </a:moveTo>
                    <a:lnTo>
                      <a:pt x="1" y="27"/>
                    </a:lnTo>
                    <a:lnTo>
                      <a:pt x="5" y="21"/>
                    </a:lnTo>
                    <a:lnTo>
                      <a:pt x="7" y="15"/>
                    </a:lnTo>
                    <a:lnTo>
                      <a:pt x="11" y="9"/>
                    </a:lnTo>
                    <a:lnTo>
                      <a:pt x="5" y="0"/>
                    </a:lnTo>
                    <a:lnTo>
                      <a:pt x="3" y="8"/>
                    </a:lnTo>
                    <a:lnTo>
                      <a:pt x="1" y="17"/>
                    </a:lnTo>
                    <a:lnTo>
                      <a:pt x="0" y="25"/>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80" name="Freeform 174"/>
              <p:cNvSpPr>
                <a:spLocks/>
              </p:cNvSpPr>
              <p:nvPr/>
            </p:nvSpPr>
            <p:spPr bwMode="auto">
              <a:xfrm>
                <a:off x="1758" y="2139"/>
                <a:ext cx="18" cy="46"/>
              </a:xfrm>
              <a:custGeom>
                <a:avLst/>
                <a:gdLst>
                  <a:gd name="T0" fmla="*/ 15 w 36"/>
                  <a:gd name="T1" fmla="*/ 0 h 91"/>
                  <a:gd name="T2" fmla="*/ 22 w 36"/>
                  <a:gd name="T3" fmla="*/ 6 h 91"/>
                  <a:gd name="T4" fmla="*/ 30 w 36"/>
                  <a:gd name="T5" fmla="*/ 15 h 91"/>
                  <a:gd name="T6" fmla="*/ 30 w 36"/>
                  <a:gd name="T7" fmla="*/ 19 h 91"/>
                  <a:gd name="T8" fmla="*/ 32 w 36"/>
                  <a:gd name="T9" fmla="*/ 27 h 91"/>
                  <a:gd name="T10" fmla="*/ 34 w 36"/>
                  <a:gd name="T11" fmla="*/ 32 h 91"/>
                  <a:gd name="T12" fmla="*/ 36 w 36"/>
                  <a:gd name="T13" fmla="*/ 40 h 91"/>
                  <a:gd name="T14" fmla="*/ 34 w 36"/>
                  <a:gd name="T15" fmla="*/ 46 h 91"/>
                  <a:gd name="T16" fmla="*/ 34 w 36"/>
                  <a:gd name="T17" fmla="*/ 51 h 91"/>
                  <a:gd name="T18" fmla="*/ 34 w 36"/>
                  <a:gd name="T19" fmla="*/ 59 h 91"/>
                  <a:gd name="T20" fmla="*/ 34 w 36"/>
                  <a:gd name="T21" fmla="*/ 67 h 91"/>
                  <a:gd name="T22" fmla="*/ 32 w 36"/>
                  <a:gd name="T23" fmla="*/ 72 h 91"/>
                  <a:gd name="T24" fmla="*/ 32 w 36"/>
                  <a:gd name="T25" fmla="*/ 80 h 91"/>
                  <a:gd name="T26" fmla="*/ 30 w 36"/>
                  <a:gd name="T27" fmla="*/ 86 h 91"/>
                  <a:gd name="T28" fmla="*/ 30 w 36"/>
                  <a:gd name="T29" fmla="*/ 91 h 91"/>
                  <a:gd name="T30" fmla="*/ 22 w 36"/>
                  <a:gd name="T31" fmla="*/ 89 h 91"/>
                  <a:gd name="T32" fmla="*/ 17 w 36"/>
                  <a:gd name="T33" fmla="*/ 87 h 91"/>
                  <a:gd name="T34" fmla="*/ 11 w 36"/>
                  <a:gd name="T35" fmla="*/ 86 h 91"/>
                  <a:gd name="T36" fmla="*/ 5 w 36"/>
                  <a:gd name="T37" fmla="*/ 84 h 91"/>
                  <a:gd name="T38" fmla="*/ 5 w 36"/>
                  <a:gd name="T39" fmla="*/ 78 h 91"/>
                  <a:gd name="T40" fmla="*/ 5 w 36"/>
                  <a:gd name="T41" fmla="*/ 72 h 91"/>
                  <a:gd name="T42" fmla="*/ 3 w 36"/>
                  <a:gd name="T43" fmla="*/ 67 h 91"/>
                  <a:gd name="T44" fmla="*/ 3 w 36"/>
                  <a:gd name="T45" fmla="*/ 61 h 91"/>
                  <a:gd name="T46" fmla="*/ 1 w 36"/>
                  <a:gd name="T47" fmla="*/ 55 h 91"/>
                  <a:gd name="T48" fmla="*/ 1 w 36"/>
                  <a:gd name="T49" fmla="*/ 49 h 91"/>
                  <a:gd name="T50" fmla="*/ 1 w 36"/>
                  <a:gd name="T51" fmla="*/ 44 h 91"/>
                  <a:gd name="T52" fmla="*/ 1 w 36"/>
                  <a:gd name="T53" fmla="*/ 40 h 91"/>
                  <a:gd name="T54" fmla="*/ 0 w 36"/>
                  <a:gd name="T55" fmla="*/ 32 h 91"/>
                  <a:gd name="T56" fmla="*/ 0 w 36"/>
                  <a:gd name="T57" fmla="*/ 27 h 91"/>
                  <a:gd name="T58" fmla="*/ 0 w 36"/>
                  <a:gd name="T59" fmla="*/ 21 h 91"/>
                  <a:gd name="T60" fmla="*/ 1 w 36"/>
                  <a:gd name="T61" fmla="*/ 17 h 91"/>
                  <a:gd name="T62" fmla="*/ 5 w 36"/>
                  <a:gd name="T63" fmla="*/ 8 h 91"/>
                  <a:gd name="T64" fmla="*/ 15 w 36"/>
                  <a:gd name="T65" fmla="*/ 0 h 91"/>
                  <a:gd name="T66" fmla="*/ 15 w 36"/>
                  <a:gd name="T67" fmla="*/ 0 h 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
                  <a:gd name="T103" fmla="*/ 0 h 91"/>
                  <a:gd name="T104" fmla="*/ 36 w 36"/>
                  <a:gd name="T105" fmla="*/ 91 h 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 h="91">
                    <a:moveTo>
                      <a:pt x="15" y="0"/>
                    </a:moveTo>
                    <a:lnTo>
                      <a:pt x="22" y="6"/>
                    </a:lnTo>
                    <a:lnTo>
                      <a:pt x="30" y="15"/>
                    </a:lnTo>
                    <a:lnTo>
                      <a:pt x="30" y="19"/>
                    </a:lnTo>
                    <a:lnTo>
                      <a:pt x="32" y="27"/>
                    </a:lnTo>
                    <a:lnTo>
                      <a:pt x="34" y="32"/>
                    </a:lnTo>
                    <a:lnTo>
                      <a:pt x="36" y="40"/>
                    </a:lnTo>
                    <a:lnTo>
                      <a:pt x="34" y="46"/>
                    </a:lnTo>
                    <a:lnTo>
                      <a:pt x="34" y="51"/>
                    </a:lnTo>
                    <a:lnTo>
                      <a:pt x="34" y="59"/>
                    </a:lnTo>
                    <a:lnTo>
                      <a:pt x="34" y="67"/>
                    </a:lnTo>
                    <a:lnTo>
                      <a:pt x="32" y="72"/>
                    </a:lnTo>
                    <a:lnTo>
                      <a:pt x="32" y="80"/>
                    </a:lnTo>
                    <a:lnTo>
                      <a:pt x="30" y="86"/>
                    </a:lnTo>
                    <a:lnTo>
                      <a:pt x="30" y="91"/>
                    </a:lnTo>
                    <a:lnTo>
                      <a:pt x="22" y="89"/>
                    </a:lnTo>
                    <a:lnTo>
                      <a:pt x="17" y="87"/>
                    </a:lnTo>
                    <a:lnTo>
                      <a:pt x="11" y="86"/>
                    </a:lnTo>
                    <a:lnTo>
                      <a:pt x="5" y="84"/>
                    </a:lnTo>
                    <a:lnTo>
                      <a:pt x="5" y="78"/>
                    </a:lnTo>
                    <a:lnTo>
                      <a:pt x="5" y="72"/>
                    </a:lnTo>
                    <a:lnTo>
                      <a:pt x="3" y="67"/>
                    </a:lnTo>
                    <a:lnTo>
                      <a:pt x="3" y="61"/>
                    </a:lnTo>
                    <a:lnTo>
                      <a:pt x="1" y="55"/>
                    </a:lnTo>
                    <a:lnTo>
                      <a:pt x="1" y="49"/>
                    </a:lnTo>
                    <a:lnTo>
                      <a:pt x="1" y="44"/>
                    </a:lnTo>
                    <a:lnTo>
                      <a:pt x="1" y="40"/>
                    </a:lnTo>
                    <a:lnTo>
                      <a:pt x="0" y="32"/>
                    </a:lnTo>
                    <a:lnTo>
                      <a:pt x="0" y="27"/>
                    </a:lnTo>
                    <a:lnTo>
                      <a:pt x="0" y="21"/>
                    </a:lnTo>
                    <a:lnTo>
                      <a:pt x="1" y="17"/>
                    </a:lnTo>
                    <a:lnTo>
                      <a:pt x="5" y="8"/>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81" name="Freeform 175"/>
              <p:cNvSpPr>
                <a:spLocks/>
              </p:cNvSpPr>
              <p:nvPr/>
            </p:nvSpPr>
            <p:spPr bwMode="auto">
              <a:xfrm>
                <a:off x="1718" y="2141"/>
                <a:ext cx="20" cy="61"/>
              </a:xfrm>
              <a:custGeom>
                <a:avLst/>
                <a:gdLst>
                  <a:gd name="T0" fmla="*/ 17 w 40"/>
                  <a:gd name="T1" fmla="*/ 0 h 121"/>
                  <a:gd name="T2" fmla="*/ 21 w 40"/>
                  <a:gd name="T3" fmla="*/ 5 h 121"/>
                  <a:gd name="T4" fmla="*/ 26 w 40"/>
                  <a:gd name="T5" fmla="*/ 11 h 121"/>
                  <a:gd name="T6" fmla="*/ 28 w 40"/>
                  <a:gd name="T7" fmla="*/ 17 h 121"/>
                  <a:gd name="T8" fmla="*/ 32 w 40"/>
                  <a:gd name="T9" fmla="*/ 24 h 121"/>
                  <a:gd name="T10" fmla="*/ 34 w 40"/>
                  <a:gd name="T11" fmla="*/ 32 h 121"/>
                  <a:gd name="T12" fmla="*/ 36 w 40"/>
                  <a:gd name="T13" fmla="*/ 40 h 121"/>
                  <a:gd name="T14" fmla="*/ 36 w 40"/>
                  <a:gd name="T15" fmla="*/ 47 h 121"/>
                  <a:gd name="T16" fmla="*/ 40 w 40"/>
                  <a:gd name="T17" fmla="*/ 57 h 121"/>
                  <a:gd name="T18" fmla="*/ 38 w 40"/>
                  <a:gd name="T19" fmla="*/ 64 h 121"/>
                  <a:gd name="T20" fmla="*/ 38 w 40"/>
                  <a:gd name="T21" fmla="*/ 72 h 121"/>
                  <a:gd name="T22" fmla="*/ 38 w 40"/>
                  <a:gd name="T23" fmla="*/ 82 h 121"/>
                  <a:gd name="T24" fmla="*/ 38 w 40"/>
                  <a:gd name="T25" fmla="*/ 91 h 121"/>
                  <a:gd name="T26" fmla="*/ 36 w 40"/>
                  <a:gd name="T27" fmla="*/ 99 h 121"/>
                  <a:gd name="T28" fmla="*/ 36 w 40"/>
                  <a:gd name="T29" fmla="*/ 106 h 121"/>
                  <a:gd name="T30" fmla="*/ 36 w 40"/>
                  <a:gd name="T31" fmla="*/ 114 h 121"/>
                  <a:gd name="T32" fmla="*/ 36 w 40"/>
                  <a:gd name="T33" fmla="*/ 121 h 121"/>
                  <a:gd name="T34" fmla="*/ 30 w 40"/>
                  <a:gd name="T35" fmla="*/ 121 h 121"/>
                  <a:gd name="T36" fmla="*/ 26 w 40"/>
                  <a:gd name="T37" fmla="*/ 121 h 121"/>
                  <a:gd name="T38" fmla="*/ 21 w 40"/>
                  <a:gd name="T39" fmla="*/ 120 h 121"/>
                  <a:gd name="T40" fmla="*/ 15 w 40"/>
                  <a:gd name="T41" fmla="*/ 120 h 121"/>
                  <a:gd name="T42" fmla="*/ 13 w 40"/>
                  <a:gd name="T43" fmla="*/ 112 h 121"/>
                  <a:gd name="T44" fmla="*/ 13 w 40"/>
                  <a:gd name="T45" fmla="*/ 104 h 121"/>
                  <a:gd name="T46" fmla="*/ 11 w 40"/>
                  <a:gd name="T47" fmla="*/ 97 h 121"/>
                  <a:gd name="T48" fmla="*/ 9 w 40"/>
                  <a:gd name="T49" fmla="*/ 89 h 121"/>
                  <a:gd name="T50" fmla="*/ 7 w 40"/>
                  <a:gd name="T51" fmla="*/ 82 h 121"/>
                  <a:gd name="T52" fmla="*/ 5 w 40"/>
                  <a:gd name="T53" fmla="*/ 72 h 121"/>
                  <a:gd name="T54" fmla="*/ 4 w 40"/>
                  <a:gd name="T55" fmla="*/ 64 h 121"/>
                  <a:gd name="T56" fmla="*/ 2 w 40"/>
                  <a:gd name="T57" fmla="*/ 57 h 121"/>
                  <a:gd name="T58" fmla="*/ 0 w 40"/>
                  <a:gd name="T59" fmla="*/ 49 h 121"/>
                  <a:gd name="T60" fmla="*/ 0 w 40"/>
                  <a:gd name="T61" fmla="*/ 42 h 121"/>
                  <a:gd name="T62" fmla="*/ 0 w 40"/>
                  <a:gd name="T63" fmla="*/ 34 h 121"/>
                  <a:gd name="T64" fmla="*/ 2 w 40"/>
                  <a:gd name="T65" fmla="*/ 26 h 121"/>
                  <a:gd name="T66" fmla="*/ 4 w 40"/>
                  <a:gd name="T67" fmla="*/ 19 h 121"/>
                  <a:gd name="T68" fmla="*/ 5 w 40"/>
                  <a:gd name="T69" fmla="*/ 11 h 121"/>
                  <a:gd name="T70" fmla="*/ 11 w 40"/>
                  <a:gd name="T71" fmla="*/ 5 h 121"/>
                  <a:gd name="T72" fmla="*/ 17 w 40"/>
                  <a:gd name="T73" fmla="*/ 0 h 121"/>
                  <a:gd name="T74" fmla="*/ 17 w 40"/>
                  <a:gd name="T75" fmla="*/ 0 h 1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
                  <a:gd name="T115" fmla="*/ 0 h 121"/>
                  <a:gd name="T116" fmla="*/ 40 w 40"/>
                  <a:gd name="T117" fmla="*/ 121 h 1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 h="121">
                    <a:moveTo>
                      <a:pt x="17" y="0"/>
                    </a:moveTo>
                    <a:lnTo>
                      <a:pt x="21" y="5"/>
                    </a:lnTo>
                    <a:lnTo>
                      <a:pt x="26" y="11"/>
                    </a:lnTo>
                    <a:lnTo>
                      <a:pt x="28" y="17"/>
                    </a:lnTo>
                    <a:lnTo>
                      <a:pt x="32" y="24"/>
                    </a:lnTo>
                    <a:lnTo>
                      <a:pt x="34" y="32"/>
                    </a:lnTo>
                    <a:lnTo>
                      <a:pt x="36" y="40"/>
                    </a:lnTo>
                    <a:lnTo>
                      <a:pt x="36" y="47"/>
                    </a:lnTo>
                    <a:lnTo>
                      <a:pt x="40" y="57"/>
                    </a:lnTo>
                    <a:lnTo>
                      <a:pt x="38" y="64"/>
                    </a:lnTo>
                    <a:lnTo>
                      <a:pt x="38" y="72"/>
                    </a:lnTo>
                    <a:lnTo>
                      <a:pt x="38" y="82"/>
                    </a:lnTo>
                    <a:lnTo>
                      <a:pt x="38" y="91"/>
                    </a:lnTo>
                    <a:lnTo>
                      <a:pt x="36" y="99"/>
                    </a:lnTo>
                    <a:lnTo>
                      <a:pt x="36" y="106"/>
                    </a:lnTo>
                    <a:lnTo>
                      <a:pt x="36" y="114"/>
                    </a:lnTo>
                    <a:lnTo>
                      <a:pt x="36" y="121"/>
                    </a:lnTo>
                    <a:lnTo>
                      <a:pt x="30" y="121"/>
                    </a:lnTo>
                    <a:lnTo>
                      <a:pt x="26" y="121"/>
                    </a:lnTo>
                    <a:lnTo>
                      <a:pt x="21" y="120"/>
                    </a:lnTo>
                    <a:lnTo>
                      <a:pt x="15" y="120"/>
                    </a:lnTo>
                    <a:lnTo>
                      <a:pt x="13" y="112"/>
                    </a:lnTo>
                    <a:lnTo>
                      <a:pt x="13" y="104"/>
                    </a:lnTo>
                    <a:lnTo>
                      <a:pt x="11" y="97"/>
                    </a:lnTo>
                    <a:lnTo>
                      <a:pt x="9" y="89"/>
                    </a:lnTo>
                    <a:lnTo>
                      <a:pt x="7" y="82"/>
                    </a:lnTo>
                    <a:lnTo>
                      <a:pt x="5" y="72"/>
                    </a:lnTo>
                    <a:lnTo>
                      <a:pt x="4" y="64"/>
                    </a:lnTo>
                    <a:lnTo>
                      <a:pt x="2" y="57"/>
                    </a:lnTo>
                    <a:lnTo>
                      <a:pt x="0" y="49"/>
                    </a:lnTo>
                    <a:lnTo>
                      <a:pt x="0" y="42"/>
                    </a:lnTo>
                    <a:lnTo>
                      <a:pt x="0" y="34"/>
                    </a:lnTo>
                    <a:lnTo>
                      <a:pt x="2" y="26"/>
                    </a:lnTo>
                    <a:lnTo>
                      <a:pt x="4" y="19"/>
                    </a:lnTo>
                    <a:lnTo>
                      <a:pt x="5" y="11"/>
                    </a:lnTo>
                    <a:lnTo>
                      <a:pt x="11" y="5"/>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82" name="Freeform 176"/>
              <p:cNvSpPr>
                <a:spLocks/>
              </p:cNvSpPr>
              <p:nvPr/>
            </p:nvSpPr>
            <p:spPr bwMode="auto">
              <a:xfrm>
                <a:off x="1676" y="2159"/>
                <a:ext cx="21" cy="46"/>
              </a:xfrm>
              <a:custGeom>
                <a:avLst/>
                <a:gdLst>
                  <a:gd name="T0" fmla="*/ 15 w 42"/>
                  <a:gd name="T1" fmla="*/ 0 h 91"/>
                  <a:gd name="T2" fmla="*/ 23 w 42"/>
                  <a:gd name="T3" fmla="*/ 6 h 91"/>
                  <a:gd name="T4" fmla="*/ 29 w 42"/>
                  <a:gd name="T5" fmla="*/ 15 h 91"/>
                  <a:gd name="T6" fmla="*/ 31 w 42"/>
                  <a:gd name="T7" fmla="*/ 19 h 91"/>
                  <a:gd name="T8" fmla="*/ 33 w 42"/>
                  <a:gd name="T9" fmla="*/ 25 h 91"/>
                  <a:gd name="T10" fmla="*/ 34 w 42"/>
                  <a:gd name="T11" fmla="*/ 30 h 91"/>
                  <a:gd name="T12" fmla="*/ 36 w 42"/>
                  <a:gd name="T13" fmla="*/ 36 h 91"/>
                  <a:gd name="T14" fmla="*/ 38 w 42"/>
                  <a:gd name="T15" fmla="*/ 44 h 91"/>
                  <a:gd name="T16" fmla="*/ 38 w 42"/>
                  <a:gd name="T17" fmla="*/ 49 h 91"/>
                  <a:gd name="T18" fmla="*/ 38 w 42"/>
                  <a:gd name="T19" fmla="*/ 55 h 91"/>
                  <a:gd name="T20" fmla="*/ 40 w 42"/>
                  <a:gd name="T21" fmla="*/ 63 h 91"/>
                  <a:gd name="T22" fmla="*/ 40 w 42"/>
                  <a:gd name="T23" fmla="*/ 68 h 91"/>
                  <a:gd name="T24" fmla="*/ 40 w 42"/>
                  <a:gd name="T25" fmla="*/ 74 h 91"/>
                  <a:gd name="T26" fmla="*/ 40 w 42"/>
                  <a:gd name="T27" fmla="*/ 82 h 91"/>
                  <a:gd name="T28" fmla="*/ 42 w 42"/>
                  <a:gd name="T29" fmla="*/ 87 h 91"/>
                  <a:gd name="T30" fmla="*/ 34 w 42"/>
                  <a:gd name="T31" fmla="*/ 87 h 91"/>
                  <a:gd name="T32" fmla="*/ 31 w 42"/>
                  <a:gd name="T33" fmla="*/ 89 h 91"/>
                  <a:gd name="T34" fmla="*/ 23 w 42"/>
                  <a:gd name="T35" fmla="*/ 89 h 91"/>
                  <a:gd name="T36" fmla="*/ 19 w 42"/>
                  <a:gd name="T37" fmla="*/ 91 h 91"/>
                  <a:gd name="T38" fmla="*/ 17 w 42"/>
                  <a:gd name="T39" fmla="*/ 84 h 91"/>
                  <a:gd name="T40" fmla="*/ 15 w 42"/>
                  <a:gd name="T41" fmla="*/ 78 h 91"/>
                  <a:gd name="T42" fmla="*/ 14 w 42"/>
                  <a:gd name="T43" fmla="*/ 72 h 91"/>
                  <a:gd name="T44" fmla="*/ 12 w 42"/>
                  <a:gd name="T45" fmla="*/ 66 h 91"/>
                  <a:gd name="T46" fmla="*/ 8 w 42"/>
                  <a:gd name="T47" fmla="*/ 61 h 91"/>
                  <a:gd name="T48" fmla="*/ 6 w 42"/>
                  <a:gd name="T49" fmla="*/ 55 h 91"/>
                  <a:gd name="T50" fmla="*/ 4 w 42"/>
                  <a:gd name="T51" fmla="*/ 47 h 91"/>
                  <a:gd name="T52" fmla="*/ 4 w 42"/>
                  <a:gd name="T53" fmla="*/ 42 h 91"/>
                  <a:gd name="T54" fmla="*/ 2 w 42"/>
                  <a:gd name="T55" fmla="*/ 36 h 91"/>
                  <a:gd name="T56" fmla="*/ 0 w 42"/>
                  <a:gd name="T57" fmla="*/ 30 h 91"/>
                  <a:gd name="T58" fmla="*/ 0 w 42"/>
                  <a:gd name="T59" fmla="*/ 25 h 91"/>
                  <a:gd name="T60" fmla="*/ 2 w 42"/>
                  <a:gd name="T61" fmla="*/ 19 h 91"/>
                  <a:gd name="T62" fmla="*/ 2 w 42"/>
                  <a:gd name="T63" fmla="*/ 13 h 91"/>
                  <a:gd name="T64" fmla="*/ 4 w 42"/>
                  <a:gd name="T65" fmla="*/ 7 h 91"/>
                  <a:gd name="T66" fmla="*/ 8 w 42"/>
                  <a:gd name="T67" fmla="*/ 2 h 91"/>
                  <a:gd name="T68" fmla="*/ 15 w 42"/>
                  <a:gd name="T69" fmla="*/ 0 h 91"/>
                  <a:gd name="T70" fmla="*/ 15 w 42"/>
                  <a:gd name="T71" fmla="*/ 0 h 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
                  <a:gd name="T109" fmla="*/ 0 h 91"/>
                  <a:gd name="T110" fmla="*/ 42 w 42"/>
                  <a:gd name="T111" fmla="*/ 91 h 9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 h="91">
                    <a:moveTo>
                      <a:pt x="15" y="0"/>
                    </a:moveTo>
                    <a:lnTo>
                      <a:pt x="23" y="6"/>
                    </a:lnTo>
                    <a:lnTo>
                      <a:pt x="29" y="15"/>
                    </a:lnTo>
                    <a:lnTo>
                      <a:pt x="31" y="19"/>
                    </a:lnTo>
                    <a:lnTo>
                      <a:pt x="33" y="25"/>
                    </a:lnTo>
                    <a:lnTo>
                      <a:pt x="34" y="30"/>
                    </a:lnTo>
                    <a:lnTo>
                      <a:pt x="36" y="36"/>
                    </a:lnTo>
                    <a:lnTo>
                      <a:pt x="38" y="44"/>
                    </a:lnTo>
                    <a:lnTo>
                      <a:pt x="38" y="49"/>
                    </a:lnTo>
                    <a:lnTo>
                      <a:pt x="38" y="55"/>
                    </a:lnTo>
                    <a:lnTo>
                      <a:pt x="40" y="63"/>
                    </a:lnTo>
                    <a:lnTo>
                      <a:pt x="40" y="68"/>
                    </a:lnTo>
                    <a:lnTo>
                      <a:pt x="40" y="74"/>
                    </a:lnTo>
                    <a:lnTo>
                      <a:pt x="40" y="82"/>
                    </a:lnTo>
                    <a:lnTo>
                      <a:pt x="42" y="87"/>
                    </a:lnTo>
                    <a:lnTo>
                      <a:pt x="34" y="87"/>
                    </a:lnTo>
                    <a:lnTo>
                      <a:pt x="31" y="89"/>
                    </a:lnTo>
                    <a:lnTo>
                      <a:pt x="23" y="89"/>
                    </a:lnTo>
                    <a:lnTo>
                      <a:pt x="19" y="91"/>
                    </a:lnTo>
                    <a:lnTo>
                      <a:pt x="17" y="84"/>
                    </a:lnTo>
                    <a:lnTo>
                      <a:pt x="15" y="78"/>
                    </a:lnTo>
                    <a:lnTo>
                      <a:pt x="14" y="72"/>
                    </a:lnTo>
                    <a:lnTo>
                      <a:pt x="12" y="66"/>
                    </a:lnTo>
                    <a:lnTo>
                      <a:pt x="8" y="61"/>
                    </a:lnTo>
                    <a:lnTo>
                      <a:pt x="6" y="55"/>
                    </a:lnTo>
                    <a:lnTo>
                      <a:pt x="4" y="47"/>
                    </a:lnTo>
                    <a:lnTo>
                      <a:pt x="4" y="42"/>
                    </a:lnTo>
                    <a:lnTo>
                      <a:pt x="2" y="36"/>
                    </a:lnTo>
                    <a:lnTo>
                      <a:pt x="0" y="30"/>
                    </a:lnTo>
                    <a:lnTo>
                      <a:pt x="0" y="25"/>
                    </a:lnTo>
                    <a:lnTo>
                      <a:pt x="2" y="19"/>
                    </a:lnTo>
                    <a:lnTo>
                      <a:pt x="2" y="13"/>
                    </a:lnTo>
                    <a:lnTo>
                      <a:pt x="4" y="7"/>
                    </a:lnTo>
                    <a:lnTo>
                      <a:pt x="8" y="2"/>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grpSp>
        <p:sp>
          <p:nvSpPr>
            <p:cNvPr id="127" name="Freeform 177"/>
            <p:cNvSpPr>
              <a:spLocks/>
            </p:cNvSpPr>
            <p:nvPr/>
          </p:nvSpPr>
          <p:spPr bwMode="auto">
            <a:xfrm>
              <a:off x="3871" y="2958"/>
              <a:ext cx="559" cy="118"/>
            </a:xfrm>
            <a:custGeom>
              <a:avLst/>
              <a:gdLst>
                <a:gd name="T0" fmla="*/ 80 w 559"/>
                <a:gd name="T1" fmla="*/ 47 h 118"/>
                <a:gd name="T2" fmla="*/ 251 w 559"/>
                <a:gd name="T3" fmla="*/ 74 h 118"/>
                <a:gd name="T4" fmla="*/ 260 w 559"/>
                <a:gd name="T5" fmla="*/ 110 h 118"/>
                <a:gd name="T6" fmla="*/ 233 w 559"/>
                <a:gd name="T7" fmla="*/ 101 h 118"/>
                <a:gd name="T8" fmla="*/ 170 w 559"/>
                <a:gd name="T9" fmla="*/ 92 h 118"/>
                <a:gd name="T10" fmla="*/ 152 w 559"/>
                <a:gd name="T11" fmla="*/ 65 h 118"/>
                <a:gd name="T12" fmla="*/ 125 w 559"/>
                <a:gd name="T13" fmla="*/ 47 h 118"/>
                <a:gd name="T14" fmla="*/ 152 w 559"/>
                <a:gd name="T15" fmla="*/ 56 h 118"/>
                <a:gd name="T16" fmla="*/ 548 w 559"/>
                <a:gd name="T17" fmla="*/ 47 h 118"/>
                <a:gd name="T18" fmla="*/ 521 w 559"/>
                <a:gd name="T19" fmla="*/ 65 h 118"/>
                <a:gd name="T20" fmla="*/ 422 w 559"/>
                <a:gd name="T21" fmla="*/ 83 h 118"/>
                <a:gd name="T22" fmla="*/ 224 w 559"/>
                <a:gd name="T23" fmla="*/ 101 h 118"/>
                <a:gd name="T24" fmla="*/ 521 w 559"/>
                <a:gd name="T25" fmla="*/ 83 h 1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9"/>
                <a:gd name="T40" fmla="*/ 0 h 118"/>
                <a:gd name="T41" fmla="*/ 559 w 559"/>
                <a:gd name="T42" fmla="*/ 118 h 1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9" h="118">
                  <a:moveTo>
                    <a:pt x="80" y="47"/>
                  </a:moveTo>
                  <a:cubicBezTo>
                    <a:pt x="169" y="106"/>
                    <a:pt x="0" y="0"/>
                    <a:pt x="251" y="74"/>
                  </a:cubicBezTo>
                  <a:cubicBezTo>
                    <a:pt x="263" y="77"/>
                    <a:pt x="267" y="100"/>
                    <a:pt x="260" y="110"/>
                  </a:cubicBezTo>
                  <a:cubicBezTo>
                    <a:pt x="255" y="118"/>
                    <a:pt x="242" y="103"/>
                    <a:pt x="233" y="101"/>
                  </a:cubicBezTo>
                  <a:cubicBezTo>
                    <a:pt x="212" y="97"/>
                    <a:pt x="191" y="95"/>
                    <a:pt x="170" y="92"/>
                  </a:cubicBezTo>
                  <a:cubicBezTo>
                    <a:pt x="164" y="83"/>
                    <a:pt x="160" y="73"/>
                    <a:pt x="152" y="65"/>
                  </a:cubicBezTo>
                  <a:cubicBezTo>
                    <a:pt x="144" y="57"/>
                    <a:pt x="115" y="44"/>
                    <a:pt x="125" y="47"/>
                  </a:cubicBezTo>
                  <a:cubicBezTo>
                    <a:pt x="134" y="50"/>
                    <a:pt x="152" y="56"/>
                    <a:pt x="152" y="56"/>
                  </a:cubicBezTo>
                  <a:cubicBezTo>
                    <a:pt x="284" y="53"/>
                    <a:pt x="416" y="44"/>
                    <a:pt x="548" y="47"/>
                  </a:cubicBezTo>
                  <a:cubicBezTo>
                    <a:pt x="559" y="47"/>
                    <a:pt x="531" y="60"/>
                    <a:pt x="521" y="65"/>
                  </a:cubicBezTo>
                  <a:cubicBezTo>
                    <a:pt x="493" y="79"/>
                    <a:pt x="447" y="80"/>
                    <a:pt x="422" y="83"/>
                  </a:cubicBezTo>
                  <a:cubicBezTo>
                    <a:pt x="324" y="116"/>
                    <a:pt x="399" y="112"/>
                    <a:pt x="224" y="101"/>
                  </a:cubicBezTo>
                  <a:cubicBezTo>
                    <a:pt x="321" y="82"/>
                    <a:pt x="521" y="83"/>
                    <a:pt x="521" y="83"/>
                  </a:cubicBezTo>
                </a:path>
              </a:pathLst>
            </a:custGeom>
            <a:noFill/>
            <a:ln w="76200">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28" name="Freeform 178"/>
            <p:cNvSpPr>
              <a:spLocks/>
            </p:cNvSpPr>
            <p:nvPr/>
          </p:nvSpPr>
          <p:spPr bwMode="auto">
            <a:xfrm>
              <a:off x="3951" y="2978"/>
              <a:ext cx="509" cy="120"/>
            </a:xfrm>
            <a:custGeom>
              <a:avLst/>
              <a:gdLst>
                <a:gd name="T0" fmla="*/ 0 w 509"/>
                <a:gd name="T1" fmla="*/ 18 h 150"/>
                <a:gd name="T2" fmla="*/ 117 w 509"/>
                <a:gd name="T3" fmla="*/ 81 h 150"/>
                <a:gd name="T4" fmla="*/ 477 w 509"/>
                <a:gd name="T5" fmla="*/ 72 h 150"/>
                <a:gd name="T6" fmla="*/ 504 w 509"/>
                <a:gd name="T7" fmla="*/ 18 h 150"/>
                <a:gd name="T8" fmla="*/ 477 w 509"/>
                <a:gd name="T9" fmla="*/ 0 h 150"/>
                <a:gd name="T10" fmla="*/ 0 60000 65536"/>
                <a:gd name="T11" fmla="*/ 0 60000 65536"/>
                <a:gd name="T12" fmla="*/ 0 60000 65536"/>
                <a:gd name="T13" fmla="*/ 0 60000 65536"/>
                <a:gd name="T14" fmla="*/ 0 60000 65536"/>
                <a:gd name="T15" fmla="*/ 0 w 509"/>
                <a:gd name="T16" fmla="*/ 0 h 150"/>
                <a:gd name="T17" fmla="*/ 509 w 509"/>
                <a:gd name="T18" fmla="*/ 150 h 150"/>
              </a:gdLst>
              <a:ahLst/>
              <a:cxnLst>
                <a:cxn ang="T10">
                  <a:pos x="T0" y="T1"/>
                </a:cxn>
                <a:cxn ang="T11">
                  <a:pos x="T2" y="T3"/>
                </a:cxn>
                <a:cxn ang="T12">
                  <a:pos x="T4" y="T5"/>
                </a:cxn>
                <a:cxn ang="T13">
                  <a:pos x="T6" y="T7"/>
                </a:cxn>
                <a:cxn ang="T14">
                  <a:pos x="T8" y="T9"/>
                </a:cxn>
              </a:cxnLst>
              <a:rect l="T15" t="T16" r="T17" b="T18"/>
              <a:pathLst>
                <a:path w="509" h="150">
                  <a:moveTo>
                    <a:pt x="0" y="18"/>
                  </a:moveTo>
                  <a:cubicBezTo>
                    <a:pt x="17" y="86"/>
                    <a:pt x="45" y="73"/>
                    <a:pt x="117" y="81"/>
                  </a:cubicBezTo>
                  <a:cubicBezTo>
                    <a:pt x="221" y="150"/>
                    <a:pt x="374" y="141"/>
                    <a:pt x="477" y="72"/>
                  </a:cubicBezTo>
                  <a:cubicBezTo>
                    <a:pt x="481" y="66"/>
                    <a:pt x="509" y="30"/>
                    <a:pt x="504" y="18"/>
                  </a:cubicBezTo>
                  <a:cubicBezTo>
                    <a:pt x="500" y="8"/>
                    <a:pt x="477" y="0"/>
                    <a:pt x="477" y="0"/>
                  </a:cubicBezTo>
                </a:path>
              </a:pathLst>
            </a:custGeom>
            <a:noFill/>
            <a:ln w="76200">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sp>
          <p:nvSpPr>
            <p:cNvPr id="129" name="Line 179"/>
            <p:cNvSpPr>
              <a:spLocks noChangeShapeType="1"/>
            </p:cNvSpPr>
            <p:nvPr/>
          </p:nvSpPr>
          <p:spPr bwMode="auto">
            <a:xfrm>
              <a:off x="3946" y="2945"/>
              <a:ext cx="20" cy="57"/>
            </a:xfrm>
            <a:prstGeom prst="line">
              <a:avLst/>
            </a:prstGeom>
            <a:noFill/>
            <a:ln w="76200">
              <a:solidFill>
                <a:srgbClr val="996633"/>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fa-IR" sz="2400" smtClean="0">
                <a:solidFill>
                  <a:srgbClr val="003366"/>
                </a:solidFill>
                <a:cs typeface="Arial" pitchFamily="34" charset="0"/>
              </a:endParaRPr>
            </a:p>
          </p:txBody>
        </p:sp>
        <p:sp>
          <p:nvSpPr>
            <p:cNvPr id="130" name="Oval 180"/>
            <p:cNvSpPr>
              <a:spLocks noChangeArrowheads="1"/>
            </p:cNvSpPr>
            <p:nvPr/>
          </p:nvSpPr>
          <p:spPr bwMode="auto">
            <a:xfrm>
              <a:off x="3936" y="2858"/>
              <a:ext cx="528" cy="144"/>
            </a:xfrm>
            <a:prstGeom prst="ellipse">
              <a:avLst/>
            </a:prstGeom>
            <a:solidFill>
              <a:srgbClr val="996633"/>
            </a:solidFill>
            <a:ln w="9525">
              <a:solidFill>
                <a:schemeClr val="tx1"/>
              </a:solidFill>
              <a:round/>
              <a:headEnd/>
              <a:tailEnd/>
            </a:ln>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eaLnBrk="0" fontAlgn="base" hangingPunct="0">
                <a:spcBef>
                  <a:spcPct val="0"/>
                </a:spcBef>
                <a:spcAft>
                  <a:spcPct val="0"/>
                </a:spcAft>
              </a:pPr>
              <a:endParaRPr lang="fa-IR" altLang="fa-IR" smtClean="0">
                <a:solidFill>
                  <a:srgbClr val="003366"/>
                </a:solidFill>
                <a:cs typeface="Arial" pitchFamily="34" charset="0"/>
              </a:endParaRPr>
            </a:p>
          </p:txBody>
        </p:sp>
      </p:grpSp>
    </p:spTree>
    <p:extLst>
      <p:ext uri="{BB962C8B-B14F-4D97-AF65-F5344CB8AC3E}">
        <p14:creationId xmlns:p14="http://schemas.microsoft.com/office/powerpoint/2010/main" val="1656740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گزارش </a:t>
            </a:r>
            <a:endParaRPr lang="en-US" dirty="0"/>
          </a:p>
        </p:txBody>
      </p:sp>
      <p:sp>
        <p:nvSpPr>
          <p:cNvPr id="3" name="Content Placeholder 2"/>
          <p:cNvSpPr>
            <a:spLocks noGrp="1"/>
          </p:cNvSpPr>
          <p:nvPr>
            <p:ph idx="1"/>
          </p:nvPr>
        </p:nvSpPr>
        <p:spPr/>
        <p:txBody>
          <a:bodyPr/>
          <a:lstStyle/>
          <a:p>
            <a:pPr algn="ctr"/>
            <a:r>
              <a:rPr lang="fa-IR" sz="5400" dirty="0">
                <a:solidFill>
                  <a:srgbClr val="002060"/>
                </a:solidFill>
                <a:cs typeface="B Titr" pitchFamily="2" charset="-78"/>
              </a:rPr>
              <a:t>گزارش خطاهای پزشکی</a:t>
            </a:r>
            <a:endParaRPr lang="en-US" sz="5400" dirty="0">
              <a:solidFill>
                <a:srgbClr val="002060"/>
              </a:solidFill>
              <a:cs typeface="B Titr" pitchFamily="2" charset="-78"/>
            </a:endParaRPr>
          </a:p>
          <a:p>
            <a:endParaRPr lang="en-US" dirty="0"/>
          </a:p>
        </p:txBody>
      </p:sp>
    </p:spTree>
    <p:extLst>
      <p:ext uri="{BB962C8B-B14F-4D97-AF65-F5344CB8AC3E}">
        <p14:creationId xmlns:p14="http://schemas.microsoft.com/office/powerpoint/2010/main" val="3623600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3600" dirty="0">
                <a:cs typeface="B Titr" pitchFamily="2" charset="-78"/>
              </a:rPr>
              <a:t>تقسيم بندي خطاهاي پزشكي، مبتني بر نظام گزارش  دهی </a:t>
            </a:r>
            <a:r>
              <a:rPr lang="fa-IR" dirty="0">
                <a:cs typeface="B Titr" pitchFamily="2" charset="-78"/>
              </a:rPr>
              <a:t>:</a:t>
            </a:r>
            <a:br>
              <a:rPr lang="fa-IR" dirty="0">
                <a:cs typeface="B Titr" pitchFamily="2" charset="-78"/>
              </a:rPr>
            </a:br>
            <a:endParaRPr lang="en-US" dirty="0"/>
          </a:p>
        </p:txBody>
      </p:sp>
      <p:pic>
        <p:nvPicPr>
          <p:cNvPr id="6" name="Picture 2" descr="https://encrypted-tbn0.gstatic.com/images?q=tbn:ANd9GcRMW7H4MjXYYIcMeAqdqUb_0Jxeved3ZvsKF3vXPUlZ-8J0rCBtUQ"/>
          <p:cNvPicPr>
            <a:picLocks noGrp="1" noChangeAspect="1" noChangeArrowheads="1"/>
          </p:cNvPicPr>
          <p:nvPr>
            <p:ph idx="1"/>
          </p:nvPr>
        </p:nvPicPr>
        <p:blipFill>
          <a:blip r:embed="rId2" cstate="print"/>
          <a:srcRect/>
          <a:stretch>
            <a:fillRect/>
          </a:stretch>
        </p:blipFill>
        <p:spPr bwMode="auto">
          <a:xfrm>
            <a:off x="942975" y="2724157"/>
            <a:ext cx="2686050" cy="1704975"/>
          </a:xfrm>
          <a:prstGeom prst="rect">
            <a:avLst/>
          </a:prstGeom>
          <a:noFill/>
        </p:spPr>
      </p:pic>
      <p:sp>
        <p:nvSpPr>
          <p:cNvPr id="7" name="Rectangle 6"/>
          <p:cNvSpPr/>
          <p:nvPr/>
        </p:nvSpPr>
        <p:spPr>
          <a:xfrm>
            <a:off x="2286000" y="1997839"/>
            <a:ext cx="6102424" cy="1754326"/>
          </a:xfrm>
          <a:prstGeom prst="rect">
            <a:avLst/>
          </a:prstGeom>
        </p:spPr>
        <p:txBody>
          <a:bodyPr wrap="square">
            <a:spAutoFit/>
          </a:bodyPr>
          <a:lstStyle/>
          <a:p>
            <a:pPr>
              <a:lnSpc>
                <a:spcPct val="200000"/>
              </a:lnSpc>
            </a:pPr>
            <a:r>
              <a:rPr lang="fa-IR" dirty="0" smtClean="0">
                <a:solidFill>
                  <a:srgbClr val="C00000"/>
                </a:solidFill>
                <a:cs typeface="B Titr" pitchFamily="2" charset="-78"/>
              </a:rPr>
              <a:t>- </a:t>
            </a:r>
            <a:r>
              <a:rPr lang="fa-IR" dirty="0">
                <a:solidFill>
                  <a:srgbClr val="C00000"/>
                </a:solidFill>
                <a:cs typeface="B Titr" pitchFamily="2" charset="-78"/>
              </a:rPr>
              <a:t>اختیاری</a:t>
            </a:r>
          </a:p>
          <a:p>
            <a:pPr>
              <a:lnSpc>
                <a:spcPct val="200000"/>
              </a:lnSpc>
            </a:pPr>
            <a:r>
              <a:rPr lang="fa-IR" dirty="0">
                <a:solidFill>
                  <a:srgbClr val="C00000"/>
                </a:solidFill>
                <a:cs typeface="B Titr" pitchFamily="2" charset="-78"/>
              </a:rPr>
              <a:t> - گزارش دهی اجباری</a:t>
            </a:r>
          </a:p>
          <a:p>
            <a:pPr>
              <a:lnSpc>
                <a:spcPct val="200000"/>
              </a:lnSpc>
              <a:buFontTx/>
              <a:buChar char="-"/>
            </a:pPr>
            <a:r>
              <a:rPr lang="fa-IR" dirty="0">
                <a:solidFill>
                  <a:srgbClr val="C00000"/>
                </a:solidFill>
                <a:cs typeface="B Titr" pitchFamily="2" charset="-78"/>
              </a:rPr>
              <a:t>- سیستم نظارتی</a:t>
            </a:r>
          </a:p>
        </p:txBody>
      </p:sp>
      <p:pic>
        <p:nvPicPr>
          <p:cNvPr id="8" name="Picture 2" descr="C:\Users\admin\Pictures\خطا\index.jpg"/>
          <p:cNvPicPr>
            <a:picLocks noChangeAspect="1" noChangeArrowheads="1"/>
          </p:cNvPicPr>
          <p:nvPr/>
        </p:nvPicPr>
        <p:blipFill>
          <a:blip r:embed="rId3" cstate="print"/>
          <a:srcRect/>
          <a:stretch>
            <a:fillRect/>
          </a:stretch>
        </p:blipFill>
        <p:spPr bwMode="auto">
          <a:xfrm>
            <a:off x="928662" y="4869160"/>
            <a:ext cx="2203178" cy="988732"/>
          </a:xfrm>
          <a:prstGeom prst="rect">
            <a:avLst/>
          </a:prstGeom>
          <a:noFill/>
        </p:spPr>
      </p:pic>
    </p:spTree>
    <p:extLst>
      <p:ext uri="{BB962C8B-B14F-4D97-AF65-F5344CB8AC3E}">
        <p14:creationId xmlns:p14="http://schemas.microsoft.com/office/powerpoint/2010/main" val="3896218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گزارش دهی </a:t>
            </a:r>
            <a:endParaRPr lang="en-US" dirty="0"/>
          </a:p>
        </p:txBody>
      </p:sp>
      <p:sp>
        <p:nvSpPr>
          <p:cNvPr id="3" name="Content Placeholder 2"/>
          <p:cNvSpPr>
            <a:spLocks noGrp="1"/>
          </p:cNvSpPr>
          <p:nvPr>
            <p:ph idx="1"/>
          </p:nvPr>
        </p:nvSpPr>
        <p:spPr/>
        <p:txBody>
          <a:bodyPr>
            <a:normAutofit fontScale="70000" lnSpcReduction="20000"/>
          </a:bodyPr>
          <a:lstStyle/>
          <a:p>
            <a:pPr>
              <a:lnSpc>
                <a:spcPct val="200000"/>
              </a:lnSpc>
              <a:buNone/>
              <a:defRPr/>
            </a:pPr>
            <a:r>
              <a:rPr lang="fa-IR" dirty="0">
                <a:solidFill>
                  <a:srgbClr val="C00000"/>
                </a:solidFill>
                <a:latin typeface="Nazanin" pitchFamily="2" charset="-78"/>
                <a:cs typeface="B Titr" pitchFamily="2" charset="-78"/>
              </a:rPr>
              <a:t>گزارش اختياري خطا:</a:t>
            </a:r>
          </a:p>
          <a:p>
            <a:pPr algn="justLow">
              <a:lnSpc>
                <a:spcPct val="200000"/>
              </a:lnSpc>
              <a:buNone/>
              <a:defRPr/>
            </a:pPr>
            <a:r>
              <a:rPr lang="fa-IR" b="1" dirty="0">
                <a:latin typeface="Nazanin" pitchFamily="2" charset="-78"/>
                <a:cs typeface="B Titr" pitchFamily="2" charset="-78"/>
              </a:rPr>
              <a:t> </a:t>
            </a:r>
            <a:r>
              <a:rPr lang="fa-IR" b="1" dirty="0">
                <a:latin typeface="MS Reference Specialty" pitchFamily="2" charset="2"/>
                <a:cs typeface="B Koodak" pitchFamily="2" charset="-78"/>
              </a:rPr>
              <a:t>به صورت داوطلبانه توسط پزشكان و كاركنان شاغل در مراكز درماني كه بصورت باليني و پاراكلينيكي با بيمار در ارتباط مي باشند با استفاده از روشهاي متنوع تهيه مي گردد</a:t>
            </a:r>
            <a:r>
              <a:rPr lang="fa-IR" dirty="0">
                <a:latin typeface="MS Reference Specialty" pitchFamily="2" charset="2"/>
                <a:cs typeface="B Koodak" pitchFamily="2" charset="-78"/>
              </a:rPr>
              <a:t>.</a:t>
            </a:r>
          </a:p>
          <a:p>
            <a:pPr>
              <a:lnSpc>
                <a:spcPct val="200000"/>
              </a:lnSpc>
              <a:buNone/>
              <a:defRPr/>
            </a:pPr>
            <a:r>
              <a:rPr lang="fa-IR" dirty="0">
                <a:solidFill>
                  <a:srgbClr val="C00000"/>
                </a:solidFill>
                <a:latin typeface="Nazanin" pitchFamily="2" charset="-78"/>
                <a:cs typeface="B Titr" pitchFamily="2" charset="-78"/>
              </a:rPr>
              <a:t>گزارش اجباري خطا:</a:t>
            </a:r>
          </a:p>
          <a:p>
            <a:pPr>
              <a:lnSpc>
                <a:spcPct val="200000"/>
              </a:lnSpc>
              <a:buNone/>
              <a:defRPr/>
            </a:pPr>
            <a:r>
              <a:rPr lang="fa-IR" b="1" dirty="0">
                <a:latin typeface="MS Reference Specialty" pitchFamily="2" charset="2"/>
                <a:cs typeface="B Koodak" pitchFamily="2" charset="-78"/>
              </a:rPr>
              <a:t>با توجه به مأموريت و شرح  وظايف افراد در سيستم بهداشتي و درماني تهيه و ارائه مي گردد.                                       </a:t>
            </a:r>
            <a:endParaRPr lang="en-US" b="1" dirty="0">
              <a:latin typeface="MS Reference Specialty" pitchFamily="2" charset="2"/>
              <a:cs typeface="B Koodak" pitchFamily="2" charset="-78"/>
            </a:endParaRPr>
          </a:p>
          <a:p>
            <a:endParaRPr lang="en-US" dirty="0"/>
          </a:p>
        </p:txBody>
      </p:sp>
    </p:spTree>
    <p:extLst>
      <p:ext uri="{BB962C8B-B14F-4D97-AF65-F5344CB8AC3E}">
        <p14:creationId xmlns:p14="http://schemas.microsoft.com/office/powerpoint/2010/main" val="2781077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latin typeface="Nazanin" pitchFamily="2" charset="-78"/>
                <a:cs typeface="B Titr" pitchFamily="2" charset="-78"/>
              </a:rPr>
              <a:t>افراد داراي نقش در گزارش اختياري خطا</a:t>
            </a:r>
            <a:endParaRPr lang="en-US" dirty="0"/>
          </a:p>
        </p:txBody>
      </p:sp>
      <p:sp>
        <p:nvSpPr>
          <p:cNvPr id="3" name="Content Placeholder 2"/>
          <p:cNvSpPr>
            <a:spLocks noGrp="1"/>
          </p:cNvSpPr>
          <p:nvPr>
            <p:ph idx="1"/>
          </p:nvPr>
        </p:nvSpPr>
        <p:spPr/>
        <p:txBody>
          <a:bodyPr>
            <a:normAutofit/>
          </a:bodyPr>
          <a:lstStyle/>
          <a:p>
            <a:pPr lvl="1" algn="ctr">
              <a:lnSpc>
                <a:spcPct val="110000"/>
              </a:lnSpc>
            </a:pPr>
            <a:r>
              <a:rPr lang="fa-IR" dirty="0">
                <a:latin typeface="Nazanin" pitchFamily="2" charset="-78"/>
                <a:cs typeface="Nazanin" pitchFamily="2" charset="-78"/>
              </a:rPr>
              <a:t>پزشـك</a:t>
            </a:r>
          </a:p>
          <a:p>
            <a:pPr lvl="1" algn="ctr">
              <a:lnSpc>
                <a:spcPct val="110000"/>
              </a:lnSpc>
            </a:pPr>
            <a:r>
              <a:rPr lang="fa-IR" dirty="0">
                <a:latin typeface="Nazanin" pitchFamily="2" charset="-78"/>
                <a:cs typeface="Nazanin" pitchFamily="2" charset="-78"/>
              </a:rPr>
              <a:t>پرستار</a:t>
            </a:r>
          </a:p>
          <a:p>
            <a:pPr lvl="1" algn="ctr">
              <a:lnSpc>
                <a:spcPct val="110000"/>
              </a:lnSpc>
            </a:pPr>
            <a:r>
              <a:rPr lang="fa-IR" dirty="0">
                <a:latin typeface="Nazanin" pitchFamily="2" charset="-78"/>
                <a:cs typeface="Nazanin" pitchFamily="2" charset="-78"/>
              </a:rPr>
              <a:t>دستيـار</a:t>
            </a:r>
          </a:p>
          <a:p>
            <a:pPr lvl="1" algn="ctr">
              <a:lnSpc>
                <a:spcPct val="110000"/>
              </a:lnSpc>
            </a:pPr>
            <a:r>
              <a:rPr lang="fa-IR" dirty="0">
                <a:latin typeface="Nazanin" pitchFamily="2" charset="-78"/>
                <a:cs typeface="Nazanin" pitchFamily="2" charset="-78"/>
              </a:rPr>
              <a:t>اينتـرن</a:t>
            </a:r>
          </a:p>
          <a:p>
            <a:pPr lvl="1" algn="ctr">
              <a:lnSpc>
                <a:spcPct val="110000"/>
              </a:lnSpc>
            </a:pPr>
            <a:r>
              <a:rPr lang="fa-IR" dirty="0">
                <a:latin typeface="Nazanin" pitchFamily="2" charset="-78"/>
                <a:cs typeface="Nazanin" pitchFamily="2" charset="-78"/>
              </a:rPr>
              <a:t>سایردانشجـوان</a:t>
            </a:r>
          </a:p>
          <a:p>
            <a:pPr lvl="1" algn="ctr">
              <a:lnSpc>
                <a:spcPct val="110000"/>
              </a:lnSpc>
            </a:pPr>
            <a:r>
              <a:rPr lang="fa-IR" dirty="0">
                <a:latin typeface="Nazanin" pitchFamily="2" charset="-78"/>
                <a:cs typeface="Nazanin" pitchFamily="2" charset="-78"/>
              </a:rPr>
              <a:t>سایر كاركـنان</a:t>
            </a:r>
          </a:p>
          <a:p>
            <a:pPr lvl="1" algn="ctr">
              <a:lnSpc>
                <a:spcPct val="110000"/>
              </a:lnSpc>
            </a:pPr>
            <a:r>
              <a:rPr lang="fa-IR" dirty="0">
                <a:latin typeface="Nazanin" pitchFamily="2" charset="-78"/>
                <a:cs typeface="Nazanin" pitchFamily="2" charset="-78"/>
              </a:rPr>
              <a:t>بيـمار-همراه</a:t>
            </a:r>
          </a:p>
          <a:p>
            <a:endParaRPr lang="en-US" dirty="0"/>
          </a:p>
        </p:txBody>
      </p:sp>
      <p:pic>
        <p:nvPicPr>
          <p:cNvPr id="4" name="Picture 2" descr="http://cdn-news.wgbh.org/s3fs-public/styles/hero/public/hires-2d0aab1d335f351a52a18c2fa566f7cf4374da4d.jpg?itok=zs4vi6HH"/>
          <p:cNvPicPr>
            <a:picLocks noChangeAspect="1" noChangeArrowheads="1"/>
          </p:cNvPicPr>
          <p:nvPr/>
        </p:nvPicPr>
        <p:blipFill>
          <a:blip r:embed="rId2" cstate="print"/>
          <a:srcRect/>
          <a:stretch>
            <a:fillRect/>
          </a:stretch>
        </p:blipFill>
        <p:spPr bwMode="auto">
          <a:xfrm>
            <a:off x="332384" y="1762202"/>
            <a:ext cx="3015480" cy="4500594"/>
          </a:xfrm>
          <a:prstGeom prst="rect">
            <a:avLst/>
          </a:prstGeom>
          <a:noFill/>
        </p:spPr>
      </p:pic>
    </p:spTree>
    <p:extLst>
      <p:ext uri="{BB962C8B-B14F-4D97-AF65-F5344CB8AC3E}">
        <p14:creationId xmlns:p14="http://schemas.microsoft.com/office/powerpoint/2010/main" val="1048327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Picture 5" descr="Picture1.jpg"/>
          <p:cNvPicPr>
            <a:picLocks noChangeAspect="1"/>
          </p:cNvPicPr>
          <p:nvPr/>
        </p:nvPicPr>
        <p:blipFill>
          <a:blip r:embed="rId2" cstate="print">
            <a:lum bright="1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2636912"/>
            <a:ext cx="8229600" cy="3672409"/>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Medication Errors</a:t>
            </a:r>
          </a:p>
          <a:p>
            <a:pPr marL="0" indent="0" algn="ctr">
              <a:buNone/>
            </a:pPr>
            <a:r>
              <a:rPr lang="fa-I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rPr>
              <a:t>خطاهای دارویی</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endParaRPr>
          </a:p>
          <a:p>
            <a:pPr marL="0" indent="0" algn="ctr">
              <a:buNone/>
            </a:pPr>
            <a:endPar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endParaRPr>
          </a:p>
          <a:p>
            <a:pPr marL="0" indent="0" algn="ctr">
              <a:buNone/>
            </a:pPr>
            <a:endParaRPr lang="fa-IR"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Nazanin" pitchFamily="2" charset="-78"/>
            </a:endParaRPr>
          </a:p>
          <a:p>
            <a:pPr marL="0" indent="0" algn="ctr">
              <a:buNone/>
            </a:pPr>
            <a:r>
              <a:rPr lang="fa-IR" sz="24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Nazanin" pitchFamily="2" charset="-78"/>
              </a:rPr>
              <a:t>ارایه دهنده</a:t>
            </a:r>
          </a:p>
          <a:p>
            <a:pPr marL="0" indent="0" algn="ctr">
              <a:buNone/>
            </a:pPr>
            <a:r>
              <a:rPr lang="fa-IR" sz="24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Nazanin" pitchFamily="2" charset="-78"/>
              </a:rPr>
              <a:t>فاطمه مناجاتی </a:t>
            </a:r>
            <a:endParaRPr lang="en-US" sz="24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Nazanin" pitchFamily="2" charset="-78"/>
            </a:endParaRPr>
          </a:p>
        </p:txBody>
      </p:sp>
    </p:spTree>
    <p:extLst>
      <p:ext uri="{BB962C8B-B14F-4D97-AF65-F5344CB8AC3E}">
        <p14:creationId xmlns:p14="http://schemas.microsoft.com/office/powerpoint/2010/main" val="27694921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latin typeface="Nazanin" pitchFamily="2" charset="-78"/>
                <a:cs typeface="B Titr" pitchFamily="2" charset="-78"/>
              </a:rPr>
              <a:t>افراد داراي نقش در گزارش اجباري خطا</a:t>
            </a:r>
            <a:endParaRPr lang="en-US" dirty="0"/>
          </a:p>
        </p:txBody>
      </p:sp>
      <p:pic>
        <p:nvPicPr>
          <p:cNvPr id="5" name="Content Placeholder 4"/>
          <p:cNvPicPr>
            <a:picLocks noGrp="1" noChangeAspect="1"/>
          </p:cNvPicPr>
          <p:nvPr>
            <p:ph idx="1"/>
          </p:nvPr>
        </p:nvPicPr>
        <p:blipFill>
          <a:blip r:embed="rId2"/>
          <a:stretch>
            <a:fillRect/>
          </a:stretch>
        </p:blipFill>
        <p:spPr>
          <a:xfrm>
            <a:off x="5004048" y="2564904"/>
            <a:ext cx="2664183" cy="2664183"/>
          </a:xfrm>
          <a:prstGeom prst="rect">
            <a:avLst/>
          </a:prstGeom>
        </p:spPr>
      </p:pic>
      <p:sp>
        <p:nvSpPr>
          <p:cNvPr id="4" name="Rectangle 3"/>
          <p:cNvSpPr/>
          <p:nvPr/>
        </p:nvSpPr>
        <p:spPr>
          <a:xfrm>
            <a:off x="755576" y="1513091"/>
            <a:ext cx="3168352" cy="3831818"/>
          </a:xfrm>
          <a:prstGeom prst="rect">
            <a:avLst/>
          </a:prstGeom>
        </p:spPr>
        <p:txBody>
          <a:bodyPr wrap="square">
            <a:spAutoFit/>
          </a:bodyPr>
          <a:lstStyle/>
          <a:p>
            <a:pPr algn="ctr">
              <a:lnSpc>
                <a:spcPct val="150000"/>
              </a:lnSpc>
            </a:pPr>
            <a:r>
              <a:rPr lang="fa-IR" b="1" dirty="0">
                <a:ea typeface="B Nazanin"/>
                <a:cs typeface="B Nazanin"/>
              </a:rPr>
              <a:t>سرپرستاران</a:t>
            </a:r>
          </a:p>
          <a:p>
            <a:pPr algn="ctr">
              <a:lnSpc>
                <a:spcPct val="150000"/>
              </a:lnSpc>
            </a:pPr>
            <a:r>
              <a:rPr lang="fa-IR" b="1" dirty="0">
                <a:ea typeface="B Nazanin"/>
                <a:cs typeface="B Nazanin"/>
              </a:rPr>
              <a:t>كارشناس دفتر بهبود و ایمنی بیمار</a:t>
            </a:r>
          </a:p>
          <a:p>
            <a:pPr algn="ctr">
              <a:lnSpc>
                <a:spcPct val="150000"/>
              </a:lnSpc>
            </a:pPr>
            <a:r>
              <a:rPr lang="fa-IR" b="1" dirty="0">
                <a:ea typeface="B Nazanin"/>
                <a:cs typeface="B Nazanin"/>
              </a:rPr>
              <a:t>سوپروايزر ها</a:t>
            </a:r>
          </a:p>
          <a:p>
            <a:pPr algn="ctr">
              <a:lnSpc>
                <a:spcPct val="150000"/>
              </a:lnSpc>
            </a:pPr>
            <a:r>
              <a:rPr lang="fa-IR" b="1" dirty="0">
                <a:ea typeface="B Nazanin"/>
                <a:cs typeface="B Nazanin"/>
              </a:rPr>
              <a:t>كارشناس رسيدگي به شكايات</a:t>
            </a:r>
          </a:p>
          <a:p>
            <a:pPr algn="ctr">
              <a:lnSpc>
                <a:spcPct val="150000"/>
              </a:lnSpc>
            </a:pPr>
            <a:r>
              <a:rPr lang="fa-IR" b="1" dirty="0">
                <a:ea typeface="B Nazanin"/>
                <a:cs typeface="B Nazanin"/>
              </a:rPr>
              <a:t>متـرون </a:t>
            </a:r>
          </a:p>
          <a:p>
            <a:pPr algn="ctr">
              <a:lnSpc>
                <a:spcPct val="150000"/>
              </a:lnSpc>
            </a:pPr>
            <a:r>
              <a:rPr lang="fa-IR" b="1" dirty="0">
                <a:ea typeface="B Nazanin"/>
                <a:cs typeface="B Nazanin"/>
              </a:rPr>
              <a:t>كارشناسان ستادي</a:t>
            </a:r>
          </a:p>
          <a:p>
            <a:pPr algn="ctr">
              <a:lnSpc>
                <a:spcPct val="150000"/>
              </a:lnSpc>
            </a:pPr>
            <a:r>
              <a:rPr lang="fa-IR" b="1" dirty="0">
                <a:ea typeface="B Nazanin"/>
                <a:cs typeface="B Nazanin"/>
              </a:rPr>
              <a:t>ستاد هدايت</a:t>
            </a:r>
          </a:p>
          <a:p>
            <a:pPr algn="ctr">
              <a:lnSpc>
                <a:spcPct val="150000"/>
              </a:lnSpc>
            </a:pPr>
            <a:r>
              <a:rPr lang="fa-IR" b="1" dirty="0">
                <a:ea typeface="B Nazanin"/>
                <a:cs typeface="B Nazanin"/>
              </a:rPr>
              <a:t>مديران ستادي دانشگاه</a:t>
            </a:r>
          </a:p>
          <a:p>
            <a:pPr algn="ctr">
              <a:lnSpc>
                <a:spcPct val="150000"/>
              </a:lnSpc>
            </a:pPr>
            <a:r>
              <a:rPr lang="fa-IR" b="1" dirty="0">
                <a:ea typeface="B Nazanin"/>
                <a:cs typeface="B Nazanin"/>
              </a:rPr>
              <a:t>بيمار-همراه</a:t>
            </a:r>
          </a:p>
        </p:txBody>
      </p:sp>
    </p:spTree>
    <p:extLst>
      <p:ext uri="{BB962C8B-B14F-4D97-AF65-F5344CB8AC3E}">
        <p14:creationId xmlns:p14="http://schemas.microsoft.com/office/powerpoint/2010/main" val="267476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عوارض دارویی</a:t>
            </a:r>
            <a:endParaRPr lang="en-US" dirty="0"/>
          </a:p>
        </p:txBody>
      </p:sp>
      <p:pic>
        <p:nvPicPr>
          <p:cNvPr id="4" name="Content Placeholder 3"/>
          <p:cNvPicPr>
            <a:picLocks noGrp="1" noChangeAspect="1"/>
          </p:cNvPicPr>
          <p:nvPr>
            <p:ph idx="1"/>
          </p:nvPr>
        </p:nvPicPr>
        <p:blipFill>
          <a:blip r:embed="rId2"/>
          <a:stretch>
            <a:fillRect/>
          </a:stretch>
        </p:blipFill>
        <p:spPr>
          <a:xfrm>
            <a:off x="731187" y="2649972"/>
            <a:ext cx="7681626" cy="2426418"/>
          </a:xfrm>
          <a:prstGeom prst="rect">
            <a:avLst/>
          </a:prstGeom>
        </p:spPr>
      </p:pic>
    </p:spTree>
    <p:extLst>
      <p:ext uri="{BB962C8B-B14F-4D97-AF65-F5344CB8AC3E}">
        <p14:creationId xmlns:p14="http://schemas.microsoft.com/office/powerpoint/2010/main" val="3443841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تعریف فارماکو ویژیلانس </a:t>
            </a:r>
            <a:endParaRPr lang="en-US" dirty="0"/>
          </a:p>
        </p:txBody>
      </p:sp>
      <p:sp>
        <p:nvSpPr>
          <p:cNvPr id="3" name="Content Placeholder 2"/>
          <p:cNvSpPr>
            <a:spLocks noGrp="1"/>
          </p:cNvSpPr>
          <p:nvPr>
            <p:ph idx="1"/>
          </p:nvPr>
        </p:nvSpPr>
        <p:spPr/>
        <p:txBody>
          <a:bodyPr/>
          <a:lstStyle/>
          <a:p>
            <a:pPr algn="just"/>
            <a:r>
              <a:rPr lang="fa-IR" dirty="0"/>
              <a:t>فارماكوويژيلانس، دانش و فعاليتهاي مـرتبط بـا رديـابي، ارزيابي، </a:t>
            </a:r>
            <a:r>
              <a:rPr lang="fa-IR" dirty="0" smtClean="0"/>
              <a:t>گزارش دهي </a:t>
            </a:r>
            <a:r>
              <a:rPr lang="fa-IR" dirty="0"/>
              <a:t>و پيشگيري از عـوارض دارويـي و يـا ساير مشكلات مرتبط با دارو </a:t>
            </a:r>
            <a:r>
              <a:rPr lang="fa-IR" dirty="0" smtClean="0"/>
              <a:t>است</a:t>
            </a:r>
            <a:r>
              <a:rPr lang="en-US" dirty="0" smtClean="0"/>
              <a:t> </a:t>
            </a:r>
            <a:r>
              <a:rPr lang="fa-IR" dirty="0"/>
              <a:t>هدف </a:t>
            </a:r>
            <a:r>
              <a:rPr lang="fa-IR" dirty="0" smtClean="0"/>
              <a:t>ازفارماكوويژيلانس</a:t>
            </a:r>
            <a:r>
              <a:rPr lang="en-US" dirty="0" smtClean="0"/>
              <a:t> </a:t>
            </a:r>
            <a:r>
              <a:rPr lang="fa-IR" dirty="0" smtClean="0"/>
              <a:t>بهبود مراقبت </a:t>
            </a:r>
            <a:r>
              <a:rPr lang="fa-IR" dirty="0"/>
              <a:t>از </a:t>
            </a:r>
            <a:r>
              <a:rPr lang="fa-IR" dirty="0" smtClean="0"/>
              <a:t>بیمار، سلامت </a:t>
            </a:r>
            <a:r>
              <a:rPr lang="fa-IR" dirty="0"/>
              <a:t>عمومی و ايمني در ارتباط با مصرف داروها است </a:t>
            </a:r>
            <a:endParaRPr lang="en-US" dirty="0"/>
          </a:p>
        </p:txBody>
      </p:sp>
    </p:spTree>
    <p:extLst>
      <p:ext uri="{BB962C8B-B14F-4D97-AF65-F5344CB8AC3E}">
        <p14:creationId xmlns:p14="http://schemas.microsoft.com/office/powerpoint/2010/main" val="1517633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Drug Reaction(ADR) Reaction(ADR)</a:t>
            </a:r>
          </a:p>
        </p:txBody>
      </p:sp>
      <p:sp>
        <p:nvSpPr>
          <p:cNvPr id="3" name="Content Placeholder 2"/>
          <p:cNvSpPr>
            <a:spLocks noGrp="1"/>
          </p:cNvSpPr>
          <p:nvPr>
            <p:ph idx="1"/>
          </p:nvPr>
        </p:nvSpPr>
        <p:spPr/>
        <p:txBody>
          <a:bodyPr/>
          <a:lstStyle/>
          <a:p>
            <a:pPr algn="just"/>
            <a:r>
              <a:rPr lang="fa-IR" dirty="0" smtClean="0"/>
              <a:t>تعریف عارضه نا خواسته </a:t>
            </a:r>
            <a:r>
              <a:rPr lang="fa-IR" dirty="0"/>
              <a:t>دارویی :بر اساس تعريف سازمان بهداشت جهاني، عارضـه </a:t>
            </a:r>
            <a:r>
              <a:rPr lang="fa-IR" dirty="0" smtClean="0"/>
              <a:t>ناخواسـته دارويي</a:t>
            </a:r>
            <a:r>
              <a:rPr lang="fa-IR" dirty="0"/>
              <a:t>، پاسخي ناخواسته و زيان آور به مصرف دارو است كه</a:t>
            </a:r>
          </a:p>
          <a:p>
            <a:pPr algn="just"/>
            <a:r>
              <a:rPr lang="fa-IR" dirty="0"/>
              <a:t>در دوزهاي معمـول جهـت پيشـگيري، تشـخيص و درمـان</a:t>
            </a:r>
          </a:p>
          <a:p>
            <a:pPr algn="just"/>
            <a:r>
              <a:rPr lang="fa-IR" dirty="0"/>
              <a:t>بيماري يا تغيير عملكرد فيزيولوژيكي </a:t>
            </a:r>
            <a:r>
              <a:rPr lang="fa-IR" dirty="0" smtClean="0"/>
              <a:t>مـورد  استفاده  قرار می گیرد . </a:t>
            </a:r>
            <a:endParaRPr lang="en-US" dirty="0"/>
          </a:p>
        </p:txBody>
      </p:sp>
    </p:spTree>
    <p:extLst>
      <p:ext uri="{BB962C8B-B14F-4D97-AF65-F5344CB8AC3E}">
        <p14:creationId xmlns:p14="http://schemas.microsoft.com/office/powerpoint/2010/main" val="2921749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فارماکوویژیلانس</a:t>
            </a:r>
            <a:endParaRPr lang="en-US" dirty="0"/>
          </a:p>
        </p:txBody>
      </p:sp>
      <p:sp>
        <p:nvSpPr>
          <p:cNvPr id="3" name="Content Placeholder 2"/>
          <p:cNvSpPr>
            <a:spLocks noGrp="1"/>
          </p:cNvSpPr>
          <p:nvPr>
            <p:ph idx="1"/>
          </p:nvPr>
        </p:nvSpPr>
        <p:spPr/>
        <p:txBody>
          <a:bodyPr/>
          <a:lstStyle/>
          <a:p>
            <a:r>
              <a:rPr lang="fa-IR" dirty="0">
                <a:cs typeface="B Nazanin" panose="00000400000000000000" pitchFamily="2" charset="-78"/>
              </a:rPr>
              <a:t>شناسائي زودهنگام واكنشهاي ناشناخته داروئي</a:t>
            </a:r>
          </a:p>
          <a:p>
            <a:r>
              <a:rPr lang="fa-IR" dirty="0">
                <a:cs typeface="B Nazanin" panose="00000400000000000000" pitchFamily="2" charset="-78"/>
              </a:rPr>
              <a:t>تعيين ميزان افزايش در بروز عوارض</a:t>
            </a:r>
          </a:p>
          <a:p>
            <a:r>
              <a:rPr lang="fa-IR" dirty="0">
                <a:cs typeface="B Nazanin" panose="00000400000000000000" pitchFamily="2" charset="-78"/>
              </a:rPr>
              <a:t>شناسائي فاكتورهاي خطر</a:t>
            </a:r>
          </a:p>
          <a:p>
            <a:r>
              <a:rPr lang="fa-IR" dirty="0">
                <a:cs typeface="B Nazanin" panose="00000400000000000000" pitchFamily="2" charset="-78"/>
              </a:rPr>
              <a:t>ارزيابي كيفي مخاطرات</a:t>
            </a:r>
          </a:p>
          <a:p>
            <a:r>
              <a:rPr lang="fa-IR" dirty="0">
                <a:cs typeface="B Nazanin" panose="00000400000000000000" pitchFamily="2" charset="-78"/>
              </a:rPr>
              <a:t>پيشگيري از بروز مخاطره غير ضروري در بيمار</a:t>
            </a:r>
          </a:p>
          <a:p>
            <a:r>
              <a:rPr lang="fa-IR" dirty="0">
                <a:cs typeface="B Nazanin" panose="00000400000000000000" pitchFamily="2" charset="-78"/>
              </a:rPr>
              <a:t>مصرف منطقي و سالم داروها</a:t>
            </a:r>
            <a:endParaRPr lang="en-US" dirty="0">
              <a:cs typeface="B Nazanin" panose="00000400000000000000" pitchFamily="2" charset="-78"/>
            </a:endParaRPr>
          </a:p>
          <a:p>
            <a:endParaRPr lang="en-US" dirty="0"/>
          </a:p>
        </p:txBody>
      </p:sp>
    </p:spTree>
    <p:extLst>
      <p:ext uri="{BB962C8B-B14F-4D97-AF65-F5344CB8AC3E}">
        <p14:creationId xmlns:p14="http://schemas.microsoft.com/office/powerpoint/2010/main" val="2627651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3568" y="0"/>
            <a:ext cx="5882393" cy="1774090"/>
          </a:xfrm>
          <a:prstGeom prst="rect">
            <a:avLst/>
          </a:prstGeom>
        </p:spPr>
      </p:pic>
      <p:sp>
        <p:nvSpPr>
          <p:cNvPr id="2" name="Title 1"/>
          <p:cNvSpPr>
            <a:spLocks noGrp="1"/>
          </p:cNvSpPr>
          <p:nvPr>
            <p:ph type="title"/>
          </p:nvPr>
        </p:nvSpPr>
        <p:spPr/>
        <p:txBody>
          <a:bodyPr/>
          <a:lstStyle/>
          <a:p>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5656" y="1556792"/>
            <a:ext cx="6912768" cy="5472608"/>
          </a:xfrm>
        </p:spPr>
      </p:pic>
    </p:spTree>
    <p:extLst>
      <p:ext uri="{BB962C8B-B14F-4D97-AF65-F5344CB8AC3E}">
        <p14:creationId xmlns:p14="http://schemas.microsoft.com/office/powerpoint/2010/main" val="687869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b="1" dirty="0"/>
              <a:t>اهداف عمده مرکز ثبت وبررسی عوارض ناخواسته داروها عبارتند از:</a:t>
            </a:r>
            <a:r>
              <a:rPr lang="ar-SA" dirty="0"/>
              <a:t/>
            </a:r>
            <a:br>
              <a:rPr lang="ar-SA" dirty="0"/>
            </a:br>
            <a:endParaRPr lang="en-US" dirty="0"/>
          </a:p>
        </p:txBody>
      </p:sp>
      <p:sp>
        <p:nvSpPr>
          <p:cNvPr id="3" name="Content Placeholder 2"/>
          <p:cNvSpPr>
            <a:spLocks noGrp="1"/>
          </p:cNvSpPr>
          <p:nvPr>
            <p:ph idx="1"/>
          </p:nvPr>
        </p:nvSpPr>
        <p:spPr/>
        <p:txBody>
          <a:bodyPr>
            <a:normAutofit fontScale="92500" lnSpcReduction="20000"/>
          </a:bodyPr>
          <a:lstStyle/>
          <a:p>
            <a:r>
              <a:rPr lang="ar-SA" dirty="0"/>
              <a:t>شناسايي سريع عوارض و تداخل هاي دارويي كه تا زمان ورود دارو به بازار شناخته نشده اند.</a:t>
            </a:r>
          </a:p>
          <a:p>
            <a:r>
              <a:rPr lang="ar-SA" dirty="0"/>
              <a:t>تشخيص افزايش ناگهاني در ميزان وقوع عوارض ناخواسته شناخته شده.</a:t>
            </a:r>
          </a:p>
          <a:p>
            <a:r>
              <a:rPr lang="ar-SA" dirty="0"/>
              <a:t>شناسايي ريسك فاكتورها و مكانيسم هايي كه عوارض ناخواسته دارويي تحت آن شرايط رخ ميدهند.</a:t>
            </a:r>
          </a:p>
          <a:p>
            <a:r>
              <a:rPr lang="ar-SA" dirty="0"/>
              <a:t>تخمين جنبه هاي كمي زيان هاي ناشي از مصرف داروها.</a:t>
            </a:r>
          </a:p>
          <a:p>
            <a:r>
              <a:rPr lang="ar-SA" dirty="0"/>
              <a:t>تحليل و انتشار اطلاعات مورد نياز در تجويز داروها و مقررات دارويي.</a:t>
            </a:r>
          </a:p>
          <a:p>
            <a:r>
              <a:rPr lang="ar-SA" dirty="0"/>
              <a:t>پیشگیری از وقوع عوارض دارویی قابل پیشگیری</a:t>
            </a:r>
          </a:p>
          <a:p>
            <a:endParaRPr lang="en-US" dirty="0"/>
          </a:p>
        </p:txBody>
      </p:sp>
    </p:spTree>
    <p:extLst>
      <p:ext uri="{BB962C8B-B14F-4D97-AF65-F5344CB8AC3E}">
        <p14:creationId xmlns:p14="http://schemas.microsoft.com/office/powerpoint/2010/main" val="2499594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1180234" y="1600200"/>
            <a:ext cx="6783531" cy="4525963"/>
          </a:xfrm>
          <a:prstGeom prst="rect">
            <a:avLst/>
          </a:prstGeom>
        </p:spPr>
      </p:pic>
      <p:pic>
        <p:nvPicPr>
          <p:cNvPr id="6" name="Picture 5"/>
          <p:cNvPicPr>
            <a:picLocks noChangeAspect="1"/>
          </p:cNvPicPr>
          <p:nvPr/>
        </p:nvPicPr>
        <p:blipFill>
          <a:blip r:embed="rId3"/>
          <a:stretch>
            <a:fillRect/>
          </a:stretch>
        </p:blipFill>
        <p:spPr>
          <a:xfrm>
            <a:off x="1115616" y="1052736"/>
            <a:ext cx="7136181" cy="5178328"/>
          </a:xfrm>
          <a:prstGeom prst="rect">
            <a:avLst/>
          </a:prstGeom>
        </p:spPr>
      </p:pic>
    </p:spTree>
    <p:extLst>
      <p:ext uri="{BB962C8B-B14F-4D97-AF65-F5344CB8AC3E}">
        <p14:creationId xmlns:p14="http://schemas.microsoft.com/office/powerpoint/2010/main" val="2675508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تداخل دارویی</a:t>
            </a:r>
            <a:endParaRPr lang="en-US" dirty="0"/>
          </a:p>
        </p:txBody>
      </p:sp>
      <p:sp>
        <p:nvSpPr>
          <p:cNvPr id="3" name="Content Placeholder 2"/>
          <p:cNvSpPr>
            <a:spLocks noGrp="1"/>
          </p:cNvSpPr>
          <p:nvPr>
            <p:ph idx="1"/>
          </p:nvPr>
        </p:nvSpPr>
        <p:spPr/>
        <p:txBody>
          <a:bodyPr/>
          <a:lstStyle/>
          <a:p>
            <a:r>
              <a:rPr lang="fa-IR" dirty="0">
                <a:ea typeface="Calibri"/>
              </a:rPr>
              <a:t>اصطلاح تداخل دارويي به موردي اطلاق مي‌شود كه اثر درماني مورد انتظار يك دارو توسط عامل يا داروي ديگر تغيير پيدا كند. وقتي دو يا چند دارو تواماً تجويز شوند، ممكن است در عمل يكديگر دخالت كنند؛ به طوري كه اگر نتيجه تداخل تقويت اثر مورد نظر باشد، به آن تداخل سينرژيسم و اگر اثر آنها كاهش يابد تداخل آنتاگونيسم گويند. ممكن است يك واكنش با پتانسيل خطرناك يا غيرمنتظره بوجود آيد كه آن را تداخل ايديوسنكراتيك مي‌گويند</a:t>
            </a:r>
            <a:endParaRPr lang="fa-IR" dirty="0"/>
          </a:p>
          <a:p>
            <a:endParaRPr lang="en-US" dirty="0"/>
          </a:p>
        </p:txBody>
      </p:sp>
    </p:spTree>
    <p:extLst>
      <p:ext uri="{BB962C8B-B14F-4D97-AF65-F5344CB8AC3E}">
        <p14:creationId xmlns:p14="http://schemas.microsoft.com/office/powerpoint/2010/main" val="425310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تعریف تداخل دارویی </a:t>
            </a:r>
            <a:endParaRPr lang="en-US" dirty="0"/>
          </a:p>
        </p:txBody>
      </p:sp>
      <p:sp>
        <p:nvSpPr>
          <p:cNvPr id="3" name="Content Placeholder 2"/>
          <p:cNvSpPr>
            <a:spLocks noGrp="1"/>
          </p:cNvSpPr>
          <p:nvPr>
            <p:ph idx="1"/>
          </p:nvPr>
        </p:nvSpPr>
        <p:spPr/>
        <p:txBody>
          <a:bodyPr/>
          <a:lstStyle/>
          <a:p>
            <a:r>
              <a:rPr lang="fa-IR" dirty="0"/>
              <a:t>تغییر در فارماکودینامیک یک دارو که به علت تداخل دارویی ایجاد شده (مثل اثرتجمعی دو داروکه اثرات مشابهی دارند.) که به ان تداخل فارماکودینامیک گویند.</a:t>
            </a:r>
          </a:p>
          <a:p>
            <a:r>
              <a:rPr lang="fa-IR" dirty="0"/>
              <a:t>اثر 2 دارو که با هم داده میشود کمتر از مجموع پاسخهاي جداگانه دو دارو است که به ان</a:t>
            </a:r>
            <a:r>
              <a:rPr lang="en-US" dirty="0"/>
              <a:t>Antagonism</a:t>
            </a:r>
            <a:r>
              <a:rPr lang="fa-IR" dirty="0"/>
              <a:t>گویند</a:t>
            </a:r>
          </a:p>
          <a:p>
            <a:r>
              <a:rPr lang="fa-IR" dirty="0"/>
              <a:t>اثر 2 دارو که با هم داده میشود بیشتر از مجموع پاسخهاي جدا گانه دو دارو است که به ان</a:t>
            </a:r>
            <a:r>
              <a:rPr lang="en-US" dirty="0"/>
              <a:t>Synergism</a:t>
            </a:r>
            <a:r>
              <a:rPr lang="fa-IR" dirty="0"/>
              <a:t>گویند</a:t>
            </a:r>
          </a:p>
          <a:p>
            <a:endParaRPr lang="en-US" dirty="0"/>
          </a:p>
        </p:txBody>
      </p:sp>
    </p:spTree>
    <p:extLst>
      <p:ext uri="{BB962C8B-B14F-4D97-AF65-F5344CB8AC3E}">
        <p14:creationId xmlns:p14="http://schemas.microsoft.com/office/powerpoint/2010/main" val="986663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اهداف</a:t>
            </a:r>
            <a:endParaRPr lang="en-US" dirty="0"/>
          </a:p>
        </p:txBody>
      </p:sp>
      <p:sp>
        <p:nvSpPr>
          <p:cNvPr id="3" name="Content Placeholder 2"/>
          <p:cNvSpPr>
            <a:spLocks noGrp="1"/>
          </p:cNvSpPr>
          <p:nvPr>
            <p:ph idx="1"/>
          </p:nvPr>
        </p:nvSpPr>
        <p:spPr/>
        <p:txBody>
          <a:bodyPr/>
          <a:lstStyle/>
          <a:p>
            <a:r>
              <a:rPr lang="fa-IR" dirty="0" smtClean="0"/>
              <a:t>ایجاد باور و اعتقاد در کلیه کارکنان</a:t>
            </a:r>
          </a:p>
          <a:p>
            <a:r>
              <a:rPr lang="fa-IR" dirty="0" smtClean="0"/>
              <a:t>افزایش گزارش داوطلبانه  اتفاقات ناخواسته دارویی</a:t>
            </a:r>
          </a:p>
          <a:p>
            <a:r>
              <a:rPr lang="fa-IR" dirty="0" smtClean="0"/>
              <a:t>اجرای مداخلات اصلاحی به منظور ارتقای ایمنی بیمار  مبتنی  بر اطلاعات  اخذ شده  از بازدید های مدیریتی </a:t>
            </a:r>
          </a:p>
          <a:p>
            <a:r>
              <a:rPr lang="fa-IR" dirty="0" smtClean="0"/>
              <a:t>کاهش قابل  ملاحظه  اتفا قات ایمنی بیمار  در سطح بیمارستان  مبتنی بر پایش اتفاق نا خواسته</a:t>
            </a:r>
            <a:endParaRPr lang="en-US" dirty="0"/>
          </a:p>
        </p:txBody>
      </p:sp>
    </p:spTree>
    <p:extLst>
      <p:ext uri="{BB962C8B-B14F-4D97-AF65-F5344CB8AC3E}">
        <p14:creationId xmlns:p14="http://schemas.microsoft.com/office/powerpoint/2010/main" val="1700619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حلال ها </a:t>
            </a:r>
            <a:endParaRPr lang="en-US" dirty="0"/>
          </a:p>
        </p:txBody>
      </p:sp>
      <p:sp>
        <p:nvSpPr>
          <p:cNvPr id="3" name="Content Placeholder 2"/>
          <p:cNvSpPr>
            <a:spLocks noGrp="1"/>
          </p:cNvSpPr>
          <p:nvPr>
            <p:ph idx="1"/>
          </p:nvPr>
        </p:nvSpPr>
        <p:spPr/>
        <p:txBody>
          <a:bodyPr/>
          <a:lstStyle/>
          <a:p>
            <a:r>
              <a:rPr lang="fa-IR" dirty="0"/>
              <a:t>در میان گزارش های مرکز </a:t>
            </a:r>
            <a:r>
              <a:rPr lang="en-US" dirty="0"/>
              <a:t>ADR</a:t>
            </a:r>
            <a:r>
              <a:rPr lang="fa-IR" dirty="0"/>
              <a:t> مواردی مانند رقیق سازی سفتریاکسون با سرم رینگر که منجر به رسوب دارو می شود به چشم می خورد.</a:t>
            </a:r>
          </a:p>
          <a:p>
            <a:r>
              <a:rPr lang="fa-IR" b="1" dirty="0">
                <a:solidFill>
                  <a:srgbClr val="BF0000"/>
                </a:solidFill>
                <a:latin typeface="tahoma"/>
              </a:rPr>
              <a:t>استفاده از رقیق کننده های حاوی کلسیم ،مانند محلول رینگر ،به منظور آماده سازی سفتریاکسون جهت تزریق ممنوع می باشد.</a:t>
            </a:r>
            <a:endParaRPr lang="fa-IR" dirty="0"/>
          </a:p>
          <a:p>
            <a:endParaRPr lang="en-US" dirty="0"/>
          </a:p>
        </p:txBody>
      </p:sp>
    </p:spTree>
    <p:extLst>
      <p:ext uri="{BB962C8B-B14F-4D97-AF65-F5344CB8AC3E}">
        <p14:creationId xmlns:p14="http://schemas.microsoft.com/office/powerpoint/2010/main" val="3694926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kern="0" dirty="0">
                <a:solidFill>
                  <a:prstClr val="black"/>
                </a:solidFill>
                <a:latin typeface="Arial"/>
                <a:ea typeface="Times New Roman"/>
                <a:cs typeface="B Homa"/>
              </a:rPr>
              <a:t>كاربرد داروها در كشورهاي پيشرفته</a:t>
            </a:r>
            <a:r>
              <a:rPr lang="en-US" b="1" kern="0" dirty="0">
                <a:solidFill>
                  <a:prstClr val="black"/>
                </a:solidFill>
                <a:latin typeface="Times New Roman"/>
                <a:ea typeface="Times New Roman"/>
                <a:cs typeface="Lotus"/>
              </a:rPr>
              <a:t/>
            </a:r>
            <a:br>
              <a:rPr lang="en-US" b="1" kern="0" dirty="0">
                <a:solidFill>
                  <a:prstClr val="black"/>
                </a:solidFill>
                <a:latin typeface="Times New Roman"/>
                <a:ea typeface="Times New Roman"/>
                <a:cs typeface="Lotus"/>
              </a:rPr>
            </a:br>
            <a:endParaRPr lang="en-US" dirty="0"/>
          </a:p>
        </p:txBody>
      </p:sp>
      <p:sp>
        <p:nvSpPr>
          <p:cNvPr id="3" name="Content Placeholder 2"/>
          <p:cNvSpPr>
            <a:spLocks noGrp="1"/>
          </p:cNvSpPr>
          <p:nvPr>
            <p:ph idx="1"/>
          </p:nvPr>
        </p:nvSpPr>
        <p:spPr/>
        <p:txBody>
          <a:bodyPr/>
          <a:lstStyle/>
          <a:p>
            <a:pPr indent="180340" algn="justLow"/>
            <a:r>
              <a:rPr lang="ar-SA" dirty="0">
                <a:latin typeface="Arial"/>
                <a:ea typeface="Calibri"/>
                <a:cs typeface="B Nazanin"/>
              </a:rPr>
              <a:t>سيستم­هايي براي استفاده استاندارد از دارو در اين كشورها وضع شده­است. در بسياري از اين كشورها تعداد داروي تجويز شده در يك نسخه 2-3/1 قلم دارو بوده­است.</a:t>
            </a:r>
            <a:endParaRPr lang="en-US" dirty="0">
              <a:ea typeface="Calibri"/>
              <a:cs typeface="Arial"/>
            </a:endParaRPr>
          </a:p>
          <a:p>
            <a:endParaRPr lang="fa-IR" dirty="0"/>
          </a:p>
          <a:p>
            <a:endParaRPr lang="en-US" dirty="0"/>
          </a:p>
        </p:txBody>
      </p:sp>
    </p:spTree>
    <p:extLst>
      <p:ext uri="{BB962C8B-B14F-4D97-AF65-F5344CB8AC3E}">
        <p14:creationId xmlns:p14="http://schemas.microsoft.com/office/powerpoint/2010/main" val="7384261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پیشگیری </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ar-SA" b="1" dirty="0">
                <a:cs typeface="B Nazanin" pitchFamily="2" charset="-78"/>
              </a:rPr>
              <a:t>الف</a:t>
            </a:r>
            <a:r>
              <a:rPr lang="en-US" b="1" dirty="0">
                <a:cs typeface="B Nazanin" pitchFamily="2" charset="-78"/>
              </a:rPr>
              <a:t>( </a:t>
            </a:r>
            <a:r>
              <a:rPr lang="ar-SA" b="1" dirty="0">
                <a:cs typeface="B Nazanin" pitchFamily="2" charset="-78"/>
              </a:rPr>
              <a:t>دلايل انسانی</a:t>
            </a:r>
            <a:r>
              <a:rPr lang="en-US" b="1" dirty="0">
                <a:cs typeface="B Nazanin" pitchFamily="2" charset="-78"/>
              </a:rPr>
              <a:t>:</a:t>
            </a:r>
            <a:endParaRPr lang="en-US" dirty="0">
              <a:cs typeface="B Nazanin" pitchFamily="2" charset="-78"/>
            </a:endParaRPr>
          </a:p>
          <a:p>
            <a:pPr>
              <a:buNone/>
            </a:pPr>
            <a:r>
              <a:rPr lang="ar-SA" dirty="0">
                <a:cs typeface="B Nazanin" pitchFamily="2" charset="-78"/>
              </a:rPr>
              <a:t>خطاهايي که توسط داروساز و يا ساير پرسنل داروخانه سبب نقص در ارائه ی نسخه ی واقعي مي شود اعم از تغيير در</a:t>
            </a:r>
            <a:r>
              <a:rPr lang="en-US" dirty="0">
                <a:cs typeface="B Nazanin" pitchFamily="2" charset="-78"/>
              </a:rPr>
              <a:t> </a:t>
            </a:r>
            <a:r>
              <a:rPr lang="ar-SA" dirty="0">
                <a:cs typeface="B Nazanin" pitchFamily="2" charset="-78"/>
              </a:rPr>
              <a:t>دوز دارويي يا نوع دارو و دستور دارويي اشتباه</a:t>
            </a:r>
            <a:r>
              <a:rPr lang="en-US" dirty="0">
                <a:cs typeface="B Nazanin" pitchFamily="2" charset="-78"/>
              </a:rPr>
              <a:t>.</a:t>
            </a:r>
          </a:p>
          <a:p>
            <a:pPr>
              <a:buNone/>
            </a:pPr>
            <a:r>
              <a:rPr lang="ar-SA" dirty="0">
                <a:cs typeface="B Nazanin" pitchFamily="2" charset="-78"/>
              </a:rPr>
              <a:t>طبق گزارشات،</a:t>
            </a:r>
            <a:r>
              <a:rPr lang="en-US" dirty="0">
                <a:cs typeface="B Nazanin" pitchFamily="2" charset="-78"/>
              </a:rPr>
              <a:t> 5 </a:t>
            </a:r>
            <a:r>
              <a:rPr lang="ar-SA" dirty="0">
                <a:cs typeface="B Nazanin" pitchFamily="2" charset="-78"/>
              </a:rPr>
              <a:t>دارويي که هر گونه اشتباه در ارائه ی آن ها مي تواند صدمات جبران ناپذيری را ايجاد نمايد شامل</a:t>
            </a:r>
            <a:r>
              <a:rPr lang="en-US" dirty="0">
                <a:cs typeface="B Nazanin" pitchFamily="2" charset="-78"/>
              </a:rPr>
              <a:t>:</a:t>
            </a:r>
          </a:p>
          <a:p>
            <a:pPr>
              <a:buNone/>
            </a:pPr>
            <a:r>
              <a:rPr lang="ar-SA" dirty="0">
                <a:cs typeface="B Nazanin" pitchFamily="2" charset="-78"/>
              </a:rPr>
              <a:t>انسولين</a:t>
            </a:r>
            <a:r>
              <a:rPr lang="en-US" dirty="0">
                <a:cs typeface="B Nazanin" pitchFamily="2" charset="-78"/>
              </a:rPr>
              <a:t>- </a:t>
            </a:r>
            <a:r>
              <a:rPr lang="ar-SA" dirty="0">
                <a:cs typeface="B Nazanin" pitchFamily="2" charset="-78"/>
              </a:rPr>
              <a:t>مورفين</a:t>
            </a:r>
            <a:r>
              <a:rPr lang="en-US" dirty="0">
                <a:cs typeface="B Nazanin" pitchFamily="2" charset="-78"/>
              </a:rPr>
              <a:t>- </a:t>
            </a:r>
            <a:r>
              <a:rPr lang="ar-SA" dirty="0">
                <a:cs typeface="B Nazanin" pitchFamily="2" charset="-78"/>
              </a:rPr>
              <a:t>هپارين</a:t>
            </a:r>
            <a:r>
              <a:rPr lang="en-US" dirty="0">
                <a:cs typeface="B Nazanin" pitchFamily="2" charset="-78"/>
              </a:rPr>
              <a:t>- </a:t>
            </a:r>
            <a:r>
              <a:rPr lang="ar-SA" dirty="0">
                <a:cs typeface="B Nazanin" pitchFamily="2" charset="-78"/>
              </a:rPr>
              <a:t>وارفارين و پتاسيم کلرايد هستند که نياز به دقت و مراقبت دارويي بالايي دارند</a:t>
            </a:r>
            <a:r>
              <a:rPr lang="en-US" dirty="0">
                <a:cs typeface="B Nazanin" pitchFamily="2" charset="-78"/>
              </a:rPr>
              <a:t>.</a:t>
            </a:r>
          </a:p>
          <a:p>
            <a:pPr>
              <a:buNone/>
            </a:pPr>
            <a:r>
              <a:rPr lang="ar-SA" dirty="0">
                <a:cs typeface="B Nazanin" pitchFamily="2" charset="-78"/>
              </a:rPr>
              <a:t>درصد بالايي از خطاهای دارويي بعلت حواس پرتي پرسنل، حجم زياد کار و عدم حضور داروساز در داروخانه اتفاق</a:t>
            </a:r>
            <a:r>
              <a:rPr lang="en-US" dirty="0">
                <a:cs typeface="B Nazanin" pitchFamily="2" charset="-78"/>
              </a:rPr>
              <a:t> </a:t>
            </a:r>
            <a:r>
              <a:rPr lang="ar-SA" dirty="0">
                <a:cs typeface="B Nazanin" pitchFamily="2" charset="-78"/>
              </a:rPr>
              <a:t>مي افتند</a:t>
            </a:r>
            <a:r>
              <a:rPr lang="en-US" dirty="0">
                <a:cs typeface="B Nazanin" pitchFamily="2" charset="-78"/>
              </a:rPr>
              <a:t>. </a:t>
            </a:r>
            <a:r>
              <a:rPr lang="ar-SA" dirty="0">
                <a:cs typeface="B Nazanin" pitchFamily="2" charset="-78"/>
              </a:rPr>
              <a:t>البته تحقيقات نشان داده اند که داروسازان در زمان هايي که داروخانه شلوغ است نسبت به زماني که داروخانه خلوت</a:t>
            </a:r>
            <a:r>
              <a:rPr lang="en-US" dirty="0">
                <a:cs typeface="B Nazanin" pitchFamily="2" charset="-78"/>
              </a:rPr>
              <a:t> </a:t>
            </a:r>
            <a:r>
              <a:rPr lang="ar-SA" dirty="0">
                <a:cs typeface="B Nazanin" pitchFamily="2" charset="-78"/>
              </a:rPr>
              <a:t>است تمرکز بيشتری روی نسخ دارند</a:t>
            </a:r>
            <a:r>
              <a:rPr lang="en-US" dirty="0">
                <a:cs typeface="B Nazanin" pitchFamily="2" charset="-78"/>
              </a:rPr>
              <a:t>. </a:t>
            </a:r>
            <a:r>
              <a:rPr lang="ar-SA" dirty="0">
                <a:cs typeface="B Nazanin" pitchFamily="2" charset="-78"/>
              </a:rPr>
              <a:t>بنابراين حجم کاری زياد به تنهايي سبب بروز خطاهای دارويي نخواهد شد</a:t>
            </a:r>
            <a:r>
              <a:rPr lang="en-US" dirty="0">
                <a:cs typeface="B Nazanin" pitchFamily="2" charset="-78"/>
              </a:rPr>
              <a:t>.</a:t>
            </a:r>
          </a:p>
          <a:p>
            <a:pPr>
              <a:buNone/>
            </a:pPr>
            <a:r>
              <a:rPr lang="ar-SA" b="1" dirty="0">
                <a:cs typeface="B Nazanin" pitchFamily="2" charset="-78"/>
              </a:rPr>
              <a:t>راههای پيشگيری از خطاهای انسانی</a:t>
            </a:r>
            <a:endParaRPr lang="en-US" dirty="0">
              <a:cs typeface="B Nazanin" pitchFamily="2" charset="-78"/>
            </a:endParaRPr>
          </a:p>
          <a:p>
            <a:pPr>
              <a:buFont typeface="Wingdings" pitchFamily="2" charset="2"/>
              <a:buChar char="ü"/>
            </a:pPr>
            <a:r>
              <a:rPr lang="ar-SA" dirty="0">
                <a:cs typeface="B Nazanin" pitchFamily="2" charset="-78"/>
              </a:rPr>
              <a:t>تامين روشنايي مطلوب در داروخانه جهت جلوگيری از خستگي چشم ها</a:t>
            </a:r>
            <a:endParaRPr lang="en-US" dirty="0">
              <a:cs typeface="B Nazanin" pitchFamily="2" charset="-78"/>
            </a:endParaRPr>
          </a:p>
          <a:p>
            <a:pPr>
              <a:buFont typeface="Wingdings" pitchFamily="2" charset="2"/>
              <a:buChar char="ü"/>
            </a:pPr>
            <a:r>
              <a:rPr lang="ar-SA" dirty="0">
                <a:cs typeface="B Nazanin" pitchFamily="2" charset="-78"/>
              </a:rPr>
              <a:t>پرهيز از ايجاد سر و صداهای عمدی زياد</a:t>
            </a:r>
            <a:r>
              <a:rPr lang="en-US" dirty="0">
                <a:cs typeface="B Nazanin" pitchFamily="2" charset="-78"/>
              </a:rPr>
              <a:t> )</a:t>
            </a:r>
            <a:r>
              <a:rPr lang="ar-SA" dirty="0">
                <a:cs typeface="B Nazanin" pitchFamily="2" charset="-78"/>
              </a:rPr>
              <a:t>تلويزيون، موزيك و</a:t>
            </a:r>
            <a:r>
              <a:rPr lang="en-US" dirty="0">
                <a:cs typeface="B Nazanin" pitchFamily="2" charset="-78"/>
              </a:rPr>
              <a:t>...( </a:t>
            </a:r>
            <a:r>
              <a:rPr lang="ar-SA" dirty="0">
                <a:cs typeface="B Nazanin" pitchFamily="2" charset="-78"/>
              </a:rPr>
              <a:t>که سبب عدم تمرکز پرسنل داروخانه مي شود</a:t>
            </a:r>
            <a:r>
              <a:rPr lang="en-US" dirty="0">
                <a:cs typeface="B Nazanin" pitchFamily="2" charset="-78"/>
              </a:rPr>
              <a:t>.</a:t>
            </a:r>
          </a:p>
          <a:p>
            <a:pPr>
              <a:buFont typeface="Wingdings" pitchFamily="2" charset="2"/>
              <a:buChar char="ü"/>
            </a:pPr>
            <a:r>
              <a:rPr lang="ar-SA" dirty="0">
                <a:cs typeface="B Nazanin" pitchFamily="2" charset="-78"/>
              </a:rPr>
              <a:t>يادآوری و هشدار به داروسازان در مورد احتمال افزايش خطاهای دارويي در بعضي از ساعات که بطور معمول </a:t>
            </a:r>
            <a:r>
              <a:rPr lang="ar-SA" dirty="0" smtClean="0">
                <a:cs typeface="B Nazanin" pitchFamily="2" charset="-78"/>
              </a:rPr>
              <a:t>زمان</a:t>
            </a:r>
            <a:r>
              <a:rPr lang="en-US" dirty="0" smtClean="0">
                <a:cs typeface="B Nazanin" pitchFamily="2" charset="-78"/>
              </a:rPr>
              <a:t> </a:t>
            </a:r>
            <a:r>
              <a:rPr lang="ar-SA" dirty="0" smtClean="0">
                <a:cs typeface="B Nazanin" pitchFamily="2" charset="-78"/>
              </a:rPr>
              <a:t>استراحت </a:t>
            </a:r>
            <a:r>
              <a:rPr lang="ar-SA" dirty="0">
                <a:cs typeface="B Nazanin" pitchFamily="2" charset="-78"/>
              </a:rPr>
              <a:t>محسوب مي شوند مثل نيمه شب و يا ساعاتي از بعد از ظهر</a:t>
            </a:r>
            <a:r>
              <a:rPr lang="en-US" dirty="0">
                <a:cs typeface="B Nazanin" pitchFamily="2" charset="-78"/>
              </a:rPr>
              <a:t>.</a:t>
            </a:r>
          </a:p>
          <a:p>
            <a:pPr>
              <a:buFont typeface="Wingdings" pitchFamily="2" charset="2"/>
              <a:buChar char="ü"/>
            </a:pPr>
            <a:r>
              <a:rPr lang="ar-SA" dirty="0">
                <a:cs typeface="B Nazanin" pitchFamily="2" charset="-78"/>
              </a:rPr>
              <a:t>افزايش دانش و مهارت داروسازان</a:t>
            </a:r>
            <a:endParaRPr lang="en-US" dirty="0">
              <a:cs typeface="B Nazanin" pitchFamily="2" charset="-78"/>
            </a:endParaRPr>
          </a:p>
          <a:p>
            <a:pPr>
              <a:buFont typeface="Wingdings" pitchFamily="2" charset="2"/>
              <a:buChar char="ü"/>
            </a:pPr>
            <a:r>
              <a:rPr lang="ar-SA" dirty="0">
                <a:cs typeface="B Nazanin" pitchFamily="2" charset="-78"/>
              </a:rPr>
              <a:t>حضور دائم و نظارت دقيق داروساز در زمان های نسخه پيچي</a:t>
            </a:r>
            <a:endParaRPr lang="en-US" dirty="0">
              <a:cs typeface="B Nazanin" pitchFamily="2" charset="-78"/>
            </a:endParaRPr>
          </a:p>
        </p:txBody>
      </p:sp>
    </p:spTree>
    <p:extLst>
      <p:ext uri="{BB962C8B-B14F-4D97-AF65-F5344CB8AC3E}">
        <p14:creationId xmlns:p14="http://schemas.microsoft.com/office/powerpoint/2010/main" val="11063151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پیشگیری </a:t>
            </a:r>
            <a:endParaRPr lang="en-US" dirty="0"/>
          </a:p>
        </p:txBody>
      </p:sp>
      <p:sp>
        <p:nvSpPr>
          <p:cNvPr id="3" name="Content Placeholder 2"/>
          <p:cNvSpPr>
            <a:spLocks noGrp="1"/>
          </p:cNvSpPr>
          <p:nvPr>
            <p:ph idx="1"/>
          </p:nvPr>
        </p:nvSpPr>
        <p:spPr/>
        <p:txBody>
          <a:bodyPr/>
          <a:lstStyle/>
          <a:p>
            <a:pPr lvl="0" fontAlgn="base">
              <a:spcAft>
                <a:spcPct val="0"/>
              </a:spcAft>
              <a:buClr>
                <a:srgbClr val="000000"/>
              </a:buClr>
              <a:buNone/>
            </a:pPr>
            <a:r>
              <a:rPr lang="ar-SA" sz="2000" b="1" kern="0" dirty="0">
                <a:solidFill>
                  <a:srgbClr val="000000"/>
                </a:solidFill>
                <a:latin typeface="Arial"/>
                <a:cs typeface="B Nazanin" pitchFamily="2" charset="-78"/>
              </a:rPr>
              <a:t>عدم مشاوره با بيمار در هنگام تحويل دارو</a:t>
            </a:r>
            <a:r>
              <a:rPr lang="en-US" sz="2000" b="1" kern="0" dirty="0">
                <a:solidFill>
                  <a:srgbClr val="000000"/>
                </a:solidFill>
                <a:latin typeface="Arial"/>
                <a:cs typeface="B Nazanin" pitchFamily="2" charset="-78"/>
              </a:rPr>
              <a:t>:</a:t>
            </a:r>
            <a:endParaRPr lang="en-US" sz="2000" kern="0" dirty="0">
              <a:solidFill>
                <a:srgbClr val="000000"/>
              </a:solidFill>
              <a:latin typeface="Arial"/>
              <a:cs typeface="B Nazanin" pitchFamily="2" charset="-78"/>
            </a:endParaRPr>
          </a:p>
          <a:p>
            <a:pPr lvl="0" fontAlgn="base">
              <a:spcAft>
                <a:spcPct val="0"/>
              </a:spcAft>
              <a:buClr>
                <a:srgbClr val="000000"/>
              </a:buClr>
              <a:buNone/>
            </a:pPr>
            <a:r>
              <a:rPr lang="ar-SA" sz="2800" kern="0" dirty="0">
                <a:solidFill>
                  <a:srgbClr val="000000"/>
                </a:solidFill>
                <a:latin typeface="Arial"/>
                <a:cs typeface="B Nazanin" pitchFamily="2" charset="-78"/>
              </a:rPr>
              <a:t>در تحقيقي که در اين مورد انجام شد نتايج نشان دادند که بيشترين احتمال خطای دارويي در مرحله ی بررسي نهايي</a:t>
            </a:r>
            <a:r>
              <a:rPr lang="en-US" sz="2800" kern="0" dirty="0">
                <a:solidFill>
                  <a:srgbClr val="000000"/>
                </a:solidFill>
                <a:latin typeface="Arial"/>
                <a:cs typeface="B Nazanin" pitchFamily="2" charset="-78"/>
              </a:rPr>
              <a:t> </a:t>
            </a:r>
            <a:r>
              <a:rPr lang="ar-SA" sz="2800" kern="0" dirty="0">
                <a:solidFill>
                  <a:srgbClr val="000000"/>
                </a:solidFill>
                <a:latin typeface="Arial"/>
                <a:cs typeface="B Nazanin" pitchFamily="2" charset="-78"/>
              </a:rPr>
              <a:t>نسخه اتفاق مي افتد که در اين زمان ممکن است زنگ تلفني نابجا و يا درخواست خدمات از سوی ساير مشتريان سبب حواس</a:t>
            </a:r>
            <a:r>
              <a:rPr lang="en-US" sz="2800" kern="0" dirty="0">
                <a:solidFill>
                  <a:srgbClr val="000000"/>
                </a:solidFill>
                <a:latin typeface="Arial"/>
                <a:cs typeface="B Nazanin" pitchFamily="2" charset="-78"/>
              </a:rPr>
              <a:t> </a:t>
            </a:r>
            <a:r>
              <a:rPr lang="ar-SA" sz="2800" kern="0" dirty="0">
                <a:solidFill>
                  <a:srgbClr val="000000"/>
                </a:solidFill>
                <a:latin typeface="Arial"/>
                <a:cs typeface="B Nazanin" pitchFamily="2" charset="-78"/>
              </a:rPr>
              <a:t>پرتي داروساز شود</a:t>
            </a:r>
            <a:r>
              <a:rPr lang="en-US" sz="2800" kern="0" dirty="0">
                <a:solidFill>
                  <a:srgbClr val="000000"/>
                </a:solidFill>
                <a:latin typeface="Arial"/>
                <a:cs typeface="B Nazanin" pitchFamily="2" charset="-78"/>
              </a:rPr>
              <a:t>. </a:t>
            </a:r>
            <a:r>
              <a:rPr lang="ar-SA" sz="2800" kern="0" dirty="0">
                <a:solidFill>
                  <a:srgbClr val="000000"/>
                </a:solidFill>
                <a:latin typeface="Arial"/>
                <a:cs typeface="B Nazanin" pitchFamily="2" charset="-78"/>
              </a:rPr>
              <a:t>لذا پيشنهاد شده است تا قسمت بررسي نهايي نسخ در داروخانه از ساير قسمت ها تفکيك و اين قسمت</a:t>
            </a:r>
            <a:r>
              <a:rPr lang="en-US" sz="2800" kern="0" dirty="0">
                <a:solidFill>
                  <a:srgbClr val="000000"/>
                </a:solidFill>
                <a:latin typeface="Arial"/>
                <a:cs typeface="B Nazanin" pitchFamily="2" charset="-78"/>
              </a:rPr>
              <a:t> </a:t>
            </a:r>
            <a:r>
              <a:rPr lang="ar-SA" sz="2800" kern="0" dirty="0">
                <a:solidFill>
                  <a:srgbClr val="000000"/>
                </a:solidFill>
                <a:latin typeface="Arial"/>
                <a:cs typeface="B Nazanin" pitchFamily="2" charset="-78"/>
              </a:rPr>
              <a:t>بعنوان بخش مشاوره ی دارويي با بيمار طراحي شود</a:t>
            </a:r>
            <a:r>
              <a:rPr lang="en-US" sz="2800" kern="0" dirty="0">
                <a:solidFill>
                  <a:srgbClr val="000000"/>
                </a:solidFill>
                <a:latin typeface="Arial"/>
                <a:cs typeface="B Nazanin" pitchFamily="2" charset="-78"/>
              </a:rPr>
              <a:t>. </a:t>
            </a:r>
            <a:r>
              <a:rPr lang="ar-SA" sz="2800" kern="0" dirty="0">
                <a:solidFill>
                  <a:srgbClr val="000000"/>
                </a:solidFill>
                <a:latin typeface="Arial"/>
                <a:cs typeface="B Nazanin" pitchFamily="2" charset="-78"/>
              </a:rPr>
              <a:t>همچنين ساير کارکنان آموزش های لازم را در اين خصوص کسب</a:t>
            </a:r>
            <a:r>
              <a:rPr lang="en-US" sz="2800" kern="0" dirty="0">
                <a:solidFill>
                  <a:srgbClr val="000000"/>
                </a:solidFill>
                <a:latin typeface="Arial"/>
                <a:cs typeface="B Nazanin" pitchFamily="2" charset="-78"/>
              </a:rPr>
              <a:t> </a:t>
            </a:r>
            <a:r>
              <a:rPr lang="ar-SA" sz="2800" kern="0" dirty="0">
                <a:solidFill>
                  <a:srgbClr val="000000"/>
                </a:solidFill>
                <a:latin typeface="Arial"/>
                <a:cs typeface="B Nazanin" pitchFamily="2" charset="-78"/>
              </a:rPr>
              <a:t>نمايند که در زمان های حضور داروساز در قسمت مشاوره ی دارويي هيچ گونه مزاحمتي ايجاد نشود</a:t>
            </a:r>
            <a:r>
              <a:rPr lang="en-US" sz="2800" kern="0" dirty="0">
                <a:solidFill>
                  <a:srgbClr val="000000"/>
                </a:solidFill>
                <a:latin typeface="Arial"/>
                <a:cs typeface="B Nazanin" pitchFamily="2" charset="-78"/>
              </a:rPr>
              <a:t>.</a:t>
            </a:r>
          </a:p>
          <a:p>
            <a:endParaRPr lang="en-US" sz="2800" dirty="0"/>
          </a:p>
        </p:txBody>
      </p:sp>
    </p:spTree>
    <p:extLst>
      <p:ext uri="{BB962C8B-B14F-4D97-AF65-F5344CB8AC3E}">
        <p14:creationId xmlns:p14="http://schemas.microsoft.com/office/powerpoint/2010/main" val="3816446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پیشگیری </a:t>
            </a:r>
            <a:endParaRPr lang="en-US" dirty="0"/>
          </a:p>
        </p:txBody>
      </p:sp>
      <p:sp>
        <p:nvSpPr>
          <p:cNvPr id="3" name="Content Placeholder 2"/>
          <p:cNvSpPr>
            <a:spLocks noGrp="1"/>
          </p:cNvSpPr>
          <p:nvPr>
            <p:ph idx="1"/>
          </p:nvPr>
        </p:nvSpPr>
        <p:spPr/>
        <p:txBody>
          <a:bodyPr>
            <a:normAutofit/>
          </a:bodyPr>
          <a:lstStyle/>
          <a:p>
            <a:pPr lvl="0" algn="just">
              <a:buFont typeface="Wingdings" pitchFamily="2" charset="2"/>
              <a:buChar char="ü"/>
            </a:pPr>
            <a:r>
              <a:rPr lang="fa-IR" sz="2800" dirty="0">
                <a:solidFill>
                  <a:prstClr val="black"/>
                </a:solidFill>
                <a:cs typeface="B Nazanin" pitchFamily="2" charset="-78"/>
              </a:rPr>
              <a:t>مانیتورینگ مداوم پرستاران از نظر رعایت قانون </a:t>
            </a:r>
            <a:r>
              <a:rPr lang="en-US" sz="2800" dirty="0" smtClean="0">
                <a:solidFill>
                  <a:prstClr val="black"/>
                </a:solidFill>
                <a:cs typeface="B Nazanin" pitchFamily="2" charset="-78"/>
              </a:rPr>
              <a:t>8</a:t>
            </a:r>
            <a:r>
              <a:rPr lang="fa-IR" sz="2800" dirty="0" smtClean="0">
                <a:solidFill>
                  <a:prstClr val="black"/>
                </a:solidFill>
                <a:cs typeface="B Nazanin" pitchFamily="2" charset="-78"/>
              </a:rPr>
              <a:t>رایت، </a:t>
            </a:r>
            <a:endParaRPr lang="fa-IR" sz="2800" dirty="0">
              <a:solidFill>
                <a:prstClr val="black"/>
              </a:solidFill>
              <a:cs typeface="B Nazanin" pitchFamily="2" charset="-78"/>
            </a:endParaRPr>
          </a:p>
          <a:p>
            <a:pPr lvl="0" algn="just">
              <a:buFont typeface="Wingdings" pitchFamily="2" charset="2"/>
              <a:buChar char="ü"/>
            </a:pPr>
            <a:r>
              <a:rPr lang="fa-IR" sz="2800" dirty="0">
                <a:solidFill>
                  <a:prstClr val="black"/>
                </a:solidFill>
                <a:cs typeface="B Nazanin" pitchFamily="2" charset="-78"/>
              </a:rPr>
              <a:t>برنامه ریزی صحیح جهت شیفت های کاری به صورتی که شیفت ها طولانی و پشت سر هم نباشند،</a:t>
            </a:r>
          </a:p>
          <a:p>
            <a:pPr lvl="0" algn="just">
              <a:buFont typeface="Wingdings" pitchFamily="2" charset="2"/>
              <a:buChar char="ü"/>
            </a:pPr>
            <a:r>
              <a:rPr lang="fa-IR" sz="2800" dirty="0">
                <a:solidFill>
                  <a:prstClr val="black"/>
                </a:solidFill>
                <a:cs typeface="B Nazanin" pitchFamily="2" charset="-78"/>
              </a:rPr>
              <a:t>آماده سازی و تزریق دارو در زمان تجویز دارو توسط یک پرستار،</a:t>
            </a:r>
          </a:p>
          <a:p>
            <a:pPr lvl="0" algn="just">
              <a:buFont typeface="Wingdings" pitchFamily="2" charset="2"/>
              <a:buChar char="ü"/>
            </a:pPr>
            <a:r>
              <a:rPr lang="fa-IR" sz="2800" dirty="0">
                <a:solidFill>
                  <a:prstClr val="black"/>
                </a:solidFill>
                <a:cs typeface="B Nazanin" pitchFamily="2" charset="-78"/>
              </a:rPr>
              <a:t> انجام چک دوباره توسط دو پرستار در مورد داروهای پرخطر، </a:t>
            </a:r>
          </a:p>
          <a:p>
            <a:pPr lvl="0" algn="just">
              <a:buFont typeface="Wingdings" pitchFamily="2" charset="2"/>
              <a:buChar char="ü"/>
            </a:pPr>
            <a:r>
              <a:rPr lang="fa-IR" sz="2800" dirty="0">
                <a:solidFill>
                  <a:prstClr val="black"/>
                </a:solidFill>
                <a:cs typeface="B Nazanin" pitchFamily="2" charset="-78"/>
              </a:rPr>
              <a:t>برنامه ریزی جهت سیستم های گزارش دهی خطای دارویی،</a:t>
            </a:r>
          </a:p>
          <a:p>
            <a:pPr lvl="0" algn="just">
              <a:buFont typeface="Wingdings" pitchFamily="2" charset="2"/>
              <a:buChar char="ü"/>
            </a:pPr>
            <a:r>
              <a:rPr lang="fa-IR" sz="2800" dirty="0">
                <a:solidFill>
                  <a:prstClr val="black"/>
                </a:solidFill>
                <a:cs typeface="B Nazanin" pitchFamily="2" charset="-78"/>
              </a:rPr>
              <a:t> ایجاد محیط عاری از ترس و سرزنش جهت گزارش خطا و حتی تشویق افرادی که دچار خطا می شوند از جمله استراتژی های به کار گرفته شده در جهت کاهش خطاهای دارویی می با</a:t>
            </a:r>
            <a:endParaRPr lang="en-US" sz="2800" dirty="0"/>
          </a:p>
        </p:txBody>
      </p:sp>
    </p:spTree>
    <p:extLst>
      <p:ext uri="{BB962C8B-B14F-4D97-AF65-F5344CB8AC3E}">
        <p14:creationId xmlns:p14="http://schemas.microsoft.com/office/powerpoint/2010/main" val="1958578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توجه به مشخصات فردی بیمار جهت جلوکیری از خطا</a:t>
            </a:r>
            <a:endParaRPr lang="en-US" dirty="0"/>
          </a:p>
        </p:txBody>
      </p:sp>
      <p:sp>
        <p:nvSpPr>
          <p:cNvPr id="3" name="Content Placeholder 2"/>
          <p:cNvSpPr>
            <a:spLocks noGrp="1"/>
          </p:cNvSpPr>
          <p:nvPr>
            <p:ph idx="1"/>
          </p:nvPr>
        </p:nvSpPr>
        <p:spPr/>
        <p:txBody>
          <a:bodyPr/>
          <a:lstStyle/>
          <a:p>
            <a:pPr marL="0" indent="0" algn="just">
              <a:buNone/>
            </a:pPr>
            <a:r>
              <a:rPr lang="fa-IR" dirty="0">
                <a:cs typeface="B Nazanin" pitchFamily="2" charset="-78"/>
              </a:rPr>
              <a:t>دادن دارو به بیمار اشتباه</a:t>
            </a:r>
          </a:p>
          <a:p>
            <a:pPr marL="0" indent="0" algn="just">
              <a:buNone/>
            </a:pPr>
            <a:r>
              <a:rPr lang="fa-IR" dirty="0">
                <a:solidFill>
                  <a:srgbClr val="FF0000"/>
                </a:solidFill>
                <a:cs typeface="B Nazanin" pitchFamily="2" charset="-78"/>
              </a:rPr>
              <a:t>راهکار</a:t>
            </a:r>
          </a:p>
          <a:p>
            <a:pPr marL="0" indent="0" algn="just">
              <a:buNone/>
            </a:pPr>
            <a:r>
              <a:rPr lang="fa-IR" dirty="0">
                <a:cs typeface="B Nazanin" pitchFamily="2" charset="-78"/>
              </a:rPr>
              <a:t>استفاده از حداقل دو شناسه برای بیمار</a:t>
            </a:r>
          </a:p>
          <a:p>
            <a:pPr marL="0" indent="0" algn="just">
              <a:buNone/>
            </a:pPr>
            <a:r>
              <a:rPr lang="fa-IR" dirty="0">
                <a:cs typeface="B Nazanin" pitchFamily="2" charset="-78"/>
              </a:rPr>
              <a:t>توجه به خود اظهاری بیماری/ همراهان</a:t>
            </a:r>
          </a:p>
          <a:p>
            <a:pPr marL="0" indent="0" algn="just">
              <a:buNone/>
            </a:pPr>
            <a:r>
              <a:rPr lang="fa-IR" dirty="0">
                <a:cs typeface="B Nazanin" pitchFamily="2" charset="-78"/>
              </a:rPr>
              <a:t>آموزش همراهان در مورد ضرورت بستن دستبند </a:t>
            </a:r>
          </a:p>
          <a:p>
            <a:pPr marL="0" indent="0" algn="just">
              <a:buNone/>
            </a:pPr>
            <a:r>
              <a:rPr lang="fa-IR" dirty="0">
                <a:cs typeface="B Nazanin" pitchFamily="2" charset="-78"/>
              </a:rPr>
              <a:t>عدم استفاده از شماره تخت برای شناسایی </a:t>
            </a:r>
            <a:endParaRPr lang="en-US" dirty="0">
              <a:cs typeface="B Nazanin" pitchFamily="2" charset="-78"/>
            </a:endParaRPr>
          </a:p>
          <a:p>
            <a:endParaRPr lang="en-US" dirty="0"/>
          </a:p>
        </p:txBody>
      </p:sp>
    </p:spTree>
    <p:extLst>
      <p:ext uri="{BB962C8B-B14F-4D97-AF65-F5344CB8AC3E}">
        <p14:creationId xmlns:p14="http://schemas.microsoft.com/office/powerpoint/2010/main" val="21909693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توجه  به نام داروهای  مشابه </a:t>
            </a:r>
            <a:endParaRPr lang="en-US" dirty="0"/>
          </a:p>
        </p:txBody>
      </p:sp>
      <p:sp>
        <p:nvSpPr>
          <p:cNvPr id="3" name="Content Placeholder 2"/>
          <p:cNvSpPr>
            <a:spLocks noGrp="1"/>
          </p:cNvSpPr>
          <p:nvPr>
            <p:ph idx="1"/>
          </p:nvPr>
        </p:nvSpPr>
        <p:spPr/>
        <p:txBody>
          <a:bodyPr>
            <a:normAutofit lnSpcReduction="10000"/>
          </a:bodyPr>
          <a:lstStyle/>
          <a:p>
            <a:pPr marL="0" indent="0" algn="just">
              <a:buNone/>
            </a:pPr>
            <a:r>
              <a:rPr lang="fa-IR" dirty="0">
                <a:cs typeface="B Nazanin" pitchFamily="2" charset="-78"/>
              </a:rPr>
              <a:t>اگاهی:آگاهی از لیست  ونام داروها با شکل مشابه </a:t>
            </a:r>
          </a:p>
          <a:p>
            <a:pPr marL="0" indent="0" algn="just">
              <a:buNone/>
            </a:pPr>
            <a:r>
              <a:rPr lang="fa-IR" dirty="0">
                <a:cs typeface="B Nazanin" pitchFamily="2" charset="-78"/>
              </a:rPr>
              <a:t>برچسب گذاری زرد رنگ  برای مشخص بودن  داروهای  مشابه </a:t>
            </a:r>
          </a:p>
          <a:p>
            <a:pPr marL="0" indent="0" algn="just">
              <a:buNone/>
            </a:pPr>
            <a:r>
              <a:rPr lang="fa-IR" dirty="0">
                <a:cs typeface="B Nazanin" pitchFamily="2" charset="-78"/>
              </a:rPr>
              <a:t>اجرای قانون 8 رایت</a:t>
            </a:r>
          </a:p>
          <a:p>
            <a:pPr marL="0" indent="0" algn="just">
              <a:buNone/>
            </a:pPr>
            <a:r>
              <a:rPr lang="fa-IR" dirty="0">
                <a:cs typeface="B Nazanin" pitchFamily="2" charset="-78"/>
              </a:rPr>
              <a:t>داروهای مشابه دادن داروی ترازوسین به جای پرازو سین</a:t>
            </a:r>
          </a:p>
          <a:p>
            <a:pPr marL="0" indent="0" algn="just">
              <a:buNone/>
            </a:pPr>
            <a:r>
              <a:rPr lang="fa-IR" dirty="0">
                <a:cs typeface="B Nazanin" pitchFamily="2" charset="-78"/>
              </a:rPr>
              <a:t>ثبت اشتباه داروی آزیترومایسین  به جای اریترومایسین در کاردکس </a:t>
            </a:r>
          </a:p>
          <a:p>
            <a:pPr marL="0" indent="0" algn="just">
              <a:buNone/>
            </a:pPr>
            <a:r>
              <a:rPr lang="fa-IR" dirty="0">
                <a:cs typeface="B Nazanin" pitchFamily="2" charset="-78"/>
              </a:rPr>
              <a:t>تزریق داروی </a:t>
            </a:r>
            <a:r>
              <a:rPr lang="en-US" dirty="0">
                <a:cs typeface="B Nazanin" pitchFamily="2" charset="-78"/>
              </a:rPr>
              <a:t>TNG</a:t>
            </a:r>
            <a:r>
              <a:rPr lang="fa-IR" dirty="0">
                <a:cs typeface="B Nazanin" pitchFamily="2" charset="-78"/>
              </a:rPr>
              <a:t>به جای آپوتل</a:t>
            </a:r>
          </a:p>
          <a:p>
            <a:pPr marL="0" indent="0" algn="just">
              <a:buNone/>
            </a:pPr>
            <a:r>
              <a:rPr lang="fa-IR" sz="3600" dirty="0">
                <a:cs typeface="B Nazanin" pitchFamily="2" charset="-78"/>
              </a:rPr>
              <a:t>تزریق داروی </a:t>
            </a:r>
            <a:r>
              <a:rPr lang="en-US" sz="3600" dirty="0">
                <a:cs typeface="B Nazanin" pitchFamily="2" charset="-78"/>
              </a:rPr>
              <a:t>TNG</a:t>
            </a:r>
            <a:r>
              <a:rPr lang="fa-IR" sz="3600" dirty="0">
                <a:cs typeface="B Nazanin" pitchFamily="2" charset="-78"/>
              </a:rPr>
              <a:t>به جای دیازپام</a:t>
            </a:r>
          </a:p>
          <a:p>
            <a:pPr marL="0" indent="0" algn="just">
              <a:buNone/>
            </a:pPr>
            <a:endParaRPr lang="fa-IR" sz="3600" dirty="0"/>
          </a:p>
        </p:txBody>
      </p:sp>
    </p:spTree>
    <p:extLst>
      <p:ext uri="{BB962C8B-B14F-4D97-AF65-F5344CB8AC3E}">
        <p14:creationId xmlns:p14="http://schemas.microsoft.com/office/powerpoint/2010/main" val="978348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dirty="0" smtClean="0"/>
              <a:t>ارتباط موثر در زمان تحویل بیمار </a:t>
            </a:r>
            <a:endParaRPr lang="fa-IR" sz="2800" dirty="0"/>
          </a:p>
        </p:txBody>
      </p:sp>
      <p:sp>
        <p:nvSpPr>
          <p:cNvPr id="3" name="Content Placeholder 2"/>
          <p:cNvSpPr>
            <a:spLocks noGrp="1"/>
          </p:cNvSpPr>
          <p:nvPr>
            <p:ph idx="1"/>
          </p:nvPr>
        </p:nvSpPr>
        <p:spPr>
          <a:xfrm>
            <a:off x="611560" y="2857496"/>
            <a:ext cx="8229600" cy="4305379"/>
          </a:xfrm>
        </p:spPr>
        <p:txBody>
          <a:bodyPr>
            <a:normAutofit/>
          </a:bodyPr>
          <a:lstStyle/>
          <a:p>
            <a:pPr marL="0" indent="0" algn="just">
              <a:buNone/>
            </a:pPr>
            <a:r>
              <a:rPr lang="fa-IR" sz="2000" dirty="0" smtClean="0">
                <a:cs typeface="B Nazanin" pitchFamily="2" charset="-78"/>
              </a:rPr>
              <a:t> مشکل: عدم تحویل  وتحول  بر بالین بیمار </a:t>
            </a:r>
          </a:p>
          <a:p>
            <a:pPr marL="0" indent="0" algn="just">
              <a:buNone/>
            </a:pPr>
            <a:r>
              <a:rPr lang="fa-IR" sz="2000" dirty="0" smtClean="0">
                <a:cs typeface="B Nazanin" pitchFamily="2" charset="-78"/>
              </a:rPr>
              <a:t>تحویل ناقص </a:t>
            </a:r>
          </a:p>
          <a:p>
            <a:pPr marL="0" indent="0">
              <a:buNone/>
            </a:pPr>
            <a:r>
              <a:rPr lang="fa-IR" sz="2000" dirty="0" smtClean="0">
                <a:cs typeface="B Nazanin" pitchFamily="2" charset="-78"/>
              </a:rPr>
              <a:t>اطلاع رسانی  در زمان  و موقعیت  نابجا </a:t>
            </a:r>
          </a:p>
          <a:p>
            <a:pPr marL="0" indent="0">
              <a:buNone/>
            </a:pPr>
            <a:r>
              <a:rPr lang="fa-IR" sz="2000" dirty="0" smtClean="0">
                <a:cs typeface="B Nazanin" pitchFamily="2" charset="-78"/>
              </a:rPr>
              <a:t>راهکار </a:t>
            </a:r>
          </a:p>
          <a:p>
            <a:pPr marL="0" indent="0">
              <a:buNone/>
            </a:pPr>
            <a:r>
              <a:rPr lang="fa-IR" sz="2000" dirty="0" smtClean="0">
                <a:cs typeface="B Nazanin" pitchFamily="2" charset="-78"/>
              </a:rPr>
              <a:t>تحویل  </a:t>
            </a:r>
            <a:r>
              <a:rPr lang="fa-IR" sz="2000" dirty="0">
                <a:cs typeface="B Nazanin" pitchFamily="2" charset="-78"/>
              </a:rPr>
              <a:t>وتحول  بر بالین بیمار </a:t>
            </a:r>
            <a:r>
              <a:rPr lang="fa-IR" sz="2000" dirty="0" smtClean="0">
                <a:cs typeface="B Nazanin" pitchFamily="2" charset="-78"/>
              </a:rPr>
              <a:t> در تمام شیفت ها</a:t>
            </a:r>
          </a:p>
          <a:p>
            <a:pPr marL="0" indent="0">
              <a:buNone/>
            </a:pPr>
            <a:r>
              <a:rPr lang="fa-IR" sz="2000" dirty="0" smtClean="0">
                <a:cs typeface="B Nazanin" pitchFamily="2" charset="-78"/>
              </a:rPr>
              <a:t>رعایت اصول ارتباط صخیح وموثر</a:t>
            </a:r>
            <a:endParaRPr lang="fa-IR" sz="2000" dirty="0">
              <a:cs typeface="B Nazanin" pitchFamily="2" charset="-78"/>
            </a:endParaRPr>
          </a:p>
        </p:txBody>
      </p:sp>
    </p:spTree>
    <p:extLst>
      <p:ext uri="{BB962C8B-B14F-4D97-AF65-F5344CB8AC3E}">
        <p14:creationId xmlns:p14="http://schemas.microsoft.com/office/powerpoint/2010/main" val="22844243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20888"/>
            <a:ext cx="9266238" cy="507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fa-IR" dirty="0" smtClean="0"/>
              <a:t>مشکل: عدم برچسب گذاری  محلول ها والکترو لیت ها غلیظ </a:t>
            </a:r>
            <a:br>
              <a:rPr lang="fa-IR" dirty="0" smtClean="0"/>
            </a:br>
            <a:endParaRPr lang="fa-IR" dirty="0"/>
          </a:p>
        </p:txBody>
      </p:sp>
      <p:sp>
        <p:nvSpPr>
          <p:cNvPr id="3" name="Content Placeholder 2"/>
          <p:cNvSpPr>
            <a:spLocks noGrp="1"/>
          </p:cNvSpPr>
          <p:nvPr>
            <p:ph idx="1"/>
          </p:nvPr>
        </p:nvSpPr>
        <p:spPr/>
        <p:txBody>
          <a:bodyPr>
            <a:normAutofit/>
          </a:bodyPr>
          <a:lstStyle/>
          <a:p>
            <a:pPr algn="just"/>
            <a:endParaRPr lang="fa-IR" sz="2400" dirty="0" smtClean="0"/>
          </a:p>
          <a:p>
            <a:pPr algn="just"/>
            <a:r>
              <a:rPr lang="fa-IR" sz="2400" dirty="0" smtClean="0"/>
              <a:t>عدم جدا سازی  پتاسیم از سایر داروها</a:t>
            </a:r>
          </a:p>
          <a:p>
            <a:pPr algn="just"/>
            <a:r>
              <a:rPr lang="fa-IR" sz="2400" dirty="0" smtClean="0"/>
              <a:t>عدم کنترل غلظت   ودوز محلول های  الکترولیت  غلیظ توسط دو کارشناس</a:t>
            </a:r>
          </a:p>
          <a:p>
            <a:pPr algn="just"/>
            <a:r>
              <a:rPr lang="fa-IR" sz="2400" dirty="0" smtClean="0"/>
              <a:t>نمونه خطا </a:t>
            </a:r>
          </a:p>
          <a:p>
            <a:pPr algn="just"/>
            <a:r>
              <a:rPr lang="fa-IR" sz="2400" dirty="0" smtClean="0"/>
              <a:t>تزریق پتاسیم به جای مترونیدازول</a:t>
            </a:r>
          </a:p>
          <a:p>
            <a:pPr algn="just"/>
            <a:r>
              <a:rPr lang="fa-IR" sz="2400" dirty="0" smtClean="0"/>
              <a:t>اضافه کردن پتاسیم به سرم قبل از عمل جراحی</a:t>
            </a:r>
          </a:p>
          <a:p>
            <a:pPr algn="just"/>
            <a:r>
              <a:rPr lang="fa-IR" sz="2400" dirty="0"/>
              <a:t> </a:t>
            </a:r>
            <a:r>
              <a:rPr lang="fa-IR" sz="2400" dirty="0" smtClean="0"/>
              <a:t>راهکار </a:t>
            </a:r>
          </a:p>
          <a:p>
            <a:pPr algn="just"/>
            <a:r>
              <a:rPr lang="fa-IR" sz="2400" dirty="0" smtClean="0"/>
              <a:t>برچسب گذاری  رنگ محلول ها  و الکترولیت  غلیظ</a:t>
            </a:r>
          </a:p>
          <a:p>
            <a:pPr algn="just"/>
            <a:r>
              <a:rPr lang="fa-IR" sz="2400" dirty="0" smtClean="0"/>
              <a:t>جدا سازی پتاسیم از سایر داروها  وکنترل ونظارت دوپرستار  در حین کنترل دستورات  وحین آماده سازی </a:t>
            </a:r>
            <a:endParaRPr lang="fa-IR" sz="2400" dirty="0"/>
          </a:p>
          <a:p>
            <a:pPr marL="0" indent="0" algn="just">
              <a:buNone/>
            </a:pPr>
            <a:endParaRPr lang="fa-IR" sz="2400" dirty="0" smtClean="0"/>
          </a:p>
        </p:txBody>
      </p:sp>
    </p:spTree>
    <p:extLst>
      <p:ext uri="{BB962C8B-B14F-4D97-AF65-F5344CB8AC3E}">
        <p14:creationId xmlns:p14="http://schemas.microsoft.com/office/powerpoint/2010/main" val="18356751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i="1" dirty="0">
                <a:cs typeface="B Nazanin" pitchFamily="2" charset="-78"/>
              </a:rPr>
              <a:t>انسان برکه ای است که بدون تغییر مداوم، مرداب خواهد شد</a:t>
            </a:r>
            <a:endParaRPr lang="en-US" dirty="0"/>
          </a:p>
        </p:txBody>
      </p:sp>
      <p:pic>
        <p:nvPicPr>
          <p:cNvPr id="4" name="Content Placeholder 3"/>
          <p:cNvPicPr>
            <a:picLocks noGrp="1" noChangeAspect="1"/>
          </p:cNvPicPr>
          <p:nvPr>
            <p:ph idx="1"/>
          </p:nvPr>
        </p:nvPicPr>
        <p:blipFill>
          <a:blip r:embed="rId2"/>
          <a:stretch>
            <a:fillRect/>
          </a:stretch>
        </p:blipFill>
        <p:spPr>
          <a:xfrm>
            <a:off x="609256" y="2070802"/>
            <a:ext cx="7925487" cy="3584759"/>
          </a:xfrm>
          <a:prstGeom prst="rect">
            <a:avLst/>
          </a:prstGeom>
        </p:spPr>
      </p:pic>
    </p:spTree>
    <p:extLst>
      <p:ext uri="{BB962C8B-B14F-4D97-AF65-F5344CB8AC3E}">
        <p14:creationId xmlns:p14="http://schemas.microsoft.com/office/powerpoint/2010/main" val="3269285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به عنوان پرستار  </a:t>
            </a:r>
            <a:endParaRPr lang="en-US" dirty="0"/>
          </a:p>
        </p:txBody>
      </p:sp>
      <p:sp>
        <p:nvSpPr>
          <p:cNvPr id="3" name="Content Placeholder 2"/>
          <p:cNvSpPr>
            <a:spLocks noGrp="1"/>
          </p:cNvSpPr>
          <p:nvPr>
            <p:ph idx="1"/>
          </p:nvPr>
        </p:nvSpPr>
        <p:spPr/>
        <p:txBody>
          <a:bodyPr/>
          <a:lstStyle/>
          <a:p>
            <a:pPr marL="514350" indent="-514350" algn="justLow">
              <a:buFont typeface="+mj-lt"/>
              <a:buAutoNum type="arabicPeriod"/>
            </a:pPr>
            <a:r>
              <a:rPr lang="fa-IR" dirty="0">
                <a:cs typeface="B Homa" panose="00000400000000000000" pitchFamily="2" charset="-78"/>
              </a:rPr>
              <a:t>مهم ترین و شایع ترین خطاهای بیمارستان محل خدمت خود را بیان کنید؟</a:t>
            </a:r>
          </a:p>
          <a:p>
            <a:pPr marL="514350" indent="-514350" algn="justLow">
              <a:buFont typeface="+mj-lt"/>
              <a:buAutoNum type="arabicPeriod"/>
            </a:pPr>
            <a:r>
              <a:rPr lang="fa-IR" dirty="0">
                <a:cs typeface="B Homa" panose="00000400000000000000" pitchFamily="2" charset="-78"/>
              </a:rPr>
              <a:t>عمده ترین گروه ارایه کننده ی خدمات درمانی و مراقبتی که خطاها را گزارش می کنند شامل چه کسانی هستند؟</a:t>
            </a:r>
          </a:p>
          <a:p>
            <a:pPr marL="514350" indent="-514350" algn="justLow">
              <a:buFont typeface="+mj-lt"/>
              <a:buAutoNum type="arabicPeriod"/>
            </a:pPr>
            <a:r>
              <a:rPr lang="fa-IR" dirty="0">
                <a:cs typeface="B Homa" panose="00000400000000000000" pitchFamily="2" charset="-78"/>
              </a:rPr>
              <a:t>آیا تا کنون شاهد وقوع خطا در بیمارستان خود بوده اید؟</a:t>
            </a:r>
          </a:p>
          <a:p>
            <a:pPr marL="514350" indent="-514350" algn="justLow">
              <a:buFont typeface="+mj-lt"/>
              <a:buAutoNum type="arabicPeriod"/>
            </a:pPr>
            <a:r>
              <a:rPr lang="fa-IR" dirty="0">
                <a:cs typeface="B Homa" panose="00000400000000000000" pitchFamily="2" charset="-78"/>
              </a:rPr>
              <a:t>آیا تا کنون خطایی را گزارش کرده اید؟</a:t>
            </a:r>
          </a:p>
          <a:p>
            <a:endParaRPr lang="en-US" dirty="0"/>
          </a:p>
        </p:txBody>
      </p:sp>
    </p:spTree>
    <p:extLst>
      <p:ext uri="{BB962C8B-B14F-4D97-AF65-F5344CB8AC3E}">
        <p14:creationId xmlns:p14="http://schemas.microsoft.com/office/powerpoint/2010/main" val="40538323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08920"/>
            <a:ext cx="9266238" cy="189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18319" y="1052736"/>
            <a:ext cx="8229600" cy="1143000"/>
          </a:xfrm>
        </p:spPr>
        <p:txBody>
          <a:bodyPr>
            <a:normAutofit/>
          </a:bodyPr>
          <a:lstStyle/>
          <a:p>
            <a:r>
              <a:rPr lang="fa-IR"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B Nazanin" pitchFamily="2" charset="-78"/>
              </a:rPr>
              <a:t>پیامد خطای دارویی</a:t>
            </a:r>
            <a:endParaRPr lang="fa-IR" sz="2400" b="1" dirty="0">
              <a:solidFill>
                <a:srgbClr val="FF0000"/>
              </a:solidFill>
              <a:cs typeface="+mn-cs"/>
            </a:endParaRPr>
          </a:p>
        </p:txBody>
      </p:sp>
      <p:sp>
        <p:nvSpPr>
          <p:cNvPr id="3" name="Content Placeholder 2"/>
          <p:cNvSpPr>
            <a:spLocks noGrp="1"/>
          </p:cNvSpPr>
          <p:nvPr>
            <p:ph idx="1"/>
          </p:nvPr>
        </p:nvSpPr>
        <p:spPr>
          <a:xfrm>
            <a:off x="571472" y="3214686"/>
            <a:ext cx="8229600" cy="4525963"/>
          </a:xfrm>
        </p:spPr>
        <p:txBody>
          <a:bodyPr>
            <a:normAutofit/>
          </a:bodyPr>
          <a:lstStyle/>
          <a:p>
            <a:pPr marL="0" indent="0" algn="just">
              <a:buNone/>
            </a:pPr>
            <a:r>
              <a:rPr lang="fa-IR" sz="2000" dirty="0">
                <a:cs typeface="B Nazanin" pitchFamily="2" charset="-78"/>
              </a:rPr>
              <a:t>خطاهای دارویی پیامدهای مختلفی را به دنبال دارد از جمله این که می تواند به افزایش </a:t>
            </a:r>
            <a:r>
              <a:rPr lang="fa-IR" sz="2000" dirty="0" smtClean="0">
                <a:cs typeface="B Nazanin" pitchFamily="2" charset="-78"/>
              </a:rPr>
              <a:t>مرگ </a:t>
            </a:r>
            <a:r>
              <a:rPr lang="fa-IR" sz="2000" dirty="0">
                <a:cs typeface="B Nazanin" pitchFamily="2" charset="-78"/>
              </a:rPr>
              <a:t>و میر بیماران، طول مدت بستری و هزینه ها گردد. بروز چنین اشتباهاتی هم چنین موجب سلب اعتماد و به دنبال آن نارضایتی بیماران از سیستم های ارایه دهنده خدمات </a:t>
            </a:r>
            <a:r>
              <a:rPr lang="fa-IR" sz="2000" dirty="0" smtClean="0">
                <a:cs typeface="B Nazanin" pitchFamily="2" charset="-78"/>
              </a:rPr>
              <a:t>سلامت </a:t>
            </a:r>
            <a:r>
              <a:rPr lang="fa-IR" sz="2000" dirty="0">
                <a:cs typeface="B Nazanin" pitchFamily="2" charset="-78"/>
              </a:rPr>
              <a:t>می شود و می تواند منجر به ایجاد استرس و تعارضات اخلاقی برای پرستاران </a:t>
            </a:r>
            <a:r>
              <a:rPr lang="fa-IR" sz="2000" dirty="0" smtClean="0">
                <a:cs typeface="B Nazanin" pitchFamily="2" charset="-78"/>
              </a:rPr>
              <a:t>گردد.</a:t>
            </a:r>
            <a:endParaRPr lang="en-US" sz="2000" dirty="0">
              <a:cs typeface="B Nazanin" pitchFamily="2" charset="-78"/>
            </a:endParaRPr>
          </a:p>
          <a:p>
            <a:pPr marL="0" indent="0" algn="just">
              <a:buNone/>
            </a:pPr>
            <a:endParaRPr lang="fa-IR" sz="2400" dirty="0"/>
          </a:p>
        </p:txBody>
      </p:sp>
    </p:spTree>
    <p:extLst>
      <p:ext uri="{BB962C8B-B14F-4D97-AF65-F5344CB8AC3E}">
        <p14:creationId xmlns:p14="http://schemas.microsoft.com/office/powerpoint/2010/main" val="6899670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28596" y="3071810"/>
            <a:ext cx="8229600" cy="4525963"/>
          </a:xfrm>
        </p:spPr>
        <p:txBody>
          <a:bodyPr>
            <a:normAutofit/>
          </a:bodyPr>
          <a:lstStyle/>
          <a:p>
            <a:pPr marL="0" indent="0" algn="just">
              <a:buNone/>
            </a:pPr>
            <a:r>
              <a:rPr lang="fa-IR" sz="2400" dirty="0"/>
              <a:t> </a:t>
            </a:r>
            <a:r>
              <a:rPr lang="fa-IR" sz="2000" dirty="0">
                <a:cs typeface="B Nazanin" pitchFamily="2" charset="-78"/>
              </a:rPr>
              <a:t>با وجود </a:t>
            </a:r>
            <a:r>
              <a:rPr lang="fa-IR" sz="2000" dirty="0" smtClean="0">
                <a:cs typeface="B Nazanin" pitchFamily="2" charset="-78"/>
              </a:rPr>
              <a:t>این که </a:t>
            </a:r>
            <a:r>
              <a:rPr lang="fa-IR" sz="2000" dirty="0">
                <a:cs typeface="B Nazanin" pitchFamily="2" charset="-78"/>
              </a:rPr>
              <a:t>اجرای دستورات دارویی از وظایف متداول و پرخطر پرستاری محسوب می شود و بیماران قربانیان واقعی خطای دارویی هستند، </a:t>
            </a:r>
            <a:r>
              <a:rPr lang="fa-IR" sz="2000" dirty="0" smtClean="0">
                <a:cs typeface="B Nazanin" pitchFamily="2" charset="-78"/>
              </a:rPr>
              <a:t>پرستاران </a:t>
            </a:r>
            <a:r>
              <a:rPr lang="fa-IR" sz="2000" dirty="0">
                <a:cs typeface="B Nazanin" pitchFamily="2" charset="-78"/>
              </a:rPr>
              <a:t>نیز از این قضیه متأثر خواهند شد و مشکلات قانونی را برای آن ها در پی خواهد داشت که باعث اختلال در کار و زندگی </a:t>
            </a:r>
            <a:r>
              <a:rPr lang="fa-IR" sz="2000" dirty="0" smtClean="0">
                <a:cs typeface="B Nazanin" pitchFamily="2" charset="-78"/>
              </a:rPr>
              <a:t>پرستاران </a:t>
            </a:r>
            <a:r>
              <a:rPr lang="fa-IR" sz="2000" dirty="0">
                <a:cs typeface="B Nazanin" pitchFamily="2" charset="-78"/>
              </a:rPr>
              <a:t>خواهد شد و </a:t>
            </a:r>
            <a:r>
              <a:rPr lang="fa-IR" sz="2000" dirty="0" smtClean="0">
                <a:cs typeface="B Nazanin" pitchFamily="2" charset="-78"/>
              </a:rPr>
              <a:t>حتی ایده ترک شغل را برای تعدادی از پرستاران در پی خواهد داشت.</a:t>
            </a:r>
            <a:endParaRPr lang="fa-IR" sz="2400" dirty="0" smtClean="0">
              <a:cs typeface="B Nazanin" pitchFamily="2" charset="-78"/>
            </a:endParaRPr>
          </a:p>
          <a:p>
            <a:pPr marL="0" indent="0" algn="just">
              <a:buNone/>
            </a:pPr>
            <a:r>
              <a:rPr lang="fa-IR" sz="2400" dirty="0" smtClean="0"/>
              <a:t> </a:t>
            </a:r>
            <a:endParaRPr lang="fa-IR" sz="2400" dirty="0"/>
          </a:p>
        </p:txBody>
      </p:sp>
    </p:spTree>
    <p:extLst>
      <p:ext uri="{BB962C8B-B14F-4D97-AF65-F5344CB8AC3E}">
        <p14:creationId xmlns:p14="http://schemas.microsoft.com/office/powerpoint/2010/main" val="31116662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26328" y="2538264"/>
            <a:ext cx="9266238" cy="104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91991" y="899964"/>
            <a:ext cx="8229600" cy="1143000"/>
          </a:xfrm>
        </p:spPr>
        <p:txBody>
          <a:bodyPr>
            <a:noAutofit/>
          </a:bodyPr>
          <a:lstStyle/>
          <a:p>
            <a:r>
              <a:rPr lang="fa-IR"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B Nazanin" pitchFamily="2" charset="-78"/>
              </a:rPr>
              <a:t>راهکارهای پیشگیرانه</a:t>
            </a:r>
            <a:endParaRPr lang="fa-IR" sz="2400" b="1" dirty="0">
              <a:solidFill>
                <a:srgbClr val="FF0000"/>
              </a:solidFill>
              <a:cs typeface="+mn-cs"/>
            </a:endParaRPr>
          </a:p>
        </p:txBody>
      </p:sp>
      <p:sp>
        <p:nvSpPr>
          <p:cNvPr id="3" name="Content Placeholder 2"/>
          <p:cNvSpPr>
            <a:spLocks noGrp="1"/>
          </p:cNvSpPr>
          <p:nvPr>
            <p:ph idx="1"/>
          </p:nvPr>
        </p:nvSpPr>
        <p:spPr>
          <a:xfrm>
            <a:off x="491991" y="2857496"/>
            <a:ext cx="8229600" cy="3972336"/>
          </a:xfrm>
        </p:spPr>
        <p:txBody>
          <a:bodyPr>
            <a:noAutofit/>
          </a:bodyPr>
          <a:lstStyle/>
          <a:p>
            <a:pPr algn="just">
              <a:buFont typeface="Wingdings" pitchFamily="2" charset="2"/>
              <a:buChar char="ü"/>
            </a:pPr>
            <a:r>
              <a:rPr lang="fa-IR" sz="2000" dirty="0">
                <a:cs typeface="B Nazanin" pitchFamily="2" charset="-78"/>
              </a:rPr>
              <a:t>مانیتورینگ مداوم پرستاران از نظر رعایت قانون 5 صحیح، </a:t>
            </a:r>
            <a:endParaRPr lang="fa-IR" sz="2000" dirty="0" smtClean="0">
              <a:cs typeface="B Nazanin" pitchFamily="2" charset="-78"/>
            </a:endParaRPr>
          </a:p>
          <a:p>
            <a:pPr algn="just">
              <a:buFont typeface="Wingdings" pitchFamily="2" charset="2"/>
              <a:buChar char="ü"/>
            </a:pPr>
            <a:r>
              <a:rPr lang="fa-IR" sz="2000" dirty="0" smtClean="0">
                <a:cs typeface="B Nazanin" pitchFamily="2" charset="-78"/>
              </a:rPr>
              <a:t>برنامه </a:t>
            </a:r>
            <a:r>
              <a:rPr lang="fa-IR" sz="2000" dirty="0">
                <a:cs typeface="B Nazanin" pitchFamily="2" charset="-78"/>
              </a:rPr>
              <a:t>ریزی صحیح جهت شیفت های کاری به صورتی که شیفت ها طولانی و پشت سر هم </a:t>
            </a:r>
            <a:r>
              <a:rPr lang="fa-IR" sz="2000" dirty="0" smtClean="0">
                <a:cs typeface="B Nazanin" pitchFamily="2" charset="-78"/>
              </a:rPr>
              <a:t>نباشند،</a:t>
            </a:r>
          </a:p>
          <a:p>
            <a:pPr algn="just">
              <a:buFont typeface="Wingdings" pitchFamily="2" charset="2"/>
              <a:buChar char="ü"/>
            </a:pPr>
            <a:r>
              <a:rPr lang="fa-IR" sz="2000" dirty="0" smtClean="0">
                <a:cs typeface="B Nazanin" pitchFamily="2" charset="-78"/>
              </a:rPr>
              <a:t>آماده </a:t>
            </a:r>
            <a:r>
              <a:rPr lang="fa-IR" sz="2000" dirty="0">
                <a:cs typeface="B Nazanin" pitchFamily="2" charset="-78"/>
              </a:rPr>
              <a:t>سازی و تزریق دارو در زمان تجویز دارو توسط یک پرستار</a:t>
            </a:r>
            <a:r>
              <a:rPr lang="fa-IR" sz="2000" dirty="0" smtClean="0">
                <a:cs typeface="B Nazanin" pitchFamily="2" charset="-78"/>
              </a:rPr>
              <a:t>،</a:t>
            </a:r>
          </a:p>
          <a:p>
            <a:pPr algn="just">
              <a:buFont typeface="Wingdings" pitchFamily="2" charset="2"/>
              <a:buChar char="ü"/>
            </a:pPr>
            <a:r>
              <a:rPr lang="fa-IR" sz="2000" dirty="0" smtClean="0">
                <a:cs typeface="B Nazanin" pitchFamily="2" charset="-78"/>
              </a:rPr>
              <a:t> </a:t>
            </a:r>
            <a:r>
              <a:rPr lang="fa-IR" sz="2000" dirty="0">
                <a:cs typeface="B Nazanin" pitchFamily="2" charset="-78"/>
              </a:rPr>
              <a:t>انجام چک دوباره توسط دو پرستار در مورد داروهای </a:t>
            </a:r>
            <a:r>
              <a:rPr lang="fa-IR" sz="2000" dirty="0" smtClean="0">
                <a:cs typeface="B Nazanin" pitchFamily="2" charset="-78"/>
              </a:rPr>
              <a:t>پرخطر، </a:t>
            </a:r>
          </a:p>
          <a:p>
            <a:pPr algn="just">
              <a:buFont typeface="Wingdings" pitchFamily="2" charset="2"/>
              <a:buChar char="ü"/>
            </a:pPr>
            <a:r>
              <a:rPr lang="fa-IR" sz="2000" dirty="0" smtClean="0">
                <a:cs typeface="B Nazanin" pitchFamily="2" charset="-78"/>
              </a:rPr>
              <a:t>برنامه </a:t>
            </a:r>
            <a:r>
              <a:rPr lang="fa-IR" sz="2000" dirty="0">
                <a:cs typeface="B Nazanin" pitchFamily="2" charset="-78"/>
              </a:rPr>
              <a:t>ریزی جهت سیستم های گزارش دهی خطای دارویی</a:t>
            </a:r>
            <a:r>
              <a:rPr lang="fa-IR" sz="2000" dirty="0" smtClean="0">
                <a:cs typeface="B Nazanin" pitchFamily="2" charset="-78"/>
              </a:rPr>
              <a:t>،</a:t>
            </a:r>
          </a:p>
          <a:p>
            <a:pPr algn="just">
              <a:buFont typeface="Wingdings" pitchFamily="2" charset="2"/>
              <a:buChar char="ü"/>
            </a:pPr>
            <a:r>
              <a:rPr lang="fa-IR" sz="2000" dirty="0" smtClean="0">
                <a:cs typeface="B Nazanin" pitchFamily="2" charset="-78"/>
              </a:rPr>
              <a:t> </a:t>
            </a:r>
            <a:r>
              <a:rPr lang="fa-IR" sz="2000" dirty="0">
                <a:cs typeface="B Nazanin" pitchFamily="2" charset="-78"/>
              </a:rPr>
              <a:t>ایجاد محیط عاری از ترس و سرزنش جهت گزارش خطا و حتی تشویق افرادی که دچار خطا می شوند از جمله استراتژی های به کار گرفته شده در جهت کاهش خطاهای دارویی می </a:t>
            </a:r>
            <a:r>
              <a:rPr lang="fa-IR" sz="2000" dirty="0" smtClean="0">
                <a:cs typeface="B Nazanin" pitchFamily="2" charset="-78"/>
              </a:rPr>
              <a:t>باشد.</a:t>
            </a:r>
            <a:endParaRPr lang="en-US" sz="2000" dirty="0" smtClean="0">
              <a:cs typeface="B Nazanin" pitchFamily="2" charset="-78"/>
            </a:endParaRPr>
          </a:p>
        </p:txBody>
      </p:sp>
    </p:spTree>
    <p:extLst>
      <p:ext uri="{BB962C8B-B14F-4D97-AF65-F5344CB8AC3E}">
        <p14:creationId xmlns:p14="http://schemas.microsoft.com/office/powerpoint/2010/main" val="27628166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72" y="-19040"/>
            <a:ext cx="9266238" cy="30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References</a:t>
            </a:r>
            <a:endParaRPr lang="fa-IR" dirty="0"/>
          </a:p>
        </p:txBody>
      </p:sp>
      <p:sp>
        <p:nvSpPr>
          <p:cNvPr id="3" name="Content Placeholder 2"/>
          <p:cNvSpPr>
            <a:spLocks noGrp="1"/>
          </p:cNvSpPr>
          <p:nvPr>
            <p:ph idx="1"/>
          </p:nvPr>
        </p:nvSpPr>
        <p:spPr/>
        <p:txBody>
          <a:bodyPr>
            <a:normAutofit/>
          </a:bodyPr>
          <a:lstStyle/>
          <a:p>
            <a:pPr marL="0" indent="0" algn="l">
              <a:buNone/>
            </a:pPr>
            <a:r>
              <a:rPr lang="fa-IR" sz="2200" dirty="0">
                <a:cs typeface="+mj-cs"/>
              </a:rPr>
              <a:t> </a:t>
            </a:r>
            <a:endParaRPr lang="en-US" sz="2200" dirty="0">
              <a:cs typeface="+mj-cs"/>
            </a:endParaRPr>
          </a:p>
          <a:p>
            <a:pPr marL="0" indent="0" algn="l" rtl="0">
              <a:buNone/>
            </a:pPr>
            <a:r>
              <a:rPr lang="en-US" sz="2200" dirty="0" err="1" smtClean="0">
                <a:cs typeface="+mj-cs"/>
              </a:rPr>
              <a:t>Anoosheh</a:t>
            </a:r>
            <a:r>
              <a:rPr lang="en-US" sz="2200" dirty="0" smtClean="0">
                <a:cs typeface="+mj-cs"/>
              </a:rPr>
              <a:t> M, </a:t>
            </a:r>
            <a:r>
              <a:rPr lang="en-US" sz="2200" dirty="0" err="1" smtClean="0">
                <a:cs typeface="+mj-cs"/>
              </a:rPr>
              <a:t>Ahmadi</a:t>
            </a:r>
            <a:r>
              <a:rPr lang="en-US" sz="2200" dirty="0" smtClean="0">
                <a:cs typeface="+mj-cs"/>
              </a:rPr>
              <a:t> F, </a:t>
            </a:r>
            <a:r>
              <a:rPr lang="en-US" sz="2200" dirty="0" err="1" smtClean="0">
                <a:cs typeface="+mj-cs"/>
              </a:rPr>
              <a:t>Faghihzadeh</a:t>
            </a:r>
            <a:r>
              <a:rPr lang="en-US" sz="2200" dirty="0" smtClean="0">
                <a:cs typeface="+mj-cs"/>
              </a:rPr>
              <a:t> S, </a:t>
            </a:r>
            <a:r>
              <a:rPr lang="en-US" sz="2200" dirty="0" err="1" smtClean="0">
                <a:cs typeface="+mj-cs"/>
              </a:rPr>
              <a:t>Vaismoradi</a:t>
            </a:r>
            <a:r>
              <a:rPr lang="en-US" sz="2200" dirty="0" smtClean="0">
                <a:cs typeface="+mj-cs"/>
              </a:rPr>
              <a:t> M. 2008. Causes     </a:t>
            </a:r>
          </a:p>
          <a:p>
            <a:pPr marL="0" indent="0" algn="l" rtl="0">
              <a:buNone/>
            </a:pPr>
            <a:r>
              <a:rPr lang="en-US" sz="2200" dirty="0" smtClean="0">
                <a:cs typeface="+mj-cs"/>
              </a:rPr>
              <a:t>     and management of nursing practice errors: A questionnaire survey   </a:t>
            </a:r>
          </a:p>
          <a:p>
            <a:pPr marL="0" indent="0" algn="l" rtl="0">
              <a:buNone/>
            </a:pPr>
            <a:r>
              <a:rPr lang="en-US" sz="2200" dirty="0">
                <a:cs typeface="+mj-cs"/>
              </a:rPr>
              <a:t> </a:t>
            </a:r>
            <a:r>
              <a:rPr lang="en-US" sz="2200" dirty="0" smtClean="0">
                <a:cs typeface="+mj-cs"/>
              </a:rPr>
              <a:t>     of hospital nurses in Iran. International  Nursing Review, 288- 295.</a:t>
            </a:r>
          </a:p>
          <a:p>
            <a:pPr marL="0" indent="0" algn="l" rtl="0">
              <a:buNone/>
            </a:pPr>
            <a:r>
              <a:rPr lang="en-US" sz="2200" dirty="0" smtClean="0">
                <a:cs typeface="+mj-cs"/>
              </a:rPr>
              <a:t>Burns </a:t>
            </a:r>
            <a:r>
              <a:rPr lang="en-US" sz="2200" dirty="0">
                <a:cs typeface="+mj-cs"/>
              </a:rPr>
              <a:t>N, Grove S. 2008. Understanding Nursing Research. 4</a:t>
            </a:r>
            <a:r>
              <a:rPr lang="en-US" sz="2200" baseline="30000" dirty="0">
                <a:cs typeface="+mj-cs"/>
              </a:rPr>
              <a:t>th</a:t>
            </a:r>
            <a:r>
              <a:rPr lang="en-US" sz="2200" dirty="0">
                <a:cs typeface="+mj-cs"/>
              </a:rPr>
              <a:t> </a:t>
            </a:r>
            <a:r>
              <a:rPr lang="en-US" sz="2200" dirty="0" err="1" smtClean="0">
                <a:cs typeface="+mj-cs"/>
              </a:rPr>
              <a:t>ed</a:t>
            </a:r>
            <a:r>
              <a:rPr lang="en-US" sz="2200" dirty="0" smtClean="0">
                <a:cs typeface="+mj-cs"/>
              </a:rPr>
              <a:t>,     </a:t>
            </a:r>
          </a:p>
          <a:p>
            <a:pPr marL="0" indent="0" algn="l" rtl="0">
              <a:buNone/>
            </a:pPr>
            <a:r>
              <a:rPr lang="en-US" sz="2200" dirty="0">
                <a:cs typeface="+mj-cs"/>
              </a:rPr>
              <a:t> </a:t>
            </a:r>
            <a:r>
              <a:rPr lang="en-US" sz="2200" dirty="0" smtClean="0">
                <a:cs typeface="+mj-cs"/>
              </a:rPr>
              <a:t>      Philadelphia</a:t>
            </a:r>
            <a:r>
              <a:rPr lang="en-US" sz="2200" dirty="0">
                <a:cs typeface="+mj-cs"/>
              </a:rPr>
              <a:t>: Saunders com, 750p.</a:t>
            </a:r>
          </a:p>
          <a:p>
            <a:pPr marL="0" indent="0" algn="l" rtl="0">
              <a:buNone/>
            </a:pPr>
            <a:r>
              <a:rPr lang="en-US" sz="2200" dirty="0" err="1" smtClean="0">
                <a:cs typeface="+mj-cs"/>
              </a:rPr>
              <a:t>Espin</a:t>
            </a:r>
            <a:r>
              <a:rPr lang="en-US" sz="2200" dirty="0" smtClean="0">
                <a:cs typeface="+mj-cs"/>
              </a:rPr>
              <a:t> </a:t>
            </a:r>
            <a:r>
              <a:rPr lang="en-US" sz="2200" dirty="0" err="1">
                <a:cs typeface="+mj-cs"/>
              </a:rPr>
              <a:t>Sh</a:t>
            </a:r>
            <a:r>
              <a:rPr lang="en-US" sz="2200" dirty="0">
                <a:cs typeface="+mj-cs"/>
              </a:rPr>
              <a:t>, </a:t>
            </a:r>
            <a:r>
              <a:rPr lang="en-US" sz="2200" dirty="0" err="1">
                <a:cs typeface="+mj-cs"/>
              </a:rPr>
              <a:t>Wickson</a:t>
            </a:r>
            <a:r>
              <a:rPr lang="en-US" sz="2200" dirty="0">
                <a:cs typeface="+mj-cs"/>
              </a:rPr>
              <a:t> A, Wilson M, </a:t>
            </a:r>
            <a:r>
              <a:rPr lang="en-US" sz="2200" dirty="0" err="1">
                <a:cs typeface="+mj-cs"/>
              </a:rPr>
              <a:t>Lingard</a:t>
            </a:r>
            <a:r>
              <a:rPr lang="en-US" sz="2200" dirty="0">
                <a:cs typeface="+mj-cs"/>
              </a:rPr>
              <a:t> L. 2010. To report or not </a:t>
            </a:r>
            <a:r>
              <a:rPr lang="en-US" sz="2200" dirty="0" smtClean="0">
                <a:cs typeface="+mj-cs"/>
              </a:rPr>
              <a:t>to     </a:t>
            </a:r>
          </a:p>
          <a:p>
            <a:pPr marL="0" indent="0" algn="l" rtl="0">
              <a:buNone/>
            </a:pPr>
            <a:r>
              <a:rPr lang="en-US" sz="2200" dirty="0">
                <a:cs typeface="+mj-cs"/>
              </a:rPr>
              <a:t> </a:t>
            </a:r>
            <a:r>
              <a:rPr lang="en-US" sz="2200" dirty="0" smtClean="0">
                <a:cs typeface="+mj-cs"/>
              </a:rPr>
              <a:t>     report</a:t>
            </a:r>
            <a:r>
              <a:rPr lang="en-US" sz="2200" dirty="0">
                <a:cs typeface="+mj-cs"/>
              </a:rPr>
              <a:t>: A descriptive Study exploring </a:t>
            </a:r>
            <a:r>
              <a:rPr lang="en-US" sz="2200" dirty="0" err="1">
                <a:cs typeface="+mj-cs"/>
              </a:rPr>
              <a:t>Icu</a:t>
            </a:r>
            <a:r>
              <a:rPr lang="en-US" sz="2200" dirty="0">
                <a:cs typeface="+mj-cs"/>
              </a:rPr>
              <a:t> nurses perceptions </a:t>
            </a:r>
            <a:r>
              <a:rPr lang="en-US" sz="2200" dirty="0" smtClean="0">
                <a:cs typeface="+mj-cs"/>
              </a:rPr>
              <a:t>of      </a:t>
            </a:r>
          </a:p>
          <a:p>
            <a:pPr marL="0" indent="0" algn="l" rtl="0">
              <a:buNone/>
            </a:pPr>
            <a:r>
              <a:rPr lang="en-US" sz="2200" dirty="0">
                <a:cs typeface="+mj-cs"/>
              </a:rPr>
              <a:t> </a:t>
            </a:r>
            <a:r>
              <a:rPr lang="en-US" sz="2200" dirty="0" smtClean="0">
                <a:cs typeface="+mj-cs"/>
              </a:rPr>
              <a:t>     error </a:t>
            </a:r>
            <a:r>
              <a:rPr lang="en-US" sz="2200" dirty="0">
                <a:cs typeface="+mj-cs"/>
              </a:rPr>
              <a:t>and error reporting. Intensive and </a:t>
            </a:r>
            <a:r>
              <a:rPr lang="en-US" sz="2200" dirty="0" smtClean="0">
                <a:cs typeface="+mj-cs"/>
              </a:rPr>
              <a:t>Critical</a:t>
            </a:r>
            <a:r>
              <a:rPr lang="en-US" sz="2200" dirty="0">
                <a:cs typeface="+mj-cs"/>
              </a:rPr>
              <a:t> Care Nursing, 26</a:t>
            </a:r>
            <a:r>
              <a:rPr lang="en-US" sz="2200" dirty="0" smtClean="0">
                <a:cs typeface="+mj-cs"/>
              </a:rPr>
              <a:t>:      </a:t>
            </a:r>
          </a:p>
          <a:p>
            <a:pPr marL="0" indent="0" algn="l" rtl="0">
              <a:buNone/>
            </a:pPr>
            <a:r>
              <a:rPr lang="en-US" sz="2200" dirty="0" smtClean="0">
                <a:cs typeface="+mj-cs"/>
              </a:rPr>
              <a:t>       1- 9.</a:t>
            </a:r>
          </a:p>
          <a:p>
            <a:pPr marL="0" indent="0" algn="l">
              <a:buNone/>
            </a:pPr>
            <a:endParaRPr lang="fa-IR" sz="2200" dirty="0">
              <a:cs typeface="+mj-cs"/>
            </a:endParaRPr>
          </a:p>
        </p:txBody>
      </p:sp>
    </p:spTree>
    <p:extLst>
      <p:ext uri="{BB962C8B-B14F-4D97-AF65-F5344CB8AC3E}">
        <p14:creationId xmlns:p14="http://schemas.microsoft.com/office/powerpoint/2010/main" val="23143292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28" y="-171400"/>
            <a:ext cx="926623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70000" lnSpcReduction="20000"/>
          </a:bodyPr>
          <a:lstStyle/>
          <a:p>
            <a:pPr marL="0" indent="0" algn="l">
              <a:buNone/>
            </a:pPr>
            <a:r>
              <a:rPr lang="en-US" dirty="0">
                <a:cs typeface="+mj-cs"/>
              </a:rPr>
              <a:t> </a:t>
            </a:r>
          </a:p>
          <a:p>
            <a:pPr marL="0" indent="0" algn="l" rtl="0">
              <a:buNone/>
            </a:pPr>
            <a:r>
              <a:rPr lang="en-US" dirty="0" smtClean="0">
                <a:cs typeface="+mj-cs"/>
              </a:rPr>
              <a:t>Gasper M, Silva C, </a:t>
            </a:r>
            <a:r>
              <a:rPr lang="en-US" dirty="0" err="1" smtClean="0">
                <a:cs typeface="+mj-cs"/>
              </a:rPr>
              <a:t>Cavalheiro</a:t>
            </a:r>
            <a:r>
              <a:rPr lang="en-US" dirty="0" smtClean="0">
                <a:cs typeface="+mj-cs"/>
              </a:rPr>
              <a:t> M, </a:t>
            </a:r>
            <a:r>
              <a:rPr lang="en-US" dirty="0" err="1" smtClean="0">
                <a:cs typeface="+mj-cs"/>
              </a:rPr>
              <a:t>Charneski</a:t>
            </a:r>
            <a:r>
              <a:rPr lang="en-US" dirty="0" smtClean="0">
                <a:cs typeface="+mj-cs"/>
              </a:rPr>
              <a:t> S, </a:t>
            </a:r>
            <a:r>
              <a:rPr lang="en-US" dirty="0" err="1" smtClean="0">
                <a:cs typeface="+mj-cs"/>
              </a:rPr>
              <a:t>Pipino</a:t>
            </a:r>
            <a:r>
              <a:rPr lang="en-US" dirty="0" smtClean="0">
                <a:cs typeface="+mj-cs"/>
              </a:rPr>
              <a:t> O, </a:t>
            </a:r>
            <a:r>
              <a:rPr lang="en-US" dirty="0" err="1" smtClean="0">
                <a:cs typeface="+mj-cs"/>
              </a:rPr>
              <a:t>Baglie</a:t>
            </a:r>
            <a:r>
              <a:rPr lang="en-US" dirty="0" smtClean="0">
                <a:cs typeface="+mj-cs"/>
              </a:rPr>
              <a:t> S. 2011.    </a:t>
            </a:r>
          </a:p>
          <a:p>
            <a:pPr marL="0" indent="0" algn="l" rtl="0">
              <a:buNone/>
            </a:pPr>
            <a:r>
              <a:rPr lang="en-US" dirty="0">
                <a:cs typeface="+mj-cs"/>
              </a:rPr>
              <a:t> </a:t>
            </a:r>
            <a:r>
              <a:rPr lang="en-US" dirty="0" smtClean="0">
                <a:cs typeface="+mj-cs"/>
              </a:rPr>
              <a:t>      Risk management  and the perception of the nursing staff on the     </a:t>
            </a:r>
          </a:p>
          <a:p>
            <a:pPr marL="0" indent="0" algn="l" rtl="0">
              <a:buNone/>
            </a:pPr>
            <a:r>
              <a:rPr lang="en-US" dirty="0">
                <a:cs typeface="+mj-cs"/>
              </a:rPr>
              <a:t> </a:t>
            </a:r>
            <a:r>
              <a:rPr lang="en-US" dirty="0" smtClean="0">
                <a:cs typeface="+mj-cs"/>
              </a:rPr>
              <a:t>      error in the administration of </a:t>
            </a:r>
            <a:r>
              <a:rPr lang="en-US" dirty="0">
                <a:cs typeface="+mj-cs"/>
              </a:rPr>
              <a:t>antimicrobial</a:t>
            </a:r>
            <a:r>
              <a:rPr lang="en-US" dirty="0" smtClean="0">
                <a:cs typeface="+mj-cs"/>
              </a:rPr>
              <a:t>.</a:t>
            </a:r>
            <a:r>
              <a:rPr lang="en-US" dirty="0">
                <a:cs typeface="+mj-cs"/>
              </a:rPr>
              <a:t> BMC Proceedings</a:t>
            </a:r>
            <a:r>
              <a:rPr lang="en-US" dirty="0" smtClean="0">
                <a:cs typeface="+mj-cs"/>
              </a:rPr>
              <a:t>,      </a:t>
            </a:r>
          </a:p>
          <a:p>
            <a:pPr marL="0" indent="0" algn="l" rtl="0">
              <a:buNone/>
            </a:pPr>
            <a:r>
              <a:rPr lang="en-US" dirty="0">
                <a:cs typeface="+mj-cs"/>
              </a:rPr>
              <a:t> </a:t>
            </a:r>
            <a:r>
              <a:rPr lang="en-US" dirty="0" smtClean="0">
                <a:cs typeface="+mj-cs"/>
              </a:rPr>
              <a:t>      </a:t>
            </a:r>
            <a:r>
              <a:rPr lang="en-US" dirty="0">
                <a:cs typeface="+mj-cs"/>
              </a:rPr>
              <a:t>5(6): </a:t>
            </a:r>
            <a:r>
              <a:rPr lang="en-US" dirty="0" smtClean="0">
                <a:cs typeface="+mj-cs"/>
              </a:rPr>
              <a:t>150.</a:t>
            </a:r>
            <a:endParaRPr lang="en-US" dirty="0">
              <a:cs typeface="+mj-cs"/>
            </a:endParaRPr>
          </a:p>
          <a:p>
            <a:pPr marL="0" indent="0" algn="l" rtl="0">
              <a:buNone/>
            </a:pPr>
            <a:r>
              <a:rPr lang="en-US" dirty="0">
                <a:cs typeface="+mj-cs"/>
              </a:rPr>
              <a:t>Green J, </a:t>
            </a:r>
            <a:r>
              <a:rPr lang="en-US" dirty="0" err="1">
                <a:cs typeface="+mj-cs"/>
              </a:rPr>
              <a:t>Thorogood</a:t>
            </a:r>
            <a:r>
              <a:rPr lang="en-US" dirty="0">
                <a:cs typeface="+mj-cs"/>
              </a:rPr>
              <a:t> N. 2009. Qualitative Method for Health Research</a:t>
            </a:r>
            <a:r>
              <a:rPr lang="en-US" dirty="0" smtClean="0">
                <a:cs typeface="+mj-cs"/>
              </a:rPr>
              <a:t>.     </a:t>
            </a:r>
          </a:p>
          <a:p>
            <a:pPr marL="0" indent="0" algn="l" rtl="0">
              <a:buNone/>
            </a:pPr>
            <a:r>
              <a:rPr lang="en-US" dirty="0">
                <a:cs typeface="+mj-cs"/>
              </a:rPr>
              <a:t> </a:t>
            </a:r>
            <a:r>
              <a:rPr lang="en-US" dirty="0" smtClean="0">
                <a:cs typeface="+mj-cs"/>
              </a:rPr>
              <a:t>      </a:t>
            </a:r>
            <a:r>
              <a:rPr lang="en-US" dirty="0">
                <a:cs typeface="+mj-cs"/>
              </a:rPr>
              <a:t>2th </a:t>
            </a:r>
            <a:r>
              <a:rPr lang="en-US" dirty="0" err="1">
                <a:cs typeface="+mj-cs"/>
              </a:rPr>
              <a:t>ed</a:t>
            </a:r>
            <a:r>
              <a:rPr lang="en-US" dirty="0">
                <a:cs typeface="+mj-cs"/>
              </a:rPr>
              <a:t>, </a:t>
            </a:r>
            <a:r>
              <a:rPr lang="en-US" dirty="0" err="1">
                <a:cs typeface="+mj-cs"/>
              </a:rPr>
              <a:t>London:SAGE</a:t>
            </a:r>
            <a:r>
              <a:rPr lang="en-US" dirty="0">
                <a:cs typeface="+mj-cs"/>
              </a:rPr>
              <a:t>, 304p</a:t>
            </a:r>
            <a:r>
              <a:rPr lang="en-US" dirty="0" smtClean="0">
                <a:cs typeface="+mj-cs"/>
              </a:rPr>
              <a:t>.</a:t>
            </a:r>
            <a:endParaRPr lang="en-US" dirty="0">
              <a:cs typeface="+mj-cs"/>
            </a:endParaRPr>
          </a:p>
          <a:p>
            <a:pPr marL="0" indent="0" algn="l" rtl="0">
              <a:buNone/>
            </a:pPr>
            <a:r>
              <a:rPr lang="en-US" dirty="0" err="1" smtClean="0">
                <a:cs typeface="+mj-cs"/>
              </a:rPr>
              <a:t>Hohenhaus</a:t>
            </a:r>
            <a:r>
              <a:rPr lang="en-US" dirty="0" smtClean="0">
                <a:cs typeface="+mj-cs"/>
              </a:rPr>
              <a:t> </a:t>
            </a:r>
            <a:r>
              <a:rPr lang="en-US" dirty="0">
                <a:cs typeface="+mj-cs"/>
              </a:rPr>
              <a:t>S. 2008. Emergency nursing and medical error: A survey </a:t>
            </a:r>
            <a:r>
              <a:rPr lang="en-US" dirty="0" smtClean="0">
                <a:cs typeface="+mj-cs"/>
              </a:rPr>
              <a:t>of     </a:t>
            </a:r>
          </a:p>
          <a:p>
            <a:pPr marL="0" indent="0" algn="l" rtl="0">
              <a:buNone/>
            </a:pPr>
            <a:r>
              <a:rPr lang="en-US" dirty="0">
                <a:cs typeface="+mj-cs"/>
              </a:rPr>
              <a:t> </a:t>
            </a:r>
            <a:r>
              <a:rPr lang="en-US" dirty="0" smtClean="0">
                <a:cs typeface="+mj-cs"/>
              </a:rPr>
              <a:t>      </a:t>
            </a:r>
            <a:r>
              <a:rPr lang="en-US" dirty="0">
                <a:cs typeface="+mj-cs"/>
              </a:rPr>
              <a:t>two states. Journal of Emergency Nursing, 34(1): 20- 25.</a:t>
            </a:r>
          </a:p>
          <a:p>
            <a:pPr marL="0" indent="0" algn="l" rtl="0">
              <a:buNone/>
            </a:pPr>
            <a:r>
              <a:rPr lang="en-US" dirty="0" smtClean="0">
                <a:cs typeface="+mj-cs"/>
              </a:rPr>
              <a:t>Holloway </a:t>
            </a:r>
            <a:r>
              <a:rPr lang="en-US" dirty="0">
                <a:cs typeface="+mj-cs"/>
              </a:rPr>
              <a:t>I, Fresh water D. 2007. </a:t>
            </a:r>
            <a:r>
              <a:rPr lang="en-US" dirty="0" err="1">
                <a:cs typeface="+mj-cs"/>
              </a:rPr>
              <a:t>Narriative</a:t>
            </a:r>
            <a:r>
              <a:rPr lang="en-US" dirty="0">
                <a:cs typeface="+mj-cs"/>
              </a:rPr>
              <a:t> Research in Nursing. </a:t>
            </a:r>
            <a:r>
              <a:rPr lang="en-US" dirty="0" smtClean="0">
                <a:cs typeface="+mj-cs"/>
              </a:rPr>
              <a:t>     </a:t>
            </a:r>
          </a:p>
          <a:p>
            <a:pPr marL="0" indent="0" algn="l" rtl="0">
              <a:buNone/>
            </a:pPr>
            <a:r>
              <a:rPr lang="en-US" dirty="0">
                <a:cs typeface="+mj-cs"/>
              </a:rPr>
              <a:t> </a:t>
            </a:r>
            <a:r>
              <a:rPr lang="en-US" dirty="0" smtClean="0">
                <a:cs typeface="+mj-cs"/>
              </a:rPr>
              <a:t>     Australia</a:t>
            </a:r>
            <a:r>
              <a:rPr lang="en-US" dirty="0">
                <a:cs typeface="+mj-cs"/>
              </a:rPr>
              <a:t>: Black well publishing, </a:t>
            </a:r>
            <a:r>
              <a:rPr lang="en-US" dirty="0" smtClean="0">
                <a:cs typeface="+mj-cs"/>
              </a:rPr>
              <a:t>174p.</a:t>
            </a:r>
            <a:endParaRPr lang="en-US" dirty="0">
              <a:cs typeface="+mj-cs"/>
            </a:endParaRPr>
          </a:p>
          <a:p>
            <a:pPr marL="0" indent="0" algn="l" rtl="0">
              <a:buNone/>
            </a:pPr>
            <a:r>
              <a:rPr lang="en-US" dirty="0">
                <a:cs typeface="+mj-cs"/>
              </a:rPr>
              <a:t>Holloway I, Wheeler S. 2010. Qualitative Research in Nursing </a:t>
            </a:r>
            <a:r>
              <a:rPr lang="en-US" dirty="0" smtClean="0">
                <a:cs typeface="+mj-cs"/>
              </a:rPr>
              <a:t>and     </a:t>
            </a:r>
          </a:p>
          <a:p>
            <a:pPr marL="0" indent="0" algn="l" rtl="0">
              <a:buNone/>
            </a:pPr>
            <a:r>
              <a:rPr lang="en-US" dirty="0">
                <a:cs typeface="+mj-cs"/>
              </a:rPr>
              <a:t> </a:t>
            </a:r>
            <a:r>
              <a:rPr lang="en-US" dirty="0" smtClean="0">
                <a:cs typeface="+mj-cs"/>
              </a:rPr>
              <a:t>      Healthcare</a:t>
            </a:r>
            <a:r>
              <a:rPr lang="en-US" dirty="0">
                <a:cs typeface="+mj-cs"/>
              </a:rPr>
              <a:t>. 3th </a:t>
            </a:r>
            <a:r>
              <a:rPr lang="en-US" dirty="0" err="1">
                <a:cs typeface="+mj-cs"/>
              </a:rPr>
              <a:t>ed</a:t>
            </a:r>
            <a:r>
              <a:rPr lang="en-US" dirty="0">
                <a:cs typeface="+mj-cs"/>
              </a:rPr>
              <a:t>, London: WILEY- BLACKWELL, </a:t>
            </a:r>
            <a:r>
              <a:rPr lang="en-US" dirty="0" smtClean="0">
                <a:cs typeface="+mj-cs"/>
              </a:rPr>
              <a:t>351p.</a:t>
            </a:r>
            <a:endParaRPr lang="en-US" dirty="0">
              <a:cs typeface="+mj-cs"/>
            </a:endParaRPr>
          </a:p>
          <a:p>
            <a:pPr marL="0" indent="0" algn="l">
              <a:buNone/>
            </a:pPr>
            <a:endParaRPr lang="fa-IR" dirty="0">
              <a:cs typeface="+mj-cs"/>
            </a:endParaRPr>
          </a:p>
        </p:txBody>
      </p:sp>
    </p:spTree>
    <p:extLst>
      <p:ext uri="{BB962C8B-B14F-4D97-AF65-F5344CB8AC3E}">
        <p14:creationId xmlns:p14="http://schemas.microsoft.com/office/powerpoint/2010/main" val="42919233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25" y="0"/>
            <a:ext cx="9266238" cy="263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Autofit/>
          </a:bodyPr>
          <a:lstStyle/>
          <a:p>
            <a:pPr marL="0" indent="0" algn="l" rtl="0">
              <a:buNone/>
            </a:pPr>
            <a:r>
              <a:rPr lang="en-US" sz="2200" dirty="0">
                <a:cs typeface="+mj-cs"/>
              </a:rPr>
              <a:t>Jones J, </a:t>
            </a:r>
            <a:r>
              <a:rPr lang="en-US" sz="2200" dirty="0" err="1">
                <a:cs typeface="+mj-cs"/>
              </a:rPr>
              <a:t>Treiber</a:t>
            </a:r>
            <a:r>
              <a:rPr lang="en-US" sz="2200" dirty="0">
                <a:cs typeface="+mj-cs"/>
              </a:rPr>
              <a:t> L. 2010. When the 5 </a:t>
            </a:r>
            <a:r>
              <a:rPr lang="en-US" sz="2200" dirty="0" err="1">
                <a:cs typeface="+mj-cs"/>
              </a:rPr>
              <a:t>righrs</a:t>
            </a:r>
            <a:r>
              <a:rPr lang="en-US" sz="2200" dirty="0">
                <a:cs typeface="+mj-cs"/>
              </a:rPr>
              <a:t> go wrong medication </a:t>
            </a:r>
            <a:r>
              <a:rPr lang="en-US" sz="2200" dirty="0" smtClean="0">
                <a:cs typeface="+mj-cs"/>
              </a:rPr>
              <a:t>errors     </a:t>
            </a:r>
          </a:p>
          <a:p>
            <a:pPr marL="0" indent="0" algn="l" rtl="0">
              <a:buNone/>
            </a:pPr>
            <a:r>
              <a:rPr lang="en-US" sz="2200" dirty="0">
                <a:cs typeface="+mj-cs"/>
              </a:rPr>
              <a:t> </a:t>
            </a:r>
            <a:r>
              <a:rPr lang="en-US" sz="2200" dirty="0" smtClean="0">
                <a:cs typeface="+mj-cs"/>
              </a:rPr>
              <a:t>      </a:t>
            </a:r>
            <a:r>
              <a:rPr lang="en-US" sz="2200" dirty="0">
                <a:cs typeface="+mj-cs"/>
              </a:rPr>
              <a:t>from the nursing perspective. J Nurse Care </a:t>
            </a:r>
            <a:r>
              <a:rPr lang="en-US" sz="2200" dirty="0" err="1">
                <a:cs typeface="+mj-cs"/>
              </a:rPr>
              <a:t>Qual</a:t>
            </a:r>
            <a:r>
              <a:rPr lang="en-US" sz="2200" dirty="0">
                <a:cs typeface="+mj-cs"/>
              </a:rPr>
              <a:t>, 25(3): 240- 247</a:t>
            </a:r>
            <a:r>
              <a:rPr lang="en-US" sz="2200" dirty="0" smtClean="0">
                <a:cs typeface="+mj-cs"/>
              </a:rPr>
              <a:t>.</a:t>
            </a:r>
            <a:endParaRPr lang="en-US" sz="2200" dirty="0">
              <a:cs typeface="+mj-cs"/>
            </a:endParaRPr>
          </a:p>
          <a:p>
            <a:pPr marL="0" indent="0" algn="l" rtl="0">
              <a:buNone/>
            </a:pPr>
            <a:r>
              <a:rPr lang="en-US" sz="2200" dirty="0" err="1" smtClean="0">
                <a:cs typeface="+mj-cs"/>
              </a:rPr>
              <a:t>Joolaee</a:t>
            </a:r>
            <a:r>
              <a:rPr lang="en-US" sz="2200" dirty="0" smtClean="0">
                <a:cs typeface="+mj-cs"/>
              </a:rPr>
              <a:t> </a:t>
            </a:r>
            <a:r>
              <a:rPr lang="en-US" sz="2200" dirty="0">
                <a:cs typeface="+mj-cs"/>
              </a:rPr>
              <a:t>S, </a:t>
            </a:r>
            <a:r>
              <a:rPr lang="en-US" sz="2200" dirty="0" err="1">
                <a:cs typeface="+mj-cs"/>
              </a:rPr>
              <a:t>Hajibabaee</a:t>
            </a:r>
            <a:r>
              <a:rPr lang="en-US" sz="2200" dirty="0">
                <a:cs typeface="+mj-cs"/>
              </a:rPr>
              <a:t> F, </a:t>
            </a:r>
            <a:r>
              <a:rPr lang="en-US" sz="2200" dirty="0" err="1">
                <a:cs typeface="+mj-cs"/>
              </a:rPr>
              <a:t>Peyrovi</a:t>
            </a:r>
            <a:r>
              <a:rPr lang="en-US" sz="2200" dirty="0">
                <a:cs typeface="+mj-cs"/>
              </a:rPr>
              <a:t> H, </a:t>
            </a:r>
            <a:r>
              <a:rPr lang="en-US" sz="2200" dirty="0" err="1">
                <a:cs typeface="+mj-cs"/>
              </a:rPr>
              <a:t>Haghani</a:t>
            </a:r>
            <a:r>
              <a:rPr lang="en-US" sz="2200" dirty="0">
                <a:cs typeface="+mj-cs"/>
              </a:rPr>
              <a:t> H, </a:t>
            </a:r>
            <a:r>
              <a:rPr lang="en-US" sz="2200" dirty="0" err="1">
                <a:cs typeface="+mj-cs"/>
              </a:rPr>
              <a:t>Bahrani</a:t>
            </a:r>
            <a:r>
              <a:rPr lang="en-US" sz="2200" dirty="0">
                <a:cs typeface="+mj-cs"/>
              </a:rPr>
              <a:t> N. 2011. </a:t>
            </a:r>
            <a:r>
              <a:rPr lang="en-US" sz="2200" dirty="0" smtClean="0">
                <a:cs typeface="+mj-cs"/>
              </a:rPr>
              <a:t>The     </a:t>
            </a:r>
          </a:p>
          <a:p>
            <a:pPr marL="0" indent="0" algn="l" rtl="0">
              <a:buNone/>
            </a:pPr>
            <a:r>
              <a:rPr lang="en-US" sz="2200" dirty="0">
                <a:cs typeface="+mj-cs"/>
              </a:rPr>
              <a:t> </a:t>
            </a:r>
            <a:r>
              <a:rPr lang="en-US" sz="2200" dirty="0" smtClean="0">
                <a:cs typeface="+mj-cs"/>
              </a:rPr>
              <a:t>     </a:t>
            </a:r>
            <a:r>
              <a:rPr lang="en-US" sz="2200" dirty="0">
                <a:cs typeface="+mj-cs"/>
              </a:rPr>
              <a:t>relationship between incidence and report of medication </a:t>
            </a:r>
            <a:r>
              <a:rPr lang="en-US" sz="2200" dirty="0" smtClean="0">
                <a:cs typeface="+mj-cs"/>
              </a:rPr>
              <a:t>errors     </a:t>
            </a:r>
          </a:p>
          <a:p>
            <a:pPr marL="0" indent="0" algn="l" rtl="0">
              <a:buNone/>
            </a:pPr>
            <a:r>
              <a:rPr lang="en-US" sz="2200" dirty="0">
                <a:cs typeface="+mj-cs"/>
              </a:rPr>
              <a:t> </a:t>
            </a:r>
            <a:r>
              <a:rPr lang="en-US" sz="2200" dirty="0" smtClean="0">
                <a:cs typeface="+mj-cs"/>
              </a:rPr>
              <a:t>     and </a:t>
            </a:r>
            <a:r>
              <a:rPr lang="en-US" sz="2200" dirty="0">
                <a:cs typeface="+mj-cs"/>
              </a:rPr>
              <a:t>working conditions. International Nursing Review, 37-  44</a:t>
            </a:r>
            <a:r>
              <a:rPr lang="en-US" sz="2200" dirty="0" smtClean="0">
                <a:cs typeface="+mj-cs"/>
              </a:rPr>
              <a:t>.     </a:t>
            </a:r>
            <a:endParaRPr lang="en-US" sz="2200" dirty="0">
              <a:cs typeface="+mj-cs"/>
            </a:endParaRPr>
          </a:p>
          <a:p>
            <a:pPr marL="0" indent="0" algn="l" rtl="0">
              <a:buNone/>
            </a:pPr>
            <a:r>
              <a:rPr lang="en-US" sz="2200" dirty="0">
                <a:cs typeface="+mj-cs"/>
              </a:rPr>
              <a:t>Kim K, Kwon S, Kim J, Cho S. 2011. Nurse </a:t>
            </a:r>
            <a:r>
              <a:rPr lang="en-US" sz="2200" dirty="0" err="1">
                <a:cs typeface="+mj-cs"/>
              </a:rPr>
              <a:t>perceptins</a:t>
            </a:r>
            <a:r>
              <a:rPr lang="en-US" sz="2200" dirty="0">
                <a:cs typeface="+mj-cs"/>
              </a:rPr>
              <a:t> of </a:t>
            </a:r>
            <a:r>
              <a:rPr lang="en-US" sz="2200" dirty="0" smtClean="0">
                <a:cs typeface="+mj-cs"/>
              </a:rPr>
              <a:t>medication      </a:t>
            </a:r>
          </a:p>
          <a:p>
            <a:pPr marL="0" indent="0" algn="l" rtl="0">
              <a:buNone/>
            </a:pPr>
            <a:r>
              <a:rPr lang="en-US" sz="2200" dirty="0">
                <a:cs typeface="+mj-cs"/>
              </a:rPr>
              <a:t> </a:t>
            </a:r>
            <a:r>
              <a:rPr lang="en-US" sz="2200" dirty="0" smtClean="0">
                <a:cs typeface="+mj-cs"/>
              </a:rPr>
              <a:t>      </a:t>
            </a:r>
            <a:r>
              <a:rPr lang="en-US" sz="2200" dirty="0">
                <a:cs typeface="+mj-cs"/>
              </a:rPr>
              <a:t>errors and their contributing factors in South Korea. Journal of </a:t>
            </a:r>
            <a:r>
              <a:rPr lang="en-US" sz="2200" dirty="0" smtClean="0">
                <a:cs typeface="+mj-cs"/>
              </a:rPr>
              <a:t>     </a:t>
            </a:r>
          </a:p>
          <a:p>
            <a:pPr marL="0" indent="0" algn="l" rtl="0">
              <a:buNone/>
            </a:pPr>
            <a:r>
              <a:rPr lang="en-US" sz="2200" dirty="0">
                <a:cs typeface="+mj-cs"/>
              </a:rPr>
              <a:t> </a:t>
            </a:r>
            <a:r>
              <a:rPr lang="en-US" sz="2200" dirty="0" smtClean="0">
                <a:cs typeface="+mj-cs"/>
              </a:rPr>
              <a:t>     Nursing </a:t>
            </a:r>
            <a:r>
              <a:rPr lang="en-US" sz="2200" dirty="0">
                <a:cs typeface="+mj-cs"/>
              </a:rPr>
              <a:t>Management, 19</a:t>
            </a:r>
            <a:r>
              <a:rPr lang="en-US" sz="2200" dirty="0" smtClean="0">
                <a:cs typeface="+mj-cs"/>
              </a:rPr>
              <a:t>: 346- 353.</a:t>
            </a:r>
          </a:p>
          <a:p>
            <a:pPr marL="0" indent="0" algn="l" rtl="0">
              <a:buNone/>
            </a:pPr>
            <a:r>
              <a:rPr lang="en-US" sz="2200" dirty="0" err="1" smtClean="0">
                <a:cs typeface="+mj-cs"/>
              </a:rPr>
              <a:t>Koepple</a:t>
            </a:r>
            <a:r>
              <a:rPr lang="en-US" sz="2200" dirty="0" smtClean="0">
                <a:cs typeface="+mj-cs"/>
              </a:rPr>
              <a:t> </a:t>
            </a:r>
            <a:r>
              <a:rPr lang="en-US" sz="2200" dirty="0">
                <a:cs typeface="+mj-cs"/>
              </a:rPr>
              <a:t>R. 2008. What nurses can do right now to reduce </a:t>
            </a:r>
            <a:r>
              <a:rPr lang="en-US" sz="2200" dirty="0" smtClean="0">
                <a:cs typeface="+mj-cs"/>
              </a:rPr>
              <a:t>medication      </a:t>
            </a:r>
          </a:p>
          <a:p>
            <a:pPr marL="0" indent="0" algn="l" rtl="0">
              <a:buNone/>
            </a:pPr>
            <a:r>
              <a:rPr lang="en-US" sz="2200" dirty="0">
                <a:cs typeface="+mj-cs"/>
              </a:rPr>
              <a:t> </a:t>
            </a:r>
            <a:r>
              <a:rPr lang="en-US" sz="2200" dirty="0" smtClean="0">
                <a:cs typeface="+mj-cs"/>
              </a:rPr>
              <a:t>    errors </a:t>
            </a:r>
            <a:r>
              <a:rPr lang="en-US" sz="2200" dirty="0">
                <a:cs typeface="+mj-cs"/>
              </a:rPr>
              <a:t>in the neonatal  intensive care unite. </a:t>
            </a:r>
            <a:r>
              <a:rPr lang="en-US" sz="2200" smtClean="0">
                <a:cs typeface="+mj-cs"/>
              </a:rPr>
              <a:t>NewBorn&amp; </a:t>
            </a:r>
            <a:r>
              <a:rPr lang="en-US" sz="2200" dirty="0" smtClean="0">
                <a:cs typeface="+mj-cs"/>
              </a:rPr>
              <a:t>Infant     </a:t>
            </a:r>
          </a:p>
          <a:p>
            <a:pPr marL="0" indent="0" algn="l" rtl="0">
              <a:buNone/>
            </a:pPr>
            <a:r>
              <a:rPr lang="en-US" sz="2200" dirty="0">
                <a:cs typeface="+mj-cs"/>
              </a:rPr>
              <a:t> </a:t>
            </a:r>
            <a:r>
              <a:rPr lang="en-US" sz="2200" dirty="0" smtClean="0">
                <a:cs typeface="+mj-cs"/>
              </a:rPr>
              <a:t>     </a:t>
            </a:r>
            <a:r>
              <a:rPr lang="en-US" sz="2200" dirty="0">
                <a:cs typeface="+mj-cs"/>
              </a:rPr>
              <a:t>Nursing Review, 8(2): 72- 82.</a:t>
            </a:r>
          </a:p>
          <a:p>
            <a:pPr marL="0" indent="0" algn="l" rtl="0">
              <a:buNone/>
            </a:pPr>
            <a:endParaRPr lang="fa-IR" sz="2200" dirty="0">
              <a:cs typeface="+mj-cs"/>
            </a:endParaRPr>
          </a:p>
        </p:txBody>
      </p:sp>
    </p:spTree>
    <p:extLst>
      <p:ext uri="{BB962C8B-B14F-4D97-AF65-F5344CB8AC3E}">
        <p14:creationId xmlns:p14="http://schemas.microsoft.com/office/powerpoint/2010/main" val="2150151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17" y="0"/>
            <a:ext cx="9266238" cy="3140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62500" lnSpcReduction="20000"/>
          </a:bodyPr>
          <a:lstStyle/>
          <a:p>
            <a:pPr marL="0" indent="0" algn="l" rtl="0">
              <a:buNone/>
            </a:pPr>
            <a:r>
              <a:rPr lang="en-US" dirty="0" err="1">
                <a:cs typeface="+mj-cs"/>
              </a:rPr>
              <a:t>Koohestani</a:t>
            </a:r>
            <a:r>
              <a:rPr lang="en-US" dirty="0">
                <a:cs typeface="+mj-cs"/>
              </a:rPr>
              <a:t> H, </a:t>
            </a:r>
            <a:r>
              <a:rPr lang="en-US" dirty="0" err="1">
                <a:cs typeface="+mj-cs"/>
              </a:rPr>
              <a:t>Baghcheghi</a:t>
            </a:r>
            <a:r>
              <a:rPr lang="en-US" dirty="0">
                <a:cs typeface="+mj-cs"/>
              </a:rPr>
              <a:t> N. 2009. Barriers to the reporting of </a:t>
            </a:r>
            <a:r>
              <a:rPr lang="en-US" dirty="0" smtClean="0">
                <a:cs typeface="+mj-cs"/>
              </a:rPr>
              <a:t>     </a:t>
            </a:r>
          </a:p>
          <a:p>
            <a:pPr marL="0" indent="0" algn="l" rtl="0">
              <a:buNone/>
            </a:pPr>
            <a:r>
              <a:rPr lang="en-US" dirty="0">
                <a:cs typeface="+mj-cs"/>
              </a:rPr>
              <a:t> </a:t>
            </a:r>
            <a:r>
              <a:rPr lang="en-US" dirty="0" smtClean="0">
                <a:cs typeface="+mj-cs"/>
              </a:rPr>
              <a:t>     medication </a:t>
            </a:r>
            <a:r>
              <a:rPr lang="en-US" dirty="0">
                <a:cs typeface="+mj-cs"/>
              </a:rPr>
              <a:t>administration  errors among nursing student</a:t>
            </a:r>
            <a:r>
              <a:rPr lang="en-US" dirty="0" smtClean="0">
                <a:cs typeface="+mj-cs"/>
              </a:rPr>
              <a:t>.     </a:t>
            </a:r>
          </a:p>
          <a:p>
            <a:pPr marL="0" indent="0" algn="l" rtl="0">
              <a:buNone/>
            </a:pPr>
            <a:r>
              <a:rPr lang="en-US" dirty="0">
                <a:cs typeface="+mj-cs"/>
              </a:rPr>
              <a:t> </a:t>
            </a:r>
            <a:r>
              <a:rPr lang="en-US" dirty="0" smtClean="0">
                <a:cs typeface="+mj-cs"/>
              </a:rPr>
              <a:t>     </a:t>
            </a:r>
            <a:r>
              <a:rPr lang="en-US" dirty="0">
                <a:cs typeface="+mj-cs"/>
              </a:rPr>
              <a:t>Australian Journal of Advanced </a:t>
            </a:r>
            <a:r>
              <a:rPr lang="en-US" dirty="0" smtClean="0">
                <a:cs typeface="+mj-cs"/>
              </a:rPr>
              <a:t>Nursing</a:t>
            </a:r>
            <a:r>
              <a:rPr lang="en-US" dirty="0">
                <a:cs typeface="+mj-cs"/>
              </a:rPr>
              <a:t> </a:t>
            </a:r>
            <a:r>
              <a:rPr lang="en-US" dirty="0" smtClean="0">
                <a:cs typeface="+mj-cs"/>
              </a:rPr>
              <a:t>,27(1</a:t>
            </a:r>
            <a:r>
              <a:rPr lang="en-US" dirty="0">
                <a:cs typeface="+mj-cs"/>
              </a:rPr>
              <a:t>): 66- 74. </a:t>
            </a:r>
          </a:p>
          <a:p>
            <a:pPr marL="0" indent="0" algn="l" rtl="0">
              <a:buNone/>
            </a:pPr>
            <a:r>
              <a:rPr lang="en-US" dirty="0" smtClean="0">
                <a:cs typeface="+mj-cs"/>
              </a:rPr>
              <a:t>Patrician </a:t>
            </a:r>
            <a:r>
              <a:rPr lang="en-US" dirty="0">
                <a:cs typeface="+mj-cs"/>
              </a:rPr>
              <a:t>P, </a:t>
            </a:r>
            <a:r>
              <a:rPr lang="en-US" dirty="0" err="1">
                <a:cs typeface="+mj-cs"/>
              </a:rPr>
              <a:t>Broscb</a:t>
            </a:r>
            <a:r>
              <a:rPr lang="en-US" dirty="0">
                <a:cs typeface="+mj-cs"/>
              </a:rPr>
              <a:t> L. 2009. Medication error reporting and the </a:t>
            </a:r>
            <a:r>
              <a:rPr lang="en-US" dirty="0" smtClean="0">
                <a:cs typeface="+mj-cs"/>
              </a:rPr>
              <a:t>work      </a:t>
            </a:r>
          </a:p>
          <a:p>
            <a:pPr marL="0" indent="0" algn="l" rtl="0">
              <a:buNone/>
            </a:pPr>
            <a:r>
              <a:rPr lang="en-US" dirty="0">
                <a:cs typeface="+mj-cs"/>
              </a:rPr>
              <a:t> </a:t>
            </a:r>
            <a:r>
              <a:rPr lang="en-US" dirty="0" smtClean="0">
                <a:cs typeface="+mj-cs"/>
              </a:rPr>
              <a:t>     </a:t>
            </a:r>
            <a:r>
              <a:rPr lang="en-US" dirty="0">
                <a:cs typeface="+mj-cs"/>
              </a:rPr>
              <a:t>environment in a military setting. J Nurse Care </a:t>
            </a:r>
            <a:r>
              <a:rPr lang="en-US" dirty="0" err="1">
                <a:cs typeface="+mj-cs"/>
              </a:rPr>
              <a:t>Qual</a:t>
            </a:r>
            <a:r>
              <a:rPr lang="en-US" dirty="0">
                <a:cs typeface="+mj-cs"/>
              </a:rPr>
              <a:t>, 24(4): </a:t>
            </a:r>
            <a:r>
              <a:rPr lang="en-US" dirty="0" smtClean="0">
                <a:cs typeface="+mj-cs"/>
              </a:rPr>
              <a:t>277-     </a:t>
            </a:r>
          </a:p>
          <a:p>
            <a:pPr marL="0" indent="0" algn="l" rtl="0">
              <a:buNone/>
            </a:pPr>
            <a:r>
              <a:rPr lang="en-US" dirty="0">
                <a:cs typeface="+mj-cs"/>
              </a:rPr>
              <a:t> </a:t>
            </a:r>
            <a:r>
              <a:rPr lang="en-US" dirty="0" smtClean="0">
                <a:cs typeface="+mj-cs"/>
              </a:rPr>
              <a:t>     286.</a:t>
            </a:r>
            <a:endParaRPr lang="en-US" dirty="0">
              <a:cs typeface="+mj-cs"/>
            </a:endParaRPr>
          </a:p>
          <a:p>
            <a:pPr marL="0" indent="0" algn="l" rtl="0">
              <a:buNone/>
            </a:pPr>
            <a:r>
              <a:rPr lang="en-US" dirty="0" err="1">
                <a:cs typeface="+mj-cs"/>
              </a:rPr>
              <a:t>Polit</a:t>
            </a:r>
            <a:r>
              <a:rPr lang="en-US" dirty="0">
                <a:cs typeface="+mj-cs"/>
              </a:rPr>
              <a:t> DF, Beck CT. 2010. Essential of Nursing Research:  </a:t>
            </a:r>
            <a:r>
              <a:rPr lang="en-US" dirty="0" smtClean="0">
                <a:cs typeface="+mj-cs"/>
              </a:rPr>
              <a:t>appraising      </a:t>
            </a:r>
          </a:p>
          <a:p>
            <a:pPr marL="0" indent="0" algn="l" rtl="0">
              <a:buNone/>
            </a:pPr>
            <a:r>
              <a:rPr lang="en-US" dirty="0">
                <a:cs typeface="+mj-cs"/>
              </a:rPr>
              <a:t> </a:t>
            </a:r>
            <a:r>
              <a:rPr lang="en-US" dirty="0" smtClean="0">
                <a:cs typeface="+mj-cs"/>
              </a:rPr>
              <a:t>      evidence </a:t>
            </a:r>
            <a:r>
              <a:rPr lang="en-US" dirty="0">
                <a:cs typeface="+mj-cs"/>
              </a:rPr>
              <a:t>for nursing practice. 7th </a:t>
            </a:r>
            <a:r>
              <a:rPr lang="en-US" dirty="0" err="1">
                <a:cs typeface="+mj-cs"/>
              </a:rPr>
              <a:t>ed</a:t>
            </a:r>
            <a:r>
              <a:rPr lang="en-US" dirty="0">
                <a:cs typeface="+mj-cs"/>
              </a:rPr>
              <a:t>, Philadelphia: </a:t>
            </a:r>
            <a:r>
              <a:rPr lang="en-US" dirty="0" err="1">
                <a:cs typeface="+mj-cs"/>
              </a:rPr>
              <a:t>Wolters</a:t>
            </a:r>
            <a:r>
              <a:rPr lang="en-US" dirty="0">
                <a:cs typeface="+mj-cs"/>
              </a:rPr>
              <a:t> Kluwer</a:t>
            </a:r>
            <a:r>
              <a:rPr lang="en-US" dirty="0" smtClean="0">
                <a:cs typeface="+mj-cs"/>
              </a:rPr>
              <a:t>,     </a:t>
            </a:r>
          </a:p>
          <a:p>
            <a:pPr marL="0" indent="0" algn="l" rtl="0">
              <a:buNone/>
            </a:pPr>
            <a:r>
              <a:rPr lang="en-US" dirty="0">
                <a:cs typeface="+mj-cs"/>
              </a:rPr>
              <a:t> </a:t>
            </a:r>
            <a:r>
              <a:rPr lang="en-US" dirty="0" smtClean="0">
                <a:cs typeface="+mj-cs"/>
              </a:rPr>
              <a:t>      </a:t>
            </a:r>
            <a:r>
              <a:rPr lang="en-US" dirty="0">
                <a:cs typeface="+mj-cs"/>
              </a:rPr>
              <a:t>Lippincott , Williams&amp; </a:t>
            </a:r>
            <a:r>
              <a:rPr lang="en-US" dirty="0" err="1">
                <a:cs typeface="+mj-cs"/>
              </a:rPr>
              <a:t>wilkins</a:t>
            </a:r>
            <a:r>
              <a:rPr lang="en-US" dirty="0">
                <a:cs typeface="+mj-cs"/>
              </a:rPr>
              <a:t> 610p</a:t>
            </a:r>
            <a:r>
              <a:rPr lang="en-US" dirty="0" smtClean="0">
                <a:cs typeface="+mj-cs"/>
              </a:rPr>
              <a:t>.</a:t>
            </a:r>
            <a:endParaRPr lang="en-US" dirty="0">
              <a:cs typeface="+mj-cs"/>
            </a:endParaRPr>
          </a:p>
          <a:p>
            <a:pPr marL="0" indent="0" algn="l" rtl="0">
              <a:buNone/>
            </a:pPr>
            <a:r>
              <a:rPr lang="en-US" dirty="0" err="1" smtClean="0">
                <a:cs typeface="+mj-cs"/>
              </a:rPr>
              <a:t>Sanghera</a:t>
            </a:r>
            <a:r>
              <a:rPr lang="en-US" dirty="0" smtClean="0">
                <a:cs typeface="+mj-cs"/>
              </a:rPr>
              <a:t> </a:t>
            </a:r>
            <a:r>
              <a:rPr lang="en-US" dirty="0">
                <a:cs typeface="+mj-cs"/>
              </a:rPr>
              <a:t>S, Franklin B, </a:t>
            </a:r>
            <a:r>
              <a:rPr lang="en-US" dirty="0" err="1">
                <a:cs typeface="+mj-cs"/>
              </a:rPr>
              <a:t>Dhillon</a:t>
            </a:r>
            <a:r>
              <a:rPr lang="en-US" dirty="0">
                <a:cs typeface="+mj-cs"/>
              </a:rPr>
              <a:t> S. 2007. The attitudes and beliefs </a:t>
            </a:r>
            <a:r>
              <a:rPr lang="en-US" dirty="0" smtClean="0">
                <a:cs typeface="+mj-cs"/>
              </a:rPr>
              <a:t>of      </a:t>
            </a:r>
          </a:p>
          <a:p>
            <a:pPr marL="0" indent="0" algn="l" rtl="0">
              <a:buNone/>
            </a:pPr>
            <a:r>
              <a:rPr lang="en-US" dirty="0">
                <a:cs typeface="+mj-cs"/>
              </a:rPr>
              <a:t> </a:t>
            </a:r>
            <a:r>
              <a:rPr lang="en-US" dirty="0" smtClean="0">
                <a:cs typeface="+mj-cs"/>
              </a:rPr>
              <a:t>     healthcare professionals </a:t>
            </a:r>
            <a:r>
              <a:rPr lang="en-US" dirty="0">
                <a:cs typeface="+mj-cs"/>
              </a:rPr>
              <a:t>on the causes and reporting of medication errors </a:t>
            </a:r>
            <a:r>
              <a:rPr lang="en-US" dirty="0" smtClean="0">
                <a:cs typeface="+mj-cs"/>
              </a:rPr>
              <a:t>     </a:t>
            </a:r>
          </a:p>
          <a:p>
            <a:pPr marL="0" indent="0" algn="l" rtl="0">
              <a:buNone/>
            </a:pPr>
            <a:r>
              <a:rPr lang="en-US" dirty="0">
                <a:cs typeface="+mj-cs"/>
              </a:rPr>
              <a:t> </a:t>
            </a:r>
            <a:r>
              <a:rPr lang="en-US" dirty="0" smtClean="0">
                <a:cs typeface="+mj-cs"/>
              </a:rPr>
              <a:t>     in </a:t>
            </a:r>
            <a:r>
              <a:rPr lang="en-US" dirty="0">
                <a:cs typeface="+mj-cs"/>
              </a:rPr>
              <a:t>a UK intensive care unit. The Association of </a:t>
            </a:r>
            <a:r>
              <a:rPr lang="en-US" dirty="0" err="1">
                <a:cs typeface="+mj-cs"/>
              </a:rPr>
              <a:t>Anaesthetists</a:t>
            </a:r>
            <a:r>
              <a:rPr lang="en-US" dirty="0">
                <a:cs typeface="+mj-cs"/>
              </a:rPr>
              <a:t> of Great </a:t>
            </a:r>
            <a:r>
              <a:rPr lang="en-US" dirty="0" smtClean="0">
                <a:cs typeface="+mj-cs"/>
              </a:rPr>
              <a:t>     </a:t>
            </a:r>
          </a:p>
          <a:p>
            <a:pPr marL="0" indent="0" algn="l" rtl="0">
              <a:buNone/>
            </a:pPr>
            <a:r>
              <a:rPr lang="en-US" dirty="0">
                <a:cs typeface="+mj-cs"/>
              </a:rPr>
              <a:t> </a:t>
            </a:r>
            <a:r>
              <a:rPr lang="en-US" dirty="0" smtClean="0">
                <a:cs typeface="+mj-cs"/>
              </a:rPr>
              <a:t>     Britain </a:t>
            </a:r>
            <a:r>
              <a:rPr lang="en-US" dirty="0">
                <a:cs typeface="+mj-cs"/>
              </a:rPr>
              <a:t>and </a:t>
            </a:r>
            <a:r>
              <a:rPr lang="en-US" dirty="0" err="1">
                <a:cs typeface="+mj-cs"/>
              </a:rPr>
              <a:t>Irland</a:t>
            </a:r>
            <a:r>
              <a:rPr lang="en-US" dirty="0">
                <a:cs typeface="+mj-cs"/>
              </a:rPr>
              <a:t>, 62: 53- 61. </a:t>
            </a:r>
          </a:p>
          <a:p>
            <a:pPr marL="0" indent="0" algn="l">
              <a:buNone/>
            </a:pPr>
            <a:r>
              <a:rPr lang="en-US" dirty="0">
                <a:cs typeface="+mj-cs"/>
              </a:rPr>
              <a:t>     </a:t>
            </a:r>
          </a:p>
          <a:p>
            <a:pPr marL="0" indent="0" algn="l">
              <a:buNone/>
            </a:pPr>
            <a:endParaRPr lang="fa-IR" dirty="0">
              <a:cs typeface="+mj-cs"/>
            </a:endParaRPr>
          </a:p>
        </p:txBody>
      </p:sp>
    </p:spTree>
    <p:extLst>
      <p:ext uri="{BB962C8B-B14F-4D97-AF65-F5344CB8AC3E}">
        <p14:creationId xmlns:p14="http://schemas.microsoft.com/office/powerpoint/2010/main" val="35787223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31440"/>
            <a:ext cx="9373742"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marL="0" indent="0" algn="l" rtl="0">
              <a:buNone/>
            </a:pPr>
            <a:r>
              <a:rPr lang="en-US" sz="2200" dirty="0" err="1">
                <a:cs typeface="+mj-cs"/>
              </a:rPr>
              <a:t>Sarvadikar</a:t>
            </a:r>
            <a:r>
              <a:rPr lang="en-US" sz="2200" dirty="0">
                <a:cs typeface="+mj-cs"/>
              </a:rPr>
              <a:t> A, Prescott G, Williams D. 2010. Attitudes to </a:t>
            </a:r>
            <a:r>
              <a:rPr lang="en-US" sz="2200" dirty="0" smtClean="0">
                <a:cs typeface="+mj-cs"/>
              </a:rPr>
              <a:t>reporting      </a:t>
            </a:r>
          </a:p>
          <a:p>
            <a:pPr marL="0" indent="0" algn="l" rtl="0">
              <a:buNone/>
            </a:pPr>
            <a:r>
              <a:rPr lang="en-US" sz="2200" dirty="0">
                <a:cs typeface="+mj-cs"/>
              </a:rPr>
              <a:t> </a:t>
            </a:r>
            <a:r>
              <a:rPr lang="en-US" sz="2200" dirty="0" smtClean="0">
                <a:cs typeface="+mj-cs"/>
              </a:rPr>
              <a:t>      </a:t>
            </a:r>
            <a:r>
              <a:rPr lang="en-US" sz="2200" dirty="0">
                <a:cs typeface="+mj-cs"/>
              </a:rPr>
              <a:t>medication error among differing health care professionals. </a:t>
            </a:r>
            <a:r>
              <a:rPr lang="en-US" sz="2200" dirty="0" err="1">
                <a:cs typeface="+mj-cs"/>
              </a:rPr>
              <a:t>Eur</a:t>
            </a:r>
            <a:r>
              <a:rPr lang="en-US" sz="2200" dirty="0">
                <a:cs typeface="+mj-cs"/>
              </a:rPr>
              <a:t> </a:t>
            </a:r>
            <a:r>
              <a:rPr lang="en-US" sz="2200" dirty="0" smtClean="0">
                <a:cs typeface="+mj-cs"/>
              </a:rPr>
              <a:t>J     </a:t>
            </a:r>
          </a:p>
          <a:p>
            <a:pPr marL="0" indent="0" algn="l" rtl="0">
              <a:buNone/>
            </a:pPr>
            <a:r>
              <a:rPr lang="en-US" sz="2200" dirty="0">
                <a:cs typeface="+mj-cs"/>
              </a:rPr>
              <a:t> </a:t>
            </a:r>
            <a:r>
              <a:rPr lang="en-US" sz="2200" dirty="0" smtClean="0">
                <a:cs typeface="+mj-cs"/>
              </a:rPr>
              <a:t>      </a:t>
            </a:r>
            <a:r>
              <a:rPr lang="en-US" sz="2200" dirty="0" err="1">
                <a:cs typeface="+mj-cs"/>
              </a:rPr>
              <a:t>Clin</a:t>
            </a:r>
            <a:r>
              <a:rPr lang="en-US" sz="2200" dirty="0">
                <a:cs typeface="+mj-cs"/>
              </a:rPr>
              <a:t> </a:t>
            </a:r>
            <a:r>
              <a:rPr lang="en-US" sz="2200" dirty="0" err="1">
                <a:cs typeface="+mj-cs"/>
              </a:rPr>
              <a:t>Pharmacol</a:t>
            </a:r>
            <a:r>
              <a:rPr lang="en-US" sz="2200" dirty="0">
                <a:cs typeface="+mj-cs"/>
              </a:rPr>
              <a:t>, 66: 843- </a:t>
            </a:r>
            <a:r>
              <a:rPr lang="en-US" sz="2200" dirty="0" smtClean="0">
                <a:cs typeface="+mj-cs"/>
              </a:rPr>
              <a:t>853.</a:t>
            </a:r>
            <a:endParaRPr lang="en-US" sz="2200" dirty="0">
              <a:cs typeface="+mj-cs"/>
            </a:endParaRPr>
          </a:p>
          <a:p>
            <a:pPr marL="0" indent="0" algn="l" rtl="0">
              <a:buNone/>
            </a:pPr>
            <a:r>
              <a:rPr lang="en-US" sz="2200" dirty="0" err="1" smtClean="0">
                <a:cs typeface="+mj-cs"/>
              </a:rPr>
              <a:t>Streubert</a:t>
            </a:r>
            <a:r>
              <a:rPr lang="en-US" sz="2200" dirty="0" smtClean="0">
                <a:cs typeface="+mj-cs"/>
              </a:rPr>
              <a:t> </a:t>
            </a:r>
            <a:r>
              <a:rPr lang="en-US" sz="2200" dirty="0">
                <a:cs typeface="+mj-cs"/>
              </a:rPr>
              <a:t>HJ, Carpenter DR. 2011. Qualitative Research in </a:t>
            </a:r>
            <a:r>
              <a:rPr lang="en-US" sz="2200" dirty="0" smtClean="0">
                <a:cs typeface="+mj-cs"/>
              </a:rPr>
              <a:t>Nursing:      </a:t>
            </a:r>
          </a:p>
          <a:p>
            <a:pPr marL="0" indent="0" algn="l" rtl="0">
              <a:buNone/>
            </a:pPr>
            <a:r>
              <a:rPr lang="en-US" sz="2200" dirty="0">
                <a:cs typeface="+mj-cs"/>
              </a:rPr>
              <a:t> </a:t>
            </a:r>
            <a:r>
              <a:rPr lang="en-US" sz="2200" dirty="0" smtClean="0">
                <a:cs typeface="+mj-cs"/>
              </a:rPr>
              <a:t>      </a:t>
            </a:r>
            <a:r>
              <a:rPr lang="en-US" sz="2200" dirty="0">
                <a:cs typeface="+mj-cs"/>
              </a:rPr>
              <a:t>advanced the humanistic imperative. 5</a:t>
            </a:r>
            <a:r>
              <a:rPr lang="en-US" sz="2200" baseline="30000" dirty="0">
                <a:cs typeface="+mj-cs"/>
              </a:rPr>
              <a:t>th</a:t>
            </a:r>
            <a:r>
              <a:rPr lang="en-US" sz="2200" dirty="0">
                <a:cs typeface="+mj-cs"/>
              </a:rPr>
              <a:t> </a:t>
            </a:r>
            <a:r>
              <a:rPr lang="en-US" sz="2200" dirty="0" err="1">
                <a:cs typeface="+mj-cs"/>
              </a:rPr>
              <a:t>ed</a:t>
            </a:r>
            <a:r>
              <a:rPr lang="en-US" sz="2200" dirty="0">
                <a:cs typeface="+mj-cs"/>
              </a:rPr>
              <a:t>, Philadelphia: </a:t>
            </a:r>
            <a:r>
              <a:rPr lang="en-US" sz="2200" dirty="0" err="1" smtClean="0">
                <a:cs typeface="+mj-cs"/>
              </a:rPr>
              <a:t>Wolters</a:t>
            </a:r>
            <a:r>
              <a:rPr lang="en-US" sz="2200" dirty="0" smtClean="0">
                <a:cs typeface="+mj-cs"/>
              </a:rPr>
              <a:t>     </a:t>
            </a:r>
          </a:p>
          <a:p>
            <a:pPr marL="0" indent="0" algn="l" rtl="0">
              <a:buNone/>
            </a:pPr>
            <a:r>
              <a:rPr lang="en-US" sz="2200" dirty="0">
                <a:cs typeface="+mj-cs"/>
              </a:rPr>
              <a:t> </a:t>
            </a:r>
            <a:r>
              <a:rPr lang="en-US" sz="2200" dirty="0" smtClean="0">
                <a:cs typeface="+mj-cs"/>
              </a:rPr>
              <a:t>      </a:t>
            </a:r>
            <a:r>
              <a:rPr lang="en-US" sz="2200" dirty="0">
                <a:cs typeface="+mj-cs"/>
              </a:rPr>
              <a:t>Kluwer, Lippincott Williams&amp; wilkins,470p</a:t>
            </a:r>
            <a:r>
              <a:rPr lang="en-US" sz="2200" dirty="0" smtClean="0">
                <a:cs typeface="+mj-cs"/>
              </a:rPr>
              <a:t>.</a:t>
            </a:r>
            <a:endParaRPr lang="en-US" sz="2200" dirty="0">
              <a:cs typeface="+mj-cs"/>
            </a:endParaRPr>
          </a:p>
          <a:p>
            <a:pPr marL="0" indent="0" algn="l" rtl="0">
              <a:buNone/>
            </a:pPr>
            <a:r>
              <a:rPr lang="en-US" sz="2200" dirty="0" smtClean="0">
                <a:cs typeface="+mj-cs"/>
              </a:rPr>
              <a:t>Tang </a:t>
            </a:r>
            <a:r>
              <a:rPr lang="en-US" sz="2200" dirty="0">
                <a:cs typeface="+mj-cs"/>
              </a:rPr>
              <a:t>F, </a:t>
            </a:r>
            <a:r>
              <a:rPr lang="en-US" sz="2200" dirty="0" err="1">
                <a:cs typeface="+mj-cs"/>
              </a:rPr>
              <a:t>Sheu</a:t>
            </a:r>
            <a:r>
              <a:rPr lang="en-US" sz="2200" dirty="0">
                <a:cs typeface="+mj-cs"/>
              </a:rPr>
              <a:t> SH, Yu SH, Wei L, </a:t>
            </a:r>
            <a:r>
              <a:rPr lang="en-US" sz="2200" dirty="0" err="1">
                <a:cs typeface="+mj-cs"/>
              </a:rPr>
              <a:t>Chein</a:t>
            </a:r>
            <a:r>
              <a:rPr lang="en-US" sz="2200" dirty="0">
                <a:cs typeface="+mj-cs"/>
              </a:rPr>
              <a:t> CH. 2005. Nurses relate </a:t>
            </a:r>
            <a:r>
              <a:rPr lang="en-US" sz="2200" dirty="0" smtClean="0">
                <a:cs typeface="+mj-cs"/>
              </a:rPr>
              <a:t>the     </a:t>
            </a:r>
          </a:p>
          <a:p>
            <a:pPr marL="0" indent="0" algn="l" rtl="0">
              <a:buNone/>
            </a:pPr>
            <a:r>
              <a:rPr lang="en-US" sz="2200" dirty="0">
                <a:cs typeface="+mj-cs"/>
              </a:rPr>
              <a:t> </a:t>
            </a:r>
            <a:r>
              <a:rPr lang="en-US" sz="2200" dirty="0" smtClean="0">
                <a:cs typeface="+mj-cs"/>
              </a:rPr>
              <a:t>      </a:t>
            </a:r>
            <a:r>
              <a:rPr lang="en-US" sz="2200" dirty="0">
                <a:cs typeface="+mj-cs"/>
              </a:rPr>
              <a:t>contributing factors involved in medication errors. Journal </a:t>
            </a:r>
            <a:r>
              <a:rPr lang="en-US" sz="2200" dirty="0" smtClean="0">
                <a:cs typeface="+mj-cs"/>
              </a:rPr>
              <a:t>of      </a:t>
            </a:r>
          </a:p>
          <a:p>
            <a:pPr marL="0" indent="0" algn="l" rtl="0">
              <a:buNone/>
            </a:pPr>
            <a:r>
              <a:rPr lang="en-US" sz="2200" dirty="0">
                <a:cs typeface="+mj-cs"/>
              </a:rPr>
              <a:t> </a:t>
            </a:r>
            <a:r>
              <a:rPr lang="en-US" sz="2200" dirty="0" smtClean="0">
                <a:cs typeface="+mj-cs"/>
              </a:rPr>
              <a:t>      </a:t>
            </a:r>
            <a:r>
              <a:rPr lang="en-US" sz="2200" dirty="0">
                <a:cs typeface="+mj-cs"/>
              </a:rPr>
              <a:t>Clinical Nursing, 16: </a:t>
            </a:r>
            <a:r>
              <a:rPr lang="en-US" sz="2200" dirty="0" smtClean="0">
                <a:cs typeface="+mj-cs"/>
              </a:rPr>
              <a:t>447- 457. </a:t>
            </a:r>
            <a:endParaRPr lang="en-US" sz="2200" dirty="0">
              <a:cs typeface="+mj-cs"/>
            </a:endParaRPr>
          </a:p>
          <a:p>
            <a:pPr marL="0" indent="0" algn="l" rtl="0">
              <a:buNone/>
            </a:pPr>
            <a:r>
              <a:rPr lang="en-US" sz="2200" dirty="0" err="1">
                <a:cs typeface="+mj-cs"/>
              </a:rPr>
              <a:t>Tappen</a:t>
            </a:r>
            <a:r>
              <a:rPr lang="en-US" sz="2200" dirty="0">
                <a:cs typeface="+mj-cs"/>
              </a:rPr>
              <a:t> RM. 2011. Advanced nursing research from theory to practice</a:t>
            </a:r>
            <a:r>
              <a:rPr lang="en-US" sz="2200" dirty="0" smtClean="0">
                <a:cs typeface="+mj-cs"/>
              </a:rPr>
              <a:t>,     </a:t>
            </a:r>
          </a:p>
          <a:p>
            <a:pPr marL="0" indent="0" algn="l" rtl="0">
              <a:buNone/>
            </a:pPr>
            <a:r>
              <a:rPr lang="en-US" sz="2200" dirty="0">
                <a:cs typeface="+mj-cs"/>
              </a:rPr>
              <a:t> </a:t>
            </a:r>
            <a:r>
              <a:rPr lang="en-US" sz="2200" dirty="0" smtClean="0">
                <a:cs typeface="+mj-cs"/>
              </a:rPr>
              <a:t>      </a:t>
            </a:r>
            <a:r>
              <a:rPr lang="en-US" sz="2200" dirty="0">
                <a:cs typeface="+mj-cs"/>
              </a:rPr>
              <a:t>Mississauga: Jones&amp; </a:t>
            </a:r>
            <a:r>
              <a:rPr lang="en-US" sz="2200" dirty="0" err="1">
                <a:cs typeface="+mj-cs"/>
              </a:rPr>
              <a:t>Bartelett</a:t>
            </a:r>
            <a:r>
              <a:rPr lang="en-US" sz="2200" dirty="0">
                <a:cs typeface="+mj-cs"/>
              </a:rPr>
              <a:t> </a:t>
            </a:r>
            <a:r>
              <a:rPr lang="en-US" sz="2200" dirty="0" smtClean="0">
                <a:cs typeface="+mj-cs"/>
              </a:rPr>
              <a:t>Learning,504p.</a:t>
            </a:r>
            <a:endParaRPr lang="en-US" sz="2200" dirty="0">
              <a:cs typeface="+mj-cs"/>
            </a:endParaRPr>
          </a:p>
          <a:p>
            <a:pPr marL="0" indent="0" algn="l">
              <a:buNone/>
            </a:pPr>
            <a:endParaRPr lang="fa-IR" sz="2200" dirty="0">
              <a:cs typeface="+mj-cs"/>
            </a:endParaRPr>
          </a:p>
        </p:txBody>
      </p:sp>
    </p:spTree>
    <p:extLst>
      <p:ext uri="{BB962C8B-B14F-4D97-AF65-F5344CB8AC3E}">
        <p14:creationId xmlns:p14="http://schemas.microsoft.com/office/powerpoint/2010/main" val="4557056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61" y="-171400"/>
            <a:ext cx="9266238"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marL="0" indent="0" algn="l" rtl="0">
              <a:buNone/>
            </a:pPr>
            <a:r>
              <a:rPr lang="en-US" sz="2200" dirty="0">
                <a:cs typeface="+mj-cs"/>
              </a:rPr>
              <a:t>Wagner L, </a:t>
            </a:r>
            <a:r>
              <a:rPr lang="en-US" sz="2200" dirty="0" err="1">
                <a:cs typeface="+mj-cs"/>
              </a:rPr>
              <a:t>Harkness</a:t>
            </a:r>
            <a:r>
              <a:rPr lang="en-US" sz="2200" dirty="0">
                <a:cs typeface="+mj-cs"/>
              </a:rPr>
              <a:t> K, </a:t>
            </a:r>
            <a:r>
              <a:rPr lang="en-US" sz="2200" dirty="0" err="1">
                <a:cs typeface="+mj-cs"/>
              </a:rPr>
              <a:t>Gallagber</a:t>
            </a:r>
            <a:r>
              <a:rPr lang="en-US" sz="2200" dirty="0">
                <a:cs typeface="+mj-cs"/>
              </a:rPr>
              <a:t> T. 2011. Nurse perceptions of </a:t>
            </a:r>
            <a:r>
              <a:rPr lang="en-US" sz="2200" dirty="0" smtClean="0">
                <a:cs typeface="+mj-cs"/>
              </a:rPr>
              <a:t>error     </a:t>
            </a:r>
          </a:p>
          <a:p>
            <a:pPr marL="0" indent="0" algn="l" rtl="0">
              <a:buNone/>
            </a:pPr>
            <a:r>
              <a:rPr lang="en-US" sz="2200" dirty="0">
                <a:cs typeface="+mj-cs"/>
              </a:rPr>
              <a:t> </a:t>
            </a:r>
            <a:r>
              <a:rPr lang="en-US" sz="2200" dirty="0" smtClean="0">
                <a:cs typeface="+mj-cs"/>
              </a:rPr>
              <a:t>      </a:t>
            </a:r>
            <a:r>
              <a:rPr lang="en-US" sz="2200" dirty="0">
                <a:cs typeface="+mj-cs"/>
              </a:rPr>
              <a:t>reporting and disclosure in nursing homes. J Nurse Care </a:t>
            </a:r>
            <a:r>
              <a:rPr lang="en-US" sz="2200" dirty="0" err="1">
                <a:cs typeface="+mj-cs"/>
              </a:rPr>
              <a:t>Qual</a:t>
            </a:r>
            <a:r>
              <a:rPr lang="en-US" sz="2200" dirty="0">
                <a:cs typeface="+mj-cs"/>
              </a:rPr>
              <a:t>, 1- 7</a:t>
            </a:r>
            <a:r>
              <a:rPr lang="en-US" sz="2200" dirty="0" smtClean="0">
                <a:cs typeface="+mj-cs"/>
              </a:rPr>
              <a:t>.</a:t>
            </a:r>
            <a:endParaRPr lang="en-US" sz="2200" dirty="0">
              <a:cs typeface="+mj-cs"/>
            </a:endParaRPr>
          </a:p>
          <a:p>
            <a:pPr marL="0" indent="0" algn="l" rtl="0">
              <a:buNone/>
            </a:pPr>
            <a:r>
              <a:rPr lang="en-US" sz="2200" dirty="0">
                <a:cs typeface="+mj-cs"/>
              </a:rPr>
              <a:t>Wakefield B, Wakefield D, Holman T, </a:t>
            </a:r>
            <a:r>
              <a:rPr lang="en-US" sz="2200" dirty="0" err="1">
                <a:cs typeface="+mj-cs"/>
              </a:rPr>
              <a:t>Blegan</a:t>
            </a:r>
            <a:r>
              <a:rPr lang="en-US" sz="2200" dirty="0">
                <a:cs typeface="+mj-cs"/>
              </a:rPr>
              <a:t> M. administration errors</a:t>
            </a:r>
            <a:r>
              <a:rPr lang="en-US" sz="2200" dirty="0" smtClean="0">
                <a:cs typeface="+mj-cs"/>
              </a:rPr>
              <a:t>.     </a:t>
            </a:r>
          </a:p>
          <a:p>
            <a:pPr marL="0" indent="0" algn="l" rtl="0">
              <a:buNone/>
            </a:pPr>
            <a:r>
              <a:rPr lang="en-US" sz="2200" dirty="0">
                <a:cs typeface="+mj-cs"/>
              </a:rPr>
              <a:t> </a:t>
            </a:r>
            <a:r>
              <a:rPr lang="en-US" sz="2200" dirty="0" smtClean="0">
                <a:cs typeface="+mj-cs"/>
              </a:rPr>
              <a:t>     </a:t>
            </a:r>
            <a:r>
              <a:rPr lang="en-US" sz="2200" dirty="0" err="1">
                <a:cs typeface="+mj-cs"/>
              </a:rPr>
              <a:t>MedSurg</a:t>
            </a:r>
            <a:r>
              <a:rPr lang="en-US" sz="2200" dirty="0">
                <a:cs typeface="+mj-cs"/>
              </a:rPr>
              <a:t> Nursing, 2005</a:t>
            </a:r>
            <a:r>
              <a:rPr lang="en-US" sz="2200" dirty="0" smtClean="0">
                <a:cs typeface="+mj-cs"/>
              </a:rPr>
              <a:t>. </a:t>
            </a:r>
            <a:r>
              <a:rPr lang="en-US" sz="2200" dirty="0">
                <a:cs typeface="+mj-cs"/>
              </a:rPr>
              <a:t>Nurse </a:t>
            </a:r>
            <a:r>
              <a:rPr lang="en-US" sz="2200" dirty="0" smtClean="0">
                <a:cs typeface="+mj-cs"/>
              </a:rPr>
              <a:t>perceptions </a:t>
            </a:r>
            <a:r>
              <a:rPr lang="en-US" sz="2200" dirty="0">
                <a:cs typeface="+mj-cs"/>
              </a:rPr>
              <a:t>of why medication 7(1</a:t>
            </a:r>
            <a:r>
              <a:rPr lang="en-US" sz="2200" dirty="0" smtClean="0">
                <a:cs typeface="+mj-cs"/>
              </a:rPr>
              <a:t>):   </a:t>
            </a:r>
          </a:p>
          <a:p>
            <a:pPr marL="0" indent="0" algn="l" rtl="0">
              <a:buNone/>
            </a:pPr>
            <a:r>
              <a:rPr lang="en-US" sz="2200" dirty="0">
                <a:cs typeface="+mj-cs"/>
              </a:rPr>
              <a:t> </a:t>
            </a:r>
            <a:r>
              <a:rPr lang="en-US" sz="2200" dirty="0" smtClean="0">
                <a:cs typeface="+mj-cs"/>
              </a:rPr>
              <a:t>     </a:t>
            </a:r>
            <a:r>
              <a:rPr lang="en-US" sz="2200" dirty="0">
                <a:cs typeface="+mj-cs"/>
              </a:rPr>
              <a:t>39- </a:t>
            </a:r>
            <a:r>
              <a:rPr lang="en-US" sz="2200" dirty="0" smtClean="0">
                <a:cs typeface="+mj-cs"/>
              </a:rPr>
              <a:t>44.</a:t>
            </a:r>
            <a:endParaRPr lang="en-US" sz="2200" dirty="0">
              <a:cs typeface="+mj-cs"/>
            </a:endParaRPr>
          </a:p>
          <a:p>
            <a:pPr marL="0" indent="0" algn="l" rtl="0">
              <a:buNone/>
            </a:pPr>
            <a:r>
              <a:rPr lang="en-US" sz="2200" dirty="0">
                <a:cs typeface="+mj-cs"/>
              </a:rPr>
              <a:t>Wilkins K, Shields M. 2008. Correlates of medication </a:t>
            </a:r>
            <a:r>
              <a:rPr lang="en-US" sz="2200" dirty="0" smtClean="0">
                <a:cs typeface="+mj-cs"/>
              </a:rPr>
              <a:t>error </a:t>
            </a:r>
            <a:r>
              <a:rPr lang="en-US" sz="2200" dirty="0">
                <a:cs typeface="+mj-cs"/>
              </a:rPr>
              <a:t>in hospital</a:t>
            </a:r>
            <a:r>
              <a:rPr lang="en-US" sz="2200" dirty="0" smtClean="0">
                <a:cs typeface="+mj-cs"/>
              </a:rPr>
              <a:t>.     </a:t>
            </a:r>
          </a:p>
          <a:p>
            <a:pPr marL="0" indent="0" algn="l" rtl="0">
              <a:buNone/>
            </a:pPr>
            <a:r>
              <a:rPr lang="en-US" sz="2200" dirty="0">
                <a:cs typeface="+mj-cs"/>
              </a:rPr>
              <a:t> </a:t>
            </a:r>
            <a:r>
              <a:rPr lang="en-US" sz="2200" dirty="0" smtClean="0">
                <a:cs typeface="+mj-cs"/>
              </a:rPr>
              <a:t>    </a:t>
            </a:r>
            <a:r>
              <a:rPr lang="en-US" sz="2200" dirty="0">
                <a:cs typeface="+mj-cs"/>
              </a:rPr>
              <a:t>Health Reports, 19(2): 7- </a:t>
            </a:r>
            <a:r>
              <a:rPr lang="en-US" sz="2200" dirty="0" smtClean="0">
                <a:cs typeface="+mj-cs"/>
              </a:rPr>
              <a:t>18.</a:t>
            </a:r>
            <a:endParaRPr lang="en-US" sz="2200" dirty="0">
              <a:cs typeface="+mj-cs"/>
            </a:endParaRPr>
          </a:p>
          <a:p>
            <a:pPr marL="0" indent="0" algn="l">
              <a:buNone/>
            </a:pPr>
            <a:endParaRPr lang="fa-IR" sz="2200" dirty="0">
              <a:cs typeface="+mj-cs"/>
            </a:endParaRPr>
          </a:p>
        </p:txBody>
      </p:sp>
    </p:spTree>
    <p:extLst>
      <p:ext uri="{BB962C8B-B14F-4D97-AF65-F5344CB8AC3E}">
        <p14:creationId xmlns:p14="http://schemas.microsoft.com/office/powerpoint/2010/main" val="34441459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60325" y="-9728"/>
            <a:ext cx="9266238" cy="2428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28596" y="571480"/>
            <a:ext cx="8229600" cy="1143000"/>
          </a:xfrm>
        </p:spPr>
        <p:txBody>
          <a:bodyPr>
            <a:noAutofit/>
          </a:bodyPr>
          <a:lstStyle/>
          <a:p>
            <a:r>
              <a:rPr lang="fa-IR" sz="2800" b="1" i="1" dirty="0" smtClean="0">
                <a:cs typeface="B Nazanin" pitchFamily="2" charset="-78"/>
              </a:rPr>
              <a:t>انسان برکه ای است که بدون تغییر مداوم، مرداب خواهد شد.</a:t>
            </a:r>
            <a:endParaRPr lang="fa-IR" sz="2800" b="1" i="1" dirty="0">
              <a:cs typeface="B Nazanin" pitchFamily="2" charset="-78"/>
            </a:endParaRPr>
          </a:p>
        </p:txBody>
      </p:sp>
      <p:pic>
        <p:nvPicPr>
          <p:cNvPr id="9" name="Picture 2"/>
          <p:cNvPicPr>
            <a:picLocks noChangeAspect="1" noChangeArrowheads="1"/>
          </p:cNvPicPr>
          <p:nvPr/>
        </p:nvPicPr>
        <p:blipFill>
          <a:blip r:embed="rId3" cstate="print"/>
          <a:srcRect/>
          <a:stretch>
            <a:fillRect/>
          </a:stretch>
        </p:blipFill>
        <p:spPr bwMode="auto">
          <a:xfrm>
            <a:off x="611560" y="2969133"/>
            <a:ext cx="7920880" cy="3582747"/>
          </a:xfrm>
          <a:prstGeom prst="ellipse">
            <a:avLst/>
          </a:prstGeom>
          <a:ln>
            <a:noFill/>
          </a:ln>
          <a:effectLst>
            <a:softEdge rad="112500"/>
          </a:effectLst>
        </p:spPr>
      </p:pic>
      <p:sp>
        <p:nvSpPr>
          <p:cNvPr id="6" name="Content Placeholder 5"/>
          <p:cNvSpPr>
            <a:spLocks noGrp="1"/>
          </p:cNvSpPr>
          <p:nvPr>
            <p:ph idx="1"/>
          </p:nvPr>
        </p:nvSpPr>
        <p:spPr>
          <a:xfrm>
            <a:off x="457200" y="1600201"/>
            <a:ext cx="8229600" cy="695488"/>
          </a:xfrm>
        </p:spPr>
        <p:txBody>
          <a:bodyPr/>
          <a:lstStyle/>
          <a:p>
            <a:pPr>
              <a:buNone/>
            </a:pPr>
            <a:endParaRPr lang="en-US" dirty="0"/>
          </a:p>
        </p:txBody>
      </p:sp>
    </p:spTree>
    <p:extLst>
      <p:ext uri="{BB962C8B-B14F-4D97-AF65-F5344CB8AC3E}">
        <p14:creationId xmlns:p14="http://schemas.microsoft.com/office/powerpoint/2010/main" val="2655600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flipV="1">
            <a:off x="0" y="2708919"/>
            <a:ext cx="9144000" cy="45719"/>
          </a:xfrm>
          <a:prstGeom prst="rect">
            <a:avLst/>
          </a:prstGeom>
          <a:solidFill>
            <a:srgbClr val="FFFFFF">
              <a:alpha val="54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6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just" defTabSz="914400" rtl="1" eaLnBrk="1" fontAlgn="base" latinLnBrk="0" hangingPunct="1">
              <a:lnSpc>
                <a:spcPct val="100000"/>
              </a:lnSpc>
              <a:spcBef>
                <a:spcPct val="20000"/>
              </a:spcBef>
              <a:spcAft>
                <a:spcPct val="0"/>
              </a:spcAft>
              <a:buClrTx/>
              <a:buSzTx/>
              <a:buFontTx/>
              <a:buNone/>
              <a:tabLst/>
              <a:defRPr/>
            </a:pPr>
            <a:endParaRPr kumimoji="0" lang="fa-IR" sz="2800" b="1" i="0" u="none" strike="noStrike" kern="0" cap="none" spc="0" normalizeH="0" baseline="0" noProof="0" dirty="0" smtClean="0">
              <a:ln>
                <a:noFill/>
              </a:ln>
              <a:solidFill>
                <a:srgbClr val="000000"/>
              </a:solidFill>
              <a:effectLst/>
              <a:uLnTx/>
              <a:uFillTx/>
              <a:latin typeface="Arial Narrow"/>
              <a:ea typeface="+mn-ea"/>
              <a:cs typeface="+mn-cs"/>
            </a:endParaRPr>
          </a:p>
          <a:p>
            <a:pPr marL="342900" marR="0" lvl="0" indent="-342900" algn="ctr" defTabSz="914400" rtl="1" eaLnBrk="1" fontAlgn="base" latinLnBrk="0" hangingPunct="1">
              <a:lnSpc>
                <a:spcPct val="100000"/>
              </a:lnSpc>
              <a:spcBef>
                <a:spcPct val="20000"/>
              </a:spcBef>
              <a:spcAft>
                <a:spcPct val="0"/>
              </a:spcAft>
              <a:buClrTx/>
              <a:buSzTx/>
              <a:buFontTx/>
              <a:buNone/>
              <a:tabLst/>
              <a:defRPr/>
            </a:pPr>
            <a:endParaRPr kumimoji="0" lang="fa-IR" sz="3200" b="1" i="0" u="none" strike="noStrike" kern="0" cap="none" spc="0" normalizeH="0" baseline="0" noProof="0" dirty="0" smtClean="0">
              <a:ln>
                <a:noFill/>
              </a:ln>
              <a:solidFill>
                <a:srgbClr val="FF0000"/>
              </a:solidFill>
              <a:effectLst/>
              <a:uLnTx/>
              <a:uFillTx/>
              <a:latin typeface="Arial Narrow"/>
              <a:ea typeface="+mn-ea"/>
              <a:cs typeface="B Mitra" pitchFamily="2" charset="-78"/>
            </a:endParaRPr>
          </a:p>
        </p:txBody>
      </p:sp>
      <p:sp>
        <p:nvSpPr>
          <p:cNvPr id="2" name="Title 1"/>
          <p:cNvSpPr>
            <a:spLocks noGrp="1"/>
          </p:cNvSpPr>
          <p:nvPr>
            <p:ph type="title"/>
          </p:nvPr>
        </p:nvSpPr>
        <p:spPr>
          <a:xfrm>
            <a:off x="532693" y="631776"/>
            <a:ext cx="8229600" cy="1143000"/>
          </a:xfrm>
        </p:spPr>
        <p:txBody>
          <a:bodyPr>
            <a:noAutofit/>
          </a:bodyPr>
          <a:lstStyle/>
          <a:p>
            <a:pPr lvl="0"/>
            <a:r>
              <a:rPr lang="fa-IR"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B Nazanin" pitchFamily="2" charset="-78"/>
              </a:rPr>
              <a:t>خطای دارویی</a:t>
            </a:r>
            <a:endParaRPr lang="fa-IR"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B Nazanin" pitchFamily="2" charset="-78"/>
            </a:endParaRPr>
          </a:p>
        </p:txBody>
      </p:sp>
      <p:sp>
        <p:nvSpPr>
          <p:cNvPr id="3" name="Content Placeholder 2"/>
          <p:cNvSpPr>
            <a:spLocks noGrp="1"/>
          </p:cNvSpPr>
          <p:nvPr>
            <p:ph idx="1"/>
          </p:nvPr>
        </p:nvSpPr>
        <p:spPr>
          <a:xfrm>
            <a:off x="589690" y="2708919"/>
            <a:ext cx="8229600" cy="4377957"/>
          </a:xfrm>
        </p:spPr>
        <p:txBody>
          <a:bodyPr>
            <a:normAutofit/>
          </a:bodyPr>
          <a:lstStyle/>
          <a:p>
            <a:pPr marL="0" indent="0" algn="just">
              <a:buNone/>
            </a:pPr>
            <a:r>
              <a:rPr lang="ar-SA" sz="2400" dirty="0">
                <a:cs typeface="B Nazanin" pitchFamily="2" charset="-78"/>
              </a:rPr>
              <a:t>خطاهای دارویی در مراحل مختلف فرایند دارو درمانی شامل نسخه نویسی، نسخه برداری از دستورات پزشک، توزیع و پخش دارو، مرحله رساندن دارو به بیمار یا کنترل کردن داروها ممکن است اتفاق بیافتد</a:t>
            </a:r>
            <a:r>
              <a:rPr lang="fa-IR" sz="2400" dirty="0">
                <a:cs typeface="B Nazanin" pitchFamily="2" charset="-78"/>
              </a:rPr>
              <a:t>. </a:t>
            </a:r>
            <a:r>
              <a:rPr lang="ar-SA" sz="2400" dirty="0">
                <a:cs typeface="B Nazanin" pitchFamily="2" charset="-78"/>
              </a:rPr>
              <a:t>بر اساس تحقیقات صورت گرفته مشخص شده است که اکثر خطاها در زمان تجویز دارو و رساندن دارو به بیمار رخ می</a:t>
            </a:r>
            <a:r>
              <a:rPr lang="fa-IR" sz="2400" dirty="0">
                <a:cs typeface="B Nazanin" pitchFamily="2" charset="-78"/>
              </a:rPr>
              <a:t> </a:t>
            </a:r>
            <a:r>
              <a:rPr lang="ar-SA" sz="2400" dirty="0">
                <a:cs typeface="B Nazanin" pitchFamily="2" charset="-78"/>
              </a:rPr>
              <a:t>دهد</a:t>
            </a:r>
            <a:r>
              <a:rPr lang="fa-IR" sz="2400" dirty="0">
                <a:cs typeface="B Nazanin" pitchFamily="2" charset="-78"/>
              </a:rPr>
              <a:t>.</a:t>
            </a:r>
            <a:endParaRPr lang="en-US" sz="2400" dirty="0">
              <a:cs typeface="B Nazanin" pitchFamily="2" charset="-78"/>
            </a:endParaRPr>
          </a:p>
          <a:p>
            <a:pPr marL="0" indent="0" algn="just">
              <a:buNone/>
            </a:pPr>
            <a:endParaRPr lang="fa-IR" sz="2400" dirty="0"/>
          </a:p>
        </p:txBody>
      </p:sp>
    </p:spTree>
    <p:extLst>
      <p:ext uri="{BB962C8B-B14F-4D97-AF65-F5344CB8AC3E}">
        <p14:creationId xmlns:p14="http://schemas.microsoft.com/office/powerpoint/2010/main" val="3627663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dirty="0" smtClean="0"/>
              <a:t>خطای دارویی</a:t>
            </a:r>
            <a:endParaRPr lang="fa-IR" sz="2800" dirty="0"/>
          </a:p>
        </p:txBody>
      </p:sp>
      <p:sp>
        <p:nvSpPr>
          <p:cNvPr id="3" name="Content Placeholder 2"/>
          <p:cNvSpPr>
            <a:spLocks noGrp="1"/>
          </p:cNvSpPr>
          <p:nvPr>
            <p:ph idx="1"/>
          </p:nvPr>
        </p:nvSpPr>
        <p:spPr>
          <a:xfrm>
            <a:off x="467544" y="3000372"/>
            <a:ext cx="8229600" cy="3857628"/>
          </a:xfrm>
        </p:spPr>
        <p:txBody>
          <a:bodyPr>
            <a:noAutofit/>
          </a:bodyPr>
          <a:lstStyle/>
          <a:p>
            <a:pPr marL="0" indent="0" algn="just">
              <a:buNone/>
            </a:pPr>
            <a:r>
              <a:rPr lang="fa-IR" sz="2000" dirty="0">
                <a:cs typeface="B Nazanin" pitchFamily="2" charset="-78"/>
              </a:rPr>
              <a:t>ا</a:t>
            </a:r>
            <a:r>
              <a:rPr lang="ar-SA" sz="2000" dirty="0">
                <a:cs typeface="B Nazanin" pitchFamily="2" charset="-78"/>
              </a:rPr>
              <a:t>مروزه در نظام ارایه خدمات سلامت، حفاظت بیمار مفهومی کلیدی و به عنوان عامل بقای نظام ارایه خدمات و یکی از شاخص های مهم در کنترل کیفیت خدمات سلامت محسوب می شود</a:t>
            </a:r>
            <a:r>
              <a:rPr lang="fa-IR" sz="2000" dirty="0">
                <a:cs typeface="B Nazanin" pitchFamily="2" charset="-78"/>
              </a:rPr>
              <a:t>، حفاظت بیمار به عنوان یک اولویت در مراکز مراقبت سلامتی مورد توجه است </a:t>
            </a:r>
            <a:r>
              <a:rPr lang="ar-SA" sz="2000" dirty="0">
                <a:cs typeface="B Nazanin" pitchFamily="2" charset="-78"/>
              </a:rPr>
              <a:t>و نقش برجسته ای در مراقبت سلامت ایفا می کند</a:t>
            </a:r>
            <a:r>
              <a:rPr lang="fa-IR" sz="2000" dirty="0">
                <a:cs typeface="B Nazanin" pitchFamily="2" charset="-78"/>
              </a:rPr>
              <a:t>. </a:t>
            </a:r>
            <a:r>
              <a:rPr lang="ar-SA" sz="2000" dirty="0">
                <a:cs typeface="B Nazanin" pitchFamily="2" charset="-78"/>
              </a:rPr>
              <a:t>اخیرا</a:t>
            </a:r>
            <a:r>
              <a:rPr lang="fa-IR" sz="2000" dirty="0">
                <a:cs typeface="B Nazanin" pitchFamily="2" charset="-78"/>
              </a:rPr>
              <a:t>ً</a:t>
            </a:r>
            <a:r>
              <a:rPr lang="ar-SA" sz="2000" dirty="0">
                <a:cs typeface="B Nazanin" pitchFamily="2" charset="-78"/>
              </a:rPr>
              <a:t> خطاهای دارویی به علت شیوع زیاد، رایج بودن و خطرات بالقوه برای بیماران، شاخصی برای تعیین میزان </a:t>
            </a:r>
            <a:r>
              <a:rPr lang="fa-IR" sz="2000" dirty="0">
                <a:cs typeface="B Nazanin" pitchFamily="2" charset="-78"/>
              </a:rPr>
              <a:t>ایمنی</a:t>
            </a:r>
            <a:r>
              <a:rPr lang="ar-SA" sz="2000" dirty="0">
                <a:cs typeface="B Nazanin" pitchFamily="2" charset="-78"/>
              </a:rPr>
              <a:t> بیمار محسوب می</a:t>
            </a:r>
            <a:r>
              <a:rPr lang="fa-IR" sz="2000" dirty="0">
                <a:cs typeface="B Nazanin" pitchFamily="2" charset="-78"/>
              </a:rPr>
              <a:t> </a:t>
            </a:r>
            <a:r>
              <a:rPr lang="ar-SA" sz="2000" dirty="0">
                <a:cs typeface="B Nazanin" pitchFamily="2" charset="-78"/>
              </a:rPr>
              <a:t>شود</a:t>
            </a:r>
            <a:endParaRPr lang="fa-IR" sz="2000" dirty="0">
              <a:cs typeface="B Nazanin" pitchFamily="2" charset="-78"/>
            </a:endParaRPr>
          </a:p>
        </p:txBody>
      </p:sp>
    </p:spTree>
    <p:extLst>
      <p:ext uri="{BB962C8B-B14F-4D97-AF65-F5344CB8AC3E}">
        <p14:creationId xmlns:p14="http://schemas.microsoft.com/office/powerpoint/2010/main" val="405044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77" y="2571744"/>
            <a:ext cx="9266238" cy="425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fa-IR" dirty="0" smtClean="0"/>
              <a:t>خطای دارویی </a:t>
            </a:r>
            <a:endParaRPr lang="fa-IR" dirty="0"/>
          </a:p>
        </p:txBody>
      </p:sp>
      <p:sp>
        <p:nvSpPr>
          <p:cNvPr id="3" name="Content Placeholder 2"/>
          <p:cNvSpPr>
            <a:spLocks noGrp="1"/>
          </p:cNvSpPr>
          <p:nvPr>
            <p:ph idx="1"/>
          </p:nvPr>
        </p:nvSpPr>
        <p:spPr>
          <a:xfrm>
            <a:off x="428596" y="2714620"/>
            <a:ext cx="8229600" cy="4143380"/>
          </a:xfrm>
        </p:spPr>
        <p:txBody>
          <a:bodyPr>
            <a:normAutofit/>
          </a:bodyPr>
          <a:lstStyle/>
          <a:p>
            <a:pPr marL="0" indent="0" algn="just">
              <a:buNone/>
            </a:pPr>
            <a:endParaRPr lang="fa-IR" sz="2400" dirty="0"/>
          </a:p>
          <a:p>
            <a:pPr marL="0" indent="0" algn="just">
              <a:buNone/>
            </a:pPr>
            <a:r>
              <a:rPr lang="fa-IR" sz="2000" dirty="0" smtClean="0">
                <a:cs typeface="B Nazanin" pitchFamily="2" charset="-78"/>
              </a:rPr>
              <a:t>.</a:t>
            </a:r>
            <a:endParaRPr lang="fa-IR" sz="2400" dirty="0"/>
          </a:p>
        </p:txBody>
      </p:sp>
      <p:sp>
        <p:nvSpPr>
          <p:cNvPr id="7" name="Rectangle 6"/>
          <p:cNvSpPr/>
          <p:nvPr/>
        </p:nvSpPr>
        <p:spPr>
          <a:xfrm>
            <a:off x="1115616" y="1859340"/>
            <a:ext cx="7056784" cy="4832092"/>
          </a:xfrm>
          <a:prstGeom prst="rect">
            <a:avLst/>
          </a:prstGeom>
        </p:spPr>
        <p:txBody>
          <a:bodyPr wrap="square">
            <a:spAutoFit/>
          </a:bodyPr>
          <a:lstStyle/>
          <a:p>
            <a:pPr algn="just"/>
            <a:r>
              <a:rPr lang="fa-IR" sz="2800" dirty="0">
                <a:cs typeface="B Nazanin" pitchFamily="2" charset="-78"/>
              </a:rPr>
              <a:t>تجویز دارو یکی از با اهمیت ترین فعالیت های پرستار و یک وظیفه پیچیده و زمان بر پرستار محسوب می شود که حدود 1/3 زمان کاری پرستار را به خود اختصاص می دهد، از آنجایی که دارودرمانی یک فعالیت پیچیده محسوب می شود، احتمال خطاهای زیادی در این فرایند وجود دارد و چون پرستاران دارو را به بیمار می </a:t>
            </a:r>
            <a:r>
              <a:rPr lang="fa-IR" sz="2800" dirty="0" smtClean="0">
                <a:cs typeface="B Nazanin" pitchFamily="2" charset="-78"/>
              </a:rPr>
              <a:t>دهند </a:t>
            </a:r>
            <a:r>
              <a:rPr lang="fa-IR" sz="2800" dirty="0">
                <a:cs typeface="B Nazanin" pitchFamily="2" charset="-78"/>
              </a:rPr>
              <a:t>اغلب آن ها مسئول اصلی خطا در نظر گرفته می شوند، اما علل و افراد مختلفی در بروز خطای دارویی نقش دارند. علی رغم اینکه افراد مختلفی درگیر فرایند تجویز، نسخه نویسی و تزریق دارو هستند، اما پرستاران نسبت به پزشکان، داروسازان یا سایر افراد مراقبت سلامتی بیشتر دچار خطای دارویی می شوند.</a:t>
            </a:r>
            <a:endParaRPr lang="en-US" sz="2800" dirty="0">
              <a:cs typeface="B Nazanin" pitchFamily="2" charset="-78"/>
            </a:endParaRPr>
          </a:p>
        </p:txBody>
      </p:sp>
    </p:spTree>
    <p:extLst>
      <p:ext uri="{BB962C8B-B14F-4D97-AF65-F5344CB8AC3E}">
        <p14:creationId xmlns:p14="http://schemas.microsoft.com/office/powerpoint/2010/main" val="1742183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آمار خطا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89676739"/>
              </p:ext>
            </p:extLst>
          </p:nvPr>
        </p:nvGraphicFramePr>
        <p:xfrm>
          <a:off x="611559" y="1514698"/>
          <a:ext cx="8208912" cy="5088255"/>
        </p:xfrm>
        <a:graphic>
          <a:graphicData uri="http://schemas.openxmlformats.org/drawingml/2006/table">
            <a:tbl>
              <a:tblPr firstRow="1" firstCol="1" bandRow="1">
                <a:tableStyleId>{5C22544A-7EE6-4342-B048-85BDC9FD1C3A}</a:tableStyleId>
              </a:tblPr>
              <a:tblGrid>
                <a:gridCol w="2735718"/>
                <a:gridCol w="2736597"/>
                <a:gridCol w="2736597"/>
              </a:tblGrid>
              <a:tr h="360090">
                <a:tc gridSpan="3">
                  <a:txBody>
                    <a:bodyPr/>
                    <a:lstStyle/>
                    <a:p>
                      <a:pPr marL="0" marR="0" algn="ctr">
                        <a:lnSpc>
                          <a:spcPct val="107000"/>
                        </a:lnSpc>
                        <a:spcBef>
                          <a:spcPts val="0"/>
                        </a:spcBef>
                        <a:spcAft>
                          <a:spcPts val="0"/>
                        </a:spcAft>
                        <a:tabLst>
                          <a:tab pos="3829050" algn="l"/>
                        </a:tabLst>
                      </a:pPr>
                      <a:r>
                        <a:rPr lang="fa-IR" sz="1200">
                          <a:effectLst/>
                        </a:rPr>
                        <a:t>خطای دارویی سال  </a:t>
                      </a:r>
                      <a:endParaRPr lang="en-US" sz="900">
                        <a:effectLst/>
                      </a:endParaRPr>
                    </a:p>
                    <a:p>
                      <a:pPr marL="0" marR="0" algn="ctr">
                        <a:lnSpc>
                          <a:spcPct val="107000"/>
                        </a:lnSpc>
                        <a:spcBef>
                          <a:spcPts val="0"/>
                        </a:spcBef>
                        <a:spcAft>
                          <a:spcPts val="0"/>
                        </a:spcAft>
                        <a:tabLst>
                          <a:tab pos="3829050" algn="l"/>
                        </a:tabLst>
                      </a:pPr>
                      <a:r>
                        <a:rPr lang="fa-IR" sz="1200">
                          <a:effectLst/>
                        </a:rPr>
                        <a:t>بیمارستان امام حسین ع گلپایگاه سال 1396</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53" marR="56653" marT="0" marB="0"/>
                </a:tc>
                <a:tc hMerge="1">
                  <a:txBody>
                    <a:bodyPr/>
                    <a:lstStyle/>
                    <a:p>
                      <a:endParaRPr lang="en-US"/>
                    </a:p>
                  </a:txBody>
                  <a:tcPr/>
                </a:tc>
                <a:tc hMerge="1">
                  <a:txBody>
                    <a:bodyPr/>
                    <a:lstStyle/>
                    <a:p>
                      <a:endParaRPr lang="en-US"/>
                    </a:p>
                  </a:txBody>
                  <a:tcPr/>
                </a:tc>
              </a:tr>
              <a:tr h="361229">
                <a:tc>
                  <a:txBody>
                    <a:bodyPr/>
                    <a:lstStyle/>
                    <a:p>
                      <a:pPr marL="0" marR="0" algn="ctr">
                        <a:lnSpc>
                          <a:spcPct val="107000"/>
                        </a:lnSpc>
                        <a:spcBef>
                          <a:spcPts val="0"/>
                        </a:spcBef>
                        <a:spcAft>
                          <a:spcPts val="0"/>
                        </a:spcAft>
                        <a:tabLst>
                          <a:tab pos="3829050" algn="l"/>
                        </a:tabLst>
                      </a:pPr>
                      <a:r>
                        <a:rPr lang="fa-IR" sz="1200">
                          <a:effectLst/>
                        </a:rPr>
                        <a:t>تعداد خطا</a:t>
                      </a:r>
                      <a:endParaRPr lang="en-US" sz="900">
                        <a:effectLst/>
                      </a:endParaRPr>
                    </a:p>
                    <a:p>
                      <a:pPr marL="0" marR="0" algn="ctr">
                        <a:lnSpc>
                          <a:spcPct val="107000"/>
                        </a:lnSpc>
                        <a:spcBef>
                          <a:spcPts val="0"/>
                        </a:spcBef>
                        <a:spcAft>
                          <a:spcPts val="0"/>
                        </a:spcAft>
                        <a:tabLst>
                          <a:tab pos="3829050" algn="l"/>
                        </a:tabLst>
                      </a:pPr>
                      <a:r>
                        <a:rPr lang="en-US" sz="12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53" marR="56653" marT="0" marB="0"/>
                </a:tc>
                <a:tc>
                  <a:txBody>
                    <a:bodyPr/>
                    <a:lstStyle/>
                    <a:p>
                      <a:pPr marL="0" marR="0" algn="ctr">
                        <a:lnSpc>
                          <a:spcPct val="107000"/>
                        </a:lnSpc>
                        <a:spcBef>
                          <a:spcPts val="0"/>
                        </a:spcBef>
                        <a:spcAft>
                          <a:spcPts val="0"/>
                        </a:spcAft>
                        <a:tabLst>
                          <a:tab pos="3829050" algn="l"/>
                        </a:tabLst>
                      </a:pPr>
                      <a:r>
                        <a:rPr lang="fa-IR" sz="1200">
                          <a:effectLst/>
                        </a:rPr>
                        <a:t>درصد خطا</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53" marR="56653" marT="0" marB="0"/>
                </a:tc>
                <a:tc>
                  <a:txBody>
                    <a:bodyPr/>
                    <a:lstStyle/>
                    <a:p>
                      <a:pPr marL="0" marR="0" algn="ctr">
                        <a:lnSpc>
                          <a:spcPct val="107000"/>
                        </a:lnSpc>
                        <a:spcBef>
                          <a:spcPts val="0"/>
                        </a:spcBef>
                        <a:spcAft>
                          <a:spcPts val="0"/>
                        </a:spcAft>
                        <a:tabLst>
                          <a:tab pos="3829050" algn="l"/>
                        </a:tabLst>
                      </a:pPr>
                      <a:r>
                        <a:rPr lang="fa-IR" sz="2400" b="1" dirty="0">
                          <a:effectLst/>
                        </a:rPr>
                        <a:t>نوع خطا</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56653" marR="56653" marT="0" marB="0"/>
                </a:tc>
              </a:tr>
              <a:tr h="361229">
                <a:tc>
                  <a:txBody>
                    <a:bodyPr/>
                    <a:lstStyle/>
                    <a:p>
                      <a:pPr marL="0" marR="0" algn="ctr" rtl="1">
                        <a:lnSpc>
                          <a:spcPct val="107000"/>
                        </a:lnSpc>
                        <a:spcBef>
                          <a:spcPts val="0"/>
                        </a:spcBef>
                        <a:spcAft>
                          <a:spcPts val="0"/>
                        </a:spcAft>
                        <a:tabLst>
                          <a:tab pos="3829050" algn="l"/>
                        </a:tabLst>
                      </a:pPr>
                      <a:r>
                        <a:rPr lang="fa-IR" sz="1200">
                          <a:effectLst/>
                        </a:rPr>
                        <a:t>25</a:t>
                      </a:r>
                      <a:endParaRPr lang="en-US" sz="900">
                        <a:effectLst/>
                      </a:endParaRPr>
                    </a:p>
                    <a:p>
                      <a:pPr marL="0" marR="0" algn="ctr">
                        <a:lnSpc>
                          <a:spcPct val="107000"/>
                        </a:lnSpc>
                        <a:spcBef>
                          <a:spcPts val="0"/>
                        </a:spcBef>
                        <a:spcAft>
                          <a:spcPts val="0"/>
                        </a:spcAft>
                        <a:tabLst>
                          <a:tab pos="3829050" algn="l"/>
                        </a:tabLst>
                      </a:pPr>
                      <a:r>
                        <a:rPr lang="en-US" sz="12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53" marR="56653" marT="0" marB="0"/>
                </a:tc>
                <a:tc>
                  <a:txBody>
                    <a:bodyPr/>
                    <a:lstStyle/>
                    <a:p>
                      <a:pPr marL="0" marR="0" algn="ctr" rtl="1">
                        <a:lnSpc>
                          <a:spcPct val="107000"/>
                        </a:lnSpc>
                        <a:spcBef>
                          <a:spcPts val="0"/>
                        </a:spcBef>
                        <a:spcAft>
                          <a:spcPts val="0"/>
                        </a:spcAft>
                        <a:tabLst>
                          <a:tab pos="3829050" algn="l"/>
                        </a:tabLst>
                      </a:pPr>
                      <a:r>
                        <a:rPr lang="fa-IR" sz="1200">
                          <a:effectLst/>
                        </a:rPr>
                        <a:t>40.32</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53" marR="56653" marT="0" marB="0"/>
                </a:tc>
                <a:tc>
                  <a:txBody>
                    <a:bodyPr/>
                    <a:lstStyle/>
                    <a:p>
                      <a:pPr marL="0" marR="0" algn="ctr" rtl="1">
                        <a:lnSpc>
                          <a:spcPct val="107000"/>
                        </a:lnSpc>
                        <a:spcBef>
                          <a:spcPts val="0"/>
                        </a:spcBef>
                        <a:spcAft>
                          <a:spcPts val="0"/>
                        </a:spcAft>
                        <a:tabLst>
                          <a:tab pos="3829050" algn="l"/>
                        </a:tabLst>
                      </a:pPr>
                      <a:r>
                        <a:rPr lang="fa-IR" sz="2400" b="1" dirty="0">
                          <a:effectLst/>
                        </a:rPr>
                        <a:t>تزریق داروی اشتباه</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56653" marR="56653" marT="0" marB="0"/>
                </a:tc>
              </a:tr>
              <a:tr h="361229">
                <a:tc>
                  <a:txBody>
                    <a:bodyPr/>
                    <a:lstStyle/>
                    <a:p>
                      <a:pPr marL="0" marR="0" algn="ctr" rtl="1">
                        <a:lnSpc>
                          <a:spcPct val="107000"/>
                        </a:lnSpc>
                        <a:spcBef>
                          <a:spcPts val="0"/>
                        </a:spcBef>
                        <a:spcAft>
                          <a:spcPts val="0"/>
                        </a:spcAft>
                        <a:tabLst>
                          <a:tab pos="3829050" algn="l"/>
                        </a:tabLst>
                      </a:pPr>
                      <a:r>
                        <a:rPr lang="fa-IR" sz="1200">
                          <a:effectLst/>
                        </a:rPr>
                        <a:t>7</a:t>
                      </a:r>
                      <a:endParaRPr lang="en-US" sz="900">
                        <a:effectLst/>
                      </a:endParaRPr>
                    </a:p>
                    <a:p>
                      <a:pPr marL="0" marR="0" algn="ctr">
                        <a:lnSpc>
                          <a:spcPct val="107000"/>
                        </a:lnSpc>
                        <a:spcBef>
                          <a:spcPts val="0"/>
                        </a:spcBef>
                        <a:spcAft>
                          <a:spcPts val="0"/>
                        </a:spcAft>
                        <a:tabLst>
                          <a:tab pos="3829050" algn="l"/>
                        </a:tabLst>
                      </a:pPr>
                      <a:r>
                        <a:rPr lang="en-US" sz="12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53" marR="56653" marT="0" marB="0"/>
                </a:tc>
                <a:tc>
                  <a:txBody>
                    <a:bodyPr/>
                    <a:lstStyle/>
                    <a:p>
                      <a:pPr marL="0" marR="0" algn="ctr" rtl="1">
                        <a:lnSpc>
                          <a:spcPct val="107000"/>
                        </a:lnSpc>
                        <a:spcBef>
                          <a:spcPts val="0"/>
                        </a:spcBef>
                        <a:spcAft>
                          <a:spcPts val="0"/>
                        </a:spcAft>
                        <a:tabLst>
                          <a:tab pos="3829050" algn="l"/>
                        </a:tabLst>
                      </a:pPr>
                      <a:r>
                        <a:rPr lang="fa-IR" sz="1200">
                          <a:effectLst/>
                        </a:rPr>
                        <a:t>11.29</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53" marR="56653" marT="0" marB="0"/>
                </a:tc>
                <a:tc>
                  <a:txBody>
                    <a:bodyPr/>
                    <a:lstStyle/>
                    <a:p>
                      <a:pPr marL="0" marR="0" algn="ctr" rtl="1">
                        <a:lnSpc>
                          <a:spcPct val="107000"/>
                        </a:lnSpc>
                        <a:spcBef>
                          <a:spcPts val="0"/>
                        </a:spcBef>
                        <a:spcAft>
                          <a:spcPts val="0"/>
                        </a:spcAft>
                        <a:tabLst>
                          <a:tab pos="3829050" algn="l"/>
                        </a:tabLst>
                      </a:pPr>
                      <a:r>
                        <a:rPr lang="fa-IR" sz="2400" b="1" dirty="0">
                          <a:effectLst/>
                        </a:rPr>
                        <a:t>دوز اشتباه</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56653" marR="56653" marT="0" marB="0"/>
                </a:tc>
              </a:tr>
              <a:tr h="361229">
                <a:tc>
                  <a:txBody>
                    <a:bodyPr/>
                    <a:lstStyle/>
                    <a:p>
                      <a:pPr marL="0" marR="0" algn="ctr" rtl="1">
                        <a:lnSpc>
                          <a:spcPct val="107000"/>
                        </a:lnSpc>
                        <a:spcBef>
                          <a:spcPts val="0"/>
                        </a:spcBef>
                        <a:spcAft>
                          <a:spcPts val="0"/>
                        </a:spcAft>
                        <a:tabLst>
                          <a:tab pos="3829050" algn="l"/>
                        </a:tabLst>
                      </a:pPr>
                      <a:r>
                        <a:rPr lang="fa-IR" sz="1200">
                          <a:effectLst/>
                        </a:rPr>
                        <a:t>4</a:t>
                      </a:r>
                      <a:endParaRPr lang="en-US" sz="900">
                        <a:effectLst/>
                      </a:endParaRPr>
                    </a:p>
                    <a:p>
                      <a:pPr marL="0" marR="0" algn="ctr">
                        <a:lnSpc>
                          <a:spcPct val="107000"/>
                        </a:lnSpc>
                        <a:spcBef>
                          <a:spcPts val="0"/>
                        </a:spcBef>
                        <a:spcAft>
                          <a:spcPts val="0"/>
                        </a:spcAft>
                        <a:tabLst>
                          <a:tab pos="3829050" algn="l"/>
                        </a:tabLst>
                      </a:pPr>
                      <a:r>
                        <a:rPr lang="en-US" sz="12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53" marR="56653" marT="0" marB="0"/>
                </a:tc>
                <a:tc>
                  <a:txBody>
                    <a:bodyPr/>
                    <a:lstStyle/>
                    <a:p>
                      <a:pPr marL="0" marR="0" algn="ctr" rtl="1">
                        <a:lnSpc>
                          <a:spcPct val="107000"/>
                        </a:lnSpc>
                        <a:spcBef>
                          <a:spcPts val="0"/>
                        </a:spcBef>
                        <a:spcAft>
                          <a:spcPts val="0"/>
                        </a:spcAft>
                        <a:tabLst>
                          <a:tab pos="3829050" algn="l"/>
                        </a:tabLst>
                      </a:pPr>
                      <a:r>
                        <a:rPr lang="fa-IR" sz="1200">
                          <a:effectLst/>
                        </a:rPr>
                        <a:t>6.45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53" marR="56653" marT="0" marB="0"/>
                </a:tc>
                <a:tc>
                  <a:txBody>
                    <a:bodyPr/>
                    <a:lstStyle/>
                    <a:p>
                      <a:pPr marL="0" marR="0" algn="ctr" rtl="1">
                        <a:lnSpc>
                          <a:spcPct val="107000"/>
                        </a:lnSpc>
                        <a:spcBef>
                          <a:spcPts val="0"/>
                        </a:spcBef>
                        <a:spcAft>
                          <a:spcPts val="0"/>
                        </a:spcAft>
                        <a:tabLst>
                          <a:tab pos="3829050" algn="l"/>
                        </a:tabLst>
                      </a:pPr>
                      <a:r>
                        <a:rPr lang="fa-IR" sz="2400" b="1" dirty="0">
                          <a:effectLst/>
                        </a:rPr>
                        <a:t>حذف دارو</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56653" marR="56653" marT="0" marB="0"/>
                </a:tc>
              </a:tr>
              <a:tr h="360090">
                <a:tc>
                  <a:txBody>
                    <a:bodyPr/>
                    <a:lstStyle/>
                    <a:p>
                      <a:pPr marL="0" marR="0" algn="ctr">
                        <a:lnSpc>
                          <a:spcPct val="107000"/>
                        </a:lnSpc>
                        <a:spcBef>
                          <a:spcPts val="0"/>
                        </a:spcBef>
                        <a:spcAft>
                          <a:spcPts val="0"/>
                        </a:spcAft>
                        <a:tabLst>
                          <a:tab pos="3829050" algn="l"/>
                        </a:tabLst>
                      </a:pPr>
                      <a:r>
                        <a:rPr lang="fa-IR" sz="1200">
                          <a:effectLst/>
                        </a:rPr>
                        <a:t> </a:t>
                      </a:r>
                      <a:endParaRPr lang="en-US" sz="900">
                        <a:effectLst/>
                      </a:endParaRPr>
                    </a:p>
                    <a:p>
                      <a:pPr marL="0" marR="0" algn="ctr">
                        <a:lnSpc>
                          <a:spcPct val="107000"/>
                        </a:lnSpc>
                        <a:spcBef>
                          <a:spcPts val="0"/>
                        </a:spcBef>
                        <a:spcAft>
                          <a:spcPts val="0"/>
                        </a:spcAft>
                        <a:tabLst>
                          <a:tab pos="3829050" algn="l"/>
                        </a:tabLst>
                      </a:pPr>
                      <a:r>
                        <a:rPr lang="fa-IR" sz="1200">
                          <a:effectLst/>
                        </a:rPr>
                        <a:t>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53" marR="56653" marT="0" marB="0"/>
                </a:tc>
                <a:tc>
                  <a:txBody>
                    <a:bodyPr/>
                    <a:lstStyle/>
                    <a:p>
                      <a:pPr marL="0" marR="0" algn="ctr" rtl="1">
                        <a:lnSpc>
                          <a:spcPct val="107000"/>
                        </a:lnSpc>
                        <a:spcBef>
                          <a:spcPts val="0"/>
                        </a:spcBef>
                        <a:spcAft>
                          <a:spcPts val="0"/>
                        </a:spcAft>
                        <a:tabLst>
                          <a:tab pos="3829050" algn="l"/>
                        </a:tabLst>
                      </a:pPr>
                      <a:r>
                        <a:rPr lang="fa-IR" sz="1200">
                          <a:effectLst/>
                        </a:rPr>
                        <a:t>8.06</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53" marR="56653" marT="0" marB="0"/>
                </a:tc>
                <a:tc>
                  <a:txBody>
                    <a:bodyPr/>
                    <a:lstStyle/>
                    <a:p>
                      <a:pPr marL="0" marR="0" algn="ctr" rtl="1">
                        <a:lnSpc>
                          <a:spcPct val="107000"/>
                        </a:lnSpc>
                        <a:spcBef>
                          <a:spcPts val="0"/>
                        </a:spcBef>
                        <a:spcAft>
                          <a:spcPts val="0"/>
                        </a:spcAft>
                        <a:tabLst>
                          <a:tab pos="3829050" algn="l"/>
                        </a:tabLst>
                      </a:pPr>
                      <a:r>
                        <a:rPr lang="fa-IR" sz="2400" b="1" dirty="0">
                          <a:effectLst/>
                        </a:rPr>
                        <a:t>راه تجویز دارو</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56653" marR="56653" marT="0" marB="0"/>
                </a:tc>
              </a:tr>
              <a:tr h="360090">
                <a:tc>
                  <a:txBody>
                    <a:bodyPr/>
                    <a:lstStyle/>
                    <a:p>
                      <a:pPr marL="0" marR="0" algn="ctr">
                        <a:lnSpc>
                          <a:spcPct val="107000"/>
                        </a:lnSpc>
                        <a:spcBef>
                          <a:spcPts val="0"/>
                        </a:spcBef>
                        <a:spcAft>
                          <a:spcPts val="0"/>
                        </a:spcAft>
                        <a:tabLst>
                          <a:tab pos="3829050" algn="l"/>
                        </a:tabLst>
                      </a:pPr>
                      <a:r>
                        <a:rPr lang="fa-IR" sz="1200">
                          <a:effectLst/>
                        </a:rPr>
                        <a:t> </a:t>
                      </a:r>
                      <a:endParaRPr lang="en-US" sz="900">
                        <a:effectLst/>
                      </a:endParaRPr>
                    </a:p>
                    <a:p>
                      <a:pPr marL="0" marR="0" algn="ctr">
                        <a:lnSpc>
                          <a:spcPct val="107000"/>
                        </a:lnSpc>
                        <a:spcBef>
                          <a:spcPts val="0"/>
                        </a:spcBef>
                        <a:spcAft>
                          <a:spcPts val="0"/>
                        </a:spcAft>
                        <a:tabLst>
                          <a:tab pos="3829050" algn="l"/>
                        </a:tabLst>
                      </a:pPr>
                      <a:r>
                        <a:rPr lang="fa-IR" sz="1200">
                          <a:effectLst/>
                        </a:rPr>
                        <a:t>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53" marR="56653" marT="0" marB="0"/>
                </a:tc>
                <a:tc>
                  <a:txBody>
                    <a:bodyPr/>
                    <a:lstStyle/>
                    <a:p>
                      <a:pPr marL="0" marR="0" algn="ctr" rtl="1">
                        <a:lnSpc>
                          <a:spcPct val="107000"/>
                        </a:lnSpc>
                        <a:spcBef>
                          <a:spcPts val="0"/>
                        </a:spcBef>
                        <a:spcAft>
                          <a:spcPts val="0"/>
                        </a:spcAft>
                        <a:tabLst>
                          <a:tab pos="3829050" algn="l"/>
                        </a:tabLst>
                      </a:pPr>
                      <a:r>
                        <a:rPr lang="fa-IR" sz="1200">
                          <a:effectLst/>
                        </a:rPr>
                        <a:t>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53" marR="56653" marT="0" marB="0"/>
                </a:tc>
                <a:tc>
                  <a:txBody>
                    <a:bodyPr/>
                    <a:lstStyle/>
                    <a:p>
                      <a:pPr marL="0" marR="0" algn="ctr" rtl="1">
                        <a:lnSpc>
                          <a:spcPct val="107000"/>
                        </a:lnSpc>
                        <a:spcBef>
                          <a:spcPts val="0"/>
                        </a:spcBef>
                        <a:spcAft>
                          <a:spcPts val="0"/>
                        </a:spcAft>
                        <a:tabLst>
                          <a:tab pos="3829050" algn="l"/>
                        </a:tabLst>
                      </a:pPr>
                      <a:r>
                        <a:rPr lang="fa-IR" sz="2400" b="1" dirty="0">
                          <a:effectLst/>
                        </a:rPr>
                        <a:t>تداخلات دارویی</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56653" marR="56653" marT="0" marB="0"/>
                </a:tc>
              </a:tr>
              <a:tr h="361229">
                <a:tc>
                  <a:txBody>
                    <a:bodyPr/>
                    <a:lstStyle/>
                    <a:p>
                      <a:pPr marL="0" marR="0" algn="ctr" rtl="1">
                        <a:lnSpc>
                          <a:spcPct val="107000"/>
                        </a:lnSpc>
                        <a:spcBef>
                          <a:spcPts val="0"/>
                        </a:spcBef>
                        <a:spcAft>
                          <a:spcPts val="0"/>
                        </a:spcAft>
                        <a:tabLst>
                          <a:tab pos="3829050" algn="l"/>
                        </a:tabLst>
                      </a:pPr>
                      <a:r>
                        <a:rPr lang="fa-IR" sz="1200">
                          <a:effectLst/>
                        </a:rPr>
                        <a:t>؟</a:t>
                      </a:r>
                      <a:endParaRPr lang="en-US" sz="900">
                        <a:effectLst/>
                      </a:endParaRPr>
                    </a:p>
                    <a:p>
                      <a:pPr marL="0" marR="0" algn="ctr">
                        <a:lnSpc>
                          <a:spcPct val="107000"/>
                        </a:lnSpc>
                        <a:spcBef>
                          <a:spcPts val="0"/>
                        </a:spcBef>
                        <a:spcAft>
                          <a:spcPts val="0"/>
                        </a:spcAft>
                        <a:tabLst>
                          <a:tab pos="3829050" algn="l"/>
                        </a:tabLst>
                      </a:pPr>
                      <a:r>
                        <a:rPr lang="en-US" sz="1200">
                          <a:effectLst/>
                        </a:rPr>
                        <a:t> </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53" marR="56653" marT="0" marB="0"/>
                </a:tc>
                <a:tc>
                  <a:txBody>
                    <a:bodyPr/>
                    <a:lstStyle/>
                    <a:p>
                      <a:pPr marL="0" marR="0" algn="ctr" rtl="1">
                        <a:lnSpc>
                          <a:spcPct val="107000"/>
                        </a:lnSpc>
                        <a:spcBef>
                          <a:spcPts val="0"/>
                        </a:spcBef>
                        <a:spcAft>
                          <a:spcPts val="0"/>
                        </a:spcAft>
                        <a:tabLst>
                          <a:tab pos="3829050" algn="l"/>
                        </a:tabLst>
                      </a:pPr>
                      <a:r>
                        <a:rPr lang="fa-IR" sz="1200">
                          <a:effectLst/>
                        </a:rPr>
                        <a:t>؟</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53" marR="56653" marT="0" marB="0"/>
                </a:tc>
                <a:tc>
                  <a:txBody>
                    <a:bodyPr/>
                    <a:lstStyle/>
                    <a:p>
                      <a:pPr marL="0" marR="0" algn="ctr" rtl="1">
                        <a:lnSpc>
                          <a:spcPct val="107000"/>
                        </a:lnSpc>
                        <a:spcBef>
                          <a:spcPts val="0"/>
                        </a:spcBef>
                        <a:spcAft>
                          <a:spcPts val="0"/>
                        </a:spcAft>
                        <a:tabLst>
                          <a:tab pos="3829050" algn="l"/>
                        </a:tabLst>
                      </a:pPr>
                      <a:r>
                        <a:rPr lang="fa-IR" sz="2400" b="1" dirty="0">
                          <a:effectLst/>
                        </a:rPr>
                        <a:t>خطا در پایش خطا درمانی</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56653" marR="56653" marT="0" marB="0"/>
                </a:tc>
              </a:tr>
              <a:tr h="360090">
                <a:tc>
                  <a:txBody>
                    <a:bodyPr/>
                    <a:lstStyle/>
                    <a:p>
                      <a:pPr marL="0" marR="0" algn="ctr">
                        <a:lnSpc>
                          <a:spcPct val="107000"/>
                        </a:lnSpc>
                        <a:spcBef>
                          <a:spcPts val="0"/>
                        </a:spcBef>
                        <a:spcAft>
                          <a:spcPts val="0"/>
                        </a:spcAft>
                        <a:tabLst>
                          <a:tab pos="3829050" algn="l"/>
                        </a:tabLst>
                      </a:pPr>
                      <a:r>
                        <a:rPr lang="fa-IR" sz="1200">
                          <a:effectLst/>
                        </a:rPr>
                        <a:t> </a:t>
                      </a:r>
                      <a:endParaRPr lang="en-US" sz="900">
                        <a:effectLst/>
                      </a:endParaRPr>
                    </a:p>
                    <a:p>
                      <a:pPr marL="0" marR="0" algn="ctr">
                        <a:lnSpc>
                          <a:spcPct val="107000"/>
                        </a:lnSpc>
                        <a:spcBef>
                          <a:spcPts val="0"/>
                        </a:spcBef>
                        <a:spcAft>
                          <a:spcPts val="0"/>
                        </a:spcAft>
                        <a:tabLst>
                          <a:tab pos="3829050" algn="l"/>
                        </a:tabLst>
                      </a:pPr>
                      <a:r>
                        <a:rPr lang="fa-IR" sz="1200">
                          <a:effectLst/>
                        </a:rPr>
                        <a:t>15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53" marR="56653" marT="0" marB="0"/>
                </a:tc>
                <a:tc>
                  <a:txBody>
                    <a:bodyPr/>
                    <a:lstStyle/>
                    <a:p>
                      <a:pPr marL="0" marR="0" algn="ctr" rtl="1">
                        <a:lnSpc>
                          <a:spcPct val="107000"/>
                        </a:lnSpc>
                        <a:spcBef>
                          <a:spcPts val="0"/>
                        </a:spcBef>
                        <a:spcAft>
                          <a:spcPts val="0"/>
                        </a:spcAft>
                        <a:tabLst>
                          <a:tab pos="3829050" algn="l"/>
                        </a:tabLst>
                      </a:pPr>
                      <a:r>
                        <a:rPr lang="fa-IR" sz="1200">
                          <a:effectLst/>
                        </a:rPr>
                        <a:t>24.193</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53" marR="56653" marT="0" marB="0"/>
                </a:tc>
                <a:tc>
                  <a:txBody>
                    <a:bodyPr/>
                    <a:lstStyle/>
                    <a:p>
                      <a:pPr marL="0" marR="0" algn="ctr" rtl="1">
                        <a:lnSpc>
                          <a:spcPct val="107000"/>
                        </a:lnSpc>
                        <a:spcBef>
                          <a:spcPts val="0"/>
                        </a:spcBef>
                        <a:spcAft>
                          <a:spcPts val="0"/>
                        </a:spcAft>
                        <a:tabLst>
                          <a:tab pos="3829050" algn="l"/>
                        </a:tabLst>
                      </a:pPr>
                      <a:r>
                        <a:rPr lang="fa-IR" sz="2400" b="1" dirty="0">
                          <a:effectLst/>
                        </a:rPr>
                        <a:t>تحویل داروی اشتباه از داروخانه</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56653" marR="56653" marT="0" marB="0"/>
                </a:tc>
              </a:tr>
              <a:tr h="360090">
                <a:tc>
                  <a:txBody>
                    <a:bodyPr/>
                    <a:lstStyle/>
                    <a:p>
                      <a:pPr marL="0" marR="0" algn="ctr">
                        <a:lnSpc>
                          <a:spcPct val="107000"/>
                        </a:lnSpc>
                        <a:spcBef>
                          <a:spcPts val="0"/>
                        </a:spcBef>
                        <a:spcAft>
                          <a:spcPts val="0"/>
                        </a:spcAft>
                        <a:tabLst>
                          <a:tab pos="3829050" algn="l"/>
                        </a:tabLst>
                      </a:pPr>
                      <a:r>
                        <a:rPr lang="fa-IR" sz="1200">
                          <a:effectLst/>
                        </a:rPr>
                        <a:t> </a:t>
                      </a:r>
                      <a:endParaRPr lang="en-US" sz="900">
                        <a:effectLst/>
                      </a:endParaRPr>
                    </a:p>
                    <a:p>
                      <a:pPr marL="0" marR="0" algn="ctr">
                        <a:lnSpc>
                          <a:spcPct val="107000"/>
                        </a:lnSpc>
                        <a:spcBef>
                          <a:spcPts val="0"/>
                        </a:spcBef>
                        <a:spcAft>
                          <a:spcPts val="0"/>
                        </a:spcAft>
                        <a:tabLst>
                          <a:tab pos="3829050" algn="l"/>
                        </a:tabLst>
                      </a:pPr>
                      <a:r>
                        <a:rPr lang="fa-IR" sz="1200">
                          <a:effectLst/>
                        </a:rPr>
                        <a:t>5</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53" marR="56653" marT="0" marB="0"/>
                </a:tc>
                <a:tc>
                  <a:txBody>
                    <a:bodyPr/>
                    <a:lstStyle/>
                    <a:p>
                      <a:pPr marL="0" marR="0" algn="ctr" rtl="1">
                        <a:lnSpc>
                          <a:spcPct val="107000"/>
                        </a:lnSpc>
                        <a:spcBef>
                          <a:spcPts val="0"/>
                        </a:spcBef>
                        <a:spcAft>
                          <a:spcPts val="0"/>
                        </a:spcAft>
                        <a:tabLst>
                          <a:tab pos="3829050" algn="l"/>
                        </a:tabLst>
                      </a:pPr>
                      <a:r>
                        <a:rPr lang="fa-IR" sz="1200">
                          <a:effectLst/>
                        </a:rPr>
                        <a:t>8.06</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53" marR="56653" marT="0" marB="0"/>
                </a:tc>
                <a:tc>
                  <a:txBody>
                    <a:bodyPr/>
                    <a:lstStyle/>
                    <a:p>
                      <a:pPr marL="0" marR="0" algn="ctr">
                        <a:lnSpc>
                          <a:spcPct val="107000"/>
                        </a:lnSpc>
                        <a:spcBef>
                          <a:spcPts val="0"/>
                        </a:spcBef>
                        <a:spcAft>
                          <a:spcPts val="0"/>
                        </a:spcAft>
                        <a:tabLst>
                          <a:tab pos="3829050" algn="l"/>
                        </a:tabLst>
                      </a:pPr>
                      <a:r>
                        <a:rPr lang="fa-IR" sz="2400" b="1" dirty="0">
                          <a:effectLst/>
                        </a:rPr>
                        <a:t>عوارض دارویی</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56653" marR="56653" marT="0" marB="0"/>
                </a:tc>
              </a:tr>
              <a:tr h="360090">
                <a:tc>
                  <a:txBody>
                    <a:bodyPr/>
                    <a:lstStyle/>
                    <a:p>
                      <a:pPr marL="0" marR="0" algn="ctr">
                        <a:lnSpc>
                          <a:spcPct val="107000"/>
                        </a:lnSpc>
                        <a:spcBef>
                          <a:spcPts val="0"/>
                        </a:spcBef>
                        <a:spcAft>
                          <a:spcPts val="0"/>
                        </a:spcAft>
                        <a:tabLst>
                          <a:tab pos="3829050" algn="l"/>
                        </a:tabLst>
                      </a:pPr>
                      <a:r>
                        <a:rPr lang="fa-IR" sz="1200">
                          <a:effectLst/>
                        </a:rPr>
                        <a:t> </a:t>
                      </a:r>
                      <a:endParaRPr lang="en-US" sz="900">
                        <a:effectLst/>
                      </a:endParaRPr>
                    </a:p>
                    <a:p>
                      <a:pPr marL="0" marR="0" algn="ctr">
                        <a:lnSpc>
                          <a:spcPct val="107000"/>
                        </a:lnSpc>
                        <a:spcBef>
                          <a:spcPts val="0"/>
                        </a:spcBef>
                        <a:spcAft>
                          <a:spcPts val="0"/>
                        </a:spcAft>
                        <a:tabLst>
                          <a:tab pos="3829050" algn="l"/>
                        </a:tabLst>
                      </a:pPr>
                      <a:r>
                        <a:rPr lang="fa-IR" sz="1200">
                          <a:effectLst/>
                        </a:rPr>
                        <a:t>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53" marR="56653" marT="0" marB="0"/>
                </a:tc>
                <a:tc>
                  <a:txBody>
                    <a:bodyPr/>
                    <a:lstStyle/>
                    <a:p>
                      <a:pPr marL="0" marR="0" algn="ctr" rtl="1">
                        <a:lnSpc>
                          <a:spcPct val="107000"/>
                        </a:lnSpc>
                        <a:spcBef>
                          <a:spcPts val="0"/>
                        </a:spcBef>
                        <a:spcAft>
                          <a:spcPts val="0"/>
                        </a:spcAft>
                        <a:tabLst>
                          <a:tab pos="3829050" algn="l"/>
                        </a:tabLst>
                      </a:pPr>
                      <a:r>
                        <a:rPr lang="fa-IR" sz="1200">
                          <a:effectLst/>
                        </a:rPr>
                        <a:t>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53" marR="56653" marT="0" marB="0"/>
                </a:tc>
                <a:tc>
                  <a:txBody>
                    <a:bodyPr/>
                    <a:lstStyle/>
                    <a:p>
                      <a:pPr marL="0" marR="0" algn="ctr">
                        <a:lnSpc>
                          <a:spcPct val="107000"/>
                        </a:lnSpc>
                        <a:spcBef>
                          <a:spcPts val="0"/>
                        </a:spcBef>
                        <a:spcAft>
                          <a:spcPts val="0"/>
                        </a:spcAft>
                        <a:tabLst>
                          <a:tab pos="3829050" algn="l"/>
                        </a:tabLst>
                      </a:pPr>
                      <a:r>
                        <a:rPr lang="fa-IR" sz="2400" b="1" dirty="0">
                          <a:effectLst/>
                        </a:rPr>
                        <a:t>مسمومیت دارویی</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56653" marR="56653" marT="0" marB="0"/>
                </a:tc>
              </a:tr>
              <a:tr h="360090">
                <a:tc>
                  <a:txBody>
                    <a:bodyPr/>
                    <a:lstStyle/>
                    <a:p>
                      <a:pPr marL="0" marR="0" algn="ctr">
                        <a:lnSpc>
                          <a:spcPct val="107000"/>
                        </a:lnSpc>
                        <a:spcBef>
                          <a:spcPts val="0"/>
                        </a:spcBef>
                        <a:spcAft>
                          <a:spcPts val="0"/>
                        </a:spcAft>
                        <a:tabLst>
                          <a:tab pos="3829050" algn="l"/>
                        </a:tabLst>
                      </a:pPr>
                      <a:r>
                        <a:rPr lang="fa-IR" sz="1200">
                          <a:effectLst/>
                        </a:rPr>
                        <a:t> </a:t>
                      </a:r>
                      <a:endParaRPr lang="en-US" sz="900">
                        <a:effectLst/>
                      </a:endParaRPr>
                    </a:p>
                    <a:p>
                      <a:pPr marL="0" marR="0" algn="ctr">
                        <a:lnSpc>
                          <a:spcPct val="107000"/>
                        </a:lnSpc>
                        <a:spcBef>
                          <a:spcPts val="0"/>
                        </a:spcBef>
                        <a:spcAft>
                          <a:spcPts val="0"/>
                        </a:spcAft>
                        <a:tabLst>
                          <a:tab pos="3829050" algn="l"/>
                        </a:tabLst>
                      </a:pPr>
                      <a:r>
                        <a:rPr lang="fa-IR" sz="1200">
                          <a:effectLst/>
                        </a:rPr>
                        <a:t>62</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53" marR="56653" marT="0" marB="0"/>
                </a:tc>
                <a:tc>
                  <a:txBody>
                    <a:bodyPr/>
                    <a:lstStyle/>
                    <a:p>
                      <a:pPr marL="0" marR="0" algn="ctr" rtl="1">
                        <a:lnSpc>
                          <a:spcPct val="107000"/>
                        </a:lnSpc>
                        <a:spcBef>
                          <a:spcPts val="0"/>
                        </a:spcBef>
                        <a:spcAft>
                          <a:spcPts val="0"/>
                        </a:spcAft>
                        <a:tabLst>
                          <a:tab pos="3829050" algn="l"/>
                        </a:tabLst>
                      </a:pPr>
                      <a:r>
                        <a:rPr lang="fa-IR" sz="1200">
                          <a:effectLst/>
                        </a:rPr>
                        <a:t>100</a:t>
                      </a:r>
                      <a:endParaRPr lang="en-US" sz="900">
                        <a:effectLst/>
                        <a:latin typeface="Calibri" panose="020F0502020204030204" pitchFamily="34" charset="0"/>
                        <a:ea typeface="Calibri" panose="020F0502020204030204" pitchFamily="34" charset="0"/>
                        <a:cs typeface="Arial" panose="020B0604020202020204" pitchFamily="34" charset="0"/>
                      </a:endParaRPr>
                    </a:p>
                  </a:txBody>
                  <a:tcPr marL="56653" marR="56653" marT="0" marB="0"/>
                </a:tc>
                <a:tc>
                  <a:txBody>
                    <a:bodyPr/>
                    <a:lstStyle/>
                    <a:p>
                      <a:pPr marL="0" marR="0" algn="ctr">
                        <a:lnSpc>
                          <a:spcPct val="107000"/>
                        </a:lnSpc>
                        <a:spcBef>
                          <a:spcPts val="0"/>
                        </a:spcBef>
                        <a:spcAft>
                          <a:spcPts val="0"/>
                        </a:spcAft>
                        <a:tabLst>
                          <a:tab pos="3829050" algn="l"/>
                        </a:tabLst>
                      </a:pPr>
                      <a:r>
                        <a:rPr lang="fa-IR" sz="2400" b="1" dirty="0">
                          <a:effectLst/>
                        </a:rPr>
                        <a:t>جمع</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a:txBody>
                  <a:tcPr marL="56653" marR="56653" marT="0" marB="0"/>
                </a:tc>
              </a:tr>
            </a:tbl>
          </a:graphicData>
        </a:graphic>
      </p:graphicFrame>
      <p:sp>
        <p:nvSpPr>
          <p:cNvPr id="5" name="Rectangle 1"/>
          <p:cNvSpPr>
            <a:spLocks noChangeArrowheads="1"/>
          </p:cNvSpPr>
          <p:nvPr/>
        </p:nvSpPr>
        <p:spPr bwMode="auto">
          <a:xfrm>
            <a:off x="-1871855" y="0"/>
            <a:ext cx="1315620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371169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20888"/>
            <a:ext cx="9266238" cy="189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18319" y="971972"/>
            <a:ext cx="8229600" cy="1143000"/>
          </a:xfrm>
        </p:spPr>
        <p:txBody>
          <a:bodyPr>
            <a:normAutofit fontScale="90000"/>
          </a:bodyPr>
          <a:lstStyle/>
          <a:p>
            <a:r>
              <a:rPr lang="fa-IR" b="1" dirty="0" smtClean="0">
                <a:solidFill>
                  <a:srgbClr val="FF0000"/>
                </a:solidFill>
              </a:rPr>
              <a:t>علل خطا های دارویی</a:t>
            </a:r>
            <a:r>
              <a:rPr lang="en-US" b="1" dirty="0" smtClean="0">
                <a:solidFill>
                  <a:srgbClr val="FF0000"/>
                </a:solidFill>
              </a:rPr>
              <a:t/>
            </a:r>
            <a:br>
              <a:rPr lang="en-US" b="1" dirty="0" smtClean="0">
                <a:solidFill>
                  <a:srgbClr val="FF0000"/>
                </a:solidFill>
              </a:rPr>
            </a:br>
            <a:endParaRPr lang="fa-IR" b="1" dirty="0">
              <a:solidFill>
                <a:srgbClr val="FF0000"/>
              </a:solidFill>
            </a:endParaRPr>
          </a:p>
        </p:txBody>
      </p:sp>
      <p:sp>
        <p:nvSpPr>
          <p:cNvPr id="3" name="Content Placeholder 2"/>
          <p:cNvSpPr>
            <a:spLocks noGrp="1"/>
          </p:cNvSpPr>
          <p:nvPr>
            <p:ph idx="1"/>
          </p:nvPr>
        </p:nvSpPr>
        <p:spPr>
          <a:xfrm>
            <a:off x="357158" y="2276872"/>
            <a:ext cx="8229600" cy="5035149"/>
          </a:xfrm>
        </p:spPr>
        <p:txBody>
          <a:bodyPr>
            <a:normAutofit/>
          </a:bodyPr>
          <a:lstStyle/>
          <a:p>
            <a:pPr algn="just">
              <a:buFont typeface="Wingdings" pitchFamily="2" charset="2"/>
              <a:buChar char="ü"/>
            </a:pPr>
            <a:r>
              <a:rPr lang="fa-IR" sz="2400" b="1" dirty="0">
                <a:solidFill>
                  <a:srgbClr val="0070C0"/>
                </a:solidFill>
                <a:cs typeface="B Nazanin" pitchFamily="2" charset="-78"/>
              </a:rPr>
              <a:t>دانش و مهارت ناکافی پرستار </a:t>
            </a:r>
            <a:r>
              <a:rPr lang="fa-IR" sz="2400" dirty="0">
                <a:cs typeface="B Nazanin" pitchFamily="2" charset="-78"/>
              </a:rPr>
              <a:t>از قبیل فقدان آگاهی در مورد نام و تشخیص بیمار، هدف از تجویز دارو، اشتباه گرفتن خطوط وریدی با لوله معده، ناتوانی در آماده کردن دارو قبل از تجویز دارو و ...</a:t>
            </a:r>
          </a:p>
          <a:p>
            <a:pPr algn="just">
              <a:buFont typeface="Wingdings" pitchFamily="2" charset="2"/>
              <a:buChar char="ü"/>
            </a:pPr>
            <a:r>
              <a:rPr lang="fa-IR" sz="2400" b="1" dirty="0" smtClean="0">
                <a:solidFill>
                  <a:srgbClr val="0070C0"/>
                </a:solidFill>
                <a:cs typeface="B Nazanin" pitchFamily="2" charset="-78"/>
              </a:rPr>
              <a:t>شکست </a:t>
            </a:r>
            <a:r>
              <a:rPr lang="fa-IR" sz="2400" b="1" dirty="0">
                <a:solidFill>
                  <a:srgbClr val="0070C0"/>
                </a:solidFill>
                <a:cs typeface="B Nazanin" pitchFamily="2" charset="-78"/>
              </a:rPr>
              <a:t>در پیروی از خط مشی انجام فرایند دارودرمانی </a:t>
            </a:r>
            <a:r>
              <a:rPr lang="fa-IR" sz="2400" dirty="0">
                <a:cs typeface="B Nazanin" pitchFamily="2" charset="-78"/>
              </a:rPr>
              <a:t>از قبیل عدم آشنایی با پروتکل های خاص تجویز دارو مثل داروهای شیمی درمانی، آنتی آریتمی، شل کننده های عضلات تنفسی و ...  </a:t>
            </a:r>
          </a:p>
          <a:p>
            <a:pPr algn="just">
              <a:buFont typeface="Wingdings" pitchFamily="2" charset="2"/>
              <a:buChar char="ü"/>
            </a:pPr>
            <a:r>
              <a:rPr lang="fa-IR" sz="2400" dirty="0" smtClean="0">
                <a:cs typeface="B Nazanin" pitchFamily="2" charset="-78"/>
              </a:rPr>
              <a:t> </a:t>
            </a:r>
            <a:r>
              <a:rPr lang="fa-IR" sz="2400" b="1" dirty="0">
                <a:solidFill>
                  <a:srgbClr val="0070C0"/>
                </a:solidFill>
                <a:cs typeface="B Nazanin" pitchFamily="2" charset="-78"/>
              </a:rPr>
              <a:t>مشکل ارتباطات کادر درمانی </a:t>
            </a:r>
            <a:r>
              <a:rPr lang="fa-IR" sz="2400" dirty="0">
                <a:cs typeface="B Nazanin" pitchFamily="2" charset="-78"/>
              </a:rPr>
              <a:t>از قبیل استفاده از اختصارات پزشکی، نسخه های بدخط؛</a:t>
            </a:r>
          </a:p>
          <a:p>
            <a:pPr algn="just">
              <a:buFont typeface="Wingdings" pitchFamily="2" charset="2"/>
              <a:buChar char="ü"/>
            </a:pPr>
            <a:r>
              <a:rPr lang="fa-IR" sz="2400" b="1" dirty="0">
                <a:solidFill>
                  <a:srgbClr val="0070C0"/>
                </a:solidFill>
                <a:cs typeface="B Nazanin" pitchFamily="2" charset="-78"/>
              </a:rPr>
              <a:t> شکست در موارد مربوط به سیستم ها و افراد </a:t>
            </a:r>
            <a:r>
              <a:rPr lang="fa-IR" sz="2400" dirty="0">
                <a:cs typeface="B Nazanin" pitchFamily="2" charset="-78"/>
              </a:rPr>
              <a:t>از قبیل سابقه ی کاری پرستار، شیفت در گردش بودن، حواس پرتی و ... اشاره نمود.</a:t>
            </a:r>
            <a:endParaRPr lang="en-US" sz="2400" dirty="0">
              <a:cs typeface="B Nazanin" pitchFamily="2" charset="-78"/>
            </a:endParaRPr>
          </a:p>
          <a:p>
            <a:pPr marL="0" indent="0" algn="just">
              <a:buNone/>
            </a:pPr>
            <a:endParaRPr lang="fa-IR" sz="2400" dirty="0"/>
          </a:p>
        </p:txBody>
      </p:sp>
    </p:spTree>
    <p:extLst>
      <p:ext uri="{BB962C8B-B14F-4D97-AF65-F5344CB8AC3E}">
        <p14:creationId xmlns:p14="http://schemas.microsoft.com/office/powerpoint/2010/main" val="2874618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1149</TotalTime>
  <Words>2941</Words>
  <Application>Microsoft Office PowerPoint</Application>
  <PresentationFormat>On-screen Show (4:3)</PresentationFormat>
  <Paragraphs>299</Paragraphs>
  <Slides>49</Slides>
  <Notes>0</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49</vt:i4>
      </vt:variant>
    </vt:vector>
  </HeadingPairs>
  <TitlesOfParts>
    <vt:vector size="68" baseType="lpstr">
      <vt:lpstr>2  Esfehan Bold</vt:lpstr>
      <vt:lpstr>Arial</vt:lpstr>
      <vt:lpstr>Arial Narrow</vt:lpstr>
      <vt:lpstr>B Homa</vt:lpstr>
      <vt:lpstr>B Koodak</vt:lpstr>
      <vt:lpstr>B Mitra</vt:lpstr>
      <vt:lpstr>B Nazanin</vt:lpstr>
      <vt:lpstr>B Titr</vt:lpstr>
      <vt:lpstr>B Traffic</vt:lpstr>
      <vt:lpstr>Calibri</vt:lpstr>
      <vt:lpstr>Century Gothic</vt:lpstr>
      <vt:lpstr>Lotus</vt:lpstr>
      <vt:lpstr>MS Reference Specialty</vt:lpstr>
      <vt:lpstr>Nazanin</vt:lpstr>
      <vt:lpstr>tahoma</vt:lpstr>
      <vt:lpstr>Times New Roman</vt:lpstr>
      <vt:lpstr>Wingdings</vt:lpstr>
      <vt:lpstr>Wingdings 2</vt:lpstr>
      <vt:lpstr>Office Theme</vt:lpstr>
      <vt:lpstr>PowerPoint Presentation</vt:lpstr>
      <vt:lpstr>PowerPoint Presentation</vt:lpstr>
      <vt:lpstr>اهداف</vt:lpstr>
      <vt:lpstr>به عنوان پرستار  </vt:lpstr>
      <vt:lpstr>خطای دارویی</vt:lpstr>
      <vt:lpstr>خطای دارویی</vt:lpstr>
      <vt:lpstr>خطای دارویی </vt:lpstr>
      <vt:lpstr>آمار خطا </vt:lpstr>
      <vt:lpstr>علل خطا های دارویی </vt:lpstr>
      <vt:lpstr>عدم آگاهي از ميزان و حجم واقعي خطاهاي پزشكي در نظام هاي ارائه خدمات سلامت از مهمترين عوامل ايجاد آسيب هاي مخاطره آميز جهت بيمار و مراكز درماني به شمار مي رود.</vt:lpstr>
      <vt:lpstr>فقدان  دانش وآگاهی</vt:lpstr>
      <vt:lpstr>شکست در پیروی از خط مشی انجام فرایند دارودرمانی</vt:lpstr>
      <vt:lpstr>مشکل ارتباطات کادر درمانی</vt:lpstr>
      <vt:lpstr>شکست در موارد مربوط به سیستم ها و افراد</vt:lpstr>
      <vt:lpstr>The 3-bucket model for</vt:lpstr>
      <vt:lpstr>گزارش </vt:lpstr>
      <vt:lpstr>تقسيم بندي خطاهاي پزشكي، مبتني بر نظام گزارش  دهی : </vt:lpstr>
      <vt:lpstr>گزارش دهی </vt:lpstr>
      <vt:lpstr>افراد داراي نقش در گزارش اختياري خطا</vt:lpstr>
      <vt:lpstr>افراد داراي نقش در گزارش اجباري خطا</vt:lpstr>
      <vt:lpstr>عوارض دارویی</vt:lpstr>
      <vt:lpstr>تعریف فارماکو ویژیلانس </vt:lpstr>
      <vt:lpstr>Adverse Drug Reaction(ADR) Reaction(ADR)</vt:lpstr>
      <vt:lpstr>فارماکوویژیلانس</vt:lpstr>
      <vt:lpstr>PowerPoint Presentation</vt:lpstr>
      <vt:lpstr>اهداف عمده مرکز ثبت وبررسی عوارض ناخواسته داروها عبارتند از: </vt:lpstr>
      <vt:lpstr>PowerPoint Presentation</vt:lpstr>
      <vt:lpstr>تداخل دارویی</vt:lpstr>
      <vt:lpstr>تعریف تداخل دارویی </vt:lpstr>
      <vt:lpstr>حلال ها </vt:lpstr>
      <vt:lpstr>كاربرد داروها در كشورهاي پيشرفته </vt:lpstr>
      <vt:lpstr>پیشگیری </vt:lpstr>
      <vt:lpstr>پیشگیری </vt:lpstr>
      <vt:lpstr>پیشگیری </vt:lpstr>
      <vt:lpstr>توجه به مشخصات فردی بیمار جهت جلوکیری از خطا</vt:lpstr>
      <vt:lpstr>توجه  به نام داروهای  مشابه </vt:lpstr>
      <vt:lpstr>ارتباط موثر در زمان تحویل بیمار </vt:lpstr>
      <vt:lpstr>مشکل: عدم برچسب گذاری  محلول ها والکترو لیت ها غلیظ  </vt:lpstr>
      <vt:lpstr>انسان برکه ای است که بدون تغییر مداوم، مرداب خواهد شد</vt:lpstr>
      <vt:lpstr>پیامد خطای دارویی</vt:lpstr>
      <vt:lpstr>PowerPoint Presentation</vt:lpstr>
      <vt:lpstr>راهکارهای پیشگیرانه</vt:lpstr>
      <vt:lpstr>References</vt:lpstr>
      <vt:lpstr>PowerPoint Presentation</vt:lpstr>
      <vt:lpstr>PowerPoint Presentation</vt:lpstr>
      <vt:lpstr>PowerPoint Presentation</vt:lpstr>
      <vt:lpstr>PowerPoint Presentation</vt:lpstr>
      <vt:lpstr>PowerPoint Presentation</vt:lpstr>
      <vt:lpstr>انسان برکه ای است که بدون تغییر مداوم، مرداب خواهد شد.</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Dear user</dc:creator>
  <cp:lastModifiedBy>behbod</cp:lastModifiedBy>
  <cp:revision>130</cp:revision>
  <dcterms:created xsi:type="dcterms:W3CDTF">2012-02-21T18:57:37Z</dcterms:created>
  <dcterms:modified xsi:type="dcterms:W3CDTF">2017-11-13T10:58:42Z</dcterms:modified>
</cp:coreProperties>
</file>