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9" r:id="rId2"/>
    <p:sldId id="301" r:id="rId3"/>
    <p:sldId id="275" r:id="rId4"/>
    <p:sldId id="274" r:id="rId5"/>
    <p:sldId id="306" r:id="rId6"/>
    <p:sldId id="259" r:id="rId7"/>
    <p:sldId id="260" r:id="rId8"/>
    <p:sldId id="302" r:id="rId9"/>
    <p:sldId id="300" r:id="rId10"/>
    <p:sldId id="262" r:id="rId11"/>
    <p:sldId id="304" r:id="rId12"/>
    <p:sldId id="261" r:id="rId13"/>
    <p:sldId id="288" r:id="rId14"/>
    <p:sldId id="305" r:id="rId15"/>
    <p:sldId id="307" r:id="rId16"/>
    <p:sldId id="265" r:id="rId17"/>
    <p:sldId id="264" r:id="rId18"/>
    <p:sldId id="258" r:id="rId19"/>
    <p:sldId id="266" r:id="rId20"/>
    <p:sldId id="267" r:id="rId21"/>
    <p:sldId id="268" r:id="rId22"/>
    <p:sldId id="308" r:id="rId23"/>
    <p:sldId id="309" r:id="rId24"/>
    <p:sldId id="310" r:id="rId25"/>
    <p:sldId id="311" r:id="rId26"/>
    <p:sldId id="312" r:id="rId27"/>
    <p:sldId id="281" r:id="rId28"/>
    <p:sldId id="324" r:id="rId29"/>
    <p:sldId id="314" r:id="rId30"/>
    <p:sldId id="315" r:id="rId31"/>
    <p:sldId id="316" r:id="rId32"/>
    <p:sldId id="317" r:id="rId33"/>
    <p:sldId id="318" r:id="rId34"/>
    <p:sldId id="319" r:id="rId35"/>
    <p:sldId id="320" r:id="rId36"/>
    <p:sldId id="322" r:id="rId37"/>
    <p:sldId id="284" r:id="rId38"/>
    <p:sldId id="279" r:id="rId39"/>
    <p:sldId id="327" r:id="rId40"/>
    <p:sldId id="295" r:id="rId41"/>
    <p:sldId id="297" r:id="rId42"/>
    <p:sldId id="291" r:id="rId43"/>
    <p:sldId id="293" r:id="rId44"/>
    <p:sldId id="326" r:id="rId45"/>
  </p:sldIdLst>
  <p:sldSz cx="9144000" cy="6858000" type="screen4x3"/>
  <p:notesSz cx="6858000" cy="9144000"/>
  <p:defaultTextStyle>
    <a:defPPr>
      <a:defRPr lang="en-US"/>
    </a:defPPr>
    <a:lvl1pPr algn="ctr" rtl="0" fontAlgn="base">
      <a:spcBef>
        <a:spcPct val="0"/>
      </a:spcBef>
      <a:spcAft>
        <a:spcPct val="0"/>
      </a:spcAft>
      <a:defRPr sz="2400" b="1" kern="1200">
        <a:solidFill>
          <a:schemeClr val="tx1"/>
        </a:solidFill>
        <a:latin typeface="Times New Roman" pitchFamily="18" charset="0"/>
        <a:ea typeface="+mn-ea"/>
        <a:cs typeface="Arial" charset="0"/>
      </a:defRPr>
    </a:lvl1pPr>
    <a:lvl2pPr marL="457200" algn="ctr" rtl="0" fontAlgn="base">
      <a:spcBef>
        <a:spcPct val="0"/>
      </a:spcBef>
      <a:spcAft>
        <a:spcPct val="0"/>
      </a:spcAft>
      <a:defRPr sz="2400" b="1" kern="1200">
        <a:solidFill>
          <a:schemeClr val="tx1"/>
        </a:solidFill>
        <a:latin typeface="Times New Roman" pitchFamily="18" charset="0"/>
        <a:ea typeface="+mn-ea"/>
        <a:cs typeface="Arial" charset="0"/>
      </a:defRPr>
    </a:lvl2pPr>
    <a:lvl3pPr marL="914400" algn="ctr" rtl="0" fontAlgn="base">
      <a:spcBef>
        <a:spcPct val="0"/>
      </a:spcBef>
      <a:spcAft>
        <a:spcPct val="0"/>
      </a:spcAft>
      <a:defRPr sz="2400" b="1" kern="1200">
        <a:solidFill>
          <a:schemeClr val="tx1"/>
        </a:solidFill>
        <a:latin typeface="Times New Roman" pitchFamily="18" charset="0"/>
        <a:ea typeface="+mn-ea"/>
        <a:cs typeface="Arial" charset="0"/>
      </a:defRPr>
    </a:lvl3pPr>
    <a:lvl4pPr marL="1371600" algn="ctr" rtl="0" fontAlgn="base">
      <a:spcBef>
        <a:spcPct val="0"/>
      </a:spcBef>
      <a:spcAft>
        <a:spcPct val="0"/>
      </a:spcAft>
      <a:defRPr sz="2400" b="1" kern="1200">
        <a:solidFill>
          <a:schemeClr val="tx1"/>
        </a:solidFill>
        <a:latin typeface="Times New Roman" pitchFamily="18" charset="0"/>
        <a:ea typeface="+mn-ea"/>
        <a:cs typeface="Arial" charset="0"/>
      </a:defRPr>
    </a:lvl4pPr>
    <a:lvl5pPr marL="1828800" algn="ctr" rtl="0" fontAlgn="base">
      <a:spcBef>
        <a:spcPct val="0"/>
      </a:spcBef>
      <a:spcAft>
        <a:spcPct val="0"/>
      </a:spcAft>
      <a:defRPr sz="2400" b="1" kern="1200">
        <a:solidFill>
          <a:schemeClr val="tx1"/>
        </a:solidFill>
        <a:latin typeface="Times New Roman" pitchFamily="18" charset="0"/>
        <a:ea typeface="+mn-ea"/>
        <a:cs typeface="Arial" charset="0"/>
      </a:defRPr>
    </a:lvl5pPr>
    <a:lvl6pPr marL="2286000" algn="l" defTabSz="914400" rtl="0" eaLnBrk="1" latinLnBrk="0" hangingPunct="1">
      <a:defRPr sz="2400" b="1" kern="1200">
        <a:solidFill>
          <a:schemeClr val="tx1"/>
        </a:solidFill>
        <a:latin typeface="Times New Roman" pitchFamily="18" charset="0"/>
        <a:ea typeface="+mn-ea"/>
        <a:cs typeface="Arial" charset="0"/>
      </a:defRPr>
    </a:lvl6pPr>
    <a:lvl7pPr marL="2743200" algn="l" defTabSz="914400" rtl="0" eaLnBrk="1" latinLnBrk="0" hangingPunct="1">
      <a:defRPr sz="2400" b="1" kern="1200">
        <a:solidFill>
          <a:schemeClr val="tx1"/>
        </a:solidFill>
        <a:latin typeface="Times New Roman" pitchFamily="18" charset="0"/>
        <a:ea typeface="+mn-ea"/>
        <a:cs typeface="Arial" charset="0"/>
      </a:defRPr>
    </a:lvl7pPr>
    <a:lvl8pPr marL="3200400" algn="l" defTabSz="914400" rtl="0" eaLnBrk="1" latinLnBrk="0" hangingPunct="1">
      <a:defRPr sz="2400" b="1" kern="1200">
        <a:solidFill>
          <a:schemeClr val="tx1"/>
        </a:solidFill>
        <a:latin typeface="Times New Roman" pitchFamily="18" charset="0"/>
        <a:ea typeface="+mn-ea"/>
        <a:cs typeface="Arial" charset="0"/>
      </a:defRPr>
    </a:lvl8pPr>
    <a:lvl9pPr marL="3657600" algn="l" defTabSz="914400" rtl="0" eaLnBrk="1" latinLnBrk="0" hangingPunct="1">
      <a:defRPr sz="2400" b="1" kern="1200">
        <a:solidFill>
          <a:schemeClr val="tx1"/>
        </a:solidFill>
        <a:latin typeface="Times New Roman"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66"/>
    <a:srgbClr val="993366"/>
    <a:srgbClr val="99FF99"/>
    <a:srgbClr val="FFFF99"/>
    <a:srgbClr val="00FF00"/>
    <a:srgbClr val="FFFF66"/>
    <a:srgbClr val="6600CC"/>
    <a:srgbClr val="800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6" autoAdjust="0"/>
    <p:restoredTop sz="94660"/>
  </p:normalViewPr>
  <p:slideViewPr>
    <p:cSldViewPr>
      <p:cViewPr varScale="1">
        <p:scale>
          <a:sx n="63" d="100"/>
          <a:sy n="63" d="100"/>
        </p:scale>
        <p:origin x="-1596" y="-11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3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a-I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D647F56-FDA4-4F7E-81B6-EE008C4D0D6A}" type="slidenum">
              <a:rPr lang="fa-IR"/>
              <a:pPr>
                <a:defRPr/>
              </a:pPr>
              <a:t>‹#›</a:t>
            </a:fld>
            <a:endParaRPr lang="en-US"/>
          </a:p>
        </p:txBody>
      </p:sp>
    </p:spTree>
  </p:cSld>
  <p:clrMapOvr>
    <a:masterClrMapping/>
  </p:clrMapOvr>
  <p:transition>
    <p:strips dir="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FBDC19D-A26E-44FC-92A4-2A9D32C7607B}" type="slidenum">
              <a:rPr lang="fa-IR"/>
              <a:pPr>
                <a:defRPr/>
              </a:pPr>
              <a:t>‹#›</a:t>
            </a:fld>
            <a:endParaRPr lang="en-US"/>
          </a:p>
        </p:txBody>
      </p:sp>
    </p:spTree>
  </p:cSld>
  <p:clrMapOvr>
    <a:masterClrMapping/>
  </p:clrMapOvr>
  <p:transition>
    <p:strips dir="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2ABFF81-00F8-418C-9480-9BB096FA0AC3}" type="slidenum">
              <a:rPr lang="fa-IR"/>
              <a:pPr>
                <a:defRPr/>
              </a:pPr>
              <a:t>‹#›</a:t>
            </a:fld>
            <a:endParaRPr lang="en-US"/>
          </a:p>
        </p:txBody>
      </p:sp>
    </p:spTree>
  </p:cSld>
  <p:clrMapOvr>
    <a:masterClrMapping/>
  </p:clrMapOvr>
  <p:transition>
    <p:strips dir="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2909787-B116-4326-BFED-C7FEEF43BF62}" type="slidenum">
              <a:rPr lang="fa-IR"/>
              <a:pPr>
                <a:defRPr/>
              </a:pPr>
              <a:t>‹#›</a:t>
            </a:fld>
            <a:endParaRPr lang="en-US"/>
          </a:p>
        </p:txBody>
      </p:sp>
    </p:spTree>
  </p:cSld>
  <p:clrMapOvr>
    <a:masterClrMapping/>
  </p:clrMapOvr>
  <p:transition>
    <p:strips dir="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FDAE6DC-1835-4B31-BE3E-D87E3AA3BA7E}" type="slidenum">
              <a:rPr lang="fa-IR"/>
              <a:pPr>
                <a:defRPr/>
              </a:pPr>
              <a:t>‹#›</a:t>
            </a:fld>
            <a:endParaRPr lang="en-US"/>
          </a:p>
        </p:txBody>
      </p:sp>
    </p:spTree>
  </p:cSld>
  <p:clrMapOvr>
    <a:masterClrMapping/>
  </p:clrMapOvr>
  <p:transition>
    <p:strips dir="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9AF3349-97D8-4B2A-B718-7E15E3FD7B33}" type="slidenum">
              <a:rPr lang="fa-IR"/>
              <a:pPr>
                <a:defRPr/>
              </a:pPr>
              <a:t>‹#›</a:t>
            </a:fld>
            <a:endParaRPr lang="en-US"/>
          </a:p>
        </p:txBody>
      </p:sp>
    </p:spTree>
  </p:cSld>
  <p:clrMapOvr>
    <a:masterClrMapping/>
  </p:clrMapOvr>
  <p:transition>
    <p:strips dir="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2D8AAFF-2FDD-4186-8032-A385B450F7B1}" type="slidenum">
              <a:rPr lang="fa-IR"/>
              <a:pPr>
                <a:defRPr/>
              </a:pPr>
              <a:t>‹#›</a:t>
            </a:fld>
            <a:endParaRPr lang="en-US"/>
          </a:p>
        </p:txBody>
      </p:sp>
    </p:spTree>
  </p:cSld>
  <p:clrMapOvr>
    <a:masterClrMapping/>
  </p:clrMapOvr>
  <p:transition>
    <p:strips dir="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16E7C5F-EC63-4C3F-BE71-1366E57471FC}" type="slidenum">
              <a:rPr lang="fa-IR"/>
              <a:pPr>
                <a:defRPr/>
              </a:pPr>
              <a:t>‹#›</a:t>
            </a:fld>
            <a:endParaRPr lang="en-US"/>
          </a:p>
        </p:txBody>
      </p:sp>
    </p:spTree>
  </p:cSld>
  <p:clrMapOvr>
    <a:masterClrMapping/>
  </p:clrMapOvr>
  <p:transition>
    <p:strips dir="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1772732-5C5C-4CB6-AF54-9AEF5D4BF227}" type="slidenum">
              <a:rPr lang="fa-IR"/>
              <a:pPr>
                <a:defRPr/>
              </a:pPr>
              <a:t>‹#›</a:t>
            </a:fld>
            <a:endParaRPr lang="en-US"/>
          </a:p>
        </p:txBody>
      </p:sp>
    </p:spTree>
  </p:cSld>
  <p:clrMapOvr>
    <a:masterClrMapping/>
  </p:clrMapOvr>
  <p:transition>
    <p:strips dir="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6C724B9-DB75-45C7-BFF8-F1CF7DE895BD}" type="slidenum">
              <a:rPr lang="fa-IR"/>
              <a:pPr>
                <a:defRPr/>
              </a:pPr>
              <a:t>‹#›</a:t>
            </a:fld>
            <a:endParaRPr lang="en-US"/>
          </a:p>
        </p:txBody>
      </p:sp>
    </p:spTree>
  </p:cSld>
  <p:clrMapOvr>
    <a:masterClrMapping/>
  </p:clrMapOvr>
  <p:transition>
    <p:strips dir="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a-I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23BE1D8-9271-4D42-88E6-F34393D3E993}" type="slidenum">
              <a:rPr lang="fa-IR"/>
              <a:pPr>
                <a:defRPr/>
              </a:pPr>
              <a:t>‹#›</a:t>
            </a:fld>
            <a:endParaRPr lang="en-US"/>
          </a:p>
        </p:txBody>
      </p:sp>
    </p:spTree>
  </p:cSld>
  <p:clrMapOvr>
    <a:masterClrMapping/>
  </p:clrMapOvr>
  <p:transition>
    <p:strips dir="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99FF99"/>
            </a:gs>
            <a:gs pos="50000">
              <a:srgbClr val="FFFF99"/>
            </a:gs>
            <a:gs pos="100000">
              <a:srgbClr val="99FF99"/>
            </a:gs>
          </a:gsLst>
          <a:lin ang="189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a:cs typeface="Arial"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cs typeface="Arial"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cs typeface="Arial" pitchFamily="34" charset="0"/>
              </a:defRPr>
            </a:lvl1pPr>
          </a:lstStyle>
          <a:p>
            <a:pPr>
              <a:defRPr/>
            </a:pPr>
            <a:fld id="{02F829E9-0609-42A3-AE07-060FC17E50B8}" type="slidenum">
              <a:rPr lang="fa-IR"/>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strips dir="ru"/>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Arial" pitchFamily="34" charset="0"/>
        </a:defRPr>
      </a:lvl2pPr>
      <a:lvl3pPr algn="ctr" rtl="0" eaLnBrk="0" fontAlgn="base" hangingPunct="0">
        <a:spcBef>
          <a:spcPct val="0"/>
        </a:spcBef>
        <a:spcAft>
          <a:spcPct val="0"/>
        </a:spcAft>
        <a:defRPr sz="4400">
          <a:solidFill>
            <a:schemeClr val="tx2"/>
          </a:solidFill>
          <a:latin typeface="Times New Roman" pitchFamily="18" charset="0"/>
          <a:cs typeface="Arial" pitchFamily="34" charset="0"/>
        </a:defRPr>
      </a:lvl3pPr>
      <a:lvl4pPr algn="ctr" rtl="0" eaLnBrk="0" fontAlgn="base" hangingPunct="0">
        <a:spcBef>
          <a:spcPct val="0"/>
        </a:spcBef>
        <a:spcAft>
          <a:spcPct val="0"/>
        </a:spcAft>
        <a:defRPr sz="4400">
          <a:solidFill>
            <a:schemeClr val="tx2"/>
          </a:solidFill>
          <a:latin typeface="Times New Roman" pitchFamily="18" charset="0"/>
          <a:cs typeface="Arial" pitchFamily="34" charset="0"/>
        </a:defRPr>
      </a:lvl4pPr>
      <a:lvl5pPr algn="ctr" rtl="0" eaLnBrk="0" fontAlgn="base" hangingPunct="0">
        <a:spcBef>
          <a:spcPct val="0"/>
        </a:spcBef>
        <a:spcAft>
          <a:spcPct val="0"/>
        </a:spcAft>
        <a:defRPr sz="4400">
          <a:solidFill>
            <a:schemeClr val="tx2"/>
          </a:solidFill>
          <a:latin typeface="Times New Roman" pitchFamily="18" charset="0"/>
          <a:cs typeface="Arial" pitchFamily="34" charset="0"/>
        </a:defRPr>
      </a:lvl5pPr>
      <a:lvl6pPr marL="457200" algn="ctr" rtl="0" fontAlgn="base">
        <a:spcBef>
          <a:spcPct val="0"/>
        </a:spcBef>
        <a:spcAft>
          <a:spcPct val="0"/>
        </a:spcAft>
        <a:defRPr sz="4400">
          <a:solidFill>
            <a:schemeClr val="tx2"/>
          </a:solidFill>
          <a:latin typeface="Times New Roman" pitchFamily="18" charset="0"/>
          <a:cs typeface="Arial" pitchFamily="34" charset="0"/>
        </a:defRPr>
      </a:lvl6pPr>
      <a:lvl7pPr marL="914400" algn="ctr" rtl="0" fontAlgn="base">
        <a:spcBef>
          <a:spcPct val="0"/>
        </a:spcBef>
        <a:spcAft>
          <a:spcPct val="0"/>
        </a:spcAft>
        <a:defRPr sz="4400">
          <a:solidFill>
            <a:schemeClr val="tx2"/>
          </a:solidFill>
          <a:latin typeface="Times New Roman" pitchFamily="18" charset="0"/>
          <a:cs typeface="Arial" pitchFamily="34" charset="0"/>
        </a:defRPr>
      </a:lvl7pPr>
      <a:lvl8pPr marL="1371600" algn="ctr" rtl="0" fontAlgn="base">
        <a:spcBef>
          <a:spcPct val="0"/>
        </a:spcBef>
        <a:spcAft>
          <a:spcPct val="0"/>
        </a:spcAft>
        <a:defRPr sz="4400">
          <a:solidFill>
            <a:schemeClr val="tx2"/>
          </a:solidFill>
          <a:latin typeface="Times New Roman" pitchFamily="18" charset="0"/>
          <a:cs typeface="Arial" pitchFamily="34" charset="0"/>
        </a:defRPr>
      </a:lvl8pPr>
      <a:lvl9pPr marL="1828800" algn="ctr" rtl="0" fontAlgn="base">
        <a:spcBef>
          <a:spcPct val="0"/>
        </a:spcBef>
        <a:spcAft>
          <a:spcPct val="0"/>
        </a:spcAft>
        <a:defRPr sz="4400">
          <a:solidFill>
            <a:schemeClr val="tx2"/>
          </a:solidFill>
          <a:latin typeface="Times New Roman" pitchFamily="18"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strips dir="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4"/>
          <p:cNvSpPr>
            <a:spLocks noChangeArrowheads="1"/>
          </p:cNvSpPr>
          <p:nvPr/>
        </p:nvSpPr>
        <p:spPr bwMode="auto">
          <a:xfrm>
            <a:off x="4959350" y="831850"/>
            <a:ext cx="3465513" cy="519113"/>
          </a:xfrm>
          <a:prstGeom prst="rect">
            <a:avLst/>
          </a:prstGeom>
          <a:noFill/>
          <a:ln w="9525">
            <a:noFill/>
            <a:miter lim="800000"/>
            <a:headEnd/>
            <a:tailEnd/>
          </a:ln>
          <a:effectLst/>
        </p:spPr>
        <p:txBody>
          <a:bodyPr wrap="none">
            <a:spAutoFit/>
          </a:bodyPr>
          <a:lstStyle/>
          <a:p>
            <a:pPr>
              <a:defRPr/>
            </a:pPr>
            <a:r>
              <a:rPr lang="ar-SA" sz="2800">
                <a:solidFill>
                  <a:srgbClr val="660066"/>
                </a:solidFill>
                <a:effectLst>
                  <a:outerShdw blurRad="38100" dist="38100" dir="2700000" algn="tl">
                    <a:srgbClr val="000000"/>
                  </a:outerShdw>
                </a:effectLst>
                <a:cs typeface="B Titr" pitchFamily="2" charset="-78"/>
              </a:rPr>
              <a:t>عوامل ابتلا به ديابت نوع 2</a:t>
            </a:r>
            <a:endParaRPr lang="en-US" sz="2800">
              <a:solidFill>
                <a:srgbClr val="660066"/>
              </a:solidFill>
              <a:effectLst>
                <a:outerShdw blurRad="38100" dist="38100" dir="2700000" algn="tl">
                  <a:srgbClr val="000000"/>
                </a:outerShdw>
              </a:effectLst>
              <a:cs typeface="B Titr" pitchFamily="2" charset="-78"/>
            </a:endParaRPr>
          </a:p>
        </p:txBody>
      </p:sp>
      <p:sp>
        <p:nvSpPr>
          <p:cNvPr id="9219" name="Text Box 5"/>
          <p:cNvSpPr txBox="1">
            <a:spLocks noChangeArrowheads="1"/>
          </p:cNvSpPr>
          <p:nvPr/>
        </p:nvSpPr>
        <p:spPr bwMode="auto">
          <a:xfrm>
            <a:off x="900113" y="1773238"/>
            <a:ext cx="7272337" cy="4154984"/>
          </a:xfrm>
          <a:prstGeom prst="rect">
            <a:avLst/>
          </a:prstGeom>
          <a:noFill/>
          <a:ln w="9525">
            <a:noFill/>
            <a:miter lim="800000"/>
            <a:headEnd/>
            <a:tailEnd/>
          </a:ln>
        </p:spPr>
        <p:txBody>
          <a:bodyPr>
            <a:spAutoFit/>
          </a:bodyPr>
          <a:lstStyle/>
          <a:p>
            <a:pPr algn="r"/>
            <a:r>
              <a:rPr lang="ar-SA" dirty="0">
                <a:cs typeface="B Titr" pitchFamily="2" charset="-78"/>
              </a:rPr>
              <a:t>ديابت نوع 2 يك بيماري چند عاملي است و دو عامل زير در ايجاد آن دخيل هستند:</a:t>
            </a:r>
            <a:endParaRPr lang="fa-IR" dirty="0">
              <a:cs typeface="B Titr" pitchFamily="2" charset="-78"/>
            </a:endParaRPr>
          </a:p>
          <a:p>
            <a:pPr algn="r"/>
            <a:endParaRPr lang="ar-SA" dirty="0">
              <a:cs typeface="B Titr" pitchFamily="2" charset="-78"/>
            </a:endParaRPr>
          </a:p>
          <a:p>
            <a:pPr algn="r"/>
            <a:r>
              <a:rPr lang="ar-SA" dirty="0">
                <a:cs typeface="B Titr" pitchFamily="2" charset="-78"/>
              </a:rPr>
              <a:t>1- </a:t>
            </a:r>
            <a:r>
              <a:rPr lang="ar-SA" dirty="0">
                <a:solidFill>
                  <a:srgbClr val="CC0066"/>
                </a:solidFill>
                <a:cs typeface="B Titr" pitchFamily="2" charset="-78"/>
              </a:rPr>
              <a:t>استعداد ژنتيكي</a:t>
            </a:r>
            <a:r>
              <a:rPr lang="fa-IR" dirty="0">
                <a:cs typeface="B Titr" pitchFamily="2" charset="-78"/>
              </a:rPr>
              <a:t> </a:t>
            </a:r>
            <a:r>
              <a:rPr lang="ar-SA" dirty="0">
                <a:cs typeface="B Titr" pitchFamily="2" charset="-78"/>
              </a:rPr>
              <a:t>(سابقه</a:t>
            </a:r>
            <a:r>
              <a:rPr lang="fa-IR" dirty="0">
                <a:cs typeface="B Titr" pitchFamily="2" charset="-78"/>
              </a:rPr>
              <a:t>‌</a:t>
            </a:r>
            <a:r>
              <a:rPr lang="ar-SA" dirty="0">
                <a:cs typeface="B Titr" pitchFamily="2" charset="-78"/>
              </a:rPr>
              <a:t>ي ابتلا به ديابت در افراد درجه يك خانواده يعني پدر، مادر، برادر يا خواهر)</a:t>
            </a:r>
            <a:endParaRPr lang="fa-IR" dirty="0">
              <a:cs typeface="B Titr" pitchFamily="2" charset="-78"/>
            </a:endParaRPr>
          </a:p>
          <a:p>
            <a:pPr algn="r"/>
            <a:endParaRPr lang="ar-SA" dirty="0">
              <a:cs typeface="B Titr" pitchFamily="2" charset="-78"/>
            </a:endParaRPr>
          </a:p>
          <a:p>
            <a:pPr algn="r"/>
            <a:r>
              <a:rPr lang="ar-SA" dirty="0">
                <a:cs typeface="B Titr" pitchFamily="2" charset="-78"/>
              </a:rPr>
              <a:t>2- </a:t>
            </a:r>
            <a:r>
              <a:rPr lang="ar-SA" dirty="0">
                <a:solidFill>
                  <a:srgbClr val="CC0066"/>
                </a:solidFill>
                <a:cs typeface="B Titr" pitchFamily="2" charset="-78"/>
              </a:rPr>
              <a:t>عوامل محيطي</a:t>
            </a:r>
            <a:r>
              <a:rPr lang="ar-SA" dirty="0">
                <a:cs typeface="B Titr" pitchFamily="2" charset="-78"/>
              </a:rPr>
              <a:t> كه شامل:</a:t>
            </a:r>
          </a:p>
          <a:p>
            <a:pPr algn="r"/>
            <a:r>
              <a:rPr lang="ar-SA" dirty="0">
                <a:cs typeface="B Titr" pitchFamily="2" charset="-78"/>
              </a:rPr>
              <a:t>عدم تحرك بدني </a:t>
            </a:r>
          </a:p>
          <a:p>
            <a:pPr algn="r"/>
            <a:r>
              <a:rPr lang="ar-SA">
                <a:cs typeface="B Titr" pitchFamily="2" charset="-78"/>
              </a:rPr>
              <a:t>تغذيه </a:t>
            </a:r>
            <a:r>
              <a:rPr lang="ar-SA" smtClean="0">
                <a:cs typeface="B Titr" pitchFamily="2" charset="-78"/>
              </a:rPr>
              <a:t>نامناسب</a:t>
            </a:r>
            <a:endParaRPr lang="ar-SA" dirty="0">
              <a:cs typeface="B Titr" pitchFamily="2" charset="-78"/>
            </a:endParaRPr>
          </a:p>
          <a:p>
            <a:pPr algn="r" rtl="1"/>
            <a:r>
              <a:rPr lang="ar-SA" dirty="0">
                <a:cs typeface="B Titr" pitchFamily="2" charset="-78"/>
              </a:rPr>
              <a:t>چاقي و </a:t>
            </a:r>
            <a:r>
              <a:rPr lang="en-US" dirty="0">
                <a:cs typeface="B Titr" pitchFamily="2" charset="-78"/>
              </a:rPr>
              <a:t>BMI</a:t>
            </a:r>
            <a:r>
              <a:rPr lang="ar-SA" dirty="0">
                <a:cs typeface="B Titr" pitchFamily="2" charset="-78"/>
              </a:rPr>
              <a:t> بالا و توزيع چربي</a:t>
            </a:r>
            <a:r>
              <a:rPr lang="fa-IR" dirty="0">
                <a:cs typeface="B Titr" pitchFamily="2" charset="-78"/>
              </a:rPr>
              <a:t> </a:t>
            </a:r>
            <a:r>
              <a:rPr lang="ar-SA" dirty="0">
                <a:cs typeface="B Titr" pitchFamily="2" charset="-78"/>
              </a:rPr>
              <a:t>(در صورت </a:t>
            </a:r>
            <a:r>
              <a:rPr lang="en-US" dirty="0">
                <a:cs typeface="B Titr" pitchFamily="2" charset="-78"/>
              </a:rPr>
              <a:t>BMI</a:t>
            </a:r>
            <a:r>
              <a:rPr lang="ar-SA" dirty="0">
                <a:cs typeface="B Titr" pitchFamily="2" charset="-78"/>
              </a:rPr>
              <a:t> طبيعي) در اطراف كمر و باسن</a:t>
            </a:r>
            <a:endParaRPr lang="en-US" dirty="0">
              <a:cs typeface="B Titr" pitchFamily="2" charset="-78"/>
            </a:endParaRPr>
          </a:p>
        </p:txBody>
      </p:sp>
    </p:spTree>
  </p:cSld>
  <p:clrMapOvr>
    <a:masterClrMapping/>
  </p:clrMapOvr>
  <p:transition>
    <p:strips dir="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1"/>
          <p:cNvSpPr>
            <a:spLocks noChangeArrowheads="1"/>
          </p:cNvSpPr>
          <p:nvPr/>
        </p:nvSpPr>
        <p:spPr bwMode="auto">
          <a:xfrm>
            <a:off x="785813" y="928688"/>
            <a:ext cx="7988300" cy="523875"/>
          </a:xfrm>
          <a:prstGeom prst="rect">
            <a:avLst/>
          </a:prstGeom>
          <a:noFill/>
          <a:ln w="9525">
            <a:noFill/>
            <a:miter lim="800000"/>
            <a:headEnd/>
            <a:tailEnd/>
          </a:ln>
          <a:effectLst/>
        </p:spPr>
        <p:txBody>
          <a:bodyPr anchor="ctr">
            <a:spAutoFit/>
          </a:bodyPr>
          <a:lstStyle/>
          <a:p>
            <a:pPr algn="r" rtl="1" eaLnBrk="0" hangingPunct="0">
              <a:defRPr/>
            </a:pPr>
            <a:r>
              <a:rPr lang="fa-IR" sz="2800" dirty="0">
                <a:solidFill>
                  <a:srgbClr val="C00000"/>
                </a:solidFill>
                <a:effectLst>
                  <a:outerShdw blurRad="38100" dist="38100" dir="2700000" algn="tl">
                    <a:srgbClr val="000000">
                      <a:alpha val="43137"/>
                    </a:srgbClr>
                  </a:outerShdw>
                </a:effectLst>
                <a:latin typeface="Calibri" pitchFamily="34" charset="0"/>
                <a:ea typeface="Times New Roman" pitchFamily="18" charset="0"/>
                <a:cs typeface="B Titr" pitchFamily="2" charset="-78"/>
              </a:rPr>
              <a:t>نشانه هاي ديابت نوع دو چيست؟</a:t>
            </a:r>
            <a:endParaRPr lang="fa-IR" dirty="0">
              <a:solidFill>
                <a:srgbClr val="C00000"/>
              </a:solidFill>
              <a:effectLst>
                <a:outerShdw blurRad="38100" dist="38100" dir="2700000" algn="tl">
                  <a:srgbClr val="000000">
                    <a:alpha val="43137"/>
                  </a:srgbClr>
                </a:outerShdw>
              </a:effectLst>
              <a:cs typeface="B Titr" pitchFamily="2" charset="-78"/>
            </a:endParaRPr>
          </a:p>
        </p:txBody>
      </p:sp>
      <p:sp>
        <p:nvSpPr>
          <p:cNvPr id="10243" name="Rectangle 2"/>
          <p:cNvSpPr>
            <a:spLocks noChangeArrowheads="1"/>
          </p:cNvSpPr>
          <p:nvPr/>
        </p:nvSpPr>
        <p:spPr bwMode="auto">
          <a:xfrm>
            <a:off x="500063" y="2000250"/>
            <a:ext cx="8286750" cy="3416300"/>
          </a:xfrm>
          <a:prstGeom prst="rect">
            <a:avLst/>
          </a:prstGeom>
          <a:noFill/>
          <a:ln w="9525">
            <a:noFill/>
            <a:miter lim="800000"/>
            <a:headEnd/>
            <a:tailEnd/>
          </a:ln>
        </p:spPr>
        <p:txBody>
          <a:bodyPr anchor="ctr">
            <a:spAutoFit/>
          </a:bodyPr>
          <a:lstStyle/>
          <a:p>
            <a:pPr algn="just" rtl="1" eaLnBrk="0" hangingPunct="0">
              <a:buFontTx/>
              <a:buChar char="-"/>
            </a:pPr>
            <a:r>
              <a:rPr lang="fa-IR" dirty="0">
                <a:latin typeface="Calibri" pitchFamily="34" charset="0"/>
                <a:ea typeface="Times New Roman" pitchFamily="18" charset="0"/>
                <a:cs typeface="B Mitra" pitchFamily="2" charset="-78"/>
              </a:rPr>
              <a:t>متاسفانه ديابت نوع 2 يك بيماري بي‌سر و صدا مي‌باشد. </a:t>
            </a:r>
            <a:endParaRPr lang="en-US" dirty="0">
              <a:latin typeface="Calibri" pitchFamily="34" charset="0"/>
              <a:ea typeface="Times New Roman" pitchFamily="18" charset="0"/>
              <a:cs typeface="B Mitra" pitchFamily="2" charset="-78"/>
            </a:endParaRPr>
          </a:p>
          <a:p>
            <a:pPr algn="just" rtl="1" eaLnBrk="0" hangingPunct="0"/>
            <a:endParaRPr lang="en-US" dirty="0">
              <a:latin typeface="Calibri" pitchFamily="34" charset="0"/>
              <a:ea typeface="Times New Roman" pitchFamily="18" charset="0"/>
              <a:cs typeface="B Mitra" pitchFamily="2" charset="-78"/>
            </a:endParaRPr>
          </a:p>
          <a:p>
            <a:pPr algn="just" rtl="1" eaLnBrk="0" hangingPunct="0"/>
            <a:r>
              <a:rPr lang="en-US" dirty="0">
                <a:latin typeface="Calibri" pitchFamily="34" charset="0"/>
                <a:ea typeface="Times New Roman" pitchFamily="18" charset="0"/>
                <a:cs typeface="B Mitra" pitchFamily="2" charset="-78"/>
              </a:rPr>
              <a:t>-</a:t>
            </a:r>
            <a:r>
              <a:rPr lang="fa-IR" dirty="0">
                <a:latin typeface="Calibri" pitchFamily="34" charset="0"/>
                <a:ea typeface="Times New Roman" pitchFamily="18" charset="0"/>
                <a:cs typeface="B Mitra" pitchFamily="2" charset="-78"/>
              </a:rPr>
              <a:t>در واقع در سطوح نسبتاً بالاي قند خون (</a:t>
            </a:r>
            <a:r>
              <a:rPr lang="en-US" dirty="0">
                <a:latin typeface="Calibri" pitchFamily="34" charset="0"/>
                <a:ea typeface="Times New Roman" pitchFamily="18" charset="0"/>
                <a:cs typeface="B Mitra" pitchFamily="2" charset="-78"/>
              </a:rPr>
              <a:t>mg/dl</a:t>
            </a:r>
            <a:r>
              <a:rPr lang="fa-IR" dirty="0">
                <a:latin typeface="Calibri" pitchFamily="34" charset="0"/>
                <a:ea typeface="Times New Roman" pitchFamily="18" charset="0"/>
                <a:cs typeface="B Mitra" pitchFamily="2" charset="-78"/>
              </a:rPr>
              <a:t> 200-180) نيز اين بيماري مي‌تواند نشانه‌اي در بيمار ايجاد ننمايد و ممكن است براي ماهها يا سالها علامت‌دار نشود، در حاليكه آسيب‌هاي آن متوجه ارگانهاي بدن مي‌شود. </a:t>
            </a:r>
            <a:endParaRPr lang="en-US" dirty="0">
              <a:latin typeface="Calibri" pitchFamily="34" charset="0"/>
              <a:ea typeface="Times New Roman" pitchFamily="18" charset="0"/>
              <a:cs typeface="B Mitra" pitchFamily="2" charset="-78"/>
            </a:endParaRPr>
          </a:p>
          <a:p>
            <a:pPr algn="just" rtl="1" eaLnBrk="0" hangingPunct="0"/>
            <a:endParaRPr lang="en-US" dirty="0">
              <a:latin typeface="Calibri" pitchFamily="34" charset="0"/>
              <a:ea typeface="Times New Roman" pitchFamily="18" charset="0"/>
              <a:cs typeface="B Mitra" pitchFamily="2" charset="-78"/>
            </a:endParaRPr>
          </a:p>
          <a:p>
            <a:pPr algn="just" rtl="1" eaLnBrk="0" hangingPunct="0"/>
            <a:r>
              <a:rPr lang="en-US" dirty="0">
                <a:latin typeface="Calibri" pitchFamily="34" charset="0"/>
                <a:ea typeface="Times New Roman" pitchFamily="18" charset="0"/>
                <a:cs typeface="B Mitra" pitchFamily="2" charset="-78"/>
              </a:rPr>
              <a:t>- </a:t>
            </a:r>
            <a:r>
              <a:rPr lang="fa-IR" dirty="0">
                <a:latin typeface="Calibri" pitchFamily="34" charset="0"/>
                <a:ea typeface="Times New Roman" pitchFamily="18" charset="0"/>
                <a:cs typeface="B Mitra" pitchFamily="2" charset="-78"/>
              </a:rPr>
              <a:t>در سطوح بسيار بالاي قند خون (</a:t>
            </a:r>
            <a:r>
              <a:rPr lang="en-US" dirty="0">
                <a:latin typeface="Calibri" pitchFamily="34" charset="0"/>
                <a:ea typeface="Times New Roman" pitchFamily="18" charset="0"/>
                <a:cs typeface="B Mitra" pitchFamily="2" charset="-78"/>
              </a:rPr>
              <a:t>mg/dl</a:t>
            </a:r>
            <a:r>
              <a:rPr lang="fa-IR" dirty="0">
                <a:latin typeface="Calibri" pitchFamily="34" charset="0"/>
                <a:ea typeface="Times New Roman" pitchFamily="18" charset="0"/>
                <a:cs typeface="B Mitra" pitchFamily="2" charset="-78"/>
              </a:rPr>
              <a:t> 220-200) فقط نشانه‌هاي خفيفي را ايجاد مي‌كند كه شامل : افزايش حجم ادرار (پر ادراري) و تشنگي غيرطبيعي (پرنوشي) مي‌باشد. </a:t>
            </a:r>
            <a:r>
              <a:rPr lang="fa-IR" dirty="0" smtClean="0">
                <a:latin typeface="Calibri" pitchFamily="34" charset="0"/>
                <a:ea typeface="Times New Roman" pitchFamily="18" charset="0"/>
                <a:cs typeface="B Mitra" pitchFamily="2" charset="-78"/>
              </a:rPr>
              <a:t>           </a:t>
            </a:r>
            <a:r>
              <a:rPr lang="fa-IR" dirty="0" smtClean="0">
                <a:latin typeface="Calibri" pitchFamily="34" charset="0"/>
                <a:ea typeface="Times New Roman" pitchFamily="18" charset="0"/>
                <a:cs typeface="B Karim" pitchFamily="2" charset="-78"/>
              </a:rPr>
              <a:t>لزوم انجام غربالگري</a:t>
            </a:r>
            <a:endParaRPr lang="fa-IR" dirty="0">
              <a:cs typeface="B Karim" pitchFamily="2" charset="-78"/>
            </a:endParaRPr>
          </a:p>
        </p:txBody>
      </p:sp>
      <p:sp>
        <p:nvSpPr>
          <p:cNvPr id="6" name="Left Arrow 5"/>
          <p:cNvSpPr/>
          <p:nvPr/>
        </p:nvSpPr>
        <p:spPr bwMode="auto">
          <a:xfrm>
            <a:off x="6072198" y="5004962"/>
            <a:ext cx="500066" cy="428628"/>
          </a:xfrm>
          <a:prstGeom prst="leftArrow">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cs typeface="Arial" pitchFamily="34" charset="0"/>
            </a:endParaRPr>
          </a:p>
        </p:txBody>
      </p:sp>
    </p:spTree>
  </p:cSld>
  <p:clrMapOvr>
    <a:masterClrMapping/>
  </p:clrMapOvr>
  <p:transition>
    <p:strips dir="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ChangeArrowheads="1"/>
          </p:cNvSpPr>
          <p:nvPr/>
        </p:nvSpPr>
        <p:spPr bwMode="auto">
          <a:xfrm>
            <a:off x="5643563" y="760413"/>
            <a:ext cx="2657475" cy="584200"/>
          </a:xfrm>
          <a:prstGeom prst="rect">
            <a:avLst/>
          </a:prstGeom>
          <a:noFill/>
          <a:ln w="9525">
            <a:noFill/>
            <a:miter lim="800000"/>
            <a:headEnd/>
            <a:tailEnd/>
          </a:ln>
          <a:effectLst/>
        </p:spPr>
        <p:txBody>
          <a:bodyPr>
            <a:spAutoFit/>
          </a:bodyPr>
          <a:lstStyle/>
          <a:p>
            <a:pPr>
              <a:defRPr/>
            </a:pPr>
            <a:r>
              <a:rPr lang="ar-SA" sz="3200" dirty="0">
                <a:solidFill>
                  <a:srgbClr val="660066"/>
                </a:solidFill>
                <a:effectLst>
                  <a:outerShdw blurRad="38100" dist="38100" dir="2700000" algn="tl">
                    <a:srgbClr val="000000"/>
                  </a:outerShdw>
                </a:effectLst>
                <a:cs typeface="B Titr" pitchFamily="2" charset="-78"/>
              </a:rPr>
              <a:t>ديابت حاملگي</a:t>
            </a:r>
            <a:endParaRPr lang="en-US" sz="3200" dirty="0">
              <a:solidFill>
                <a:srgbClr val="660066"/>
              </a:solidFill>
              <a:effectLst>
                <a:outerShdw blurRad="38100" dist="38100" dir="2700000" algn="tl">
                  <a:srgbClr val="000000"/>
                </a:outerShdw>
              </a:effectLst>
              <a:cs typeface="B Titr" pitchFamily="2" charset="-78"/>
            </a:endParaRPr>
          </a:p>
        </p:txBody>
      </p:sp>
      <p:sp>
        <p:nvSpPr>
          <p:cNvPr id="11267" name="Text Box 5"/>
          <p:cNvSpPr txBox="1">
            <a:spLocks noChangeArrowheads="1"/>
          </p:cNvSpPr>
          <p:nvPr/>
        </p:nvSpPr>
        <p:spPr bwMode="auto">
          <a:xfrm>
            <a:off x="642938" y="1857375"/>
            <a:ext cx="7816850" cy="3416320"/>
          </a:xfrm>
          <a:prstGeom prst="rect">
            <a:avLst/>
          </a:prstGeom>
          <a:noFill/>
          <a:ln w="9525">
            <a:noFill/>
            <a:miter lim="800000"/>
            <a:headEnd/>
            <a:tailEnd/>
          </a:ln>
        </p:spPr>
        <p:txBody>
          <a:bodyPr>
            <a:spAutoFit/>
          </a:bodyPr>
          <a:lstStyle/>
          <a:p>
            <a:pPr algn="just" rtl="1"/>
            <a:r>
              <a:rPr lang="ar-SA" dirty="0">
                <a:cs typeface="B Mitra" pitchFamily="2" charset="-78"/>
              </a:rPr>
              <a:t>ديابت حاملگي با </a:t>
            </a:r>
            <a:r>
              <a:rPr lang="ar-SA" dirty="0" smtClean="0">
                <a:cs typeface="B Mitra" pitchFamily="2" charset="-78"/>
              </a:rPr>
              <a:t>شيوع</a:t>
            </a:r>
            <a:r>
              <a:rPr lang="fa-IR" dirty="0" smtClean="0">
                <a:cs typeface="B Mitra" pitchFamily="2" charset="-78"/>
              </a:rPr>
              <a:t>7</a:t>
            </a:r>
            <a:r>
              <a:rPr lang="ar-SA" dirty="0" smtClean="0">
                <a:cs typeface="B Mitra" pitchFamily="2" charset="-78"/>
              </a:rPr>
              <a:t>% </a:t>
            </a:r>
            <a:r>
              <a:rPr lang="ar-SA" dirty="0">
                <a:cs typeface="B Mitra" pitchFamily="2" charset="-78"/>
              </a:rPr>
              <a:t>يكي از عوارض شايع دوران حاملگي است</a:t>
            </a:r>
            <a:r>
              <a:rPr lang="fa-IR" dirty="0">
                <a:cs typeface="B Mitra" pitchFamily="2" charset="-78"/>
              </a:rPr>
              <a:t>، با عوارض جدي روي مادر و جنين.</a:t>
            </a:r>
            <a:r>
              <a:rPr lang="ar-SA" dirty="0">
                <a:cs typeface="B Mitra" pitchFamily="2" charset="-78"/>
              </a:rPr>
              <a:t> </a:t>
            </a:r>
            <a:endParaRPr lang="fa-IR" dirty="0">
              <a:cs typeface="B Mitra" pitchFamily="2" charset="-78"/>
            </a:endParaRPr>
          </a:p>
          <a:p>
            <a:pPr algn="just" rtl="1"/>
            <a:endParaRPr lang="ar-SA" dirty="0">
              <a:cs typeface="B Mitra" pitchFamily="2" charset="-78"/>
            </a:endParaRPr>
          </a:p>
          <a:p>
            <a:pPr algn="just" rtl="1"/>
            <a:r>
              <a:rPr lang="ar-SA" dirty="0">
                <a:cs typeface="B Mitra" pitchFamily="2" charset="-78"/>
              </a:rPr>
              <a:t>هر اندازه از عدم تحمل گلوكز كه براي اولين بار طي دوران حاملگي به وجود آمده يا مشخص شود، ديابت حاملگي ناميده مي</a:t>
            </a:r>
            <a:r>
              <a:rPr lang="fa-IR" dirty="0">
                <a:cs typeface="B Mitra" pitchFamily="2" charset="-78"/>
              </a:rPr>
              <a:t>‌</a:t>
            </a:r>
            <a:r>
              <a:rPr lang="ar-SA" dirty="0">
                <a:cs typeface="B Mitra" pitchFamily="2" charset="-78"/>
              </a:rPr>
              <a:t>شود.</a:t>
            </a:r>
            <a:endParaRPr lang="fa-IR" dirty="0">
              <a:cs typeface="B Mitra" pitchFamily="2" charset="-78"/>
            </a:endParaRPr>
          </a:p>
          <a:p>
            <a:pPr algn="just" rtl="1"/>
            <a:endParaRPr lang="fa-IR" dirty="0">
              <a:cs typeface="B Mitra" pitchFamily="2" charset="-78"/>
            </a:endParaRPr>
          </a:p>
          <a:p>
            <a:pPr algn="just" rtl="1"/>
            <a:r>
              <a:rPr lang="fa-IR" dirty="0">
                <a:cs typeface="B Mitra" pitchFamily="2" charset="-78"/>
              </a:rPr>
              <a:t>تشخيص ديابت بارداري معيارهاي خاص خود را دارد، بطوريكه آزمايش‌هاي روتين نظير </a:t>
            </a:r>
            <a:r>
              <a:rPr lang="en-US" dirty="0">
                <a:cs typeface="B Mitra" pitchFamily="2" charset="-78"/>
              </a:rPr>
              <a:t>FBS</a:t>
            </a:r>
            <a:r>
              <a:rPr lang="fa-IR" dirty="0">
                <a:cs typeface="B Mitra" pitchFamily="2" charset="-78"/>
              </a:rPr>
              <a:t> تقريباً </a:t>
            </a:r>
            <a:r>
              <a:rPr lang="fa-IR" dirty="0" smtClean="0">
                <a:cs typeface="B Mitra" pitchFamily="2" charset="-78"/>
              </a:rPr>
              <a:t> ارزشي کمی در </a:t>
            </a:r>
            <a:r>
              <a:rPr lang="fa-IR" dirty="0">
                <a:cs typeface="B Mitra" pitchFamily="2" charset="-78"/>
              </a:rPr>
              <a:t>دوران </a:t>
            </a:r>
            <a:r>
              <a:rPr lang="fa-IR" dirty="0" smtClean="0">
                <a:cs typeface="B Mitra" pitchFamily="2" charset="-78"/>
              </a:rPr>
              <a:t>حاملگي دارد.</a:t>
            </a:r>
            <a:endParaRPr lang="en-US" dirty="0" smtClean="0">
              <a:cs typeface="B Mitra" pitchFamily="2" charset="-78"/>
            </a:endParaRPr>
          </a:p>
          <a:p>
            <a:pPr algn="just" rtl="1"/>
            <a:endParaRPr lang="fa-IR" dirty="0" smtClean="0">
              <a:cs typeface="B Mitra" pitchFamily="2" charset="-78"/>
            </a:endParaRPr>
          </a:p>
          <a:p>
            <a:pPr algn="just" rtl="1"/>
            <a:r>
              <a:rPr lang="fa-IR" dirty="0" smtClean="0">
                <a:cs typeface="B Mitra" pitchFamily="2" charset="-78"/>
              </a:rPr>
              <a:t>با غربالگري ويژه در ماههاي 28 – 24 بارداري تشخيص داده مي‌شود.</a:t>
            </a:r>
            <a:endParaRPr lang="en-US" dirty="0" smtClean="0">
              <a:cs typeface="B Mitra" pitchFamily="2" charset="-78"/>
            </a:endParaRPr>
          </a:p>
        </p:txBody>
      </p:sp>
    </p:spTree>
  </p:cSld>
  <p:clrMapOvr>
    <a:masterClrMapping/>
  </p:clrMapOvr>
  <p:transition>
    <p:strips dir="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285720" y="857232"/>
            <a:ext cx="8569325" cy="523875"/>
          </a:xfrm>
          <a:prstGeom prst="rect">
            <a:avLst/>
          </a:prstGeom>
          <a:noFill/>
          <a:ln w="9525">
            <a:noFill/>
            <a:miter lim="800000"/>
            <a:headEnd/>
            <a:tailEnd/>
          </a:ln>
        </p:spPr>
        <p:txBody>
          <a:bodyPr>
            <a:spAutoFit/>
          </a:bodyPr>
          <a:lstStyle/>
          <a:p>
            <a:pPr rtl="1">
              <a:spcBef>
                <a:spcPct val="50000"/>
              </a:spcBef>
              <a:defRPr/>
            </a:pPr>
            <a:r>
              <a:rPr lang="fa-IR" sz="2800" b="0" dirty="0">
                <a:solidFill>
                  <a:srgbClr val="CC0066"/>
                </a:solidFill>
                <a:effectLst>
                  <a:outerShdw blurRad="38100" dist="38100" dir="2700000" algn="tl">
                    <a:srgbClr val="000000">
                      <a:alpha val="43137"/>
                    </a:srgbClr>
                  </a:outerShdw>
                </a:effectLst>
                <a:latin typeface="Arial" charset="0"/>
                <a:cs typeface="B Titr" pitchFamily="2" charset="-78"/>
              </a:rPr>
              <a:t>چرا شيوع ديابت نوع دوم بسرعت در حال افزايش است؟</a:t>
            </a:r>
            <a:endParaRPr lang="en-US" sz="2800" b="0" dirty="0">
              <a:solidFill>
                <a:srgbClr val="CC0066"/>
              </a:solidFill>
              <a:effectLst>
                <a:outerShdw blurRad="38100" dist="38100" dir="2700000" algn="tl">
                  <a:srgbClr val="000000">
                    <a:alpha val="43137"/>
                  </a:srgbClr>
                </a:outerShdw>
              </a:effectLst>
              <a:latin typeface="Arial" charset="0"/>
              <a:cs typeface="B Titr" pitchFamily="2" charset="-78"/>
            </a:endParaRPr>
          </a:p>
        </p:txBody>
      </p:sp>
      <p:sp>
        <p:nvSpPr>
          <p:cNvPr id="12291" name="Text Box 3"/>
          <p:cNvSpPr txBox="1">
            <a:spLocks noChangeArrowheads="1"/>
          </p:cNvSpPr>
          <p:nvPr/>
        </p:nvSpPr>
        <p:spPr bwMode="auto">
          <a:xfrm>
            <a:off x="539750" y="1412875"/>
            <a:ext cx="8280400" cy="366713"/>
          </a:xfrm>
          <a:prstGeom prst="rect">
            <a:avLst/>
          </a:prstGeom>
          <a:noFill/>
          <a:ln w="9525">
            <a:noFill/>
            <a:miter lim="800000"/>
            <a:headEnd/>
            <a:tailEnd/>
          </a:ln>
        </p:spPr>
        <p:txBody>
          <a:bodyPr>
            <a:spAutoFit/>
          </a:bodyPr>
          <a:lstStyle/>
          <a:p>
            <a:pPr algn="r" rtl="1">
              <a:spcBef>
                <a:spcPct val="50000"/>
              </a:spcBef>
            </a:pPr>
            <a:endParaRPr lang="en-US" sz="1800" b="0">
              <a:latin typeface="Arial" charset="0"/>
            </a:endParaRPr>
          </a:p>
        </p:txBody>
      </p:sp>
      <p:sp>
        <p:nvSpPr>
          <p:cNvPr id="36868" name="Text Box 4"/>
          <p:cNvSpPr txBox="1">
            <a:spLocks noChangeArrowheads="1"/>
          </p:cNvSpPr>
          <p:nvPr/>
        </p:nvSpPr>
        <p:spPr bwMode="auto">
          <a:xfrm>
            <a:off x="571472" y="2071678"/>
            <a:ext cx="8143900" cy="2677656"/>
          </a:xfrm>
          <a:prstGeom prst="rect">
            <a:avLst/>
          </a:prstGeom>
          <a:noFill/>
          <a:ln w="9525">
            <a:noFill/>
            <a:miter lim="800000"/>
            <a:headEnd/>
            <a:tailEnd/>
          </a:ln>
        </p:spPr>
        <p:txBody>
          <a:bodyPr wrap="square">
            <a:spAutoFit/>
          </a:bodyPr>
          <a:lstStyle/>
          <a:p>
            <a:pPr marL="342900" indent="-342900" algn="just" rtl="1">
              <a:spcBef>
                <a:spcPct val="50000"/>
              </a:spcBef>
            </a:pPr>
            <a:r>
              <a:rPr lang="fa-IR" dirty="0">
                <a:latin typeface="Arial" charset="0"/>
                <a:cs typeface="B Mitra" pitchFamily="2" charset="-78"/>
              </a:rPr>
              <a:t>1)كاهش فعاليت بدني</a:t>
            </a:r>
          </a:p>
          <a:p>
            <a:pPr marL="342900" indent="-342900" algn="just" rtl="1">
              <a:spcBef>
                <a:spcPct val="50000"/>
              </a:spcBef>
            </a:pPr>
            <a:r>
              <a:rPr lang="fa-IR" dirty="0">
                <a:latin typeface="Arial" charset="0"/>
                <a:cs typeface="B Mitra" pitchFamily="2" charset="-78"/>
              </a:rPr>
              <a:t>2) افزايش توده بدني</a:t>
            </a:r>
          </a:p>
          <a:p>
            <a:pPr marL="342900" indent="-342900" algn="just" rtl="1">
              <a:spcBef>
                <a:spcPct val="50000"/>
              </a:spcBef>
            </a:pPr>
            <a:r>
              <a:rPr lang="fa-IR" dirty="0">
                <a:latin typeface="Arial" charset="0"/>
                <a:cs typeface="B Mitra" pitchFamily="2" charset="-78"/>
              </a:rPr>
              <a:t>3) تغيير تركيب سبد </a:t>
            </a:r>
            <a:r>
              <a:rPr lang="fa-IR" dirty="0" smtClean="0">
                <a:latin typeface="Arial" charset="0"/>
                <a:cs typeface="B Mitra" pitchFamily="2" charset="-78"/>
              </a:rPr>
              <a:t>غذايي </a:t>
            </a:r>
            <a:r>
              <a:rPr lang="fa-IR" dirty="0">
                <a:latin typeface="Arial" charset="0"/>
                <a:cs typeface="B Mitra" pitchFamily="2" charset="-78"/>
              </a:rPr>
              <a:t>و مواد غذايي مصرفي خانوار و عادات </a:t>
            </a:r>
            <a:r>
              <a:rPr lang="fa-IR" dirty="0" smtClean="0">
                <a:latin typeface="Arial" charset="0"/>
                <a:cs typeface="B Mitra" pitchFamily="2" charset="-78"/>
              </a:rPr>
              <a:t>تغذيه‌اي</a:t>
            </a:r>
            <a:endParaRPr lang="fa-IR" dirty="0">
              <a:latin typeface="Arial" charset="0"/>
              <a:cs typeface="B Mitra" pitchFamily="2" charset="-78"/>
            </a:endParaRPr>
          </a:p>
          <a:p>
            <a:pPr marL="342900" indent="-342900" algn="just" rtl="1">
              <a:spcBef>
                <a:spcPct val="50000"/>
              </a:spcBef>
            </a:pPr>
            <a:r>
              <a:rPr lang="fa-IR" dirty="0">
                <a:latin typeface="Arial" charset="0"/>
                <a:cs typeface="B Mitra" pitchFamily="2" charset="-78"/>
              </a:rPr>
              <a:t>4</a:t>
            </a:r>
            <a:r>
              <a:rPr lang="fa-IR" dirty="0" smtClean="0">
                <a:latin typeface="Arial" charset="0"/>
                <a:cs typeface="B Mitra" pitchFamily="2" charset="-78"/>
              </a:rPr>
              <a:t>) </a:t>
            </a:r>
            <a:r>
              <a:rPr lang="fa-IR" dirty="0">
                <a:latin typeface="Arial" charset="0"/>
                <a:cs typeface="B Mitra" pitchFamily="2" charset="-78"/>
              </a:rPr>
              <a:t>افزايش استرس‌هاي رواني</a:t>
            </a:r>
          </a:p>
          <a:p>
            <a:pPr marL="342900" indent="-342900" algn="just" rtl="1">
              <a:spcBef>
                <a:spcPct val="50000"/>
              </a:spcBef>
            </a:pPr>
            <a:r>
              <a:rPr lang="fa-IR" dirty="0">
                <a:latin typeface="Arial" charset="0"/>
                <a:cs typeface="B Mitra" pitchFamily="2" charset="-78"/>
              </a:rPr>
              <a:t>5</a:t>
            </a:r>
            <a:r>
              <a:rPr lang="fa-IR" dirty="0" smtClean="0">
                <a:latin typeface="Arial" charset="0"/>
                <a:cs typeface="B Mitra" pitchFamily="2" charset="-78"/>
              </a:rPr>
              <a:t>) </a:t>
            </a:r>
            <a:r>
              <a:rPr lang="fa-IR" dirty="0">
                <a:latin typeface="Arial" charset="0"/>
                <a:cs typeface="B Mitra" pitchFamily="2" charset="-78"/>
              </a:rPr>
              <a:t>.......</a:t>
            </a:r>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36866"/>
                                        </p:tgtEl>
                                        <p:attrNameLst>
                                          <p:attrName>style.visibility</p:attrName>
                                        </p:attrNameLst>
                                      </p:cBhvr>
                                      <p:to>
                                        <p:strVal val="visible"/>
                                      </p:to>
                                    </p:set>
                                    <p:animEffect transition="in" filter="diamond(in)">
                                      <p:cBhvr>
                                        <p:cTn id="7" dur="500"/>
                                        <p:tgtEl>
                                          <p:spTgt spid="36866"/>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36868"/>
                                        </p:tgtEl>
                                        <p:attrNameLst>
                                          <p:attrName>style.visibility</p:attrName>
                                        </p:attrNameLst>
                                      </p:cBhvr>
                                      <p:to>
                                        <p:strVal val="visible"/>
                                      </p:to>
                                    </p:set>
                                    <p:anim calcmode="lin" valueType="num">
                                      <p:cBhvr>
                                        <p:cTn id="12" dur="1000" fill="hold"/>
                                        <p:tgtEl>
                                          <p:spTgt spid="36868"/>
                                        </p:tgtEl>
                                        <p:attrNameLst>
                                          <p:attrName>ppt_w</p:attrName>
                                        </p:attrNameLst>
                                      </p:cBhvr>
                                      <p:tavLst>
                                        <p:tav tm="0">
                                          <p:val>
                                            <p:strVal val="#ppt_w*0.70"/>
                                          </p:val>
                                        </p:tav>
                                        <p:tav tm="100000">
                                          <p:val>
                                            <p:strVal val="#ppt_w"/>
                                          </p:val>
                                        </p:tav>
                                      </p:tavLst>
                                    </p:anim>
                                    <p:anim calcmode="lin" valueType="num">
                                      <p:cBhvr>
                                        <p:cTn id="13" dur="1000" fill="hold"/>
                                        <p:tgtEl>
                                          <p:spTgt spid="36868"/>
                                        </p:tgtEl>
                                        <p:attrNameLst>
                                          <p:attrName>ppt_h</p:attrName>
                                        </p:attrNameLst>
                                      </p:cBhvr>
                                      <p:tavLst>
                                        <p:tav tm="0">
                                          <p:val>
                                            <p:strVal val="#ppt_h"/>
                                          </p:val>
                                        </p:tav>
                                        <p:tav tm="100000">
                                          <p:val>
                                            <p:strVal val="#ppt_h"/>
                                          </p:val>
                                        </p:tav>
                                      </p:tavLst>
                                    </p:anim>
                                    <p:animEffect transition="in" filter="fade">
                                      <p:cBhvr>
                                        <p:cTn id="14" dur="1000"/>
                                        <p:tgtEl>
                                          <p:spTgt spid="368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p:bldP spid="3686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
          <p:cNvSpPr>
            <a:spLocks noChangeArrowheads="1"/>
          </p:cNvSpPr>
          <p:nvPr/>
        </p:nvSpPr>
        <p:spPr bwMode="auto">
          <a:xfrm>
            <a:off x="214282" y="1428736"/>
            <a:ext cx="8643938" cy="3046988"/>
          </a:xfrm>
          <a:prstGeom prst="rect">
            <a:avLst/>
          </a:prstGeom>
          <a:noFill/>
          <a:ln w="9525">
            <a:noFill/>
            <a:miter lim="800000"/>
            <a:headEnd/>
            <a:tailEnd/>
          </a:ln>
          <a:effectLst/>
        </p:spPr>
        <p:txBody>
          <a:bodyPr anchor="ctr">
            <a:spAutoFit/>
          </a:bodyPr>
          <a:lstStyle/>
          <a:p>
            <a:pPr algn="r" rtl="1" eaLnBrk="0" hangingPunct="0">
              <a:defRPr/>
            </a:pPr>
            <a:endParaRPr lang="en-US" dirty="0">
              <a:cs typeface="B Mitra" pitchFamily="2" charset="-78"/>
            </a:endParaRPr>
          </a:p>
          <a:p>
            <a:pPr algn="r" rtl="1" eaLnBrk="0" hangingPunct="0">
              <a:buFontTx/>
              <a:buChar char="•"/>
              <a:defRPr/>
            </a:pPr>
            <a:r>
              <a:rPr lang="fa-IR" dirty="0">
                <a:latin typeface="Calibri" pitchFamily="34" charset="0"/>
                <a:ea typeface="Times New Roman" pitchFamily="18" charset="0"/>
                <a:cs typeface="B Mitra" pitchFamily="2" charset="-78"/>
              </a:rPr>
              <a:t>سابقه وجود ديابت در يكي از اعضاي خانواده (والدين، برادر يا خواهر)</a:t>
            </a:r>
            <a:endParaRPr lang="en-US" dirty="0">
              <a:cs typeface="B Mitra" pitchFamily="2" charset="-78"/>
            </a:endParaRPr>
          </a:p>
          <a:p>
            <a:pPr algn="r" rtl="1" eaLnBrk="0" hangingPunct="0">
              <a:buFontTx/>
              <a:buChar char="•"/>
              <a:defRPr/>
            </a:pPr>
            <a:r>
              <a:rPr lang="fa-IR" dirty="0">
                <a:latin typeface="Calibri" pitchFamily="34" charset="0"/>
                <a:ea typeface="Times New Roman" pitchFamily="18" charset="0"/>
                <a:cs typeface="B Mitra" pitchFamily="2" charset="-78"/>
              </a:rPr>
              <a:t>سابقه ابتلا به ديابت بارداري</a:t>
            </a:r>
            <a:endParaRPr lang="en-US" dirty="0">
              <a:cs typeface="B Mitra" pitchFamily="2" charset="-78"/>
            </a:endParaRPr>
          </a:p>
          <a:p>
            <a:pPr algn="r" rtl="1" eaLnBrk="0" hangingPunct="0">
              <a:buFontTx/>
              <a:buChar char="•"/>
              <a:defRPr/>
            </a:pPr>
            <a:r>
              <a:rPr lang="ar-SA" dirty="0">
                <a:solidFill>
                  <a:srgbClr val="000000"/>
                </a:solidFill>
                <a:latin typeface="Calibri" pitchFamily="34" charset="0"/>
                <a:ea typeface="Times New Roman" pitchFamily="18" charset="0"/>
                <a:cs typeface="B Mitra" pitchFamily="2" charset="-78"/>
              </a:rPr>
              <a:t>سابقة سقط، مرده‌زايي و تولد نوزاد بيشتر از </a:t>
            </a:r>
            <a:r>
              <a:rPr lang="en-US" dirty="0">
                <a:solidFill>
                  <a:srgbClr val="000000"/>
                </a:solidFill>
                <a:latin typeface="Calibri" pitchFamily="34" charset="0"/>
                <a:ea typeface="Times New Roman" pitchFamily="18" charset="0"/>
                <a:cs typeface="B Mitra" pitchFamily="2" charset="-78"/>
              </a:rPr>
              <a:t>kg</a:t>
            </a:r>
            <a:r>
              <a:rPr lang="ar-SA" dirty="0">
                <a:solidFill>
                  <a:srgbClr val="000000"/>
                </a:solidFill>
                <a:latin typeface="Calibri" pitchFamily="34" charset="0"/>
                <a:ea typeface="Times New Roman" pitchFamily="18" charset="0"/>
                <a:cs typeface="B Mitra" pitchFamily="2" charset="-78"/>
              </a:rPr>
              <a:t>4</a:t>
            </a:r>
            <a:endParaRPr lang="en-US" dirty="0">
              <a:cs typeface="B Mitra" pitchFamily="2" charset="-78"/>
            </a:endParaRPr>
          </a:p>
          <a:p>
            <a:pPr algn="r" rtl="1" eaLnBrk="0" hangingPunct="0">
              <a:buFontTx/>
              <a:buChar char="•"/>
              <a:defRPr/>
            </a:pPr>
            <a:r>
              <a:rPr lang="fa-IR" dirty="0">
                <a:latin typeface="Calibri" pitchFamily="34" charset="0"/>
                <a:ea typeface="Times New Roman" pitchFamily="18" charset="0"/>
                <a:cs typeface="B Mitra" pitchFamily="2" charset="-78"/>
              </a:rPr>
              <a:t>حاملگي</a:t>
            </a:r>
            <a:endParaRPr lang="en-US" dirty="0">
              <a:cs typeface="B Mitra" pitchFamily="2" charset="-78"/>
            </a:endParaRPr>
          </a:p>
          <a:p>
            <a:pPr algn="r" rtl="1" eaLnBrk="0" hangingPunct="0">
              <a:buFontTx/>
              <a:buChar char="•"/>
              <a:defRPr/>
            </a:pPr>
            <a:r>
              <a:rPr lang="fa-IR" dirty="0">
                <a:latin typeface="Calibri" pitchFamily="34" charset="0"/>
                <a:ea typeface="Times New Roman" pitchFamily="18" charset="0"/>
                <a:cs typeface="B Mitra" pitchFamily="2" charset="-78"/>
              </a:rPr>
              <a:t>افراد مبتلا به بيماري فشارخون بالا</a:t>
            </a:r>
            <a:endParaRPr lang="en-US" dirty="0">
              <a:cs typeface="B Mitra" pitchFamily="2" charset="-78"/>
            </a:endParaRPr>
          </a:p>
          <a:p>
            <a:pPr algn="r" rtl="1" eaLnBrk="0" hangingPunct="0">
              <a:buFontTx/>
              <a:buChar char="•"/>
              <a:defRPr/>
            </a:pPr>
            <a:r>
              <a:rPr lang="fa-IR" dirty="0">
                <a:latin typeface="Calibri" pitchFamily="34" charset="0"/>
                <a:ea typeface="Times New Roman" pitchFamily="18" charset="0"/>
                <a:cs typeface="B Mitra" pitchFamily="2" charset="-78"/>
              </a:rPr>
              <a:t>افراد چاق يا داراي اضافه وزن</a:t>
            </a:r>
            <a:endParaRPr lang="en-US" dirty="0">
              <a:cs typeface="B Mitra" pitchFamily="2" charset="-78"/>
            </a:endParaRPr>
          </a:p>
          <a:p>
            <a:pPr algn="r" rtl="1" eaLnBrk="0" hangingPunct="0">
              <a:buFontTx/>
              <a:buChar char="•"/>
              <a:defRPr/>
            </a:pPr>
            <a:r>
              <a:rPr lang="fa-IR" dirty="0">
                <a:latin typeface="Calibri" pitchFamily="34" charset="0"/>
                <a:ea typeface="Times New Roman" pitchFamily="18" charset="0"/>
                <a:cs typeface="B Mitra" pitchFamily="2" charset="-78"/>
              </a:rPr>
              <a:t>افزايش كلسترول و يا تري گليسيريد خون و كاهش </a:t>
            </a:r>
            <a:r>
              <a:rPr lang="en-US" dirty="0">
                <a:latin typeface="Calibri" pitchFamily="34" charset="0"/>
                <a:ea typeface="Times New Roman" pitchFamily="18" charset="0"/>
                <a:cs typeface="B Mitra" pitchFamily="2" charset="-78"/>
              </a:rPr>
              <a:t>HDL</a:t>
            </a:r>
            <a:r>
              <a:rPr lang="fa-IR" dirty="0">
                <a:latin typeface="Calibri" pitchFamily="34" charset="0"/>
                <a:ea typeface="Times New Roman" pitchFamily="18" charset="0"/>
                <a:cs typeface="B Mitra" pitchFamily="2" charset="-78"/>
              </a:rPr>
              <a:t> (چربي خوب خون)</a:t>
            </a:r>
            <a:endParaRPr lang="fa-IR" dirty="0">
              <a:cs typeface="B Mitra" pitchFamily="2" charset="-78"/>
            </a:endParaRPr>
          </a:p>
        </p:txBody>
      </p:sp>
      <p:sp>
        <p:nvSpPr>
          <p:cNvPr id="3" name="TextBox 2"/>
          <p:cNvSpPr txBox="1"/>
          <p:nvPr/>
        </p:nvSpPr>
        <p:spPr>
          <a:xfrm>
            <a:off x="323564" y="500042"/>
            <a:ext cx="8572528" cy="523220"/>
          </a:xfrm>
          <a:prstGeom prst="rect">
            <a:avLst/>
          </a:prstGeom>
          <a:noFill/>
        </p:spPr>
        <p:txBody>
          <a:bodyPr wrap="square" rtlCol="0">
            <a:spAutoFit/>
          </a:bodyPr>
          <a:lstStyle/>
          <a:p>
            <a:pPr algn="r" rtl="1" eaLnBrk="0" hangingPunct="0">
              <a:defRPr/>
            </a:pPr>
            <a:r>
              <a:rPr lang="fa-IR" sz="2800" dirty="0" smtClean="0">
                <a:solidFill>
                  <a:srgbClr val="993366"/>
                </a:solidFill>
                <a:effectLst>
                  <a:outerShdw blurRad="38100" dist="38100" dir="2700000" algn="tl">
                    <a:srgbClr val="000000">
                      <a:alpha val="43137"/>
                    </a:srgbClr>
                  </a:outerShdw>
                </a:effectLst>
                <a:latin typeface="Calibri" pitchFamily="34" charset="0"/>
                <a:ea typeface="Times New Roman" pitchFamily="18" charset="0"/>
                <a:cs typeface="B Titr" pitchFamily="2" charset="-78"/>
              </a:rPr>
              <a:t>چه كساني بايد از نظر داشتن ديابت نوع 2 مورد بررسي قرار گيرند؟</a:t>
            </a:r>
            <a:endParaRPr lang="en-US" sz="2800" dirty="0">
              <a:solidFill>
                <a:srgbClr val="993366"/>
              </a:solidFill>
              <a:effectLst>
                <a:outerShdw blurRad="38100" dist="38100" dir="2700000" algn="tl">
                  <a:srgbClr val="000000">
                    <a:alpha val="43137"/>
                  </a:srgbClr>
                </a:outerShdw>
              </a:effectLst>
              <a:latin typeface="Calibri" pitchFamily="34" charset="0"/>
              <a:ea typeface="Times New Roman" pitchFamily="18" charset="0"/>
              <a:cs typeface="B Titr" pitchFamily="2" charset="-78"/>
            </a:endParaRPr>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1441"/>
                                        </p:tgtEl>
                                        <p:attrNameLst>
                                          <p:attrName>style.visibility</p:attrName>
                                        </p:attrNameLst>
                                      </p:cBhvr>
                                      <p:to>
                                        <p:strVal val="visible"/>
                                      </p:to>
                                    </p:set>
                                    <p:animEffect transition="in" filter="checkerboard(across)">
                                      <p:cBhvr>
                                        <p:cTn id="7" dur="500"/>
                                        <p:tgtEl>
                                          <p:spTgt spid="614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 descr="Image1.gif"/>
          <p:cNvPicPr>
            <a:picLocks noChangeAspect="1"/>
          </p:cNvPicPr>
          <p:nvPr/>
        </p:nvPicPr>
        <p:blipFill>
          <a:blip r:embed="rId2"/>
          <a:srcRect/>
          <a:stretch>
            <a:fillRect/>
          </a:stretch>
        </p:blipFill>
        <p:spPr bwMode="auto">
          <a:xfrm>
            <a:off x="2286000" y="500063"/>
            <a:ext cx="4195763" cy="5946775"/>
          </a:xfrm>
          <a:prstGeom prst="rect">
            <a:avLst/>
          </a:prstGeom>
          <a:noFill/>
          <a:ln w="9525">
            <a:noFill/>
            <a:miter lim="800000"/>
            <a:headEnd/>
            <a:tailEnd/>
          </a:ln>
        </p:spPr>
      </p:pic>
    </p:spTree>
  </p:cSld>
  <p:clrMapOvr>
    <a:masterClrMapping/>
  </p:clrMapOvr>
  <p:transition>
    <p:strips dir="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4"/>
          <p:cNvSpPr>
            <a:spLocks noChangeArrowheads="1"/>
          </p:cNvSpPr>
          <p:nvPr/>
        </p:nvSpPr>
        <p:spPr bwMode="auto">
          <a:xfrm>
            <a:off x="900113" y="2349500"/>
            <a:ext cx="7416800" cy="1431925"/>
          </a:xfrm>
          <a:prstGeom prst="rect">
            <a:avLst/>
          </a:prstGeom>
          <a:noFill/>
          <a:ln w="9525">
            <a:noFill/>
            <a:miter lim="800000"/>
            <a:headEnd/>
            <a:tailEnd/>
          </a:ln>
          <a:effectLst/>
        </p:spPr>
        <p:txBody>
          <a:bodyPr>
            <a:spAutoFit/>
          </a:bodyPr>
          <a:lstStyle/>
          <a:p>
            <a:pPr>
              <a:defRPr/>
            </a:pPr>
            <a:r>
              <a:rPr lang="ar-SA" sz="4400">
                <a:effectLst>
                  <a:outerShdw blurRad="38100" dist="38100" dir="2700000" algn="tl">
                    <a:srgbClr val="FFFFFF"/>
                  </a:outerShdw>
                </a:effectLst>
                <a:cs typeface="B Homa" pitchFamily="2" charset="-78"/>
              </a:rPr>
              <a:t>معيارهاي تشخيص و هدف درمان</a:t>
            </a:r>
            <a:br>
              <a:rPr lang="ar-SA" sz="4400">
                <a:effectLst>
                  <a:outerShdw blurRad="38100" dist="38100" dir="2700000" algn="tl">
                    <a:srgbClr val="FFFFFF"/>
                  </a:outerShdw>
                </a:effectLst>
                <a:cs typeface="B Homa" pitchFamily="2" charset="-78"/>
              </a:rPr>
            </a:br>
            <a:r>
              <a:rPr lang="ar-SA" sz="4400">
                <a:effectLst>
                  <a:outerShdw blurRad="38100" dist="38100" dir="2700000" algn="tl">
                    <a:srgbClr val="FFFFFF"/>
                  </a:outerShdw>
                </a:effectLst>
                <a:cs typeface="B Homa" pitchFamily="2" charset="-78"/>
              </a:rPr>
              <a:t>( مصوبات كميته</a:t>
            </a:r>
            <a:r>
              <a:rPr lang="fa-IR" sz="4400">
                <a:effectLst>
                  <a:outerShdw blurRad="38100" dist="38100" dir="2700000" algn="tl">
                    <a:srgbClr val="FFFFFF"/>
                  </a:outerShdw>
                </a:effectLst>
                <a:cs typeface="B Homa" pitchFamily="2" charset="-78"/>
              </a:rPr>
              <a:t>‌</a:t>
            </a:r>
            <a:r>
              <a:rPr lang="ar-SA" sz="4400">
                <a:effectLst>
                  <a:outerShdw blurRad="38100" dist="38100" dir="2700000" algn="tl">
                    <a:srgbClr val="FFFFFF"/>
                  </a:outerShdw>
                </a:effectLst>
                <a:cs typeface="B Homa" pitchFamily="2" charset="-78"/>
              </a:rPr>
              <a:t> كشوري ديابت)</a:t>
            </a:r>
            <a:endParaRPr lang="en-US" sz="4400">
              <a:effectLst>
                <a:outerShdw blurRad="38100" dist="38100" dir="2700000" algn="tl">
                  <a:srgbClr val="FFFFFF"/>
                </a:outerShdw>
              </a:effectLst>
              <a:cs typeface="B Homa" pitchFamily="2" charset="-78"/>
            </a:endParaRPr>
          </a:p>
        </p:txBody>
      </p:sp>
    </p:spTree>
  </p:cSld>
  <p:clrMapOvr>
    <a:masterClrMapping/>
  </p:clrMapOvr>
  <p:transition>
    <p:strips dir="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ChangeArrowheads="1"/>
          </p:cNvSpPr>
          <p:nvPr/>
        </p:nvSpPr>
        <p:spPr bwMode="auto">
          <a:xfrm>
            <a:off x="1625600" y="2190750"/>
            <a:ext cx="5886450" cy="1446213"/>
          </a:xfrm>
          <a:prstGeom prst="rect">
            <a:avLst/>
          </a:prstGeom>
          <a:noFill/>
          <a:ln w="9525">
            <a:noFill/>
            <a:miter lim="800000"/>
            <a:headEnd/>
            <a:tailEnd/>
          </a:ln>
        </p:spPr>
        <p:txBody>
          <a:bodyPr wrap="none">
            <a:spAutoFit/>
          </a:bodyPr>
          <a:lstStyle/>
          <a:p>
            <a:pPr rtl="1">
              <a:spcBef>
                <a:spcPct val="20000"/>
              </a:spcBef>
              <a:buClr>
                <a:srgbClr val="660066"/>
              </a:buClr>
              <a:buSzPct val="80000"/>
              <a:buFont typeface="Wingdings" pitchFamily="2" charset="2"/>
              <a:buNone/>
            </a:pPr>
            <a:r>
              <a:rPr lang="ar-SA" sz="4000">
                <a:cs typeface="B Titr" pitchFamily="2" charset="-78"/>
              </a:rPr>
              <a:t>قند پلاسماي خون وريدي ناشتا </a:t>
            </a:r>
            <a:endParaRPr lang="fa-IR" sz="4000">
              <a:cs typeface="B Titr" pitchFamily="2" charset="-78"/>
            </a:endParaRPr>
          </a:p>
          <a:p>
            <a:pPr rtl="1">
              <a:spcBef>
                <a:spcPct val="20000"/>
              </a:spcBef>
              <a:buClr>
                <a:srgbClr val="660066"/>
              </a:buClr>
              <a:buSzPct val="80000"/>
              <a:buFont typeface="Wingdings" pitchFamily="2" charset="2"/>
              <a:buNone/>
            </a:pPr>
            <a:r>
              <a:rPr lang="ar-SA" sz="4000">
                <a:cs typeface="B Titr" pitchFamily="2" charset="-78"/>
              </a:rPr>
              <a:t>كمتر از </a:t>
            </a:r>
            <a:r>
              <a:rPr lang="en-US" sz="4000">
                <a:solidFill>
                  <a:srgbClr val="CC0066"/>
                </a:solidFill>
                <a:cs typeface="B Titr" pitchFamily="2" charset="-78"/>
              </a:rPr>
              <a:t>mg/dl</a:t>
            </a:r>
            <a:r>
              <a:rPr lang="ar-SA" sz="4000">
                <a:cs typeface="B Titr" pitchFamily="2" charset="-78"/>
              </a:rPr>
              <a:t> </a:t>
            </a:r>
            <a:r>
              <a:rPr lang="ar-SA" sz="4000">
                <a:solidFill>
                  <a:srgbClr val="CC0066"/>
                </a:solidFill>
                <a:cs typeface="B Titr" pitchFamily="2" charset="-78"/>
              </a:rPr>
              <a:t>1</a:t>
            </a:r>
            <a:r>
              <a:rPr lang="fa-IR" sz="4000">
                <a:solidFill>
                  <a:srgbClr val="CC0066"/>
                </a:solidFill>
                <a:cs typeface="B Titr" pitchFamily="2" charset="-78"/>
              </a:rPr>
              <a:t>0</a:t>
            </a:r>
            <a:r>
              <a:rPr lang="ar-SA" sz="4000">
                <a:solidFill>
                  <a:srgbClr val="CC0066"/>
                </a:solidFill>
                <a:cs typeface="B Titr" pitchFamily="2" charset="-78"/>
              </a:rPr>
              <a:t>0</a:t>
            </a:r>
            <a:r>
              <a:rPr lang="ar-SA" sz="4000">
                <a:cs typeface="B Titr" pitchFamily="2" charset="-78"/>
              </a:rPr>
              <a:t>طبيعي است.</a:t>
            </a:r>
          </a:p>
        </p:txBody>
      </p:sp>
    </p:spTree>
  </p:cSld>
  <p:clrMapOvr>
    <a:masterClrMapping/>
  </p:clrMapOvr>
  <p:transition>
    <p:strips dir="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ChangeArrowheads="1"/>
          </p:cNvSpPr>
          <p:nvPr/>
        </p:nvSpPr>
        <p:spPr bwMode="auto">
          <a:xfrm>
            <a:off x="395288" y="2133600"/>
            <a:ext cx="8262937" cy="1300163"/>
          </a:xfrm>
          <a:prstGeom prst="rect">
            <a:avLst/>
          </a:prstGeom>
          <a:noFill/>
          <a:ln w="9525">
            <a:noFill/>
            <a:miter lim="800000"/>
            <a:headEnd/>
            <a:tailEnd/>
          </a:ln>
        </p:spPr>
        <p:txBody>
          <a:bodyPr>
            <a:spAutoFit/>
          </a:bodyPr>
          <a:lstStyle/>
          <a:p>
            <a:pPr algn="r" rtl="1">
              <a:spcBef>
                <a:spcPct val="20000"/>
              </a:spcBef>
              <a:buClr>
                <a:srgbClr val="660066"/>
              </a:buClr>
              <a:buSzPct val="80000"/>
              <a:buFont typeface="Wingdings" pitchFamily="2" charset="2"/>
              <a:buNone/>
            </a:pPr>
            <a:r>
              <a:rPr lang="ar-SA" sz="3600">
                <a:cs typeface="B Titr" pitchFamily="2" charset="-78"/>
              </a:rPr>
              <a:t>دو نوبت قند پلاسماي خون وريدي ناشتا مساوي يا </a:t>
            </a:r>
            <a:endParaRPr lang="en-US" sz="3600">
              <a:cs typeface="B Titr" pitchFamily="2" charset="-78"/>
            </a:endParaRPr>
          </a:p>
          <a:p>
            <a:pPr algn="r" rtl="1">
              <a:spcBef>
                <a:spcPct val="20000"/>
              </a:spcBef>
              <a:buClr>
                <a:srgbClr val="660066"/>
              </a:buClr>
              <a:buSzPct val="80000"/>
              <a:buFont typeface="Wingdings" pitchFamily="2" charset="2"/>
              <a:buNone/>
            </a:pPr>
            <a:r>
              <a:rPr lang="ar-SA" sz="3600">
                <a:cs typeface="B Titr" pitchFamily="2" charset="-78"/>
              </a:rPr>
              <a:t>بيشتر از</a:t>
            </a:r>
            <a:r>
              <a:rPr lang="en-US" sz="3600">
                <a:cs typeface="B Titr" pitchFamily="2" charset="-78"/>
              </a:rPr>
              <a:t> </a:t>
            </a:r>
            <a:r>
              <a:rPr lang="ar-SA" sz="3600">
                <a:cs typeface="B Titr" pitchFamily="2" charset="-78"/>
              </a:rPr>
              <a:t> </a:t>
            </a:r>
            <a:r>
              <a:rPr lang="en-US" sz="3600">
                <a:solidFill>
                  <a:srgbClr val="800080"/>
                </a:solidFill>
                <a:cs typeface="B Titr" pitchFamily="2" charset="-78"/>
              </a:rPr>
              <a:t>mg/dl</a:t>
            </a:r>
            <a:r>
              <a:rPr lang="ar-SA" sz="3600">
                <a:solidFill>
                  <a:srgbClr val="800080"/>
                </a:solidFill>
                <a:cs typeface="B Titr" pitchFamily="2" charset="-78"/>
              </a:rPr>
              <a:t> 126</a:t>
            </a:r>
            <a:r>
              <a:rPr lang="en-US" sz="3600">
                <a:cs typeface="B Titr" pitchFamily="2" charset="-78"/>
              </a:rPr>
              <a:t> </a:t>
            </a:r>
            <a:r>
              <a:rPr lang="ar-SA" sz="3600">
                <a:cs typeface="B Titr" pitchFamily="2" charset="-78"/>
              </a:rPr>
              <a:t>باشد.</a:t>
            </a:r>
          </a:p>
        </p:txBody>
      </p:sp>
      <p:sp>
        <p:nvSpPr>
          <p:cNvPr id="6149" name="Rectangle 5"/>
          <p:cNvSpPr>
            <a:spLocks noChangeArrowheads="1"/>
          </p:cNvSpPr>
          <p:nvPr/>
        </p:nvSpPr>
        <p:spPr bwMode="auto">
          <a:xfrm>
            <a:off x="5219700" y="981075"/>
            <a:ext cx="2720975" cy="641350"/>
          </a:xfrm>
          <a:prstGeom prst="rect">
            <a:avLst/>
          </a:prstGeom>
          <a:noFill/>
          <a:ln w="9525">
            <a:noFill/>
            <a:miter lim="800000"/>
            <a:headEnd/>
            <a:tailEnd/>
          </a:ln>
          <a:effectLst/>
        </p:spPr>
        <p:txBody>
          <a:bodyPr wrap="none">
            <a:spAutoFit/>
          </a:bodyPr>
          <a:lstStyle/>
          <a:p>
            <a:pPr algn="l">
              <a:defRPr/>
            </a:pPr>
            <a:r>
              <a:rPr lang="fa-IR" sz="3600">
                <a:solidFill>
                  <a:srgbClr val="660066"/>
                </a:solidFill>
                <a:effectLst>
                  <a:outerShdw blurRad="38100" dist="38100" dir="2700000" algn="tl">
                    <a:srgbClr val="000000"/>
                  </a:outerShdw>
                </a:effectLst>
                <a:cs typeface="B Titr" pitchFamily="2" charset="-78"/>
              </a:rPr>
              <a:t>تشخيص ديابت :</a:t>
            </a:r>
            <a:endParaRPr lang="en-US" sz="3600">
              <a:solidFill>
                <a:srgbClr val="660066"/>
              </a:solidFill>
              <a:effectLst>
                <a:outerShdw blurRad="38100" dist="38100" dir="2700000" algn="tl">
                  <a:srgbClr val="000000"/>
                </a:outerShdw>
              </a:effectLst>
              <a:cs typeface="B Titr" pitchFamily="2" charset="-78"/>
            </a:endParaRPr>
          </a:p>
        </p:txBody>
      </p:sp>
      <p:sp>
        <p:nvSpPr>
          <p:cNvPr id="17412" name="Text Box 6"/>
          <p:cNvSpPr txBox="1">
            <a:spLocks noChangeArrowheads="1"/>
          </p:cNvSpPr>
          <p:nvPr/>
        </p:nvSpPr>
        <p:spPr bwMode="auto">
          <a:xfrm>
            <a:off x="1331913" y="4149725"/>
            <a:ext cx="5543550" cy="579438"/>
          </a:xfrm>
          <a:prstGeom prst="rect">
            <a:avLst/>
          </a:prstGeom>
          <a:noFill/>
          <a:ln w="9525">
            <a:noFill/>
            <a:miter lim="800000"/>
            <a:headEnd/>
            <a:tailEnd/>
          </a:ln>
        </p:spPr>
        <p:txBody>
          <a:bodyPr>
            <a:spAutoFit/>
          </a:bodyPr>
          <a:lstStyle/>
          <a:p>
            <a:pPr algn="l">
              <a:spcBef>
                <a:spcPct val="50000"/>
              </a:spcBef>
            </a:pPr>
            <a:r>
              <a:rPr lang="en-US" sz="3200">
                <a:solidFill>
                  <a:srgbClr val="CC0066"/>
                </a:solidFill>
              </a:rPr>
              <a:t>FBS ≥ 126 mg/dl</a:t>
            </a:r>
            <a:endParaRPr lang="en-US" sz="3200">
              <a:solidFill>
                <a:srgbClr val="CC0066"/>
              </a:solidFill>
              <a:cs typeface="Times New Roman" pitchFamily="18" charset="0"/>
            </a:endParaRPr>
          </a:p>
        </p:txBody>
      </p:sp>
    </p:spTree>
  </p:cSld>
  <p:clrMapOvr>
    <a:masterClrMapping/>
  </p:clrMapOvr>
  <p:transition>
    <p:strips dir="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4"/>
          <p:cNvSpPr txBox="1">
            <a:spLocks noChangeArrowheads="1"/>
          </p:cNvSpPr>
          <p:nvPr/>
        </p:nvSpPr>
        <p:spPr bwMode="auto">
          <a:xfrm>
            <a:off x="1258888" y="1268413"/>
            <a:ext cx="6697662" cy="1465262"/>
          </a:xfrm>
          <a:prstGeom prst="rect">
            <a:avLst/>
          </a:prstGeom>
          <a:noFill/>
          <a:ln w="9525">
            <a:noFill/>
            <a:miter lim="800000"/>
            <a:headEnd/>
            <a:tailEnd/>
          </a:ln>
        </p:spPr>
        <p:txBody>
          <a:bodyPr>
            <a:spAutoFit/>
          </a:bodyPr>
          <a:lstStyle/>
          <a:p>
            <a:pPr>
              <a:spcBef>
                <a:spcPct val="50000"/>
              </a:spcBef>
            </a:pPr>
            <a:r>
              <a:rPr lang="en-US" sz="3600">
                <a:solidFill>
                  <a:srgbClr val="800080"/>
                </a:solidFill>
              </a:rPr>
              <a:t>IFG = Impaired Fasting Glucose</a:t>
            </a:r>
          </a:p>
          <a:p>
            <a:pPr>
              <a:spcBef>
                <a:spcPct val="50000"/>
              </a:spcBef>
            </a:pPr>
            <a:r>
              <a:rPr lang="fa-IR" sz="3600" b="0">
                <a:solidFill>
                  <a:srgbClr val="800080"/>
                </a:solidFill>
                <a:cs typeface="B Zar" pitchFamily="2" charset="-78"/>
              </a:rPr>
              <a:t>قند ناشتاي مختل</a:t>
            </a:r>
            <a:endParaRPr lang="en-US" sz="3600" b="0">
              <a:solidFill>
                <a:srgbClr val="800080"/>
              </a:solidFill>
              <a:cs typeface="B Zar" pitchFamily="2" charset="-78"/>
            </a:endParaRPr>
          </a:p>
        </p:txBody>
      </p:sp>
      <p:sp>
        <p:nvSpPr>
          <p:cNvPr id="18435" name="Text Box 5"/>
          <p:cNvSpPr txBox="1">
            <a:spLocks noChangeArrowheads="1"/>
          </p:cNvSpPr>
          <p:nvPr/>
        </p:nvSpPr>
        <p:spPr bwMode="auto">
          <a:xfrm>
            <a:off x="1042988" y="3068638"/>
            <a:ext cx="7272337" cy="701675"/>
          </a:xfrm>
          <a:prstGeom prst="rect">
            <a:avLst/>
          </a:prstGeom>
          <a:noFill/>
          <a:ln w="9525">
            <a:noFill/>
            <a:miter lim="800000"/>
            <a:headEnd/>
            <a:tailEnd/>
          </a:ln>
        </p:spPr>
        <p:txBody>
          <a:bodyPr>
            <a:spAutoFit/>
          </a:bodyPr>
          <a:lstStyle/>
          <a:p>
            <a:pPr>
              <a:spcBef>
                <a:spcPct val="50000"/>
              </a:spcBef>
            </a:pPr>
            <a:r>
              <a:rPr lang="en-US" sz="4000" i="1"/>
              <a:t> 100</a:t>
            </a:r>
            <a:r>
              <a:rPr lang="en-US" sz="2800" i="1"/>
              <a:t>mg/dl</a:t>
            </a:r>
            <a:r>
              <a:rPr lang="en-US" sz="4000" i="1"/>
              <a:t> ≤ FBS </a:t>
            </a:r>
            <a:r>
              <a:rPr lang="en-US" sz="4000" i="1">
                <a:cs typeface="Times New Roman" pitchFamily="18" charset="0"/>
              </a:rPr>
              <a:t>&lt; 126 </a:t>
            </a:r>
            <a:r>
              <a:rPr lang="en-US" sz="2800" i="1">
                <a:cs typeface="Times New Roman" pitchFamily="18" charset="0"/>
              </a:rPr>
              <a:t>mg/dl</a:t>
            </a:r>
          </a:p>
        </p:txBody>
      </p:sp>
    </p:spTree>
  </p:cSld>
  <p:clrMapOvr>
    <a:masterClrMapping/>
  </p:clrMapOvr>
  <p:transition>
    <p:strips dir="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0" y="2411408"/>
            <a:ext cx="8786813" cy="1708160"/>
          </a:xfrm>
          <a:prstGeom prst="rect">
            <a:avLst/>
          </a:prstGeom>
          <a:noFill/>
          <a:ln w="9525">
            <a:noFill/>
            <a:miter lim="800000"/>
            <a:headEnd/>
            <a:tailEnd/>
          </a:ln>
        </p:spPr>
        <p:txBody>
          <a:bodyPr anchor="ctr">
            <a:spAutoFit/>
          </a:bodyPr>
          <a:lstStyle/>
          <a:p>
            <a:pPr algn="r" rtl="1" eaLnBrk="0" hangingPunct="0">
              <a:lnSpc>
                <a:spcPct val="150000"/>
              </a:lnSpc>
              <a:tabLst>
                <a:tab pos="457200" algn="l"/>
              </a:tabLst>
            </a:pPr>
            <a:r>
              <a:rPr lang="ar-SA" dirty="0">
                <a:ea typeface="Times New Roman" pitchFamily="18" charset="0"/>
                <a:cs typeface="B Mitra" pitchFamily="2" charset="-78"/>
              </a:rPr>
              <a:t>ديابت‌مليتوس از گروه بيماريهاي متابوليك و يك اختلال چند عاملي (</a:t>
            </a:r>
            <a:r>
              <a:rPr lang="en-US" dirty="0">
                <a:ea typeface="Times New Roman" pitchFamily="18" charset="0"/>
                <a:cs typeface="B Mitra" pitchFamily="2" charset="-78"/>
              </a:rPr>
              <a:t>(Multifactor</a:t>
            </a:r>
            <a:r>
              <a:rPr lang="ar-SA" dirty="0">
                <a:ea typeface="Times New Roman" pitchFamily="18" charset="0"/>
                <a:cs typeface="B Mitra" pitchFamily="2" charset="-78"/>
              </a:rPr>
              <a:t> </a:t>
            </a:r>
            <a:r>
              <a:rPr lang="ar-SA" dirty="0" smtClean="0">
                <a:ea typeface="Times New Roman" pitchFamily="18" charset="0"/>
                <a:cs typeface="B Mitra" pitchFamily="2" charset="-78"/>
              </a:rPr>
              <a:t>است، </a:t>
            </a:r>
            <a:r>
              <a:rPr lang="ar-SA" dirty="0">
                <a:ea typeface="Times New Roman" pitchFamily="18" charset="0"/>
                <a:cs typeface="B Mitra" pitchFamily="2" charset="-78"/>
              </a:rPr>
              <a:t>كه با افزايش مزمن قند خون يا هيپرگليسمي </a:t>
            </a:r>
            <a:r>
              <a:rPr lang="ar-SA" dirty="0" smtClean="0">
                <a:ea typeface="Times New Roman" pitchFamily="18" charset="0"/>
                <a:cs typeface="B Mitra" pitchFamily="2" charset="-78"/>
              </a:rPr>
              <a:t>(طبق </a:t>
            </a:r>
            <a:r>
              <a:rPr lang="ar-SA" dirty="0">
                <a:ea typeface="Times New Roman" pitchFamily="18" charset="0"/>
                <a:cs typeface="B Mitra" pitchFamily="2" charset="-78"/>
              </a:rPr>
              <a:t>معيارهاي </a:t>
            </a:r>
            <a:r>
              <a:rPr lang="ar-SA" dirty="0" smtClean="0">
                <a:ea typeface="Times New Roman" pitchFamily="18" charset="0"/>
                <a:cs typeface="B Mitra" pitchFamily="2" charset="-78"/>
              </a:rPr>
              <a:t>تشخيصي) </a:t>
            </a:r>
            <a:r>
              <a:rPr lang="ar-SA" dirty="0">
                <a:ea typeface="Times New Roman" pitchFamily="18" charset="0"/>
                <a:cs typeface="B Mitra" pitchFamily="2" charset="-78"/>
              </a:rPr>
              <a:t>مشخص مي‌شود و ناشي از اختلال ترشح و يا عمل انسولين و يا هر دوي آنهاست</a:t>
            </a:r>
            <a:r>
              <a:rPr lang="ar-SA" dirty="0" smtClean="0">
                <a:ea typeface="Times New Roman" pitchFamily="18" charset="0"/>
                <a:cs typeface="B Mitra" pitchFamily="2" charset="-78"/>
              </a:rPr>
              <a:t>.</a:t>
            </a:r>
            <a:endParaRPr lang="en-US" dirty="0">
              <a:ea typeface="Times New Roman" pitchFamily="18" charset="0"/>
              <a:cs typeface="B Mitra" pitchFamily="2" charset="-78"/>
            </a:endParaRPr>
          </a:p>
        </p:txBody>
      </p:sp>
    </p:spTree>
  </p:cSld>
  <p:clrMapOvr>
    <a:masterClrMapping/>
  </p:clrMapOvr>
  <p:transition>
    <p:strips dir="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4"/>
          <p:cNvSpPr txBox="1">
            <a:spLocks noChangeArrowheads="1"/>
          </p:cNvSpPr>
          <p:nvPr/>
        </p:nvSpPr>
        <p:spPr bwMode="auto">
          <a:xfrm>
            <a:off x="539750" y="1268413"/>
            <a:ext cx="8064500" cy="1952625"/>
          </a:xfrm>
          <a:prstGeom prst="rect">
            <a:avLst/>
          </a:prstGeom>
          <a:noFill/>
          <a:ln w="9525">
            <a:noFill/>
            <a:miter lim="800000"/>
            <a:headEnd/>
            <a:tailEnd/>
          </a:ln>
        </p:spPr>
        <p:txBody>
          <a:bodyPr>
            <a:spAutoFit/>
          </a:bodyPr>
          <a:lstStyle/>
          <a:p>
            <a:pPr>
              <a:spcBef>
                <a:spcPct val="50000"/>
              </a:spcBef>
            </a:pPr>
            <a:r>
              <a:rPr lang="en-US" sz="3600">
                <a:solidFill>
                  <a:srgbClr val="800080"/>
                </a:solidFill>
              </a:rPr>
              <a:t>IGT = Impaired Glucose Tolerance Test </a:t>
            </a:r>
          </a:p>
          <a:p>
            <a:pPr>
              <a:spcBef>
                <a:spcPct val="50000"/>
              </a:spcBef>
            </a:pPr>
            <a:r>
              <a:rPr lang="fa-IR" sz="3600" b="0">
                <a:solidFill>
                  <a:srgbClr val="800080"/>
                </a:solidFill>
                <a:cs typeface="B Zar" pitchFamily="2" charset="-78"/>
              </a:rPr>
              <a:t>اختلال تحمل گلوكز </a:t>
            </a:r>
            <a:r>
              <a:rPr lang="fa-IR" sz="3200" b="0">
                <a:solidFill>
                  <a:srgbClr val="800080"/>
                </a:solidFill>
                <a:cs typeface="B Zar" pitchFamily="2" charset="-78"/>
              </a:rPr>
              <a:t>( 2 ساعت بعد از مصرف 75 گرم گلوكز خوراكي)</a:t>
            </a:r>
            <a:endParaRPr lang="en-US" sz="3200" b="0">
              <a:solidFill>
                <a:srgbClr val="800080"/>
              </a:solidFill>
              <a:cs typeface="B Zar" pitchFamily="2" charset="-78"/>
            </a:endParaRPr>
          </a:p>
        </p:txBody>
      </p:sp>
      <p:sp>
        <p:nvSpPr>
          <p:cNvPr id="19459" name="Text Box 5"/>
          <p:cNvSpPr txBox="1">
            <a:spLocks noChangeArrowheads="1"/>
          </p:cNvSpPr>
          <p:nvPr/>
        </p:nvSpPr>
        <p:spPr bwMode="auto">
          <a:xfrm>
            <a:off x="1042988" y="3573463"/>
            <a:ext cx="7272337" cy="701675"/>
          </a:xfrm>
          <a:prstGeom prst="rect">
            <a:avLst/>
          </a:prstGeom>
          <a:noFill/>
          <a:ln w="9525">
            <a:noFill/>
            <a:miter lim="800000"/>
            <a:headEnd/>
            <a:tailEnd/>
          </a:ln>
        </p:spPr>
        <p:txBody>
          <a:bodyPr>
            <a:spAutoFit/>
          </a:bodyPr>
          <a:lstStyle/>
          <a:p>
            <a:pPr>
              <a:spcBef>
                <a:spcPct val="50000"/>
              </a:spcBef>
            </a:pPr>
            <a:r>
              <a:rPr lang="en-US" sz="4000" i="1"/>
              <a:t>140</a:t>
            </a:r>
            <a:r>
              <a:rPr lang="en-US" sz="2800" i="1"/>
              <a:t> mg/dl</a:t>
            </a:r>
            <a:r>
              <a:rPr lang="en-US" sz="4000" i="1"/>
              <a:t> ≤ BS </a:t>
            </a:r>
            <a:r>
              <a:rPr lang="en-US" sz="4000" i="1">
                <a:cs typeface="Times New Roman" pitchFamily="18" charset="0"/>
              </a:rPr>
              <a:t>&lt; 200 </a:t>
            </a:r>
            <a:r>
              <a:rPr lang="en-US" sz="2800" i="1">
                <a:cs typeface="Times New Roman" pitchFamily="18" charset="0"/>
              </a:rPr>
              <a:t>mg/dl</a:t>
            </a:r>
          </a:p>
        </p:txBody>
      </p:sp>
    </p:spTree>
  </p:cSld>
  <p:clrMapOvr>
    <a:masterClrMapping/>
  </p:clrMapOvr>
  <p:transition>
    <p:strips dir="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4"/>
          <p:cNvSpPr txBox="1">
            <a:spLocks noChangeArrowheads="1"/>
          </p:cNvSpPr>
          <p:nvPr/>
        </p:nvSpPr>
        <p:spPr bwMode="auto">
          <a:xfrm>
            <a:off x="971550" y="1916113"/>
            <a:ext cx="7200900" cy="762000"/>
          </a:xfrm>
          <a:prstGeom prst="rect">
            <a:avLst/>
          </a:prstGeom>
          <a:noFill/>
          <a:ln w="9525">
            <a:noFill/>
            <a:miter lim="800000"/>
            <a:headEnd/>
            <a:tailEnd/>
          </a:ln>
        </p:spPr>
        <p:txBody>
          <a:bodyPr>
            <a:spAutoFit/>
          </a:bodyPr>
          <a:lstStyle/>
          <a:p>
            <a:pPr>
              <a:spcBef>
                <a:spcPct val="50000"/>
              </a:spcBef>
            </a:pPr>
            <a:r>
              <a:rPr lang="en-US" sz="4400" b="0">
                <a:solidFill>
                  <a:srgbClr val="800080"/>
                </a:solidFill>
              </a:rPr>
              <a:t>Prediabetes  =  IFG  or  IGT</a:t>
            </a:r>
          </a:p>
        </p:txBody>
      </p:sp>
      <p:sp>
        <p:nvSpPr>
          <p:cNvPr id="20483" name="Text Box 5"/>
          <p:cNvSpPr txBox="1">
            <a:spLocks noChangeArrowheads="1"/>
          </p:cNvSpPr>
          <p:nvPr/>
        </p:nvSpPr>
        <p:spPr bwMode="auto">
          <a:xfrm>
            <a:off x="684213" y="3573463"/>
            <a:ext cx="7924800" cy="2062162"/>
          </a:xfrm>
          <a:prstGeom prst="rect">
            <a:avLst/>
          </a:prstGeom>
          <a:solidFill>
            <a:srgbClr val="FFCCFF"/>
          </a:solidFill>
          <a:ln w="28575">
            <a:solidFill>
              <a:schemeClr val="tx1"/>
            </a:solidFill>
            <a:miter lim="800000"/>
            <a:headEnd/>
            <a:tailEnd/>
          </a:ln>
        </p:spPr>
        <p:txBody>
          <a:bodyPr>
            <a:spAutoFit/>
          </a:bodyPr>
          <a:lstStyle/>
          <a:p>
            <a:pPr algn="just" rtl="1">
              <a:spcBef>
                <a:spcPct val="50000"/>
              </a:spcBef>
            </a:pPr>
            <a:r>
              <a:rPr lang="fa-IR" sz="3200" b="0" dirty="0">
                <a:latin typeface="Arial" charset="0"/>
                <a:cs typeface="B Mitra" pitchFamily="2" charset="-78"/>
              </a:rPr>
              <a:t>بيش از يك‌چهارم مبتلايان به </a:t>
            </a:r>
            <a:r>
              <a:rPr lang="en-US" sz="3200" b="0" dirty="0">
                <a:cs typeface="B Mitra" pitchFamily="2" charset="-78"/>
              </a:rPr>
              <a:t>IGT</a:t>
            </a:r>
            <a:r>
              <a:rPr lang="fa-IR" sz="3200" b="0" dirty="0">
                <a:latin typeface="Arial" charset="0"/>
                <a:cs typeface="B Mitra" pitchFamily="2" charset="-78"/>
              </a:rPr>
              <a:t> و حدود  8 ـ 3%  مبتلايان به </a:t>
            </a:r>
            <a:r>
              <a:rPr lang="en-US" sz="3200" b="0" dirty="0">
                <a:cs typeface="B Mitra" pitchFamily="2" charset="-78"/>
              </a:rPr>
              <a:t>IFG</a:t>
            </a:r>
            <a:r>
              <a:rPr lang="fa-IR" sz="3200" b="0" dirty="0">
                <a:latin typeface="Arial" charset="0"/>
                <a:cs typeface="B Mitra" pitchFamily="2" charset="-78"/>
              </a:rPr>
              <a:t> </a:t>
            </a:r>
            <a:r>
              <a:rPr lang="fa-IR" sz="3200" b="0" dirty="0" smtClean="0">
                <a:latin typeface="Arial" charset="0"/>
                <a:cs typeface="B Mitra" pitchFamily="2" charset="-78"/>
              </a:rPr>
              <a:t>در 3 الي 5 سال </a:t>
            </a:r>
            <a:r>
              <a:rPr lang="fa-IR" sz="3200" b="0" dirty="0">
                <a:latin typeface="Arial" charset="0"/>
                <a:cs typeface="B Mitra" pitchFamily="2" charset="-78"/>
              </a:rPr>
              <a:t>آينده دچار ديابت مي‌شوند و اگر اين افراد مبتلا به ديابت هم نشوند در معرض عوارض ماكرواسكولر (مانند بيماري‌هاي عروق كرونري، مغزي و اندامها) قرار دارند.</a:t>
            </a:r>
            <a:endParaRPr lang="en-US" sz="3200" b="0" dirty="0">
              <a:latin typeface="Arial" charset="0"/>
              <a:cs typeface="B Mitra" pitchFamily="2" charset="-78"/>
            </a:endParaRPr>
          </a:p>
        </p:txBody>
      </p:sp>
      <p:sp>
        <p:nvSpPr>
          <p:cNvPr id="20484" name="Text Box 6"/>
          <p:cNvSpPr txBox="1">
            <a:spLocks noChangeArrowheads="1"/>
          </p:cNvSpPr>
          <p:nvPr/>
        </p:nvSpPr>
        <p:spPr bwMode="auto">
          <a:xfrm>
            <a:off x="2268538" y="620713"/>
            <a:ext cx="4824412" cy="579437"/>
          </a:xfrm>
          <a:prstGeom prst="rect">
            <a:avLst/>
          </a:prstGeom>
          <a:noFill/>
          <a:ln w="9525">
            <a:noFill/>
            <a:miter lim="800000"/>
            <a:headEnd/>
            <a:tailEnd/>
          </a:ln>
        </p:spPr>
        <p:txBody>
          <a:bodyPr>
            <a:spAutoFit/>
          </a:bodyPr>
          <a:lstStyle/>
          <a:p>
            <a:pPr>
              <a:spcBef>
                <a:spcPct val="50000"/>
              </a:spcBef>
            </a:pPr>
            <a:r>
              <a:rPr lang="fa-IR" sz="3200" b="0">
                <a:solidFill>
                  <a:srgbClr val="6600CC"/>
                </a:solidFill>
                <a:cs typeface="B Titr" pitchFamily="2" charset="-78"/>
              </a:rPr>
              <a:t>وضعيت پره ديابتيك</a:t>
            </a:r>
            <a:endParaRPr lang="en-US" sz="3200" b="0">
              <a:solidFill>
                <a:srgbClr val="6600CC"/>
              </a:solidFill>
              <a:cs typeface="B Titr" pitchFamily="2" charset="-78"/>
            </a:endParaRPr>
          </a:p>
        </p:txBody>
      </p:sp>
      <p:sp>
        <p:nvSpPr>
          <p:cNvPr id="5" name="TextBox 4"/>
          <p:cNvSpPr txBox="1"/>
          <p:nvPr/>
        </p:nvSpPr>
        <p:spPr>
          <a:xfrm>
            <a:off x="3857620" y="3929066"/>
            <a:ext cx="1643074" cy="307777"/>
          </a:xfrm>
          <a:prstGeom prst="rect">
            <a:avLst/>
          </a:prstGeom>
          <a:noFill/>
        </p:spPr>
        <p:txBody>
          <a:bodyPr wrap="square" rtlCol="0">
            <a:spAutoFit/>
          </a:bodyPr>
          <a:lstStyle/>
          <a:p>
            <a:r>
              <a:rPr lang="fa-IR" sz="1400" dirty="0" smtClean="0">
                <a:cs typeface="B Zar" pitchFamily="2" charset="-78"/>
              </a:rPr>
              <a:t>200-140</a:t>
            </a:r>
            <a:endParaRPr lang="en-US" sz="1400" dirty="0">
              <a:cs typeface="B Zar" pitchFamily="2" charset="-78"/>
            </a:endParaRPr>
          </a:p>
        </p:txBody>
      </p:sp>
      <p:sp>
        <p:nvSpPr>
          <p:cNvPr id="6" name="TextBox 5"/>
          <p:cNvSpPr txBox="1"/>
          <p:nvPr/>
        </p:nvSpPr>
        <p:spPr>
          <a:xfrm>
            <a:off x="7390086" y="4429132"/>
            <a:ext cx="1643074" cy="307777"/>
          </a:xfrm>
          <a:prstGeom prst="rect">
            <a:avLst/>
          </a:prstGeom>
          <a:noFill/>
        </p:spPr>
        <p:txBody>
          <a:bodyPr wrap="square" rtlCol="0">
            <a:spAutoFit/>
          </a:bodyPr>
          <a:lstStyle/>
          <a:p>
            <a:r>
              <a:rPr lang="fa-IR" sz="1400" dirty="0" smtClean="0">
                <a:cs typeface="B Zar" pitchFamily="2" charset="-78"/>
              </a:rPr>
              <a:t>126-100</a:t>
            </a:r>
            <a:endParaRPr lang="en-US" sz="1400" dirty="0">
              <a:cs typeface="B Zar" pitchFamily="2" charset="-78"/>
            </a:endParaRPr>
          </a:p>
        </p:txBody>
      </p:sp>
    </p:spTree>
  </p:cSld>
  <p:clrMapOvr>
    <a:masterClrMapping/>
  </p:clrMapOvr>
  <p:transition>
    <p:strips dir="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
          <p:cNvSpPr>
            <a:spLocks noChangeArrowheads="1"/>
          </p:cNvSpPr>
          <p:nvPr/>
        </p:nvSpPr>
        <p:spPr bwMode="auto">
          <a:xfrm>
            <a:off x="642938" y="285750"/>
            <a:ext cx="7858125" cy="1077913"/>
          </a:xfrm>
          <a:prstGeom prst="rect">
            <a:avLst/>
          </a:prstGeom>
          <a:noFill/>
          <a:ln w="9525">
            <a:noFill/>
            <a:miter lim="800000"/>
            <a:headEnd/>
            <a:tailEnd/>
          </a:ln>
        </p:spPr>
        <p:txBody>
          <a:bodyPr anchor="ctr">
            <a:spAutoFit/>
          </a:bodyPr>
          <a:lstStyle/>
          <a:p>
            <a:pPr rtl="1" eaLnBrk="0" hangingPunct="0"/>
            <a:r>
              <a:rPr lang="fa-IR" sz="3200">
                <a:solidFill>
                  <a:srgbClr val="CC0066"/>
                </a:solidFill>
                <a:latin typeface="Calibri" pitchFamily="34" charset="0"/>
                <a:ea typeface="Times New Roman" pitchFamily="18" charset="0"/>
                <a:cs typeface="B Titr" pitchFamily="2" charset="-78"/>
              </a:rPr>
              <a:t>بيماران مبتلا به ديابت نوع 2 جهت كنترل بيماريشان چه كارهايي را بايستي انجام دهند؟</a:t>
            </a:r>
            <a:endParaRPr lang="fa-IR" sz="3200">
              <a:solidFill>
                <a:srgbClr val="CC0066"/>
              </a:solidFill>
              <a:ea typeface="Times New Roman" pitchFamily="18" charset="0"/>
              <a:cs typeface="B Titr" pitchFamily="2" charset="-78"/>
            </a:endParaRPr>
          </a:p>
        </p:txBody>
      </p:sp>
      <p:sp>
        <p:nvSpPr>
          <p:cNvPr id="21507" name="Rectangle 2"/>
          <p:cNvSpPr>
            <a:spLocks noChangeArrowheads="1"/>
          </p:cNvSpPr>
          <p:nvPr/>
        </p:nvSpPr>
        <p:spPr bwMode="auto">
          <a:xfrm>
            <a:off x="1000125" y="1857375"/>
            <a:ext cx="7429500" cy="3108325"/>
          </a:xfrm>
          <a:prstGeom prst="rect">
            <a:avLst/>
          </a:prstGeom>
          <a:noFill/>
          <a:ln w="9525">
            <a:noFill/>
            <a:miter lim="800000"/>
            <a:headEnd/>
            <a:tailEnd/>
          </a:ln>
        </p:spPr>
        <p:txBody>
          <a:bodyPr anchor="ctr">
            <a:spAutoFit/>
          </a:bodyPr>
          <a:lstStyle/>
          <a:p>
            <a:pPr algn="r" rtl="1" eaLnBrk="0" hangingPunct="0"/>
            <a:r>
              <a:rPr lang="fa-IR" sz="2800">
                <a:solidFill>
                  <a:srgbClr val="CC0066"/>
                </a:solidFill>
                <a:latin typeface="Calibri" pitchFamily="34" charset="0"/>
                <a:ea typeface="Times New Roman" pitchFamily="18" charset="0"/>
                <a:cs typeface="B Titr" pitchFamily="2" charset="-78"/>
              </a:rPr>
              <a:t>الف) كاهش وزن </a:t>
            </a:r>
          </a:p>
          <a:p>
            <a:pPr algn="r" rtl="1" eaLnBrk="0" hangingPunct="0"/>
            <a:endParaRPr lang="en-US">
              <a:ea typeface="Times New Roman" pitchFamily="18" charset="0"/>
              <a:cs typeface="B Mitra" pitchFamily="2" charset="-78"/>
            </a:endParaRPr>
          </a:p>
          <a:p>
            <a:pPr algn="r" rtl="1" eaLnBrk="0" hangingPunct="0">
              <a:buFontTx/>
              <a:buChar char="•"/>
            </a:pPr>
            <a:r>
              <a:rPr lang="fa-IR" i="1">
                <a:latin typeface="Calibri" pitchFamily="34" charset="0"/>
                <a:ea typeface="Times New Roman" pitchFamily="18" charset="0"/>
                <a:cs typeface="B Mitra" pitchFamily="2" charset="-78"/>
              </a:rPr>
              <a:t>چرا كاهش وزن ؟</a:t>
            </a:r>
          </a:p>
          <a:p>
            <a:pPr algn="r" rtl="1" eaLnBrk="0" hangingPunct="0">
              <a:buFontTx/>
              <a:buChar char="•"/>
            </a:pPr>
            <a:endParaRPr lang="en-US">
              <a:latin typeface="Calibri" pitchFamily="34" charset="0"/>
              <a:ea typeface="Times New Roman" pitchFamily="18" charset="0"/>
              <a:cs typeface="B Mitra" pitchFamily="2" charset="-78"/>
            </a:endParaRPr>
          </a:p>
          <a:p>
            <a:pPr algn="r" rtl="1" eaLnBrk="0" hangingPunct="0"/>
            <a:r>
              <a:rPr lang="fa-IR">
                <a:latin typeface="Calibri" pitchFamily="34" charset="0"/>
                <a:ea typeface="Times New Roman" pitchFamily="18" charset="0"/>
                <a:cs typeface="B Mitra" pitchFamily="2" charset="-78"/>
              </a:rPr>
              <a:t>اضافه وزن حتي به ميزان كم بخصوص اگر در ناحيه شكم ذخيره شده باشد، خطر پيشرفت ديابت نوع دو، بيماري فشارخون بالا و سطح بالاي كلسترول را افزايش مي‌دهد. وزن مناسب و تركيب بدني مناسب مي‌تواند از بروز اين بيماريها جلوگيري نمايد</a:t>
            </a:r>
            <a:r>
              <a:rPr lang="en-US">
                <a:latin typeface="Calibri" pitchFamily="34" charset="0"/>
                <a:ea typeface="Times New Roman" pitchFamily="18" charset="0"/>
                <a:cs typeface="B Mitra" pitchFamily="2" charset="-78"/>
              </a:rPr>
              <a:t>.</a:t>
            </a:r>
            <a:r>
              <a:rPr lang="en-US">
                <a:cs typeface="B Mitra" pitchFamily="2" charset="-78"/>
              </a:rPr>
              <a:t> </a:t>
            </a:r>
          </a:p>
        </p:txBody>
      </p:sp>
    </p:spTree>
  </p:cSld>
  <p:clrMapOvr>
    <a:masterClrMapping/>
  </p:clrMapOvr>
  <p:transition>
    <p:strips dir="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p:cNvSpPr>
            <a:spLocks noChangeArrowheads="1"/>
          </p:cNvSpPr>
          <p:nvPr/>
        </p:nvSpPr>
        <p:spPr bwMode="auto">
          <a:xfrm>
            <a:off x="928688" y="1214438"/>
            <a:ext cx="7429500" cy="3786187"/>
          </a:xfrm>
          <a:prstGeom prst="rect">
            <a:avLst/>
          </a:prstGeom>
          <a:noFill/>
          <a:ln w="9525">
            <a:noFill/>
            <a:miter lim="800000"/>
            <a:headEnd/>
            <a:tailEnd/>
          </a:ln>
        </p:spPr>
        <p:txBody>
          <a:bodyPr anchor="ctr">
            <a:spAutoFit/>
          </a:bodyPr>
          <a:lstStyle/>
          <a:p>
            <a:pPr algn="r" rtl="1" eaLnBrk="0" hangingPunct="0">
              <a:buFontTx/>
              <a:buChar char="•"/>
            </a:pPr>
            <a:r>
              <a:rPr lang="fa-IR" dirty="0">
                <a:latin typeface="Calibri" pitchFamily="34" charset="0"/>
                <a:ea typeface="Times New Roman" pitchFamily="18" charset="0"/>
                <a:cs typeface="B Mitra" pitchFamily="2" charset="-78"/>
              </a:rPr>
              <a:t>در مبتلايان به ديابت نوع دوم، فشارخون بالا، كلسترول بالا يا تركيبي از اين بيماريها، </a:t>
            </a:r>
            <a:r>
              <a:rPr lang="fa-IR" dirty="0">
                <a:solidFill>
                  <a:srgbClr val="FF0000"/>
                </a:solidFill>
                <a:latin typeface="Calibri" pitchFamily="34" charset="0"/>
                <a:ea typeface="Times New Roman" pitchFamily="18" charset="0"/>
                <a:cs typeface="B Mitra" pitchFamily="2" charset="-78"/>
              </a:rPr>
              <a:t>كم كردن وزن </a:t>
            </a:r>
            <a:r>
              <a:rPr lang="fa-IR" dirty="0">
                <a:latin typeface="Calibri" pitchFamily="34" charset="0"/>
                <a:ea typeface="Times New Roman" pitchFamily="18" charset="0"/>
                <a:cs typeface="B Mitra" pitchFamily="2" charset="-78"/>
              </a:rPr>
              <a:t>بهترين درمان است. ورزش روزانه به تنهايي يا همراه با ساير درمانها بسيار مناسب است و حتي گاهي نياز به درمان دارويي را با مكانيسم بهبود عملكرد انسولين از بين مي‌برد.</a:t>
            </a:r>
          </a:p>
          <a:p>
            <a:pPr algn="r" rtl="1" eaLnBrk="0" hangingPunct="0">
              <a:buFontTx/>
              <a:buChar char="•"/>
            </a:pPr>
            <a:endParaRPr lang="fa-IR" dirty="0">
              <a:latin typeface="Calibri" pitchFamily="34" charset="0"/>
              <a:ea typeface="Times New Roman" pitchFamily="18" charset="0"/>
              <a:cs typeface="B Mitra" pitchFamily="2" charset="-78"/>
            </a:endParaRPr>
          </a:p>
          <a:p>
            <a:pPr algn="r" rtl="1" eaLnBrk="0" hangingPunct="0">
              <a:buFontTx/>
              <a:buChar char="•"/>
            </a:pPr>
            <a:endParaRPr lang="en-US" dirty="0">
              <a:ea typeface="Times New Roman" pitchFamily="18" charset="0"/>
              <a:cs typeface="B Mitra" pitchFamily="2" charset="-78"/>
            </a:endParaRPr>
          </a:p>
          <a:p>
            <a:pPr algn="r" rtl="1" eaLnBrk="0" hangingPunct="0">
              <a:buFontTx/>
              <a:buChar char="•"/>
            </a:pPr>
            <a:r>
              <a:rPr lang="fa-IR" dirty="0">
                <a:latin typeface="Calibri" pitchFamily="34" charset="0"/>
                <a:ea typeface="Times New Roman" pitchFamily="18" charset="0"/>
                <a:cs typeface="B Mitra" pitchFamily="2" charset="-78"/>
              </a:rPr>
              <a:t>افزايش وزن يك عامل خطر قلبي‌عروقي مي‌باشد. اين جمله به اين معني است كه حتي در غياب ديابت، افزايش فشارخون يا سطح چربي‌هاي خون يا حتي وقتي كه اين بيماريها بخوبي درمان شوند، كاهش وزن مي‌تواند طول عمر شما را افزايش دهد.</a:t>
            </a:r>
            <a:endParaRPr lang="fa-IR" dirty="0">
              <a:cs typeface="B Mitra" pitchFamily="2" charset="-78"/>
            </a:endParaRPr>
          </a:p>
        </p:txBody>
      </p:sp>
    </p:spTree>
  </p:cSld>
  <p:clrMapOvr>
    <a:masterClrMapping/>
  </p:clrMapOvr>
  <p:transition>
    <p:strips dir="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p:cNvSpPr>
            <a:spLocks noChangeArrowheads="1"/>
          </p:cNvSpPr>
          <p:nvPr/>
        </p:nvSpPr>
        <p:spPr bwMode="auto">
          <a:xfrm>
            <a:off x="785786" y="1071546"/>
            <a:ext cx="7572375" cy="2432050"/>
          </a:xfrm>
          <a:prstGeom prst="rect">
            <a:avLst/>
          </a:prstGeom>
          <a:noFill/>
          <a:ln w="9525">
            <a:noFill/>
            <a:miter lim="800000"/>
            <a:headEnd/>
            <a:tailEnd/>
          </a:ln>
        </p:spPr>
        <p:txBody>
          <a:bodyPr anchor="ctr">
            <a:spAutoFit/>
          </a:bodyPr>
          <a:lstStyle/>
          <a:p>
            <a:pPr algn="r" rtl="1" eaLnBrk="0" hangingPunct="0"/>
            <a:r>
              <a:rPr lang="fa-IR" sz="2800" dirty="0">
                <a:solidFill>
                  <a:srgbClr val="CC0066"/>
                </a:solidFill>
                <a:latin typeface="Calibri" pitchFamily="34" charset="0"/>
                <a:ea typeface="Times New Roman" pitchFamily="18" charset="0"/>
                <a:cs typeface="B Titr" pitchFamily="2" charset="-78"/>
              </a:rPr>
              <a:t>ب) ورزش</a:t>
            </a:r>
          </a:p>
          <a:p>
            <a:pPr algn="r" rtl="1" eaLnBrk="0" hangingPunct="0"/>
            <a:endParaRPr lang="en-US" sz="2800" dirty="0">
              <a:ea typeface="Times New Roman" pitchFamily="18" charset="0"/>
              <a:cs typeface="B Titr" pitchFamily="2" charset="-78"/>
            </a:endParaRPr>
          </a:p>
          <a:p>
            <a:pPr algn="r" rtl="1" eaLnBrk="0" hangingPunct="0"/>
            <a:r>
              <a:rPr lang="ar-SA" dirty="0">
                <a:latin typeface="Calibri" pitchFamily="34" charset="0"/>
                <a:ea typeface="Times New Roman" pitchFamily="18" charset="0"/>
                <a:cs typeface="B Mitra" pitchFamily="2" charset="-78"/>
              </a:rPr>
              <a:t>    براي هر فرد مبتلا به ديابت در مرحلة اول بايد يك رژيم غذايي صحيح همراه با برنامة فعاليت بدني و ورزش منظم در نظر گرفته شود. اين برنامه بايد بر حسب وضعيت سلامت و تناسب بدني هر فرد و متناسب با سن، جنس، وضعيت اجتماعي و نحوة درمان دارويي آن فرد تنظيم گردد.</a:t>
            </a:r>
            <a:endParaRPr lang="ar-SA" dirty="0">
              <a:cs typeface="B Mitra" pitchFamily="2" charset="-78"/>
            </a:endParaRPr>
          </a:p>
        </p:txBody>
      </p:sp>
      <p:sp>
        <p:nvSpPr>
          <p:cNvPr id="23555" name="Rectangle 2"/>
          <p:cNvSpPr>
            <a:spLocks noChangeArrowheads="1"/>
          </p:cNvSpPr>
          <p:nvPr/>
        </p:nvSpPr>
        <p:spPr bwMode="auto">
          <a:xfrm>
            <a:off x="428625" y="3786188"/>
            <a:ext cx="7929563" cy="1570037"/>
          </a:xfrm>
          <a:prstGeom prst="rect">
            <a:avLst/>
          </a:prstGeom>
          <a:noFill/>
          <a:ln w="9525">
            <a:noFill/>
            <a:miter lim="800000"/>
            <a:headEnd/>
            <a:tailEnd/>
          </a:ln>
        </p:spPr>
        <p:txBody>
          <a:bodyPr>
            <a:spAutoFit/>
          </a:bodyPr>
          <a:lstStyle/>
          <a:p>
            <a:pPr algn="just" rtl="1"/>
            <a:r>
              <a:rPr lang="ar-SA" dirty="0">
                <a:solidFill>
                  <a:srgbClr val="C00000"/>
                </a:solidFill>
                <a:cs typeface="B Mitra" pitchFamily="2" charset="-78"/>
              </a:rPr>
              <a:t> انجام فعاليت بدني و ورزش مستمر علاوه بر اينكه در پيشگيري اوليه ديابت نوع 2 موثر است، بلكه قدم اول در درمان ديابت نيز مي‌باشد. </a:t>
            </a:r>
            <a:r>
              <a:rPr lang="ar-SA" dirty="0">
                <a:cs typeface="B Mitra" pitchFamily="2" charset="-78"/>
              </a:rPr>
              <a:t>علاوه بر اين در كاهش خطر ابتلاء به بيماريهاي قلبي‌عروقي كه از عوارض مهم و عامل اصلي مرگ و ناتواني بيماران ديابتي است نقش دارد. </a:t>
            </a:r>
            <a:endParaRPr lang="en-US" dirty="0">
              <a:cs typeface="B Mitra" pitchFamily="2" charset="-78"/>
            </a:endParaRPr>
          </a:p>
        </p:txBody>
      </p:sp>
      <p:pic>
        <p:nvPicPr>
          <p:cNvPr id="4" name="Picture 3" descr="bodybuilder_pullups_md_wht.gif"/>
          <p:cNvPicPr>
            <a:picLocks noChangeAspect="1"/>
          </p:cNvPicPr>
          <p:nvPr/>
        </p:nvPicPr>
        <p:blipFill>
          <a:blip r:embed="rId2"/>
          <a:stretch>
            <a:fillRect/>
          </a:stretch>
        </p:blipFill>
        <p:spPr>
          <a:xfrm>
            <a:off x="785786" y="214290"/>
            <a:ext cx="928694" cy="1543640"/>
          </a:xfrm>
          <a:prstGeom prst="rect">
            <a:avLst/>
          </a:prstGeom>
        </p:spPr>
      </p:pic>
    </p:spTree>
  </p:cSld>
  <p:clrMapOvr>
    <a:masterClrMapping/>
  </p:clrMapOvr>
  <p:transition>
    <p:strips dir="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
          <p:cNvSpPr>
            <a:spLocks noChangeArrowheads="1"/>
          </p:cNvSpPr>
          <p:nvPr/>
        </p:nvSpPr>
        <p:spPr bwMode="auto">
          <a:xfrm>
            <a:off x="642938" y="857250"/>
            <a:ext cx="7715250" cy="1200329"/>
          </a:xfrm>
          <a:prstGeom prst="rect">
            <a:avLst/>
          </a:prstGeom>
          <a:noFill/>
          <a:ln w="9525">
            <a:noFill/>
            <a:miter lim="800000"/>
            <a:headEnd/>
            <a:tailEnd/>
          </a:ln>
        </p:spPr>
        <p:txBody>
          <a:bodyPr>
            <a:spAutoFit/>
          </a:bodyPr>
          <a:lstStyle/>
          <a:p>
            <a:pPr algn="r"/>
            <a:r>
              <a:rPr lang="ar-SA" dirty="0">
                <a:cs typeface="B Mitra" pitchFamily="2" charset="-78"/>
              </a:rPr>
              <a:t> انجام ورزش و فعاليت بدني در سوخت وساز ذخاير سلولي و ساخت مجدد آنها نقش مهمي دارد. </a:t>
            </a:r>
            <a:endParaRPr lang="fa-IR" dirty="0" smtClean="0">
              <a:cs typeface="B Mitra" pitchFamily="2" charset="-78"/>
            </a:endParaRPr>
          </a:p>
          <a:p>
            <a:pPr algn="r"/>
            <a:r>
              <a:rPr lang="fa-IR" dirty="0" smtClean="0">
                <a:cs typeface="B Mitra" pitchFamily="2" charset="-78"/>
              </a:rPr>
              <a:t>ورزش </a:t>
            </a:r>
            <a:r>
              <a:rPr lang="ar-SA" dirty="0" smtClean="0">
                <a:cs typeface="B Mitra" pitchFamily="2" charset="-78"/>
              </a:rPr>
              <a:t>در </a:t>
            </a:r>
            <a:r>
              <a:rPr lang="ar-SA" dirty="0">
                <a:cs typeface="B Mitra" pitchFamily="2" charset="-78"/>
              </a:rPr>
              <a:t>ضمن </a:t>
            </a:r>
            <a:r>
              <a:rPr lang="ar-SA" dirty="0" smtClean="0">
                <a:cs typeface="B Mitra" pitchFamily="2" charset="-78"/>
              </a:rPr>
              <a:t>حساسيت</a:t>
            </a:r>
            <a:r>
              <a:rPr lang="fa-IR" dirty="0" smtClean="0">
                <a:cs typeface="B Mitra" pitchFamily="2" charset="-78"/>
              </a:rPr>
              <a:t> سلول‌ها</a:t>
            </a:r>
            <a:r>
              <a:rPr lang="ar-SA" dirty="0" smtClean="0">
                <a:cs typeface="B Mitra" pitchFamily="2" charset="-78"/>
              </a:rPr>
              <a:t> </a:t>
            </a:r>
            <a:r>
              <a:rPr lang="ar-SA" dirty="0">
                <a:cs typeface="B Mitra" pitchFamily="2" charset="-78"/>
              </a:rPr>
              <a:t>به انسولين را افزايش مي‌دهد</a:t>
            </a:r>
            <a:r>
              <a:rPr lang="fa-IR" dirty="0">
                <a:cs typeface="B Mitra" pitchFamily="2" charset="-78"/>
              </a:rPr>
              <a:t>.</a:t>
            </a:r>
            <a:r>
              <a:rPr lang="ar-SA" dirty="0"/>
              <a:t> </a:t>
            </a:r>
            <a:endParaRPr lang="en-US" dirty="0"/>
          </a:p>
        </p:txBody>
      </p:sp>
      <p:sp>
        <p:nvSpPr>
          <p:cNvPr id="24579" name="Rectangle 2"/>
          <p:cNvSpPr>
            <a:spLocks noChangeArrowheads="1"/>
          </p:cNvSpPr>
          <p:nvPr/>
        </p:nvSpPr>
        <p:spPr bwMode="auto">
          <a:xfrm>
            <a:off x="642938" y="2857500"/>
            <a:ext cx="7500937" cy="1570038"/>
          </a:xfrm>
          <a:prstGeom prst="rect">
            <a:avLst/>
          </a:prstGeom>
          <a:noFill/>
          <a:ln w="9525">
            <a:noFill/>
            <a:miter lim="800000"/>
            <a:headEnd/>
            <a:tailEnd/>
          </a:ln>
        </p:spPr>
        <p:txBody>
          <a:bodyPr>
            <a:spAutoFit/>
          </a:bodyPr>
          <a:lstStyle/>
          <a:p>
            <a:pPr algn="r" rtl="1"/>
            <a:r>
              <a:rPr lang="ar-SA">
                <a:cs typeface="B Mitra" pitchFamily="2" charset="-78"/>
              </a:rPr>
              <a:t>ورزش سبب افزايش تعداد گيرنده‌هاي انسولين غشاء خارجي سلولها مي‌شود و گلوكز بيشتري به داخل سلول راه مي‌يابد. اثر عمدة فعاليت بدني بصورت افزايش ميزان گلوكز انتقالي به عضلات و بافت چربي است.</a:t>
            </a:r>
            <a:endParaRPr lang="en-US">
              <a:cs typeface="B Mitra" pitchFamily="2" charset="-78"/>
            </a:endParaRPr>
          </a:p>
        </p:txBody>
      </p:sp>
      <p:pic>
        <p:nvPicPr>
          <p:cNvPr id="24580" name="Picture 3" descr="19811.jpg"/>
          <p:cNvPicPr>
            <a:picLocks noChangeAspect="1"/>
          </p:cNvPicPr>
          <p:nvPr/>
        </p:nvPicPr>
        <p:blipFill>
          <a:blip r:embed="rId2"/>
          <a:srcRect/>
          <a:stretch>
            <a:fillRect/>
          </a:stretch>
        </p:blipFill>
        <p:spPr bwMode="auto">
          <a:xfrm>
            <a:off x="642938" y="4357688"/>
            <a:ext cx="2797175" cy="2238375"/>
          </a:xfrm>
          <a:prstGeom prst="rect">
            <a:avLst/>
          </a:prstGeom>
          <a:noFill/>
          <a:ln w="9525">
            <a:noFill/>
            <a:miter lim="800000"/>
            <a:headEnd/>
            <a:tailEnd/>
          </a:ln>
        </p:spPr>
      </p:pic>
    </p:spTree>
  </p:cSld>
  <p:clrMapOvr>
    <a:masterClrMapping/>
  </p:clrMapOvr>
  <p:transition>
    <p:strips dir="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
          <p:cNvSpPr>
            <a:spLocks noChangeArrowheads="1"/>
          </p:cNvSpPr>
          <p:nvPr/>
        </p:nvSpPr>
        <p:spPr bwMode="auto">
          <a:xfrm>
            <a:off x="928662" y="1071546"/>
            <a:ext cx="7286625" cy="1938992"/>
          </a:xfrm>
          <a:prstGeom prst="rect">
            <a:avLst/>
          </a:prstGeom>
          <a:noFill/>
          <a:ln w="9525">
            <a:noFill/>
            <a:miter lim="800000"/>
            <a:headEnd/>
            <a:tailEnd/>
          </a:ln>
        </p:spPr>
        <p:txBody>
          <a:bodyPr anchor="ctr">
            <a:spAutoFit/>
          </a:bodyPr>
          <a:lstStyle/>
          <a:p>
            <a:pPr algn="just" rtl="1" eaLnBrk="0" hangingPunct="0">
              <a:buFont typeface="Wingdings" pitchFamily="2" charset="2"/>
              <a:buChar char="ü"/>
            </a:pPr>
            <a:r>
              <a:rPr lang="ar-SA" dirty="0" smtClean="0">
                <a:latin typeface="Calibri" pitchFamily="34" charset="0"/>
                <a:ea typeface="Times New Roman" pitchFamily="18" charset="0"/>
                <a:cs typeface="B Mitra" pitchFamily="2" charset="-78"/>
              </a:rPr>
              <a:t> </a:t>
            </a:r>
            <a:r>
              <a:rPr lang="fa-IR" dirty="0" smtClean="0">
                <a:latin typeface="Calibri" pitchFamily="34" charset="0"/>
                <a:ea typeface="Times New Roman" pitchFamily="18" charset="0"/>
                <a:cs typeface="B Mitra" pitchFamily="2" charset="-78"/>
              </a:rPr>
              <a:t>كاهش دوز مصرفي دارو :</a:t>
            </a:r>
            <a:r>
              <a:rPr lang="ar-SA" dirty="0" smtClean="0">
                <a:latin typeface="Calibri" pitchFamily="34" charset="0"/>
                <a:ea typeface="Times New Roman" pitchFamily="18" charset="0"/>
                <a:cs typeface="B Mitra" pitchFamily="2" charset="-78"/>
              </a:rPr>
              <a:t> </a:t>
            </a:r>
            <a:endParaRPr lang="fa-IR" dirty="0" smtClean="0">
              <a:latin typeface="Calibri" pitchFamily="34" charset="0"/>
              <a:ea typeface="Times New Roman" pitchFamily="18" charset="0"/>
              <a:cs typeface="B Mitra" pitchFamily="2" charset="-78"/>
            </a:endParaRPr>
          </a:p>
          <a:p>
            <a:pPr algn="just" rtl="1" eaLnBrk="0" hangingPunct="0"/>
            <a:r>
              <a:rPr lang="ar-SA" dirty="0" smtClean="0">
                <a:latin typeface="Calibri" pitchFamily="34" charset="0"/>
                <a:ea typeface="Times New Roman" pitchFamily="18" charset="0"/>
                <a:cs typeface="B Mitra" pitchFamily="2" charset="-78"/>
              </a:rPr>
              <a:t>انجام </a:t>
            </a:r>
            <a:r>
              <a:rPr lang="ar-SA" dirty="0">
                <a:latin typeface="Calibri" pitchFamily="34" charset="0"/>
                <a:ea typeface="Times New Roman" pitchFamily="18" charset="0"/>
                <a:cs typeface="B Mitra" pitchFamily="2" charset="-78"/>
              </a:rPr>
              <a:t>فعاليت بدني و ورزش در افرادي كه داروهاي خوراكي ضد ديابت مصرف مي‌كنند موجب مي‌شود كه با كمترين دوز دارو، بيماري كنترل شود و همچنين بيماراني كه تحت درمان با انسولين قرار دارند، مصرف انسولين آنها به حداقل كاهش مي‌يابد. </a:t>
            </a:r>
            <a:endParaRPr lang="ar-SA" dirty="0">
              <a:cs typeface="B Mitra" pitchFamily="2" charset="-78"/>
            </a:endParaRPr>
          </a:p>
        </p:txBody>
      </p:sp>
      <p:pic>
        <p:nvPicPr>
          <p:cNvPr id="25603" name="Picture 2" descr="imagesCAQNWULW.jpg"/>
          <p:cNvPicPr>
            <a:picLocks noChangeAspect="1"/>
          </p:cNvPicPr>
          <p:nvPr/>
        </p:nvPicPr>
        <p:blipFill>
          <a:blip r:embed="rId2"/>
          <a:srcRect/>
          <a:stretch>
            <a:fillRect/>
          </a:stretch>
        </p:blipFill>
        <p:spPr bwMode="auto">
          <a:xfrm>
            <a:off x="428625" y="3143250"/>
            <a:ext cx="4327525" cy="3462338"/>
          </a:xfrm>
          <a:prstGeom prst="rect">
            <a:avLst/>
          </a:prstGeom>
          <a:noFill/>
          <a:ln w="9525">
            <a:noFill/>
            <a:miter lim="800000"/>
            <a:headEnd/>
            <a:tailEnd/>
          </a:ln>
        </p:spPr>
      </p:pic>
    </p:spTree>
  </p:cSld>
  <p:clrMapOvr>
    <a:masterClrMapping/>
  </p:clrMapOvr>
  <p:transition>
    <p:strips dir="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0" y="404813"/>
            <a:ext cx="9144000" cy="5139869"/>
          </a:xfrm>
          <a:prstGeom prst="rect">
            <a:avLst/>
          </a:prstGeom>
          <a:noFill/>
          <a:ln w="9525">
            <a:noFill/>
            <a:miter lim="800000"/>
            <a:headEnd/>
            <a:tailEnd/>
          </a:ln>
        </p:spPr>
        <p:txBody>
          <a:bodyPr wrap="square">
            <a:spAutoFit/>
          </a:bodyPr>
          <a:lstStyle/>
          <a:p>
            <a:pPr algn="r" rtl="1">
              <a:spcBef>
                <a:spcPct val="50000"/>
              </a:spcBef>
            </a:pPr>
            <a:r>
              <a:rPr lang="fa-IR" sz="4000" b="0" dirty="0">
                <a:solidFill>
                  <a:srgbClr val="660066"/>
                </a:solidFill>
                <a:latin typeface="Arial" charset="0"/>
                <a:cs typeface="B Titr" pitchFamily="2" charset="-78"/>
              </a:rPr>
              <a:t>روشهاي پيشگيري از ديابت  نوع 2 :</a:t>
            </a:r>
          </a:p>
          <a:p>
            <a:pPr algn="r" rtl="1">
              <a:spcBef>
                <a:spcPct val="50000"/>
              </a:spcBef>
            </a:pPr>
            <a:r>
              <a:rPr lang="fa-IR" sz="3200" b="0" dirty="0">
                <a:latin typeface="Arial" charset="0"/>
                <a:cs typeface="B Mitra" pitchFamily="2" charset="-78"/>
              </a:rPr>
              <a:t>1)‌ تغيير عادات غذايي و كاهش مصرف چربي‌هاي اشباع و كاهش دريافت كالري</a:t>
            </a:r>
          </a:p>
          <a:p>
            <a:pPr algn="r" rtl="1">
              <a:spcBef>
                <a:spcPct val="50000"/>
              </a:spcBef>
            </a:pPr>
            <a:r>
              <a:rPr lang="fa-IR" sz="3200" b="0" dirty="0">
                <a:latin typeface="Arial" charset="0"/>
                <a:cs typeface="B Mitra" pitchFamily="2" charset="-78"/>
              </a:rPr>
              <a:t>2)‌ افزايش فعاليت فيزيكي</a:t>
            </a:r>
          </a:p>
          <a:p>
            <a:pPr algn="r" rtl="1">
              <a:spcBef>
                <a:spcPct val="50000"/>
              </a:spcBef>
            </a:pPr>
            <a:r>
              <a:rPr lang="fa-IR" sz="3200" b="0" dirty="0">
                <a:latin typeface="Arial" charset="0"/>
                <a:cs typeface="B Mitra" pitchFamily="2" charset="-78"/>
              </a:rPr>
              <a:t>3) ترك دخانيات</a:t>
            </a:r>
          </a:p>
          <a:p>
            <a:pPr algn="r" rtl="1">
              <a:spcBef>
                <a:spcPct val="50000"/>
              </a:spcBef>
            </a:pPr>
            <a:r>
              <a:rPr lang="fa-IR" sz="3200" b="0" dirty="0">
                <a:latin typeface="Arial" charset="0"/>
                <a:cs typeface="B Mitra" pitchFamily="2" charset="-78"/>
              </a:rPr>
              <a:t>4) كاهش وزن</a:t>
            </a:r>
          </a:p>
          <a:p>
            <a:pPr algn="r" rtl="1">
              <a:spcBef>
                <a:spcPct val="50000"/>
              </a:spcBef>
            </a:pPr>
            <a:r>
              <a:rPr lang="fa-IR" sz="3200" b="0" dirty="0">
                <a:latin typeface="Arial" charset="0"/>
                <a:cs typeface="B Mitra" pitchFamily="2" charset="-78"/>
              </a:rPr>
              <a:t>5) كاهش استرس‌هاي روزانه</a:t>
            </a:r>
          </a:p>
          <a:p>
            <a:pPr algn="r" rtl="1">
              <a:spcBef>
                <a:spcPct val="50000"/>
              </a:spcBef>
            </a:pPr>
            <a:r>
              <a:rPr lang="fa-IR" sz="3200" b="0" dirty="0">
                <a:latin typeface="Arial" charset="0"/>
                <a:cs typeface="B Mitra" pitchFamily="2" charset="-78"/>
              </a:rPr>
              <a:t>6) افراد بالاي 30 سال هر سه سال يك بار قند خون ناشتاي خود را كنترل كنند.</a:t>
            </a:r>
            <a:endParaRPr lang="en-US" sz="3200" b="0" dirty="0">
              <a:latin typeface="Arial" charset="0"/>
              <a:cs typeface="B Mitra" pitchFamily="2" charset="-78"/>
            </a:endParaRPr>
          </a:p>
        </p:txBody>
      </p:sp>
    </p:spTree>
  </p:cSld>
  <p:clrMapOvr>
    <a:masterClrMapping/>
  </p:clrMapOvr>
  <p:transition>
    <p:strips dir="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1538" y="785794"/>
            <a:ext cx="7643866" cy="954107"/>
          </a:xfrm>
          <a:prstGeom prst="rect">
            <a:avLst/>
          </a:prstGeom>
          <a:noFill/>
        </p:spPr>
        <p:txBody>
          <a:bodyPr wrap="square" rtlCol="0">
            <a:spAutoFit/>
          </a:bodyPr>
          <a:lstStyle/>
          <a:p>
            <a:pPr algn="r" rtl="1"/>
            <a:r>
              <a:rPr lang="fa-IR" sz="2800" dirty="0" smtClean="0">
                <a:solidFill>
                  <a:srgbClr val="FF0000"/>
                </a:solidFill>
                <a:cs typeface="B Titr" pitchFamily="2" charset="-78"/>
              </a:rPr>
              <a:t>ج) اجراي اصول برنامه غذايي مناسب براي افراد در معرض خطر و افراد مبتلا به ديابت</a:t>
            </a:r>
            <a:endParaRPr lang="en-US" sz="2800" dirty="0">
              <a:solidFill>
                <a:srgbClr val="FF0000"/>
              </a:solidFill>
              <a:cs typeface="B Titr" pitchFamily="2" charset="-78"/>
            </a:endParaRPr>
          </a:p>
        </p:txBody>
      </p:sp>
      <p:pic>
        <p:nvPicPr>
          <p:cNvPr id="4" name="Picture 3" descr="food_new.jpg"/>
          <p:cNvPicPr>
            <a:picLocks noChangeAspect="1"/>
          </p:cNvPicPr>
          <p:nvPr/>
        </p:nvPicPr>
        <p:blipFill>
          <a:blip r:embed="rId2"/>
          <a:stretch>
            <a:fillRect/>
          </a:stretch>
        </p:blipFill>
        <p:spPr>
          <a:xfrm>
            <a:off x="2000232" y="2285992"/>
            <a:ext cx="4867975" cy="4325398"/>
          </a:xfrm>
          <a:prstGeom prst="rect">
            <a:avLst/>
          </a:prstGeom>
        </p:spPr>
      </p:pic>
    </p:spTree>
  </p:cSld>
  <p:clrMapOvr>
    <a:masterClrMapping/>
  </p:clrMapOvr>
  <p:transition>
    <p:strips dir="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00232" y="1428736"/>
            <a:ext cx="4806124" cy="923330"/>
          </a:xfrm>
          <a:prstGeom prst="rect">
            <a:avLst/>
          </a:prstGeom>
          <a:noFill/>
        </p:spPr>
        <p:txBody>
          <a:bodyPr wrap="none">
            <a:spAutoFit/>
          </a:bodyPr>
          <a:lstStyle/>
          <a:p>
            <a:pPr>
              <a:defRPr/>
            </a:pPr>
            <a:r>
              <a:rPr lang="fa-IR" sz="540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cs typeface="B Titr" pitchFamily="2" charset="-78"/>
              </a:rPr>
              <a:t>دارو درماني ديابت</a:t>
            </a:r>
            <a:endParaRPr lang="en-US" sz="540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cs typeface="B Titr" pitchFamily="2" charset="-78"/>
            </a:endParaRPr>
          </a:p>
        </p:txBody>
      </p:sp>
      <p:pic>
        <p:nvPicPr>
          <p:cNvPr id="27651" name="Picture 4" descr="gluban5mg.jpg"/>
          <p:cNvPicPr>
            <a:picLocks noChangeAspect="1"/>
          </p:cNvPicPr>
          <p:nvPr/>
        </p:nvPicPr>
        <p:blipFill>
          <a:blip r:embed="rId2"/>
          <a:srcRect/>
          <a:stretch>
            <a:fillRect/>
          </a:stretch>
        </p:blipFill>
        <p:spPr bwMode="auto">
          <a:xfrm>
            <a:off x="4929188" y="3500438"/>
            <a:ext cx="3476625" cy="2108200"/>
          </a:xfrm>
          <a:prstGeom prst="rect">
            <a:avLst/>
          </a:prstGeom>
          <a:noFill/>
          <a:ln w="9525">
            <a:noFill/>
            <a:miter lim="800000"/>
            <a:headEnd/>
            <a:tailEnd/>
          </a:ln>
        </p:spPr>
      </p:pic>
      <p:pic>
        <p:nvPicPr>
          <p:cNvPr id="27652" name="Picture 5" descr="Insulin-Information.jpg"/>
          <p:cNvPicPr>
            <a:picLocks noChangeAspect="1"/>
          </p:cNvPicPr>
          <p:nvPr/>
        </p:nvPicPr>
        <p:blipFill>
          <a:blip r:embed="rId3"/>
          <a:srcRect/>
          <a:stretch>
            <a:fillRect/>
          </a:stretch>
        </p:blipFill>
        <p:spPr bwMode="auto">
          <a:xfrm>
            <a:off x="928688" y="3500438"/>
            <a:ext cx="2789237" cy="2039937"/>
          </a:xfrm>
          <a:prstGeom prst="rect">
            <a:avLst/>
          </a:prstGeom>
          <a:noFill/>
          <a:ln w="9525">
            <a:noFill/>
            <a:miter lim="800000"/>
            <a:headEnd/>
            <a:tailEnd/>
          </a:ln>
        </p:spPr>
      </p:pic>
    </p:spTree>
  </p:cSld>
  <p:clrMapOvr>
    <a:masterClrMapping/>
  </p:clrMapOvr>
  <p:transition>
    <p:strips dir="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1116013" y="981075"/>
            <a:ext cx="6985000" cy="4478338"/>
          </a:xfrm>
          <a:prstGeom prst="rect">
            <a:avLst/>
          </a:prstGeom>
          <a:noFill/>
          <a:ln w="9525">
            <a:noFill/>
            <a:miter lim="800000"/>
            <a:headEnd/>
            <a:tailEnd/>
          </a:ln>
        </p:spPr>
        <p:txBody>
          <a:bodyPr>
            <a:spAutoFit/>
          </a:bodyPr>
          <a:lstStyle/>
          <a:p>
            <a:pPr algn="just" rtl="1"/>
            <a:r>
              <a:rPr lang="ar-SA" sz="3200">
                <a:cs typeface="B Titr" pitchFamily="2" charset="-78"/>
              </a:rPr>
              <a:t>چون ديابت علاج قطعي ندارد بنابراين بهترين درمان براي اين بيماري، پيشگيري از آن است.</a:t>
            </a:r>
            <a:endParaRPr lang="fa-IR" sz="3200">
              <a:cs typeface="B Titr" pitchFamily="2" charset="-78"/>
            </a:endParaRPr>
          </a:p>
          <a:p>
            <a:pPr algn="just" rtl="1"/>
            <a:endParaRPr lang="ar-SA" sz="3200">
              <a:cs typeface="B Titr" pitchFamily="2" charset="-78"/>
            </a:endParaRPr>
          </a:p>
          <a:p>
            <a:pPr algn="just" rtl="1"/>
            <a:r>
              <a:rPr lang="ar-SA" sz="3200">
                <a:cs typeface="B Titr" pitchFamily="2" charset="-78"/>
              </a:rPr>
              <a:t>ديابت يك اپيدمي بزرگ است. به طوري كه افزايش شيوع اين بيماري در كشورهاي در حال توسعه چشمگير است.</a:t>
            </a:r>
            <a:endParaRPr lang="fa-IR" sz="3200">
              <a:cs typeface="B Titr" pitchFamily="2" charset="-78"/>
            </a:endParaRPr>
          </a:p>
          <a:p>
            <a:pPr algn="just" rtl="1"/>
            <a:endParaRPr lang="ar-SA" sz="3200">
              <a:cs typeface="B Titr" pitchFamily="2" charset="-78"/>
            </a:endParaRPr>
          </a:p>
          <a:p>
            <a:pPr algn="just" rtl="1"/>
            <a:r>
              <a:rPr lang="ar-SA" sz="3200">
                <a:cs typeface="B Titr" pitchFamily="2" charset="-78"/>
              </a:rPr>
              <a:t>در سالهاي اخير، شيوع بيماري در كشورمان سير صعودي داشته است .</a:t>
            </a:r>
            <a:endParaRPr lang="en-US" sz="3200">
              <a:cs typeface="B Titr" pitchFamily="2" charset="-78"/>
            </a:endParaRPr>
          </a:p>
        </p:txBody>
      </p:sp>
    </p:spTree>
  </p:cSld>
  <p:clrMapOvr>
    <a:masterClrMapping/>
  </p:clrMapOvr>
  <p:transition>
    <p:strips dir="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28662" y="1285860"/>
            <a:ext cx="7178053" cy="1938992"/>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endParaRPr lang="fa-IR" sz="40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Titr" pitchFamily="2" charset="-78"/>
            </a:endParaRPr>
          </a:p>
          <a:p>
            <a:pPr>
              <a:defRPr/>
            </a:pPr>
            <a:r>
              <a:rPr lang="fa-IR" sz="40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Titr" pitchFamily="2" charset="-78"/>
              </a:rPr>
              <a:t>1) داروهاي خوراكي كاهنده قند خون</a:t>
            </a:r>
          </a:p>
          <a:p>
            <a:pPr>
              <a:defRPr/>
            </a:pPr>
            <a:endParaRPr lang="en-US" sz="40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Rectangle 4"/>
          <p:cNvSpPr/>
          <p:nvPr/>
        </p:nvSpPr>
        <p:spPr>
          <a:xfrm>
            <a:off x="5715008" y="3143248"/>
            <a:ext cx="2281394" cy="707886"/>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fa-IR" sz="40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Titr" pitchFamily="2" charset="-78"/>
              </a:rPr>
              <a:t>2) انسولين </a:t>
            </a:r>
            <a:endParaRPr lang="en-US" sz="40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ransition>
    <p:strips dir="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857224" y="357166"/>
            <a:ext cx="7499350" cy="6000792"/>
          </a:xfrm>
          <a:prstGeom prst="rect">
            <a:avLst/>
          </a:prstGeom>
        </p:spPr>
        <p:txBody>
          <a:bodyPr>
            <a:normAutofit/>
          </a:bodyPr>
          <a:lstStyle/>
          <a:p>
            <a:pPr marL="365760" indent="-283464" algn="r" rtl="1" fontAlgn="auto">
              <a:spcBef>
                <a:spcPct val="20000"/>
              </a:spcBef>
              <a:spcAft>
                <a:spcPts val="0"/>
              </a:spcAft>
              <a:buFont typeface="Wingdings 2"/>
              <a:buChar char=""/>
              <a:defRPr/>
            </a:pPr>
            <a:r>
              <a:rPr lang="fa-IR" kern="0" dirty="0">
                <a:latin typeface="+mn-lt"/>
                <a:cs typeface="B Mitra" pitchFamily="2" charset="-78"/>
              </a:rPr>
              <a:t>داروهای ضد دیابت اعم از خوراکی و انسولین جایگزین سایر </a:t>
            </a:r>
            <a:r>
              <a:rPr lang="fa-IR" kern="0" dirty="0" smtClean="0">
                <a:latin typeface="+mn-lt"/>
                <a:cs typeface="B Mitra" pitchFamily="2" charset="-78"/>
              </a:rPr>
              <a:t>درمان‌ها </a:t>
            </a:r>
            <a:r>
              <a:rPr lang="fa-IR" kern="0" dirty="0">
                <a:latin typeface="+mn-lt"/>
                <a:cs typeface="B Mitra" pitchFamily="2" charset="-78"/>
              </a:rPr>
              <a:t>(رژیم غذایی، ورزش، ...) نبوده،</a:t>
            </a:r>
            <a:r>
              <a:rPr lang="en-US" kern="0" dirty="0">
                <a:latin typeface="+mn-lt"/>
                <a:cs typeface="B Mitra" pitchFamily="2" charset="-78"/>
              </a:rPr>
              <a:t> </a:t>
            </a:r>
            <a:r>
              <a:rPr lang="fa-IR" kern="0" dirty="0">
                <a:latin typeface="+mn-lt"/>
                <a:cs typeface="B Mitra" pitchFamily="2" charset="-78"/>
              </a:rPr>
              <a:t>بلکه بعنوان درمان کمکی در روشهای غیر دارویی هستند.</a:t>
            </a:r>
          </a:p>
          <a:p>
            <a:pPr marL="365760" indent="-283464" algn="r" rtl="1" fontAlgn="auto">
              <a:spcBef>
                <a:spcPct val="20000"/>
              </a:spcBef>
              <a:spcAft>
                <a:spcPts val="0"/>
              </a:spcAft>
              <a:defRPr/>
            </a:pPr>
            <a:endParaRPr lang="fa-IR" kern="0" dirty="0">
              <a:latin typeface="+mn-lt"/>
              <a:cs typeface="B Mitra" pitchFamily="2" charset="-78"/>
            </a:endParaRPr>
          </a:p>
          <a:p>
            <a:pPr marL="365760" indent="-283464" algn="r" rtl="1" fontAlgn="auto">
              <a:spcBef>
                <a:spcPct val="20000"/>
              </a:spcBef>
              <a:spcAft>
                <a:spcPts val="0"/>
              </a:spcAft>
              <a:buFont typeface="Wingdings 2"/>
              <a:buChar char=""/>
              <a:defRPr/>
            </a:pPr>
            <a:r>
              <a:rPr lang="fa-IR" kern="0" dirty="0">
                <a:latin typeface="+mn-lt"/>
                <a:cs typeface="B Mitra" pitchFamily="2" charset="-78"/>
              </a:rPr>
              <a:t>این داروها بعد از شکست رژیم درمانی توام با فعالیت بدنی مستمر در بسیاری از بیماران قند خون را تا حد زیادی کنترل </a:t>
            </a:r>
            <a:r>
              <a:rPr lang="fa-IR" kern="0" dirty="0" smtClean="0">
                <a:latin typeface="+mn-lt"/>
                <a:cs typeface="B Mitra" pitchFamily="2" charset="-78"/>
              </a:rPr>
              <a:t>می‌کنند.</a:t>
            </a:r>
          </a:p>
          <a:p>
            <a:pPr marL="365760" indent="-283464" algn="r" rtl="1" fontAlgn="auto">
              <a:spcBef>
                <a:spcPct val="20000"/>
              </a:spcBef>
              <a:spcAft>
                <a:spcPts val="0"/>
              </a:spcAft>
              <a:buFont typeface="Wingdings 2"/>
              <a:buChar char=""/>
              <a:defRPr/>
            </a:pPr>
            <a:endParaRPr lang="fa-IR" sz="3200" b="0" kern="0" dirty="0" smtClean="0">
              <a:latin typeface="+mn-lt"/>
              <a:cs typeface="B Mitra" pitchFamily="2" charset="-78"/>
            </a:endParaRPr>
          </a:p>
          <a:p>
            <a:pPr marL="365760" indent="-283464" algn="r" rtl="1" fontAlgn="auto">
              <a:spcBef>
                <a:spcPct val="20000"/>
              </a:spcBef>
              <a:spcAft>
                <a:spcPts val="0"/>
              </a:spcAft>
              <a:buFont typeface="Wingdings 2"/>
              <a:buChar char=""/>
              <a:defRPr/>
            </a:pPr>
            <a:r>
              <a:rPr lang="fa-IR" kern="0" dirty="0" smtClean="0">
                <a:latin typeface="+mn-lt"/>
                <a:cs typeface="B Mitra" pitchFamily="2" charset="-78"/>
              </a:rPr>
              <a:t>درصورتي كه قند ناشتا بيشتر از </a:t>
            </a:r>
            <a:r>
              <a:rPr lang="en-US" kern="0" dirty="0" smtClean="0">
                <a:latin typeface="+mn-lt"/>
                <a:cs typeface="B Mitra" pitchFamily="2" charset="-78"/>
              </a:rPr>
              <a:t>mg/dl</a:t>
            </a:r>
            <a:r>
              <a:rPr lang="fa-IR" kern="0" dirty="0" smtClean="0">
                <a:latin typeface="+mn-lt"/>
                <a:cs typeface="B Mitra" pitchFamily="2" charset="-78"/>
              </a:rPr>
              <a:t> 350-300 باشد، احتمال پاسخگويي به اين داروها كم است</a:t>
            </a:r>
            <a:r>
              <a:rPr lang="fa-IR" kern="0" dirty="0" smtClean="0">
                <a:latin typeface="+mn-lt"/>
                <a:cs typeface="B Mitra" pitchFamily="2" charset="-78"/>
              </a:rPr>
              <a:t>.</a:t>
            </a:r>
            <a:endParaRPr lang="fa-IR" kern="0" dirty="0" smtClean="0">
              <a:cs typeface="B Mitra" pitchFamily="2" charset="-78"/>
            </a:endParaRPr>
          </a:p>
          <a:p>
            <a:pPr marL="365760" indent="-283464" algn="r" rtl="1" fontAlgn="auto">
              <a:spcBef>
                <a:spcPct val="20000"/>
              </a:spcBef>
              <a:spcAft>
                <a:spcPts val="0"/>
              </a:spcAft>
              <a:defRPr/>
            </a:pPr>
            <a:endParaRPr lang="fa-IR" kern="0" dirty="0" smtClean="0">
              <a:latin typeface="+mn-lt"/>
              <a:cs typeface="B Mitra" pitchFamily="2" charset="-78"/>
            </a:endParaRPr>
          </a:p>
          <a:p>
            <a:pPr marL="365760" indent="-283464" algn="r" rtl="1" fontAlgn="auto">
              <a:spcBef>
                <a:spcPct val="20000"/>
              </a:spcBef>
              <a:spcAft>
                <a:spcPts val="0"/>
              </a:spcAft>
              <a:buFont typeface="Wingdings 2"/>
              <a:buChar char=""/>
              <a:defRPr/>
            </a:pPr>
            <a:r>
              <a:rPr lang="fa-IR" kern="0" dirty="0" smtClean="0">
                <a:latin typeface="+mn-lt"/>
                <a:cs typeface="B Mitra" pitchFamily="2" charset="-78"/>
              </a:rPr>
              <a:t>داروهاي سنتي و گياهي بعلت كاهش موقتي قند خون و عدم تاثير طولاني مدت توصيه نمي‌شوند.</a:t>
            </a:r>
            <a:endParaRPr lang="en-US" kern="0" dirty="0" smtClean="0">
              <a:latin typeface="+mn-lt"/>
              <a:cs typeface="B Mitra" pitchFamily="2" charset="-78"/>
            </a:endParaRPr>
          </a:p>
          <a:p>
            <a:pPr marL="365760" indent="-283464" algn="r" rtl="1" fontAlgn="auto">
              <a:spcBef>
                <a:spcPct val="20000"/>
              </a:spcBef>
              <a:spcAft>
                <a:spcPts val="0"/>
              </a:spcAft>
              <a:buFont typeface="Wingdings 2"/>
              <a:buChar char=""/>
              <a:defRPr/>
            </a:pPr>
            <a:endParaRPr lang="en-US" kern="0" dirty="0" smtClean="0">
              <a:latin typeface="+mn-lt"/>
              <a:cs typeface="B Mitra" pitchFamily="2" charset="-78"/>
            </a:endParaRPr>
          </a:p>
          <a:p>
            <a:pPr marL="365760" indent="-283464" algn="r" rtl="1" fontAlgn="auto">
              <a:spcBef>
                <a:spcPct val="20000"/>
              </a:spcBef>
              <a:spcAft>
                <a:spcPts val="0"/>
              </a:spcAft>
              <a:defRPr/>
            </a:pPr>
            <a:endParaRPr lang="fa-IR" kern="0" dirty="0" smtClean="0">
              <a:latin typeface="+mn-lt"/>
              <a:cs typeface="B Mitra" pitchFamily="2" charset="-78"/>
            </a:endParaRPr>
          </a:p>
          <a:p>
            <a:pPr marL="365760" indent="-283464" algn="r" rtl="1" fontAlgn="auto">
              <a:spcBef>
                <a:spcPct val="20000"/>
              </a:spcBef>
              <a:spcAft>
                <a:spcPts val="0"/>
              </a:spcAft>
              <a:buFont typeface="Wingdings 2"/>
              <a:buChar char=""/>
              <a:defRPr/>
            </a:pPr>
            <a:endParaRPr lang="fa-IR" kern="0" dirty="0">
              <a:latin typeface="+mn-lt"/>
              <a:cs typeface="B Mitra" pitchFamily="2" charset="-78"/>
            </a:endParaRPr>
          </a:p>
        </p:txBody>
      </p:sp>
    </p:spTree>
  </p:cSld>
  <p:clrMapOvr>
    <a:masterClrMapping/>
  </p:clrMapOvr>
  <p:transition>
    <p:strips dir="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p:cNvSpPr>
            <a:spLocks noChangeArrowheads="1"/>
          </p:cNvSpPr>
          <p:nvPr/>
        </p:nvSpPr>
        <p:spPr bwMode="auto">
          <a:xfrm>
            <a:off x="1643063" y="1285875"/>
            <a:ext cx="6786562" cy="2369880"/>
          </a:xfrm>
          <a:prstGeom prst="rect">
            <a:avLst/>
          </a:prstGeom>
          <a:noFill/>
          <a:ln w="9525">
            <a:noFill/>
            <a:miter lim="800000"/>
            <a:headEnd/>
            <a:tailEnd/>
          </a:ln>
        </p:spPr>
        <p:txBody>
          <a:bodyPr>
            <a:spAutoFit/>
          </a:bodyPr>
          <a:lstStyle/>
          <a:p>
            <a:pPr algn="r" rtl="1"/>
            <a:r>
              <a:rPr lang="fa-IR" sz="2800" dirty="0">
                <a:solidFill>
                  <a:srgbClr val="C00000"/>
                </a:solidFill>
                <a:cs typeface="B Titr" pitchFamily="2" charset="-78"/>
              </a:rPr>
              <a:t>داروهای خوراکی</a:t>
            </a:r>
          </a:p>
          <a:p>
            <a:pPr>
              <a:buFont typeface="Wingdings 2" pitchFamily="18" charset="2"/>
              <a:buNone/>
            </a:pPr>
            <a:endParaRPr lang="fa-IR" dirty="0">
              <a:cs typeface="B Mitra" pitchFamily="2" charset="-78"/>
            </a:endParaRPr>
          </a:p>
          <a:p>
            <a:pPr>
              <a:buFont typeface="Wingdings 2" pitchFamily="18" charset="2"/>
              <a:buNone/>
            </a:pPr>
            <a:endParaRPr lang="fa-IR" dirty="0">
              <a:cs typeface="B Mitra" pitchFamily="2" charset="-78"/>
            </a:endParaRPr>
          </a:p>
          <a:p>
            <a:pPr algn="r" rtl="1">
              <a:buFont typeface="Wingdings 2" pitchFamily="18" charset="2"/>
              <a:buNone/>
            </a:pPr>
            <a:r>
              <a:rPr lang="fa-IR" dirty="0">
                <a:cs typeface="B Mitra" pitchFamily="2" charset="-78"/>
              </a:rPr>
              <a:t>1-سولفونیل </a:t>
            </a:r>
            <a:r>
              <a:rPr lang="fa-IR" dirty="0" smtClean="0">
                <a:cs typeface="B Mitra" pitchFamily="2" charset="-78"/>
              </a:rPr>
              <a:t>اوره‌ها (گلی </a:t>
            </a:r>
            <a:r>
              <a:rPr lang="fa-IR" dirty="0">
                <a:cs typeface="B Mitra" pitchFamily="2" charset="-78"/>
              </a:rPr>
              <a:t>بن کلامید</a:t>
            </a:r>
            <a:r>
              <a:rPr lang="fa-IR" dirty="0" smtClean="0">
                <a:cs typeface="B Mitra" pitchFamily="2" charset="-78"/>
              </a:rPr>
              <a:t>)</a:t>
            </a:r>
          </a:p>
          <a:p>
            <a:pPr algn="r" rtl="1">
              <a:buFont typeface="Wingdings 2" pitchFamily="18" charset="2"/>
              <a:buNone/>
            </a:pPr>
            <a:endParaRPr lang="fa-IR" dirty="0">
              <a:cs typeface="B Mitra" pitchFamily="2" charset="-78"/>
            </a:endParaRPr>
          </a:p>
          <a:p>
            <a:pPr algn="r" rtl="1">
              <a:buFont typeface="Wingdings 2" pitchFamily="18" charset="2"/>
              <a:buNone/>
            </a:pPr>
            <a:r>
              <a:rPr lang="fa-IR" dirty="0" smtClean="0">
                <a:cs typeface="B Mitra" pitchFamily="2" charset="-78"/>
              </a:rPr>
              <a:t>2-بیگوانیدین‌ها </a:t>
            </a:r>
            <a:r>
              <a:rPr lang="fa-IR" dirty="0">
                <a:cs typeface="B Mitra" pitchFamily="2" charset="-78"/>
              </a:rPr>
              <a:t>(در ایران فقط مت </a:t>
            </a:r>
            <a:r>
              <a:rPr lang="fa-IR" dirty="0" smtClean="0">
                <a:cs typeface="B Mitra" pitchFamily="2" charset="-78"/>
              </a:rPr>
              <a:t>فورمین وجود دارد.)</a:t>
            </a:r>
            <a:endParaRPr lang="fa-IR" dirty="0">
              <a:cs typeface="B Mitra" pitchFamily="2" charset="-78"/>
            </a:endParaRPr>
          </a:p>
        </p:txBody>
      </p:sp>
    </p:spTree>
  </p:cSld>
  <p:clrMapOvr>
    <a:masterClrMapping/>
  </p:clrMapOvr>
  <p:transition>
    <p:strips dir="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28662" y="2714620"/>
            <a:ext cx="7358114" cy="830997"/>
          </a:xfrm>
          <a:prstGeom prst="rect">
            <a:avLst/>
          </a:prstGeom>
          <a:noFill/>
        </p:spPr>
        <p:txBody>
          <a:bodyPr wrap="square" rtlCol="0">
            <a:spAutoFit/>
          </a:bodyPr>
          <a:lstStyle/>
          <a:p>
            <a:pPr algn="r" rtl="1"/>
            <a:endParaRPr lang="fa-IR" dirty="0" smtClean="0">
              <a:cs typeface="B Mitra" pitchFamily="2" charset="-78"/>
            </a:endParaRPr>
          </a:p>
          <a:p>
            <a:r>
              <a:rPr lang="fa-IR" dirty="0" smtClean="0">
                <a:cs typeface="B Mitra" pitchFamily="2" charset="-78"/>
              </a:rPr>
              <a:t> </a:t>
            </a:r>
            <a:endParaRPr lang="en-US" dirty="0"/>
          </a:p>
        </p:txBody>
      </p:sp>
      <p:sp>
        <p:nvSpPr>
          <p:cNvPr id="3" name="Rectangle 2"/>
          <p:cNvSpPr/>
          <p:nvPr/>
        </p:nvSpPr>
        <p:spPr>
          <a:xfrm>
            <a:off x="5643570" y="285728"/>
            <a:ext cx="3238250" cy="707886"/>
          </a:xfrm>
          <a:prstGeom prst="rect">
            <a:avLst/>
          </a:prstGeom>
          <a:noFill/>
        </p:spPr>
        <p:txBody>
          <a:bodyPr wrap="square" lIns="91440" tIns="45720" rIns="91440" bIns="45720">
            <a:spAutoFit/>
          </a:bodyPr>
          <a:lstStyle/>
          <a:p>
            <a:pPr algn="r" rtl="1"/>
            <a:r>
              <a:rPr lang="fa-IR" sz="40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cs typeface="B Mitra" pitchFamily="2" charset="-78"/>
              </a:rPr>
              <a:t>سولفونیل اوره‌ها</a:t>
            </a:r>
            <a:endParaRPr lang="en-US" sz="40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4" name="TextBox 3"/>
          <p:cNvSpPr txBox="1"/>
          <p:nvPr/>
        </p:nvSpPr>
        <p:spPr>
          <a:xfrm>
            <a:off x="357158" y="1214422"/>
            <a:ext cx="8358246" cy="4893647"/>
          </a:xfrm>
          <a:prstGeom prst="rect">
            <a:avLst/>
          </a:prstGeom>
          <a:noFill/>
        </p:spPr>
        <p:txBody>
          <a:bodyPr wrap="square" rtlCol="0">
            <a:spAutoFit/>
          </a:bodyPr>
          <a:lstStyle/>
          <a:p>
            <a:pPr algn="r" rtl="1">
              <a:buFont typeface="Arial" pitchFamily="34" charset="0"/>
              <a:buChar char="•"/>
            </a:pPr>
            <a:r>
              <a:rPr lang="fa-IR" dirty="0" smtClean="0">
                <a:cs typeface="B Mitra" pitchFamily="2" charset="-78"/>
              </a:rPr>
              <a:t>      مكانيسم اثر </a:t>
            </a:r>
          </a:p>
          <a:p>
            <a:pPr marL="457200" indent="-457200" algn="r" rtl="1"/>
            <a:r>
              <a:rPr lang="fa-IR" dirty="0" smtClean="0">
                <a:cs typeface="B Mitra" pitchFamily="2" charset="-78"/>
              </a:rPr>
              <a:t>1) تحريك سلول‌هاي بتاي پانكراس جهت افزايش ترشح انسولين</a:t>
            </a:r>
          </a:p>
          <a:p>
            <a:pPr marL="457200" indent="-457200" algn="r" rtl="1"/>
            <a:r>
              <a:rPr lang="fa-IR" dirty="0" smtClean="0">
                <a:cs typeface="B Mitra" pitchFamily="2" charset="-78"/>
              </a:rPr>
              <a:t>2) با افزايش مصرف محيطي گلوكز موجب كاهش گلوكونئوژنز مي‌شود.</a:t>
            </a:r>
          </a:p>
          <a:p>
            <a:pPr marL="457200" indent="-457200" algn="r" rtl="1"/>
            <a:endParaRPr lang="fa-IR" dirty="0" smtClean="0">
              <a:cs typeface="B Mitra" pitchFamily="2" charset="-78"/>
            </a:endParaRPr>
          </a:p>
          <a:p>
            <a:pPr marL="457200" indent="-457200" algn="r" rtl="1">
              <a:buFont typeface="Arial" pitchFamily="34" charset="0"/>
              <a:buChar char="•"/>
            </a:pPr>
            <a:r>
              <a:rPr lang="fa-IR" dirty="0" smtClean="0">
                <a:cs typeface="B Mitra" pitchFamily="2" charset="-78"/>
              </a:rPr>
              <a:t>مهمترين عارضه : هيپوگليسمي (بخصوص افراد مسن و نفروپاتي)</a:t>
            </a:r>
          </a:p>
          <a:p>
            <a:pPr marL="457200" indent="-457200" algn="r" rtl="1"/>
            <a:endParaRPr lang="fa-IR" dirty="0" smtClean="0">
              <a:cs typeface="B Mitra" pitchFamily="2" charset="-78"/>
            </a:endParaRPr>
          </a:p>
          <a:p>
            <a:pPr marL="457200" indent="-457200" algn="r" rtl="1">
              <a:buFont typeface="Arial" pitchFamily="34" charset="0"/>
              <a:buChar char="•"/>
            </a:pPr>
            <a:r>
              <a:rPr lang="fa-IR" dirty="0" smtClean="0">
                <a:cs typeface="B Mitra" pitchFamily="2" charset="-78"/>
              </a:rPr>
              <a:t>شكل دارويي : بصورت قرص‌هاي 5 ميلي‌گرمي</a:t>
            </a:r>
          </a:p>
          <a:p>
            <a:pPr marL="457200" indent="-457200" algn="r" rtl="1"/>
            <a:endParaRPr lang="fa-IR" dirty="0" smtClean="0">
              <a:cs typeface="B Mitra" pitchFamily="2" charset="-78"/>
            </a:endParaRPr>
          </a:p>
          <a:p>
            <a:pPr marL="457200" indent="-457200" algn="r" rtl="1">
              <a:buFont typeface="Arial" pitchFamily="34" charset="0"/>
              <a:buChar char="•"/>
            </a:pPr>
            <a:r>
              <a:rPr lang="fa-IR" dirty="0" smtClean="0">
                <a:cs typeface="B Mitra" pitchFamily="2" charset="-78"/>
              </a:rPr>
              <a:t>روش مصرف : شروع تك دوز </a:t>
            </a:r>
            <a:r>
              <a:rPr lang="en-US" dirty="0" smtClean="0">
                <a:cs typeface="B Mitra" pitchFamily="2" charset="-78"/>
              </a:rPr>
              <a:t>mg</a:t>
            </a:r>
            <a:r>
              <a:rPr lang="fa-IR" dirty="0" smtClean="0">
                <a:cs typeface="B Mitra" pitchFamily="2" charset="-78"/>
              </a:rPr>
              <a:t> 5-1/25 ، افزايش تدريجي حداكثر تا </a:t>
            </a:r>
            <a:r>
              <a:rPr lang="en-US" dirty="0" smtClean="0">
                <a:cs typeface="B Mitra" pitchFamily="2" charset="-78"/>
              </a:rPr>
              <a:t>mg</a:t>
            </a:r>
            <a:r>
              <a:rPr lang="fa-IR" dirty="0" smtClean="0">
                <a:cs typeface="B Mitra" pitchFamily="2" charset="-78"/>
              </a:rPr>
              <a:t>20</a:t>
            </a:r>
          </a:p>
          <a:p>
            <a:pPr marL="457200" indent="-457200" algn="r" rtl="1"/>
            <a:r>
              <a:rPr lang="fa-IR" dirty="0" smtClean="0">
                <a:cs typeface="B Mitra" pitchFamily="2" charset="-78"/>
              </a:rPr>
              <a:t>       5 دقيقه قبل از غذا تجويز مي‌شوند.</a:t>
            </a:r>
          </a:p>
          <a:p>
            <a:pPr marL="457200" indent="-457200" algn="r" rtl="1"/>
            <a:endParaRPr lang="fa-IR" dirty="0" smtClean="0">
              <a:cs typeface="B Mitra" pitchFamily="2" charset="-78"/>
            </a:endParaRPr>
          </a:p>
          <a:p>
            <a:pPr marL="457200" indent="-457200" algn="r" rtl="1">
              <a:buFont typeface="Arial" pitchFamily="34" charset="0"/>
              <a:buChar char="•"/>
            </a:pPr>
            <a:r>
              <a:rPr lang="fa-IR" dirty="0" smtClean="0">
                <a:cs typeface="B Mitra" pitchFamily="2" charset="-78"/>
              </a:rPr>
              <a:t>كاربرد در افراد با وزن طبيعي و يا لاغر</a:t>
            </a:r>
            <a:endParaRPr lang="en-US" dirty="0"/>
          </a:p>
        </p:txBody>
      </p:sp>
    </p:spTree>
  </p:cSld>
  <p:clrMapOvr>
    <a:masterClrMapping/>
  </p:clrMapOvr>
  <p:transition>
    <p:strips dir="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57950" y="214290"/>
            <a:ext cx="2523870" cy="707886"/>
          </a:xfrm>
          <a:prstGeom prst="rect">
            <a:avLst/>
          </a:prstGeom>
          <a:noFill/>
        </p:spPr>
        <p:txBody>
          <a:bodyPr wrap="square" lIns="91440" tIns="45720" rIns="91440" bIns="45720">
            <a:spAutoFit/>
          </a:bodyPr>
          <a:lstStyle/>
          <a:p>
            <a:pPr algn="r" rtl="1"/>
            <a:r>
              <a:rPr lang="fa-IR" sz="40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cs typeface="B Mitra" pitchFamily="2" charset="-78"/>
              </a:rPr>
              <a:t>بيگوانيدين‌ها</a:t>
            </a:r>
            <a:endParaRPr lang="en-US" sz="40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3" name="TextBox 2"/>
          <p:cNvSpPr txBox="1"/>
          <p:nvPr/>
        </p:nvSpPr>
        <p:spPr>
          <a:xfrm>
            <a:off x="357158" y="928670"/>
            <a:ext cx="8358246" cy="5837495"/>
          </a:xfrm>
          <a:prstGeom prst="rect">
            <a:avLst/>
          </a:prstGeom>
          <a:noFill/>
        </p:spPr>
        <p:txBody>
          <a:bodyPr wrap="square" rtlCol="0">
            <a:spAutoFit/>
          </a:bodyPr>
          <a:lstStyle/>
          <a:p>
            <a:pPr algn="r" rtl="1">
              <a:buFont typeface="Arial" pitchFamily="34" charset="0"/>
              <a:buChar char="•"/>
            </a:pPr>
            <a:r>
              <a:rPr lang="fa-IR" dirty="0" smtClean="0">
                <a:cs typeface="B Mitra" pitchFamily="2" charset="-78"/>
              </a:rPr>
              <a:t>      مكانيسم اثر </a:t>
            </a:r>
          </a:p>
          <a:p>
            <a:pPr marL="457200" indent="-457200" algn="r" rtl="1"/>
            <a:r>
              <a:rPr lang="fa-IR" sz="2000" dirty="0" smtClean="0">
                <a:cs typeface="B Mitra" pitchFamily="2" charset="-78"/>
              </a:rPr>
              <a:t>1)افزايش حساسيت سلولها نسبت به انسولين</a:t>
            </a:r>
          </a:p>
          <a:p>
            <a:pPr marL="457200" indent="-457200" algn="r" rtl="1"/>
            <a:r>
              <a:rPr lang="fa-IR" sz="2000" dirty="0" smtClean="0">
                <a:cs typeface="B Mitra" pitchFamily="2" charset="-78"/>
              </a:rPr>
              <a:t>2) كاهش مقاومت محيطي نسبت به انسولين</a:t>
            </a:r>
          </a:p>
          <a:p>
            <a:pPr marL="457200" indent="-457200" algn="r" rtl="1"/>
            <a:endParaRPr lang="fa-IR" dirty="0" smtClean="0">
              <a:cs typeface="B Mitra" pitchFamily="2" charset="-78"/>
            </a:endParaRPr>
          </a:p>
          <a:p>
            <a:pPr marL="457200" indent="-457200" algn="r" rtl="1">
              <a:buFont typeface="Arial" pitchFamily="34" charset="0"/>
              <a:buChar char="•"/>
            </a:pPr>
            <a:r>
              <a:rPr lang="fa-IR" dirty="0" smtClean="0">
                <a:cs typeface="B Mitra" pitchFamily="2" charset="-78"/>
              </a:rPr>
              <a:t>مهمترين عوارض : </a:t>
            </a:r>
            <a:r>
              <a:rPr lang="fa-IR" sz="2000" dirty="0" smtClean="0">
                <a:cs typeface="B Mitra" pitchFamily="2" charset="-78"/>
              </a:rPr>
              <a:t>عوارض گوارشي، اختلال در جذب ويتامين </a:t>
            </a:r>
            <a:r>
              <a:rPr lang="en-US" sz="2000" dirty="0" smtClean="0">
                <a:cs typeface="B Mitra" pitchFamily="2" charset="-78"/>
              </a:rPr>
              <a:t>B</a:t>
            </a:r>
            <a:r>
              <a:rPr lang="en-US" sz="2000" baseline="-25000" dirty="0" smtClean="0">
                <a:cs typeface="B Mitra" pitchFamily="2" charset="-78"/>
              </a:rPr>
              <a:t>12</a:t>
            </a:r>
            <a:r>
              <a:rPr lang="fa-IR" sz="2000" baseline="-25000" dirty="0" smtClean="0">
                <a:cs typeface="B Mitra" pitchFamily="2" charset="-78"/>
              </a:rPr>
              <a:t> </a:t>
            </a:r>
            <a:r>
              <a:rPr lang="fa-IR" sz="2000" dirty="0" smtClean="0">
                <a:cs typeface="B Mitra" pitchFamily="2" charset="-78"/>
              </a:rPr>
              <a:t>، اسيدوز لاكتيك</a:t>
            </a:r>
          </a:p>
          <a:p>
            <a:pPr marL="457200" indent="-457200" algn="r" rtl="1">
              <a:buFont typeface="Arial" pitchFamily="34" charset="0"/>
              <a:buChar char="•"/>
            </a:pPr>
            <a:endParaRPr lang="fa-IR" sz="2000" baseline="-25000" dirty="0" smtClean="0">
              <a:cs typeface="B Mitra" pitchFamily="2" charset="-78"/>
            </a:endParaRPr>
          </a:p>
          <a:p>
            <a:pPr marL="457200" indent="-457200" algn="r" rtl="1">
              <a:buFont typeface="Arial" pitchFamily="34" charset="0"/>
              <a:buChar char="•"/>
            </a:pPr>
            <a:r>
              <a:rPr lang="fa-IR" dirty="0" smtClean="0">
                <a:cs typeface="B Mitra" pitchFamily="2" charset="-78"/>
              </a:rPr>
              <a:t>كنترانديكاسيون مصرف </a:t>
            </a:r>
            <a:r>
              <a:rPr lang="fa-IR" sz="2000" dirty="0" smtClean="0">
                <a:cs typeface="B Mitra" pitchFamily="2" charset="-78"/>
              </a:rPr>
              <a:t>: نفروپاتي، افراد بالاي 70 سال، بيماران با نارسايي قلبي يا كبدي، افراد مستعد به اسيدوز لاكتيك</a:t>
            </a:r>
          </a:p>
          <a:p>
            <a:pPr marL="457200" indent="-457200" algn="r" rtl="1"/>
            <a:endParaRPr lang="fa-IR" dirty="0" smtClean="0">
              <a:cs typeface="B Mitra" pitchFamily="2" charset="-78"/>
            </a:endParaRPr>
          </a:p>
          <a:p>
            <a:pPr marL="457200" indent="-457200" algn="r" rtl="1">
              <a:buFont typeface="Arial" pitchFamily="34" charset="0"/>
              <a:buChar char="•"/>
            </a:pPr>
            <a:r>
              <a:rPr lang="fa-IR" dirty="0" smtClean="0">
                <a:cs typeface="B Mitra" pitchFamily="2" charset="-78"/>
              </a:rPr>
              <a:t>شكل دارويي : </a:t>
            </a:r>
            <a:r>
              <a:rPr lang="fa-IR" sz="2000" dirty="0" smtClean="0">
                <a:cs typeface="B Mitra" pitchFamily="2" charset="-78"/>
              </a:rPr>
              <a:t>بصورت قرص‌هاي 500 ميلي‌گرمي</a:t>
            </a:r>
          </a:p>
          <a:p>
            <a:pPr marL="457200" indent="-457200" algn="r" rtl="1"/>
            <a:endParaRPr lang="fa-IR" dirty="0" smtClean="0">
              <a:cs typeface="B Mitra" pitchFamily="2" charset="-78"/>
            </a:endParaRPr>
          </a:p>
          <a:p>
            <a:pPr marL="457200" indent="-457200" algn="r" rtl="1">
              <a:buFont typeface="Arial" pitchFamily="34" charset="0"/>
              <a:buChar char="•"/>
            </a:pPr>
            <a:r>
              <a:rPr lang="fa-IR" dirty="0" smtClean="0">
                <a:cs typeface="B Mitra" pitchFamily="2" charset="-78"/>
              </a:rPr>
              <a:t>روش مصرف : </a:t>
            </a:r>
            <a:r>
              <a:rPr lang="fa-IR" sz="2000" dirty="0" smtClean="0">
                <a:cs typeface="B Mitra" pitchFamily="2" charset="-78"/>
              </a:rPr>
              <a:t>شروع با نصف قرص و حداكثر </a:t>
            </a:r>
            <a:r>
              <a:rPr lang="en-US" sz="2000" dirty="0" smtClean="0">
                <a:cs typeface="B Mitra" pitchFamily="2" charset="-78"/>
              </a:rPr>
              <a:t>mg</a:t>
            </a:r>
            <a:r>
              <a:rPr lang="fa-IR" sz="2000" dirty="0" smtClean="0">
                <a:cs typeface="B Mitra" pitchFamily="2" charset="-78"/>
              </a:rPr>
              <a:t> 3000 </a:t>
            </a:r>
          </a:p>
          <a:p>
            <a:pPr marL="457200" indent="-457200" algn="r" rtl="1"/>
            <a:r>
              <a:rPr lang="fa-IR" sz="2000" dirty="0" smtClean="0">
                <a:cs typeface="B Mitra" pitchFamily="2" charset="-78"/>
              </a:rPr>
              <a:t>                                   توام با غذا يا چند دقيقه بعد از آن</a:t>
            </a:r>
          </a:p>
          <a:p>
            <a:pPr marL="457200" indent="-457200" algn="r" rtl="1"/>
            <a:endParaRPr lang="fa-IR" dirty="0" smtClean="0">
              <a:cs typeface="B Mitra" pitchFamily="2" charset="-78"/>
            </a:endParaRPr>
          </a:p>
          <a:p>
            <a:pPr marL="457200" indent="-457200" algn="r" rtl="1">
              <a:buFont typeface="Arial" pitchFamily="34" charset="0"/>
              <a:buChar char="•"/>
            </a:pPr>
            <a:r>
              <a:rPr lang="fa-IR" dirty="0" smtClean="0">
                <a:cs typeface="B Mitra" pitchFamily="2" charset="-78"/>
              </a:rPr>
              <a:t>كاربرد در افراد چاق و داراي اضافه وزن </a:t>
            </a:r>
            <a:r>
              <a:rPr lang="fa-IR" sz="2000" dirty="0" smtClean="0">
                <a:cs typeface="B Mitra" pitchFamily="2" charset="-78"/>
              </a:rPr>
              <a:t>(كمك به كاهش وزن)</a:t>
            </a:r>
          </a:p>
          <a:p>
            <a:pPr marL="457200" indent="-457200" algn="r" rtl="1">
              <a:buFont typeface="Arial" pitchFamily="34" charset="0"/>
              <a:buChar char="•"/>
            </a:pPr>
            <a:endParaRPr lang="fa-IR" sz="2000" dirty="0" smtClean="0">
              <a:cs typeface="B Mitra" pitchFamily="2" charset="-78"/>
            </a:endParaRPr>
          </a:p>
          <a:p>
            <a:pPr marL="457200" indent="-457200" algn="r" rtl="1">
              <a:buFont typeface="Arial" pitchFamily="34" charset="0"/>
              <a:buChar char="•"/>
            </a:pPr>
            <a:r>
              <a:rPr lang="fa-IR" sz="2000" dirty="0" smtClean="0">
                <a:cs typeface="B Mitra" pitchFamily="2" charset="-78"/>
              </a:rPr>
              <a:t>داراي دو اثر مفيد : كاهش وزن – نداشتن عارضه هيپوگليسمي</a:t>
            </a:r>
            <a:endParaRPr lang="en-US" sz="2000" dirty="0"/>
          </a:p>
        </p:txBody>
      </p:sp>
    </p:spTree>
  </p:cSld>
  <p:clrMapOvr>
    <a:masterClrMapping/>
  </p:clrMapOvr>
  <p:transition>
    <p:strips dir="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57884" y="214290"/>
            <a:ext cx="3023936" cy="707886"/>
          </a:xfrm>
          <a:prstGeom prst="rect">
            <a:avLst/>
          </a:prstGeom>
          <a:noFill/>
        </p:spPr>
        <p:txBody>
          <a:bodyPr wrap="square" lIns="91440" tIns="45720" rIns="91440" bIns="45720">
            <a:spAutoFit/>
          </a:bodyPr>
          <a:lstStyle/>
          <a:p>
            <a:pPr algn="r" rtl="1"/>
            <a:r>
              <a:rPr lang="fa-IR" sz="40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cs typeface="B Mitra" pitchFamily="2" charset="-78"/>
              </a:rPr>
              <a:t>انسولين درماني</a:t>
            </a:r>
            <a:endParaRPr lang="en-US" sz="40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3" name="TextBox 2"/>
          <p:cNvSpPr txBox="1"/>
          <p:nvPr/>
        </p:nvSpPr>
        <p:spPr>
          <a:xfrm>
            <a:off x="357158" y="1214422"/>
            <a:ext cx="8501122" cy="4524315"/>
          </a:xfrm>
          <a:prstGeom prst="rect">
            <a:avLst/>
          </a:prstGeom>
          <a:noFill/>
        </p:spPr>
        <p:txBody>
          <a:bodyPr wrap="square" rtlCol="0">
            <a:spAutoFit/>
          </a:bodyPr>
          <a:lstStyle/>
          <a:p>
            <a:pPr marL="457200" indent="-457200" algn="r" rtl="1">
              <a:buFontTx/>
              <a:buChar char="-"/>
            </a:pPr>
            <a:r>
              <a:rPr lang="fa-IR" dirty="0" smtClean="0">
                <a:cs typeface="B Mitra" pitchFamily="2" charset="-78"/>
              </a:rPr>
              <a:t>تمام افراد مبتلا به ديابت نوع 1</a:t>
            </a:r>
          </a:p>
          <a:p>
            <a:pPr marL="457200" indent="-457200" algn="r" rtl="1">
              <a:buFontTx/>
              <a:buChar char="-"/>
            </a:pPr>
            <a:r>
              <a:rPr lang="fa-IR" dirty="0" smtClean="0">
                <a:cs typeface="B Mitra" pitchFamily="2" charset="-78"/>
              </a:rPr>
              <a:t> قند ناشتا بالاي </a:t>
            </a:r>
            <a:r>
              <a:rPr lang="en-US" dirty="0" smtClean="0">
                <a:cs typeface="B Mitra" pitchFamily="2" charset="-78"/>
              </a:rPr>
              <a:t>mg/dl</a:t>
            </a:r>
            <a:r>
              <a:rPr lang="fa-IR" dirty="0" smtClean="0">
                <a:cs typeface="B Mitra" pitchFamily="2" charset="-78"/>
              </a:rPr>
              <a:t> 350-300</a:t>
            </a:r>
          </a:p>
          <a:p>
            <a:pPr marL="457200" indent="-457200" algn="r" rtl="1">
              <a:buFontTx/>
              <a:buChar char="-"/>
            </a:pPr>
            <a:r>
              <a:rPr lang="fa-IR" dirty="0" smtClean="0">
                <a:cs typeface="B Mitra" pitchFamily="2" charset="-78"/>
              </a:rPr>
              <a:t>عدم کنترل و درمان دیابت نوع 2 با درمان خوراکی (می‌تواند به همراه داروهای خوراکی یا به تنهایی تجویز شود.)</a:t>
            </a:r>
          </a:p>
          <a:p>
            <a:pPr marL="457200" indent="-457200" algn="r" rtl="1">
              <a:buFontTx/>
              <a:buChar char="-"/>
            </a:pPr>
            <a:r>
              <a:rPr lang="fa-IR" dirty="0" smtClean="0">
                <a:cs typeface="B Mitra" pitchFamily="2" charset="-78"/>
              </a:rPr>
              <a:t>ديابت بارداري</a:t>
            </a:r>
          </a:p>
          <a:p>
            <a:pPr marL="457200" indent="-457200" algn="r" rtl="1">
              <a:buFontTx/>
              <a:buChar char="-"/>
            </a:pPr>
            <a:r>
              <a:rPr lang="fa-IR" dirty="0" smtClean="0">
                <a:cs typeface="B Mitra" pitchFamily="2" charset="-78"/>
              </a:rPr>
              <a:t>اعمال جراحی و استرسها (سکته قلبی ،عفونتها)</a:t>
            </a:r>
          </a:p>
          <a:p>
            <a:pPr marL="457200" indent="-457200" algn="r" rtl="1">
              <a:buFontTx/>
              <a:buChar char="-"/>
            </a:pPr>
            <a:r>
              <a:rPr lang="fa-IR" dirty="0" smtClean="0">
                <a:cs typeface="B Mitra" pitchFamily="2" charset="-78"/>
              </a:rPr>
              <a:t>کنتراندیکاسیون مصرف داروهای خوراکی</a:t>
            </a:r>
          </a:p>
          <a:p>
            <a:pPr marL="457200" indent="-457200" algn="r" rtl="1">
              <a:buFontTx/>
              <a:buChar char="-"/>
            </a:pPr>
            <a:endParaRPr lang="fa-IR" dirty="0" smtClean="0">
              <a:cs typeface="B Mitra" pitchFamily="2" charset="-78"/>
            </a:endParaRPr>
          </a:p>
          <a:p>
            <a:pPr marL="457200" indent="-457200" algn="r" rtl="1">
              <a:buFontTx/>
              <a:buChar char="-"/>
            </a:pPr>
            <a:endParaRPr lang="fa-IR" dirty="0" smtClean="0">
              <a:cs typeface="B Mitra" pitchFamily="2" charset="-78"/>
            </a:endParaRPr>
          </a:p>
          <a:p>
            <a:pPr marL="457200" indent="-457200" algn="r" rtl="1">
              <a:buFontTx/>
              <a:buChar char="-"/>
            </a:pPr>
            <a:endParaRPr lang="fa-IR" dirty="0" smtClean="0">
              <a:cs typeface="B Mitra" pitchFamily="2" charset="-78"/>
            </a:endParaRPr>
          </a:p>
          <a:p>
            <a:pPr marL="457200" indent="-457200" algn="r" rtl="1">
              <a:buFontTx/>
              <a:buChar char="-"/>
            </a:pPr>
            <a:endParaRPr lang="fa-IR" dirty="0" smtClean="0">
              <a:cs typeface="B Mitra" pitchFamily="2" charset="-78"/>
            </a:endParaRPr>
          </a:p>
          <a:p>
            <a:pPr marL="457200" indent="-457200" algn="r" rtl="1"/>
            <a:endParaRPr lang="fa-IR" dirty="0" smtClean="0">
              <a:cs typeface="B Mitra" pitchFamily="2" charset="-78"/>
            </a:endParaRPr>
          </a:p>
        </p:txBody>
      </p:sp>
    </p:spTree>
  </p:cSld>
  <p:clrMapOvr>
    <a:masterClrMapping/>
  </p:clrMapOvr>
  <p:transition>
    <p:strips dir="ru"/>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endParaRPr lang="fa-IR">
              <a:solidFill>
                <a:schemeClr val="tx2">
                  <a:satMod val="130000"/>
                </a:schemeClr>
              </a:solidFill>
              <a:ea typeface="+mj-ea"/>
            </a:endParaRPr>
          </a:p>
        </p:txBody>
      </p:sp>
      <p:pic>
        <p:nvPicPr>
          <p:cNvPr id="27651" name="Picture 2" descr="Table 1"/>
          <p:cNvPicPr>
            <a:picLocks noGrp="1" noChangeAspect="1" noChangeArrowheads="1"/>
          </p:cNvPicPr>
          <p:nvPr>
            <p:ph idx="1"/>
          </p:nvPr>
        </p:nvPicPr>
        <p:blipFill>
          <a:blip r:embed="rId2"/>
          <a:srcRect/>
          <a:stretch>
            <a:fillRect/>
          </a:stretch>
        </p:blipFill>
        <p:spPr>
          <a:xfrm>
            <a:off x="428596" y="500042"/>
            <a:ext cx="8358189" cy="5786478"/>
          </a:xfrm>
        </p:spPr>
      </p:pic>
    </p:spTree>
  </p:cSld>
  <p:clrMapOvr>
    <a:masterClrMapping/>
  </p:clrMapOvr>
  <p:transition>
    <p:strips dir="ru"/>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1331913" y="1052513"/>
            <a:ext cx="6480175" cy="457200"/>
          </a:xfrm>
          <a:prstGeom prst="rect">
            <a:avLst/>
          </a:prstGeom>
          <a:noFill/>
          <a:ln w="9525">
            <a:noFill/>
            <a:miter lim="800000"/>
            <a:headEnd/>
            <a:tailEnd/>
          </a:ln>
        </p:spPr>
        <p:txBody>
          <a:bodyPr>
            <a:spAutoFit/>
          </a:bodyPr>
          <a:lstStyle/>
          <a:p>
            <a:pPr algn="l">
              <a:spcBef>
                <a:spcPct val="50000"/>
              </a:spcBef>
            </a:pPr>
            <a:endParaRPr lang="en-US" b="0"/>
          </a:p>
        </p:txBody>
      </p:sp>
      <p:sp>
        <p:nvSpPr>
          <p:cNvPr id="31747" name="Text Box 3"/>
          <p:cNvSpPr txBox="1">
            <a:spLocks noChangeArrowheads="1"/>
          </p:cNvSpPr>
          <p:nvPr/>
        </p:nvSpPr>
        <p:spPr bwMode="auto">
          <a:xfrm>
            <a:off x="468313" y="2276475"/>
            <a:ext cx="8135937" cy="2287588"/>
          </a:xfrm>
          <a:prstGeom prst="rect">
            <a:avLst/>
          </a:prstGeom>
          <a:noFill/>
          <a:ln w="9525">
            <a:noFill/>
            <a:miter lim="800000"/>
            <a:headEnd/>
            <a:tailEnd/>
          </a:ln>
        </p:spPr>
        <p:txBody>
          <a:bodyPr>
            <a:spAutoFit/>
          </a:bodyPr>
          <a:lstStyle/>
          <a:p>
            <a:pPr rtl="1">
              <a:spcBef>
                <a:spcPct val="50000"/>
              </a:spcBef>
            </a:pPr>
            <a:r>
              <a:rPr lang="ar-SA" sz="4800" b="0">
                <a:cs typeface="B Titr" pitchFamily="2" charset="-78"/>
              </a:rPr>
              <a:t>غربالگري با هدف كشف ديابت نوع 2، استراتژي اصلي اكثر برنامه‌هاي كنترل ديابت است.</a:t>
            </a:r>
            <a:endParaRPr lang="en-US" sz="4800" b="0">
              <a:cs typeface="B Titr" pitchFamily="2" charset="-78"/>
            </a:endParaRPr>
          </a:p>
        </p:txBody>
      </p:sp>
    </p:spTree>
  </p:cSld>
  <p:clrMapOvr>
    <a:masterClrMapping/>
  </p:clrMapOvr>
  <p:transition>
    <p:strips dir="ru"/>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827088" y="1268413"/>
            <a:ext cx="8064500" cy="1190625"/>
          </a:xfrm>
          <a:prstGeom prst="rect">
            <a:avLst/>
          </a:prstGeom>
          <a:noFill/>
          <a:ln w="9525">
            <a:noFill/>
            <a:miter lim="800000"/>
            <a:headEnd/>
            <a:tailEnd/>
          </a:ln>
        </p:spPr>
        <p:txBody>
          <a:bodyPr>
            <a:spAutoFit/>
          </a:bodyPr>
          <a:lstStyle/>
          <a:p>
            <a:pPr algn="just" rtl="1">
              <a:lnSpc>
                <a:spcPct val="90000"/>
              </a:lnSpc>
              <a:buClr>
                <a:schemeClr val="accent2"/>
              </a:buClr>
              <a:buSzPct val="80000"/>
              <a:buFont typeface="Wingdings" pitchFamily="2" charset="2"/>
              <a:buNone/>
            </a:pPr>
            <a:r>
              <a:rPr lang="ar-SA" sz="4000">
                <a:cs typeface="B Zar" pitchFamily="2" charset="-78"/>
              </a:rPr>
              <a:t>وجود حداقل </a:t>
            </a:r>
            <a:r>
              <a:rPr lang="fa-IR" sz="4000">
                <a:cs typeface="B Zar" pitchFamily="2" charset="-78"/>
              </a:rPr>
              <a:t>4</a:t>
            </a:r>
            <a:r>
              <a:rPr lang="ar-SA" sz="4000">
                <a:cs typeface="B Zar" pitchFamily="2" charset="-78"/>
              </a:rPr>
              <a:t> ميليون</a:t>
            </a:r>
            <a:r>
              <a:rPr lang="fa-IR" sz="4000">
                <a:cs typeface="B Zar" pitchFamily="2" charset="-78"/>
              </a:rPr>
              <a:t> ديابتي</a:t>
            </a:r>
            <a:r>
              <a:rPr lang="ar-SA" sz="4000">
                <a:cs typeface="B Zar" pitchFamily="2" charset="-78"/>
              </a:rPr>
              <a:t> در كشور كه در نيمي از </a:t>
            </a:r>
            <a:r>
              <a:rPr lang="fa-IR" sz="4000">
                <a:cs typeface="B Zar" pitchFamily="2" charset="-78"/>
              </a:rPr>
              <a:t>آنها</a:t>
            </a:r>
            <a:r>
              <a:rPr lang="ar-SA" sz="4000">
                <a:cs typeface="B Zar" pitchFamily="2" charset="-78"/>
              </a:rPr>
              <a:t> از بيماري خود بي</a:t>
            </a:r>
            <a:r>
              <a:rPr lang="fa-IR" sz="4000">
                <a:cs typeface="B Zar" pitchFamily="2" charset="-78"/>
              </a:rPr>
              <a:t>‌</a:t>
            </a:r>
            <a:r>
              <a:rPr lang="ar-SA" sz="4000">
                <a:cs typeface="B Zar" pitchFamily="2" charset="-78"/>
              </a:rPr>
              <a:t>اطلاعند</a:t>
            </a:r>
            <a:r>
              <a:rPr lang="fa-IR" sz="4000">
                <a:cs typeface="B Zar" pitchFamily="2" charset="-78"/>
              </a:rPr>
              <a:t>.</a:t>
            </a:r>
            <a:endParaRPr lang="en-US" sz="4000" b="0">
              <a:cs typeface="B Zar" pitchFamily="2" charset="-78"/>
            </a:endParaRPr>
          </a:p>
        </p:txBody>
      </p:sp>
      <p:sp>
        <p:nvSpPr>
          <p:cNvPr id="34819" name="Text Box 3"/>
          <p:cNvSpPr txBox="1">
            <a:spLocks noChangeArrowheads="1"/>
          </p:cNvSpPr>
          <p:nvPr/>
        </p:nvSpPr>
        <p:spPr bwMode="auto">
          <a:xfrm>
            <a:off x="6300788" y="260350"/>
            <a:ext cx="2520950" cy="823913"/>
          </a:xfrm>
          <a:prstGeom prst="rect">
            <a:avLst/>
          </a:prstGeom>
          <a:noFill/>
          <a:ln w="9525">
            <a:noFill/>
            <a:miter lim="800000"/>
            <a:headEnd/>
            <a:tailEnd/>
          </a:ln>
        </p:spPr>
        <p:txBody>
          <a:bodyPr>
            <a:spAutoFit/>
          </a:bodyPr>
          <a:lstStyle/>
          <a:p>
            <a:pPr algn="r" rtl="1">
              <a:spcBef>
                <a:spcPct val="50000"/>
              </a:spcBef>
            </a:pPr>
            <a:r>
              <a:rPr lang="fa-IR" sz="4800" b="0">
                <a:solidFill>
                  <a:srgbClr val="CC0000"/>
                </a:solidFill>
                <a:cs typeface="B Titr" pitchFamily="2" charset="-78"/>
              </a:rPr>
              <a:t>حقيقت</a:t>
            </a:r>
            <a:endParaRPr lang="en-US" sz="4800" b="0">
              <a:solidFill>
                <a:srgbClr val="CC0000"/>
              </a:solidFill>
              <a:cs typeface="B Titr" pitchFamily="2" charset="-78"/>
            </a:endParaRPr>
          </a:p>
        </p:txBody>
      </p:sp>
      <p:pic>
        <p:nvPicPr>
          <p:cNvPr id="34820" name="Picture 7" descr="People_"/>
          <p:cNvPicPr>
            <a:picLocks noChangeAspect="1" noChangeArrowheads="1"/>
          </p:cNvPicPr>
          <p:nvPr/>
        </p:nvPicPr>
        <p:blipFill>
          <a:blip r:embed="rId2"/>
          <a:srcRect/>
          <a:stretch>
            <a:fillRect/>
          </a:stretch>
        </p:blipFill>
        <p:spPr bwMode="auto">
          <a:xfrm>
            <a:off x="1763713" y="2565400"/>
            <a:ext cx="5400675" cy="3998913"/>
          </a:xfrm>
          <a:prstGeom prst="rect">
            <a:avLst/>
          </a:prstGeom>
          <a:noFill/>
          <a:ln w="9525">
            <a:noFill/>
            <a:miter lim="800000"/>
            <a:headEnd/>
            <a:tailEnd/>
          </a:ln>
        </p:spPr>
      </p:pic>
    </p:spTree>
  </p:cSld>
  <p:clrMapOvr>
    <a:masterClrMapping/>
  </p:clrMapOvr>
  <p:transition>
    <p:strips dir="ru"/>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71472" y="1628507"/>
            <a:ext cx="8072494" cy="2462213"/>
          </a:xfrm>
          <a:prstGeom prst="rect">
            <a:avLst/>
          </a:prstGeom>
        </p:spPr>
        <p:txBody>
          <a:bodyPr wrap="square">
            <a:spAutoFit/>
          </a:bodyPr>
          <a:lstStyle/>
          <a:p>
            <a:pPr algn="r" rtl="1">
              <a:spcBef>
                <a:spcPct val="50000"/>
              </a:spcBef>
              <a:buFontTx/>
              <a:buBlip>
                <a:blip r:embed="rId2"/>
              </a:buBlip>
            </a:pPr>
            <a:r>
              <a:rPr lang="ar-SA" sz="2800" dirty="0" smtClean="0">
                <a:solidFill>
                  <a:srgbClr val="333333"/>
                </a:solidFill>
                <a:cs typeface="B Mitra" pitchFamily="2" charset="-78"/>
              </a:rPr>
              <a:t>تنها 50% بيماران از بيماري خود آگاهي دارند.</a:t>
            </a:r>
          </a:p>
          <a:p>
            <a:pPr algn="r" rtl="1">
              <a:spcBef>
                <a:spcPct val="50000"/>
              </a:spcBef>
              <a:buFontTx/>
              <a:buBlip>
                <a:blip r:embed="rId2"/>
              </a:buBlip>
            </a:pPr>
            <a:r>
              <a:rPr lang="ar-SA" sz="2800" dirty="0" smtClean="0">
                <a:solidFill>
                  <a:srgbClr val="333333"/>
                </a:solidFill>
                <a:cs typeface="B Mitra" pitchFamily="2" charset="-78"/>
              </a:rPr>
              <a:t> تنها 50% بيماران اقدام به درمان بيماري خود مي‌كنند.</a:t>
            </a:r>
          </a:p>
          <a:p>
            <a:pPr algn="r" rtl="1">
              <a:spcBef>
                <a:spcPct val="50000"/>
              </a:spcBef>
              <a:buFontTx/>
              <a:buBlip>
                <a:blip r:embed="rId2"/>
              </a:buBlip>
            </a:pPr>
            <a:r>
              <a:rPr lang="ar-SA" sz="2800" dirty="0" smtClean="0">
                <a:solidFill>
                  <a:srgbClr val="333333"/>
                </a:solidFill>
                <a:cs typeface="B Mitra" pitchFamily="2" charset="-78"/>
              </a:rPr>
              <a:t> تنها 50% بيماران، بيماري خود را كنترل مي‌كنند.</a:t>
            </a:r>
          </a:p>
          <a:p>
            <a:pPr algn="r" rtl="1">
              <a:spcBef>
                <a:spcPct val="50000"/>
              </a:spcBef>
              <a:buFontTx/>
              <a:buBlip>
                <a:blip r:embed="rId2"/>
              </a:buBlip>
            </a:pPr>
            <a:r>
              <a:rPr lang="ar-SA" sz="2800" dirty="0" smtClean="0">
                <a:solidFill>
                  <a:srgbClr val="333333"/>
                </a:solidFill>
                <a:cs typeface="B Mitra" pitchFamily="2" charset="-78"/>
              </a:rPr>
              <a:t> يعني تنها يك هشتم بيماران ، بيماري خود را كنترل مي‌كنند. </a:t>
            </a:r>
            <a:endParaRPr lang="en-US" sz="2800" dirty="0">
              <a:solidFill>
                <a:srgbClr val="333333"/>
              </a:solidFill>
              <a:cs typeface="B Mitra" pitchFamily="2" charset="-78"/>
            </a:endParaRPr>
          </a:p>
        </p:txBody>
      </p:sp>
      <p:sp>
        <p:nvSpPr>
          <p:cNvPr id="4" name="TextBox 3"/>
          <p:cNvSpPr txBox="1"/>
          <p:nvPr/>
        </p:nvSpPr>
        <p:spPr>
          <a:xfrm>
            <a:off x="357158" y="645081"/>
            <a:ext cx="8286808" cy="584775"/>
          </a:xfrm>
          <a:prstGeom prst="rect">
            <a:avLst/>
          </a:prstGeom>
          <a:noFill/>
        </p:spPr>
        <p:txBody>
          <a:bodyPr wrap="square" rtlCol="0">
            <a:spAutoFit/>
          </a:bodyPr>
          <a:lstStyle/>
          <a:p>
            <a:r>
              <a:rPr lang="fa-IR" sz="3200" dirty="0" smtClean="0">
                <a:solidFill>
                  <a:srgbClr val="C00000"/>
                </a:solidFill>
                <a:cs typeface="B Titr" pitchFamily="2" charset="-78"/>
              </a:rPr>
              <a:t>در بيماري ديابت نوع 2 و همچنين بيماري فشارخون بالا :</a:t>
            </a:r>
            <a:endParaRPr lang="en-US" sz="3200" dirty="0">
              <a:solidFill>
                <a:srgbClr val="C00000"/>
              </a:solidFill>
              <a:cs typeface="B Titr" pitchFamily="2" charset="-78"/>
            </a:endParaRPr>
          </a:p>
        </p:txBody>
      </p:sp>
    </p:spTree>
  </p:cSld>
  <p:clrMapOvr>
    <a:masterClrMapping/>
  </p:clrMapOvr>
  <p:transition>
    <p:strips dir="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4"/>
          <p:cNvSpPr txBox="1">
            <a:spLocks noChangeArrowheads="1"/>
          </p:cNvSpPr>
          <p:nvPr/>
        </p:nvSpPr>
        <p:spPr bwMode="auto">
          <a:xfrm>
            <a:off x="2124075" y="1341438"/>
            <a:ext cx="5327650" cy="914400"/>
          </a:xfrm>
          <a:prstGeom prst="rect">
            <a:avLst/>
          </a:prstGeom>
          <a:noFill/>
          <a:ln w="9525">
            <a:noFill/>
            <a:miter lim="800000"/>
            <a:headEnd/>
            <a:tailEnd/>
          </a:ln>
        </p:spPr>
        <p:txBody>
          <a:bodyPr>
            <a:spAutoFit/>
          </a:bodyPr>
          <a:lstStyle/>
          <a:p>
            <a:pPr>
              <a:spcBef>
                <a:spcPct val="50000"/>
              </a:spcBef>
              <a:defRPr/>
            </a:pPr>
            <a:r>
              <a:rPr lang="fa-IR" sz="5400" b="0" dirty="0">
                <a:effectLst>
                  <a:outerShdw blurRad="38100" dist="38100" dir="2700000" algn="tl">
                    <a:srgbClr val="000000">
                      <a:alpha val="43137"/>
                    </a:srgbClr>
                  </a:outerShdw>
                </a:effectLst>
                <a:cs typeface="B Titr" pitchFamily="2" charset="-78"/>
              </a:rPr>
              <a:t>انواع ديابت</a:t>
            </a:r>
            <a:endParaRPr lang="en-US" sz="5400" b="0" dirty="0">
              <a:effectLst>
                <a:outerShdw blurRad="38100" dist="38100" dir="2700000" algn="tl">
                  <a:srgbClr val="000000">
                    <a:alpha val="43137"/>
                  </a:srgbClr>
                </a:outerShdw>
              </a:effectLst>
              <a:cs typeface="B Titr" pitchFamily="2" charset="-78"/>
            </a:endParaRPr>
          </a:p>
        </p:txBody>
      </p:sp>
      <p:pic>
        <p:nvPicPr>
          <p:cNvPr id="3075" name="Picture 5" descr="untitled"/>
          <p:cNvPicPr>
            <a:picLocks noChangeAspect="1" noChangeArrowheads="1"/>
          </p:cNvPicPr>
          <p:nvPr/>
        </p:nvPicPr>
        <p:blipFill>
          <a:blip r:embed="rId2"/>
          <a:srcRect/>
          <a:stretch>
            <a:fillRect/>
          </a:stretch>
        </p:blipFill>
        <p:spPr bwMode="auto">
          <a:xfrm>
            <a:off x="2771775" y="2636838"/>
            <a:ext cx="3959225" cy="2992437"/>
          </a:xfrm>
          <a:prstGeom prst="rect">
            <a:avLst/>
          </a:prstGeom>
          <a:noFill/>
          <a:ln w="9525">
            <a:noFill/>
            <a:miter lim="800000"/>
            <a:headEnd/>
            <a:tailEnd/>
          </a:ln>
        </p:spPr>
      </p:pic>
    </p:spTree>
  </p:cSld>
  <p:clrMapOvr>
    <a:masterClrMapping/>
  </p:clrMapOvr>
  <p:transition>
    <p:strips dir="ru"/>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304800" y="1585913"/>
            <a:ext cx="8496300" cy="1143000"/>
          </a:xfrm>
          <a:prstGeom prst="rect">
            <a:avLst/>
          </a:prstGeom>
          <a:noFill/>
          <a:ln w="9525">
            <a:noFill/>
            <a:miter lim="800000"/>
            <a:headEnd/>
            <a:tailEnd/>
          </a:ln>
        </p:spPr>
        <p:txBody>
          <a:bodyPr anchor="ctr"/>
          <a:lstStyle/>
          <a:p>
            <a:r>
              <a:rPr lang="ar-SA" sz="3600">
                <a:solidFill>
                  <a:srgbClr val="660066"/>
                </a:solidFill>
                <a:cs typeface="B Zar" pitchFamily="2" charset="-78"/>
              </a:rPr>
              <a:t>وضعيت ديابت در </a:t>
            </a:r>
            <a:r>
              <a:rPr lang="fa-IR" sz="3600">
                <a:solidFill>
                  <a:srgbClr val="660066"/>
                </a:solidFill>
                <a:cs typeface="B Zar" pitchFamily="2" charset="-78"/>
              </a:rPr>
              <a:t>مناطق شهري و روستايي ايران</a:t>
            </a:r>
            <a:endParaRPr lang="ar-SA" sz="3600">
              <a:solidFill>
                <a:srgbClr val="660066"/>
              </a:solidFill>
              <a:cs typeface="B Zar" pitchFamily="2" charset="-78"/>
            </a:endParaRPr>
          </a:p>
        </p:txBody>
      </p:sp>
      <p:sp>
        <p:nvSpPr>
          <p:cNvPr id="35843" name="Text Box 3"/>
          <p:cNvSpPr txBox="1">
            <a:spLocks noChangeArrowheads="1"/>
          </p:cNvSpPr>
          <p:nvPr/>
        </p:nvSpPr>
        <p:spPr bwMode="auto">
          <a:xfrm>
            <a:off x="-42863" y="2862263"/>
            <a:ext cx="8958263" cy="1816100"/>
          </a:xfrm>
          <a:prstGeom prst="rect">
            <a:avLst/>
          </a:prstGeom>
          <a:noFill/>
          <a:ln w="9525">
            <a:noFill/>
            <a:miter lim="800000"/>
            <a:headEnd/>
            <a:tailEnd/>
          </a:ln>
        </p:spPr>
        <p:txBody>
          <a:bodyPr>
            <a:spAutoFit/>
          </a:bodyPr>
          <a:lstStyle/>
          <a:p>
            <a:pPr algn="just" rtl="1">
              <a:spcBef>
                <a:spcPct val="50000"/>
              </a:spcBef>
            </a:pPr>
            <a:r>
              <a:rPr lang="fa-IR" sz="2800" b="0" dirty="0">
                <a:cs typeface="B Titr" pitchFamily="2" charset="-78"/>
              </a:rPr>
              <a:t>4% افراد بالاي 30 سال جمعيت روستايي ديابتيك </a:t>
            </a:r>
          </a:p>
          <a:p>
            <a:pPr algn="just" rtl="1">
              <a:spcBef>
                <a:spcPct val="50000"/>
              </a:spcBef>
            </a:pPr>
            <a:r>
              <a:rPr lang="fa-IR" sz="2800" b="0" dirty="0">
                <a:cs typeface="B Titr" pitchFamily="2" charset="-78"/>
              </a:rPr>
              <a:t>10% افراد بالاي 30 سال مناطق شهري ديابتيك</a:t>
            </a:r>
            <a:r>
              <a:rPr lang="fa-IR" sz="1800" b="0" dirty="0">
                <a:cs typeface="B Titr" pitchFamily="2" charset="-78"/>
              </a:rPr>
              <a:t> </a:t>
            </a:r>
            <a:r>
              <a:rPr lang="fa-IR" b="0" dirty="0">
                <a:cs typeface="B Zar" pitchFamily="2" charset="-78"/>
              </a:rPr>
              <a:t>( بخصوص در شهرهاي </a:t>
            </a:r>
            <a:r>
              <a:rPr lang="fa-IR" b="0" dirty="0" smtClean="0">
                <a:cs typeface="B Zar" pitchFamily="2" charset="-78"/>
              </a:rPr>
              <a:t>بزرگ)</a:t>
            </a:r>
          </a:p>
          <a:p>
            <a:pPr algn="just" rtl="1">
              <a:spcBef>
                <a:spcPct val="50000"/>
              </a:spcBef>
            </a:pPr>
            <a:r>
              <a:rPr lang="fa-IR" sz="2800" b="0" dirty="0" smtClean="0">
                <a:cs typeface="B Titr" pitchFamily="2" charset="-78"/>
              </a:rPr>
              <a:t>7% كل جمعيت كشور (روستايي و شهري) ديابتيك</a:t>
            </a:r>
            <a:endParaRPr lang="en-US" sz="2800" b="0" dirty="0">
              <a:cs typeface="B Titr" pitchFamily="2" charset="-78"/>
            </a:endParaRPr>
          </a:p>
        </p:txBody>
      </p:sp>
      <p:pic>
        <p:nvPicPr>
          <p:cNvPr id="35844" name="Picture 4" descr="iran"/>
          <p:cNvPicPr>
            <a:picLocks noChangeAspect="1" noChangeArrowheads="1"/>
          </p:cNvPicPr>
          <p:nvPr/>
        </p:nvPicPr>
        <p:blipFill>
          <a:blip r:embed="rId2"/>
          <a:srcRect/>
          <a:stretch>
            <a:fillRect/>
          </a:stretch>
        </p:blipFill>
        <p:spPr bwMode="auto">
          <a:xfrm>
            <a:off x="7391400" y="0"/>
            <a:ext cx="1752600" cy="1752600"/>
          </a:xfrm>
          <a:prstGeom prst="rect">
            <a:avLst/>
          </a:prstGeom>
          <a:noFill/>
          <a:ln w="9525">
            <a:noFill/>
            <a:miter lim="800000"/>
            <a:headEnd/>
            <a:tailEnd/>
          </a:ln>
        </p:spPr>
      </p:pic>
    </p:spTree>
  </p:cSld>
  <p:clrMapOvr>
    <a:masterClrMapping/>
  </p:clrMapOvr>
  <p:transition>
    <p:strips dir="ru"/>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228600" y="2209800"/>
            <a:ext cx="5486400" cy="2289175"/>
          </a:xfrm>
          <a:prstGeom prst="rect">
            <a:avLst/>
          </a:prstGeom>
          <a:noFill/>
          <a:ln w="9525">
            <a:noFill/>
            <a:miter lim="800000"/>
            <a:headEnd/>
            <a:tailEnd/>
          </a:ln>
        </p:spPr>
        <p:txBody>
          <a:bodyPr>
            <a:spAutoFit/>
          </a:bodyPr>
          <a:lstStyle/>
          <a:p>
            <a:pPr algn="just" rtl="1">
              <a:spcBef>
                <a:spcPct val="50000"/>
              </a:spcBef>
            </a:pPr>
            <a:r>
              <a:rPr lang="fa-IR" sz="3600" b="0">
                <a:latin typeface="Arial" charset="0"/>
                <a:cs typeface="B Mitra" pitchFamily="2" charset="-78"/>
              </a:rPr>
              <a:t>مرگ‌های منسوب به دیابت سالانه 4000000 مورد در سال برآورد شده است، به این ترتیب دیابت عامل </a:t>
            </a:r>
            <a:r>
              <a:rPr lang="fa-IR" sz="3600">
                <a:latin typeface="Arial" charset="0"/>
                <a:cs typeface="B Mitra" pitchFamily="2" charset="-78"/>
              </a:rPr>
              <a:t>9 درصد</a:t>
            </a:r>
            <a:r>
              <a:rPr lang="fa-IR" sz="3600" b="0">
                <a:latin typeface="Arial" charset="0"/>
                <a:cs typeface="B Mitra" pitchFamily="2" charset="-78"/>
              </a:rPr>
              <a:t> از کل مرگهای جهان است. </a:t>
            </a:r>
            <a:endParaRPr lang="en-US" sz="3600" b="0">
              <a:latin typeface="Arial" charset="0"/>
              <a:cs typeface="B Mitra" pitchFamily="2" charset="-78"/>
            </a:endParaRPr>
          </a:p>
        </p:txBody>
      </p:sp>
      <p:pic>
        <p:nvPicPr>
          <p:cNvPr id="36867" name="Picture 3" descr="lantern"/>
          <p:cNvPicPr>
            <a:picLocks noChangeAspect="1" noChangeArrowheads="1"/>
          </p:cNvPicPr>
          <p:nvPr/>
        </p:nvPicPr>
        <p:blipFill>
          <a:blip r:embed="rId2"/>
          <a:srcRect/>
          <a:stretch>
            <a:fillRect/>
          </a:stretch>
        </p:blipFill>
        <p:spPr bwMode="auto">
          <a:xfrm>
            <a:off x="6019800" y="762000"/>
            <a:ext cx="2565400" cy="5105400"/>
          </a:xfrm>
          <a:prstGeom prst="rect">
            <a:avLst/>
          </a:prstGeom>
          <a:noFill/>
          <a:ln w="28575">
            <a:solidFill>
              <a:srgbClr val="000000"/>
            </a:solidFill>
            <a:miter lim="800000"/>
            <a:headEnd/>
            <a:tailEnd/>
          </a:ln>
        </p:spPr>
      </p:pic>
      <p:sp>
        <p:nvSpPr>
          <p:cNvPr id="36868" name="Text Box 4"/>
          <p:cNvSpPr txBox="1">
            <a:spLocks noChangeArrowheads="1"/>
          </p:cNvSpPr>
          <p:nvPr/>
        </p:nvSpPr>
        <p:spPr bwMode="auto">
          <a:xfrm>
            <a:off x="2066925" y="914400"/>
            <a:ext cx="3429000" cy="823913"/>
          </a:xfrm>
          <a:prstGeom prst="rect">
            <a:avLst/>
          </a:prstGeom>
          <a:noFill/>
          <a:ln w="9525">
            <a:noFill/>
            <a:miter lim="800000"/>
            <a:headEnd/>
            <a:tailEnd/>
          </a:ln>
        </p:spPr>
        <p:txBody>
          <a:bodyPr>
            <a:spAutoFit/>
          </a:bodyPr>
          <a:lstStyle/>
          <a:p>
            <a:pPr algn="r" rtl="1">
              <a:spcBef>
                <a:spcPct val="50000"/>
              </a:spcBef>
            </a:pPr>
            <a:r>
              <a:rPr lang="fa-IR" sz="4800" b="0">
                <a:solidFill>
                  <a:srgbClr val="D60093"/>
                </a:solidFill>
                <a:latin typeface="Arial" charset="0"/>
                <a:cs typeface="B Titr" pitchFamily="2" charset="-78"/>
              </a:rPr>
              <a:t>يادمان باشد :</a:t>
            </a:r>
            <a:endParaRPr lang="en-US" sz="4800" b="0">
              <a:solidFill>
                <a:srgbClr val="D60093"/>
              </a:solidFill>
              <a:latin typeface="Arial" charset="0"/>
              <a:cs typeface="B Titr" pitchFamily="2" charset="-78"/>
            </a:endParaRPr>
          </a:p>
        </p:txBody>
      </p:sp>
    </p:spTree>
  </p:cSld>
  <p:clrMapOvr>
    <a:masterClrMapping/>
  </p:clrMapOvr>
  <p:transition>
    <p:strips dir="ru"/>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DM990730"/>
          <p:cNvPicPr>
            <a:picLocks noChangeAspect="1" noChangeArrowheads="1"/>
          </p:cNvPicPr>
          <p:nvPr/>
        </p:nvPicPr>
        <p:blipFill>
          <a:blip r:embed="rId2"/>
          <a:srcRect/>
          <a:stretch>
            <a:fillRect/>
          </a:stretch>
        </p:blipFill>
        <p:spPr bwMode="auto">
          <a:xfrm>
            <a:off x="684213" y="476250"/>
            <a:ext cx="8064500" cy="5761038"/>
          </a:xfrm>
          <a:prstGeom prst="rect">
            <a:avLst/>
          </a:prstGeom>
          <a:noFill/>
          <a:ln w="9525">
            <a:noFill/>
            <a:miter lim="800000"/>
            <a:headEnd/>
            <a:tailEnd/>
          </a:ln>
        </p:spPr>
      </p:pic>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5" fill="hold" nodeType="afterEffect">
                                  <p:stCondLst>
                                    <p:cond delay="0"/>
                                  </p:stCondLst>
                                  <p:childTnLst>
                                    <p:set>
                                      <p:cBhvr>
                                        <p:cTn id="6" dur="1" fill="hold">
                                          <p:stCondLst>
                                            <p:cond delay="0"/>
                                          </p:stCondLst>
                                        </p:cTn>
                                        <p:tgtEl>
                                          <p:spTgt spid="41986"/>
                                        </p:tgtEl>
                                        <p:attrNameLst>
                                          <p:attrName>style.visibility</p:attrName>
                                        </p:attrNameLst>
                                      </p:cBhvr>
                                      <p:to>
                                        <p:strVal val="visible"/>
                                      </p:to>
                                    </p:set>
                                    <p:animEffect transition="in" filter="checkerboard(down)">
                                      <p:cBhvr>
                                        <p:cTn id="7" dur="500"/>
                                        <p:tgtEl>
                                          <p:spTgt spid="419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artery-for-web-final"/>
          <p:cNvPicPr>
            <a:picLocks noChangeAspect="1" noChangeArrowheads="1"/>
          </p:cNvPicPr>
          <p:nvPr/>
        </p:nvPicPr>
        <p:blipFill>
          <a:blip r:embed="rId2"/>
          <a:srcRect/>
          <a:stretch>
            <a:fillRect/>
          </a:stretch>
        </p:blipFill>
        <p:spPr bwMode="auto">
          <a:xfrm>
            <a:off x="1905000" y="304800"/>
            <a:ext cx="5257800" cy="6248400"/>
          </a:xfrm>
          <a:prstGeom prst="rect">
            <a:avLst/>
          </a:prstGeom>
          <a:noFill/>
          <a:ln w="9525">
            <a:noFill/>
            <a:miter lim="800000"/>
            <a:headEnd/>
            <a:tailEnd/>
          </a:ln>
        </p:spPr>
      </p:pic>
    </p:spTree>
  </p:cSld>
  <p:clrMapOvr>
    <a:masterClrMapping/>
  </p:clrMapOvr>
  <p:transition>
    <p:strips dir="ru"/>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04925-1.jpg"/>
          <p:cNvPicPr>
            <a:picLocks noChangeAspect="1"/>
          </p:cNvPicPr>
          <p:nvPr/>
        </p:nvPicPr>
        <p:blipFill>
          <a:blip r:embed="rId2" cstate="print"/>
          <a:stretch>
            <a:fillRect/>
          </a:stretch>
        </p:blipFill>
        <p:spPr>
          <a:xfrm>
            <a:off x="0" y="0"/>
            <a:ext cx="9144000" cy="6858000"/>
          </a:xfrm>
          <a:prstGeom prst="rect">
            <a:avLst/>
          </a:prstGeom>
        </p:spPr>
      </p:pic>
      <p:sp>
        <p:nvSpPr>
          <p:cNvPr id="3" name="TextBox 2"/>
          <p:cNvSpPr txBox="1"/>
          <p:nvPr/>
        </p:nvSpPr>
        <p:spPr>
          <a:xfrm>
            <a:off x="2214546" y="500042"/>
            <a:ext cx="4286280" cy="938719"/>
          </a:xfrm>
          <a:prstGeom prst="rect">
            <a:avLst/>
          </a:prstGeom>
          <a:noFill/>
        </p:spPr>
        <p:txBody>
          <a:bodyPr wrap="square" rtlCol="0">
            <a:spAutoFit/>
          </a:bodyPr>
          <a:lstStyle/>
          <a:p>
            <a:endParaRPr lang="en-US" sz="5500" dirty="0">
              <a:cs typeface="B Titr" pitchFamily="2" charset="-78"/>
            </a:endParaRPr>
          </a:p>
        </p:txBody>
      </p:sp>
      <p:sp>
        <p:nvSpPr>
          <p:cNvPr id="4" name="Rectangle 3"/>
          <p:cNvSpPr/>
          <p:nvPr/>
        </p:nvSpPr>
        <p:spPr>
          <a:xfrm>
            <a:off x="285720" y="857232"/>
            <a:ext cx="4929222" cy="1107996"/>
          </a:xfrm>
          <a:prstGeom prst="rect">
            <a:avLst/>
          </a:prstGeom>
          <a:noFill/>
          <a:effectLst>
            <a:outerShdw blurRad="508000" dist="495300" dir="13500000" sx="40000" sy="40000" algn="br" rotWithShape="0">
              <a:schemeClr val="accent1">
                <a:lumMod val="40000"/>
                <a:lumOff val="60000"/>
                <a:alpha val="81000"/>
              </a:schemeClr>
            </a:outerShdw>
          </a:effectLst>
        </p:spPr>
        <p:txBody>
          <a:bodyPr wrap="square" lIns="91440" tIns="45720" rIns="91440" bIns="45720">
            <a:spAutoFit/>
          </a:bodyPr>
          <a:lstStyle/>
          <a:p>
            <a:pPr algn="ctr"/>
            <a:r>
              <a:rPr lang="fa-IR" sz="6600" b="0" dirty="0" smtClean="0">
                <a:ln w="18415" cmpd="sng">
                  <a:solidFill>
                    <a:srgbClr val="FFFFFF"/>
                  </a:solidFill>
                  <a:prstDash val="solid"/>
                </a:ln>
                <a:solidFill>
                  <a:srgbClr val="FFFFFF"/>
                </a:solidFill>
                <a:effectLst>
                  <a:outerShdw blurRad="63500" dir="3600000" algn="tl" rotWithShape="0">
                    <a:srgbClr val="000000">
                      <a:alpha val="70000"/>
                    </a:srgbClr>
                  </a:outerShdw>
                  <a:reflection blurRad="6350" stA="60000" endA="900" endPos="58000" dir="5400000" sy="-100000" algn="bl" rotWithShape="0"/>
                </a:effectLst>
                <a:cs typeface="B Titr" pitchFamily="2" charset="-78"/>
              </a:rPr>
              <a:t>متشكرم</a:t>
            </a:r>
            <a:endParaRPr lang="en-US" sz="6600" b="0" dirty="0">
              <a:ln w="18415" cmpd="sng">
                <a:solidFill>
                  <a:srgbClr val="FFFFFF"/>
                </a:solidFill>
                <a:prstDash val="solid"/>
              </a:ln>
              <a:solidFill>
                <a:srgbClr val="FFFFFF"/>
              </a:solidFill>
              <a:effectLst>
                <a:outerShdw blurRad="63500" dir="3600000" algn="tl" rotWithShape="0">
                  <a:srgbClr val="000000">
                    <a:alpha val="70000"/>
                  </a:srgbClr>
                </a:outerShdw>
                <a:reflection blurRad="6350" stA="60000" endA="900" endPos="58000" dir="5400000" sy="-100000" algn="bl" rotWithShape="0"/>
              </a:effectLst>
            </a:endParaRPr>
          </a:p>
        </p:txBody>
      </p:sp>
    </p:spTree>
  </p:cSld>
  <p:clrMapOvr>
    <a:masterClrMapping/>
  </p:clrMapOvr>
  <p:transition>
    <p:strips dir="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 descr="Reseptore.jpg"/>
          <p:cNvPicPr>
            <a:picLocks noChangeAspect="1"/>
          </p:cNvPicPr>
          <p:nvPr/>
        </p:nvPicPr>
        <p:blipFill>
          <a:blip r:embed="rId2"/>
          <a:srcRect/>
          <a:stretch>
            <a:fillRect/>
          </a:stretch>
        </p:blipFill>
        <p:spPr bwMode="auto">
          <a:xfrm>
            <a:off x="1971675" y="695325"/>
            <a:ext cx="5200650" cy="5467350"/>
          </a:xfrm>
          <a:prstGeom prst="rect">
            <a:avLst/>
          </a:prstGeom>
          <a:noFill/>
          <a:ln w="9525">
            <a:noFill/>
            <a:miter lim="800000"/>
            <a:headEnd/>
            <a:tailEnd/>
          </a:ln>
        </p:spPr>
      </p:pic>
    </p:spTree>
  </p:cSld>
  <p:clrMapOvr>
    <a:masterClrMapping/>
  </p:clrMapOvr>
  <p:transition>
    <p:strips dir="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4"/>
          <p:cNvSpPr>
            <a:spLocks noChangeArrowheads="1"/>
          </p:cNvSpPr>
          <p:nvPr/>
        </p:nvSpPr>
        <p:spPr bwMode="auto">
          <a:xfrm>
            <a:off x="5715000" y="714375"/>
            <a:ext cx="2559050" cy="584200"/>
          </a:xfrm>
          <a:prstGeom prst="rect">
            <a:avLst/>
          </a:prstGeom>
          <a:noFill/>
          <a:ln w="9525">
            <a:noFill/>
            <a:miter lim="800000"/>
            <a:headEnd/>
            <a:tailEnd/>
          </a:ln>
          <a:effectLst/>
        </p:spPr>
        <p:txBody>
          <a:bodyPr>
            <a:spAutoFit/>
          </a:bodyPr>
          <a:lstStyle/>
          <a:p>
            <a:pPr>
              <a:defRPr/>
            </a:pPr>
            <a:r>
              <a:rPr lang="ar-SA" sz="3200" dirty="0">
                <a:solidFill>
                  <a:srgbClr val="660066"/>
                </a:solidFill>
                <a:effectLst>
                  <a:outerShdw blurRad="38100" dist="38100" dir="2700000" algn="tl">
                    <a:srgbClr val="000000"/>
                  </a:outerShdw>
                </a:effectLst>
                <a:cs typeface="B Titr" pitchFamily="2" charset="-78"/>
              </a:rPr>
              <a:t>ديابت نوع 1</a:t>
            </a:r>
            <a:endParaRPr lang="en-US" sz="3200" dirty="0">
              <a:solidFill>
                <a:srgbClr val="660066"/>
              </a:solidFill>
              <a:effectLst>
                <a:outerShdw blurRad="38100" dist="38100" dir="2700000" algn="tl">
                  <a:srgbClr val="000000"/>
                </a:outerShdw>
              </a:effectLst>
              <a:cs typeface="B Titr" pitchFamily="2" charset="-78"/>
            </a:endParaRPr>
          </a:p>
        </p:txBody>
      </p:sp>
      <p:sp>
        <p:nvSpPr>
          <p:cNvPr id="5123" name="Text Box 8"/>
          <p:cNvSpPr txBox="1">
            <a:spLocks noChangeArrowheads="1"/>
          </p:cNvSpPr>
          <p:nvPr/>
        </p:nvSpPr>
        <p:spPr bwMode="auto">
          <a:xfrm>
            <a:off x="428625" y="1916113"/>
            <a:ext cx="8104188" cy="1569660"/>
          </a:xfrm>
          <a:prstGeom prst="rect">
            <a:avLst/>
          </a:prstGeom>
          <a:noFill/>
          <a:ln w="9525">
            <a:noFill/>
            <a:miter lim="800000"/>
            <a:headEnd/>
            <a:tailEnd/>
          </a:ln>
        </p:spPr>
        <p:txBody>
          <a:bodyPr>
            <a:spAutoFit/>
          </a:bodyPr>
          <a:lstStyle/>
          <a:p>
            <a:pPr algn="just" rtl="1"/>
            <a:r>
              <a:rPr lang="ar-SA" dirty="0">
                <a:cs typeface="B Mitra" pitchFamily="2" charset="-78"/>
              </a:rPr>
              <a:t>اغلب در اثر يك پديده</a:t>
            </a:r>
            <a:r>
              <a:rPr lang="fa-IR" dirty="0">
                <a:cs typeface="B Mitra" pitchFamily="2" charset="-78"/>
              </a:rPr>
              <a:t>‌</a:t>
            </a:r>
            <a:r>
              <a:rPr lang="ar-SA" dirty="0">
                <a:cs typeface="B Mitra" pitchFamily="2" charset="-78"/>
              </a:rPr>
              <a:t>ي اتوايميون سلول</a:t>
            </a:r>
            <a:r>
              <a:rPr lang="fa-IR" dirty="0">
                <a:cs typeface="B Mitra" pitchFamily="2" charset="-78"/>
              </a:rPr>
              <a:t>‌</a:t>
            </a:r>
            <a:r>
              <a:rPr lang="ar-SA" dirty="0">
                <a:cs typeface="B Mitra" pitchFamily="2" charset="-78"/>
              </a:rPr>
              <a:t>هاي بتاي پانكراس به صورت مزمن تخريب مي</a:t>
            </a:r>
            <a:r>
              <a:rPr lang="fa-IR" dirty="0">
                <a:cs typeface="B Mitra" pitchFamily="2" charset="-78"/>
              </a:rPr>
              <a:t>‌</a:t>
            </a:r>
            <a:r>
              <a:rPr lang="ar-SA" dirty="0">
                <a:cs typeface="B Mitra" pitchFamily="2" charset="-78"/>
              </a:rPr>
              <a:t>شوند و </a:t>
            </a:r>
            <a:r>
              <a:rPr lang="fa-IR" dirty="0">
                <a:cs typeface="B Mitra" pitchFamily="2" charset="-78"/>
              </a:rPr>
              <a:t>توليد انسولين متوقف مي‌گردد. </a:t>
            </a:r>
            <a:r>
              <a:rPr lang="ar-SA" dirty="0">
                <a:cs typeface="B Mitra" pitchFamily="2" charset="-78"/>
              </a:rPr>
              <a:t>در مجموع </a:t>
            </a:r>
            <a:r>
              <a:rPr lang="ar-SA" dirty="0" smtClean="0">
                <a:cs typeface="B Mitra" pitchFamily="2" charset="-78"/>
              </a:rPr>
              <a:t>5</a:t>
            </a:r>
            <a:r>
              <a:rPr lang="ar-SA" dirty="0">
                <a:cs typeface="B Mitra" pitchFamily="2" charset="-78"/>
              </a:rPr>
              <a:t>%-10% كل بيماران مبتلا به ديابت را شامل مي</a:t>
            </a:r>
            <a:r>
              <a:rPr lang="fa-IR" dirty="0">
                <a:cs typeface="B Mitra" pitchFamily="2" charset="-78"/>
              </a:rPr>
              <a:t>‌</a:t>
            </a:r>
            <a:r>
              <a:rPr lang="ar-SA" dirty="0">
                <a:cs typeface="B Mitra" pitchFamily="2" charset="-78"/>
              </a:rPr>
              <a:t>شود.</a:t>
            </a:r>
            <a:endParaRPr lang="fa-IR" dirty="0">
              <a:cs typeface="B Mitra" pitchFamily="2" charset="-78"/>
            </a:endParaRPr>
          </a:p>
          <a:p>
            <a:pPr algn="just" rtl="1"/>
            <a:endParaRPr lang="ar-SA" dirty="0">
              <a:cs typeface="B Mitra" pitchFamily="2" charset="-78"/>
            </a:endParaRPr>
          </a:p>
          <a:p>
            <a:pPr algn="just" rtl="1"/>
            <a:r>
              <a:rPr lang="ar-SA" dirty="0">
                <a:cs typeface="B Mitra" pitchFamily="2" charset="-78"/>
              </a:rPr>
              <a:t>اين بيماري بيشتر در كودكان و نوجوانان رخ مي</a:t>
            </a:r>
            <a:r>
              <a:rPr lang="fa-IR" dirty="0">
                <a:cs typeface="B Mitra" pitchFamily="2" charset="-78"/>
              </a:rPr>
              <a:t>‌</a:t>
            </a:r>
            <a:r>
              <a:rPr lang="ar-SA" dirty="0">
                <a:cs typeface="B Mitra" pitchFamily="2" charset="-78"/>
              </a:rPr>
              <a:t>دهد، اما بروز آن در سنين بالاتر نيز ديده مي</a:t>
            </a:r>
            <a:r>
              <a:rPr lang="fa-IR" dirty="0">
                <a:cs typeface="B Mitra" pitchFamily="2" charset="-78"/>
              </a:rPr>
              <a:t>‌</a:t>
            </a:r>
            <a:r>
              <a:rPr lang="ar-SA" dirty="0">
                <a:cs typeface="B Mitra" pitchFamily="2" charset="-78"/>
              </a:rPr>
              <a:t>شود.</a:t>
            </a:r>
            <a:endParaRPr lang="en-US" dirty="0">
              <a:cs typeface="B Mitra" pitchFamily="2" charset="-78"/>
            </a:endParaRPr>
          </a:p>
        </p:txBody>
      </p:sp>
      <p:sp>
        <p:nvSpPr>
          <p:cNvPr id="5124" name="Rectangle 5"/>
          <p:cNvSpPr>
            <a:spLocks noChangeArrowheads="1"/>
          </p:cNvSpPr>
          <p:nvPr/>
        </p:nvSpPr>
        <p:spPr bwMode="auto">
          <a:xfrm>
            <a:off x="785813" y="4643438"/>
            <a:ext cx="7858125" cy="830262"/>
          </a:xfrm>
          <a:prstGeom prst="rect">
            <a:avLst/>
          </a:prstGeom>
          <a:noFill/>
          <a:ln w="9525">
            <a:noFill/>
            <a:miter lim="800000"/>
            <a:headEnd/>
            <a:tailEnd/>
          </a:ln>
        </p:spPr>
        <p:txBody>
          <a:bodyPr anchor="ctr">
            <a:spAutoFit/>
          </a:bodyPr>
          <a:lstStyle/>
          <a:p>
            <a:pPr algn="justLow" rtl="1" eaLnBrk="0" hangingPunct="0">
              <a:tabLst>
                <a:tab pos="457200" algn="l"/>
              </a:tabLst>
            </a:pPr>
            <a:r>
              <a:rPr lang="ar-SA">
                <a:ea typeface="Times New Roman" pitchFamily="18" charset="0"/>
                <a:cs typeface="B Mitra" pitchFamily="2" charset="-78"/>
              </a:rPr>
              <a:t>تظاهر باليني ديابت نوع 1  پرنوشي ، پرادراري ، كاهش وزن ، پلي‌فاژي ، تاري ديد </a:t>
            </a:r>
            <a:r>
              <a:rPr lang="fa-IR">
                <a:ea typeface="Times New Roman" pitchFamily="18" charset="0"/>
                <a:cs typeface="B Mitra" pitchFamily="2" charset="-78"/>
              </a:rPr>
              <a:t>و</a:t>
            </a:r>
            <a:r>
              <a:rPr lang="ar-SA">
                <a:ea typeface="Times New Roman" pitchFamily="18" charset="0"/>
                <a:cs typeface="B Mitra" pitchFamily="2" charset="-78"/>
              </a:rPr>
              <a:t> در 25% موارد كتواسيدوز است. </a:t>
            </a:r>
          </a:p>
        </p:txBody>
      </p:sp>
      <p:pic>
        <p:nvPicPr>
          <p:cNvPr id="5125" name="Picture 6" descr="ill-sick-child.jpg"/>
          <p:cNvPicPr>
            <a:picLocks noChangeAspect="1"/>
          </p:cNvPicPr>
          <p:nvPr/>
        </p:nvPicPr>
        <p:blipFill>
          <a:blip r:embed="rId2"/>
          <a:srcRect/>
          <a:stretch>
            <a:fillRect/>
          </a:stretch>
        </p:blipFill>
        <p:spPr bwMode="auto">
          <a:xfrm rot="20719357">
            <a:off x="481249" y="384043"/>
            <a:ext cx="2307478" cy="1276679"/>
          </a:xfrm>
          <a:prstGeom prst="rect">
            <a:avLst/>
          </a:prstGeom>
          <a:noFill/>
          <a:ln w="9525">
            <a:noFill/>
            <a:miter lim="800000"/>
            <a:headEnd/>
            <a:tailEnd/>
          </a:ln>
          <a:effectLst>
            <a:outerShdw blurRad="114300" dist="38100" dir="13500000" sx="107000" sy="107000" algn="br" rotWithShape="0">
              <a:prstClr val="black">
                <a:alpha val="40000"/>
              </a:prstClr>
            </a:outerShdw>
          </a:effectLst>
        </p:spPr>
      </p:pic>
    </p:spTree>
  </p:cSld>
  <p:clrMapOvr>
    <a:masterClrMapping/>
  </p:clrMapOvr>
  <p:transition>
    <p:strips dir="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4"/>
          <p:cNvSpPr>
            <a:spLocks noChangeArrowheads="1"/>
          </p:cNvSpPr>
          <p:nvPr/>
        </p:nvSpPr>
        <p:spPr bwMode="auto">
          <a:xfrm>
            <a:off x="5500688" y="615950"/>
            <a:ext cx="2822575" cy="584200"/>
          </a:xfrm>
          <a:prstGeom prst="rect">
            <a:avLst/>
          </a:prstGeom>
          <a:noFill/>
          <a:ln w="9525">
            <a:noFill/>
            <a:miter lim="800000"/>
            <a:headEnd/>
            <a:tailEnd/>
          </a:ln>
          <a:effectLst/>
        </p:spPr>
        <p:txBody>
          <a:bodyPr>
            <a:spAutoFit/>
          </a:bodyPr>
          <a:lstStyle/>
          <a:p>
            <a:pPr>
              <a:defRPr/>
            </a:pPr>
            <a:r>
              <a:rPr lang="ar-SA" sz="3200" dirty="0">
                <a:solidFill>
                  <a:srgbClr val="660066"/>
                </a:solidFill>
                <a:effectLst>
                  <a:outerShdw blurRad="38100" dist="38100" dir="2700000" algn="tl">
                    <a:srgbClr val="000000"/>
                  </a:outerShdw>
                </a:effectLst>
                <a:cs typeface="B Titr" pitchFamily="2" charset="-78"/>
              </a:rPr>
              <a:t>ديابت نوع 2</a:t>
            </a:r>
            <a:endParaRPr lang="en-US" sz="3200" dirty="0">
              <a:solidFill>
                <a:srgbClr val="660066"/>
              </a:solidFill>
              <a:effectLst>
                <a:outerShdw blurRad="38100" dist="38100" dir="2700000" algn="tl">
                  <a:srgbClr val="000000"/>
                </a:outerShdw>
              </a:effectLst>
              <a:cs typeface="B Titr" pitchFamily="2" charset="-78"/>
            </a:endParaRPr>
          </a:p>
        </p:txBody>
      </p:sp>
      <p:sp>
        <p:nvSpPr>
          <p:cNvPr id="6147" name="Text Box 5"/>
          <p:cNvSpPr txBox="1">
            <a:spLocks noChangeArrowheads="1"/>
          </p:cNvSpPr>
          <p:nvPr/>
        </p:nvSpPr>
        <p:spPr bwMode="auto">
          <a:xfrm>
            <a:off x="1357313" y="2357438"/>
            <a:ext cx="7200900" cy="3786187"/>
          </a:xfrm>
          <a:prstGeom prst="rect">
            <a:avLst/>
          </a:prstGeom>
          <a:noFill/>
          <a:ln w="9525">
            <a:noFill/>
            <a:miter lim="800000"/>
            <a:headEnd/>
            <a:tailEnd/>
          </a:ln>
        </p:spPr>
        <p:txBody>
          <a:bodyPr>
            <a:spAutoFit/>
          </a:bodyPr>
          <a:lstStyle/>
          <a:p>
            <a:pPr algn="just" rtl="1"/>
            <a:r>
              <a:rPr lang="ar-SA">
                <a:cs typeface="B Mitra" pitchFamily="2" charset="-78"/>
              </a:rPr>
              <a:t>شايع ترين نوع ديابت است. بيش از 90% كل افراد مبتلا به ديابت در سراسر جهان مبتلا به اين نوع ديابت هستند.</a:t>
            </a:r>
            <a:endParaRPr lang="fa-IR">
              <a:cs typeface="B Mitra" pitchFamily="2" charset="-78"/>
            </a:endParaRPr>
          </a:p>
          <a:p>
            <a:pPr algn="just" rtl="1"/>
            <a:endParaRPr lang="ar-SA">
              <a:cs typeface="B Mitra" pitchFamily="2" charset="-78"/>
            </a:endParaRPr>
          </a:p>
          <a:p>
            <a:pPr algn="just" rtl="1"/>
            <a:r>
              <a:rPr lang="ar-SA">
                <a:cs typeface="B Mitra" pitchFamily="2" charset="-78"/>
              </a:rPr>
              <a:t>مبتلايان بيشتر در ميانسالي و به طور عمده پس از 30 سالگي به اين نوع ديابت مبتلا مي شوند</a:t>
            </a:r>
            <a:r>
              <a:rPr lang="fa-IR">
                <a:cs typeface="B Mitra" pitchFamily="2" charset="-78"/>
              </a:rPr>
              <a:t> </a:t>
            </a:r>
            <a:r>
              <a:rPr lang="ar-SA">
                <a:cs typeface="B Mitra" pitchFamily="2" charset="-78"/>
              </a:rPr>
              <a:t>(اگر چه سن ابتلا به اين بيماري پيوسته در حال كاهش است).</a:t>
            </a:r>
            <a:endParaRPr lang="fa-IR">
              <a:cs typeface="B Mitra" pitchFamily="2" charset="-78"/>
            </a:endParaRPr>
          </a:p>
          <a:p>
            <a:pPr algn="just" rtl="1"/>
            <a:endParaRPr lang="fa-IR">
              <a:cs typeface="B Mitra" pitchFamily="2" charset="-78"/>
            </a:endParaRPr>
          </a:p>
          <a:p>
            <a:pPr algn="just" rtl="1"/>
            <a:r>
              <a:rPr lang="fa-IR">
                <a:cs typeface="B Mitra" pitchFamily="2" charset="-78"/>
              </a:rPr>
              <a:t>اختلال اصلي در اين بيماري كمبود توليد انسولين يا مقاومت نسبت به آن است. </a:t>
            </a:r>
          </a:p>
          <a:p>
            <a:pPr algn="just" rtl="1"/>
            <a:endParaRPr lang="ar-SA">
              <a:cs typeface="B Mitra" pitchFamily="2" charset="-78"/>
            </a:endParaRPr>
          </a:p>
        </p:txBody>
      </p:sp>
      <p:pic>
        <p:nvPicPr>
          <p:cNvPr id="6148" name="Picture 4" descr="Can%20obese%20people%20use%20phentermine.jpg"/>
          <p:cNvPicPr>
            <a:picLocks noChangeAspect="1"/>
          </p:cNvPicPr>
          <p:nvPr/>
        </p:nvPicPr>
        <p:blipFill>
          <a:blip r:embed="rId2"/>
          <a:srcRect/>
          <a:stretch>
            <a:fillRect/>
          </a:stretch>
        </p:blipFill>
        <p:spPr bwMode="auto">
          <a:xfrm rot="-1517225">
            <a:off x="429766" y="311569"/>
            <a:ext cx="1517476" cy="2023302"/>
          </a:xfrm>
          <a:prstGeom prst="rect">
            <a:avLst/>
          </a:prstGeom>
          <a:noFill/>
          <a:ln w="9525">
            <a:noFill/>
            <a:miter lim="800000"/>
            <a:headEnd/>
            <a:tailEnd/>
          </a:ln>
          <a:effectLst>
            <a:outerShdw blurRad="38100" dist="38100" dir="13500000" sx="104000" sy="104000" algn="br" rotWithShape="0">
              <a:prstClr val="black">
                <a:alpha val="40000"/>
              </a:prstClr>
            </a:outerShdw>
          </a:effectLst>
        </p:spPr>
      </p:pic>
    </p:spTree>
  </p:cSld>
  <p:clrMapOvr>
    <a:masterClrMapping/>
  </p:clrMapOvr>
  <p:transition>
    <p:strips dir="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1000125" y="1684854"/>
            <a:ext cx="7358063" cy="2677656"/>
          </a:xfrm>
          <a:prstGeom prst="rect">
            <a:avLst/>
          </a:prstGeom>
          <a:noFill/>
          <a:ln w="9525">
            <a:noFill/>
            <a:miter lim="800000"/>
            <a:headEnd/>
            <a:tailEnd/>
          </a:ln>
        </p:spPr>
        <p:txBody>
          <a:bodyPr anchor="ctr">
            <a:spAutoFit/>
          </a:bodyPr>
          <a:lstStyle/>
          <a:p>
            <a:pPr algn="justLow" rtl="1" eaLnBrk="0" hangingPunct="0">
              <a:tabLst>
                <a:tab pos="457200" algn="l"/>
              </a:tabLst>
            </a:pPr>
            <a:r>
              <a:rPr lang="ar-SA" dirty="0">
                <a:ea typeface="Times New Roman" pitchFamily="18" charset="0"/>
                <a:cs typeface="B Mitra" pitchFamily="2" charset="-78"/>
              </a:rPr>
              <a:t>ديابت مليتوس علت اصلي بيماري كليوي مرحلة نهايي ( </a:t>
            </a:r>
            <a:r>
              <a:rPr lang="en-US" dirty="0">
                <a:ea typeface="Times New Roman" pitchFamily="18" charset="0"/>
                <a:cs typeface="B Mitra" pitchFamily="2" charset="-78"/>
              </a:rPr>
              <a:t>ESRD</a:t>
            </a:r>
            <a:r>
              <a:rPr lang="ar-SA" dirty="0">
                <a:ea typeface="Times New Roman" pitchFamily="18" charset="0"/>
                <a:cs typeface="B Mitra" pitchFamily="2" charset="-78"/>
              </a:rPr>
              <a:t> )، نابينايي </a:t>
            </a:r>
            <a:r>
              <a:rPr lang="ar-SA" dirty="0" smtClean="0">
                <a:ea typeface="Times New Roman" pitchFamily="18" charset="0"/>
                <a:cs typeface="B Mitra" pitchFamily="2" charset="-78"/>
              </a:rPr>
              <a:t>و</a:t>
            </a:r>
            <a:r>
              <a:rPr lang="fa-IR" dirty="0" smtClean="0">
                <a:ea typeface="Times New Roman" pitchFamily="18" charset="0"/>
                <a:cs typeface="B Mitra" pitchFamily="2" charset="-78"/>
              </a:rPr>
              <a:t>گاستروپارازی و....</a:t>
            </a:r>
            <a:r>
              <a:rPr lang="ar-SA" dirty="0" smtClean="0">
                <a:ea typeface="Times New Roman" pitchFamily="18" charset="0"/>
                <a:cs typeface="B Mitra" pitchFamily="2" charset="-78"/>
              </a:rPr>
              <a:t>. </a:t>
            </a:r>
            <a:r>
              <a:rPr lang="ar-SA" dirty="0">
                <a:ea typeface="Times New Roman" pitchFamily="18" charset="0"/>
                <a:cs typeface="B Mitra" pitchFamily="2" charset="-78"/>
              </a:rPr>
              <a:t>علت اصلي مرگ در ديابت ، بيماري‌هاي </a:t>
            </a:r>
            <a:r>
              <a:rPr lang="ar-SA" dirty="0" smtClean="0">
                <a:ea typeface="Times New Roman" pitchFamily="18" charset="0"/>
                <a:cs typeface="B Mitra" pitchFamily="2" charset="-78"/>
              </a:rPr>
              <a:t>قلبي عروقي </a:t>
            </a:r>
            <a:r>
              <a:rPr lang="ar-SA" dirty="0">
                <a:ea typeface="Times New Roman" pitchFamily="18" charset="0"/>
                <a:cs typeface="B Mitra" pitchFamily="2" charset="-78"/>
              </a:rPr>
              <a:t>است.</a:t>
            </a:r>
            <a:endParaRPr lang="fa-IR" dirty="0">
              <a:ea typeface="Times New Roman" pitchFamily="18" charset="0"/>
              <a:cs typeface="B Mitra" pitchFamily="2" charset="-78"/>
            </a:endParaRPr>
          </a:p>
          <a:p>
            <a:pPr algn="justLow" rtl="1" eaLnBrk="0" hangingPunct="0">
              <a:tabLst>
                <a:tab pos="457200" algn="l"/>
              </a:tabLst>
            </a:pPr>
            <a:endParaRPr lang="en-US" dirty="0">
              <a:ea typeface="Times New Roman" pitchFamily="18" charset="0"/>
              <a:cs typeface="B Mitra" pitchFamily="2" charset="-78"/>
            </a:endParaRPr>
          </a:p>
          <a:p>
            <a:pPr algn="justLow" rtl="1" eaLnBrk="0" hangingPunct="0">
              <a:tabLst>
                <a:tab pos="457200" algn="l"/>
              </a:tabLst>
            </a:pPr>
            <a:r>
              <a:rPr lang="ar-SA" dirty="0">
                <a:ea typeface="Times New Roman" pitchFamily="18" charset="0"/>
                <a:cs typeface="B Mitra" pitchFamily="2" charset="-78"/>
              </a:rPr>
              <a:t> </a:t>
            </a:r>
            <a:endParaRPr lang="en-US" dirty="0">
              <a:ea typeface="Times New Roman" pitchFamily="18" charset="0"/>
              <a:cs typeface="B Mitra" pitchFamily="2" charset="-78"/>
            </a:endParaRPr>
          </a:p>
          <a:p>
            <a:pPr algn="justLow" rtl="1" eaLnBrk="0" hangingPunct="0">
              <a:tabLst>
                <a:tab pos="457200" algn="l"/>
              </a:tabLst>
            </a:pPr>
            <a:r>
              <a:rPr lang="ar-SA" dirty="0">
                <a:ea typeface="Times New Roman" pitchFamily="18" charset="0"/>
                <a:cs typeface="B Mitra" pitchFamily="2" charset="-78"/>
              </a:rPr>
              <a:t>ديابت </a:t>
            </a:r>
            <a:r>
              <a:rPr lang="ar-SA" dirty="0">
                <a:solidFill>
                  <a:srgbClr val="C00000"/>
                </a:solidFill>
                <a:ea typeface="Times New Roman" pitchFamily="18" charset="0"/>
                <a:cs typeface="B Mitra" pitchFamily="2" charset="-78"/>
              </a:rPr>
              <a:t>پنجمين</a:t>
            </a:r>
            <a:r>
              <a:rPr lang="ar-SA" dirty="0">
                <a:ea typeface="Times New Roman" pitchFamily="18" charset="0"/>
                <a:cs typeface="B Mitra" pitchFamily="2" charset="-78"/>
              </a:rPr>
              <a:t> علت مرگ ومير در جوامع غربي بوده و بيماريزايي اين </a:t>
            </a:r>
            <a:r>
              <a:rPr lang="ar-SA" dirty="0" smtClean="0">
                <a:ea typeface="Times New Roman" pitchFamily="18" charset="0"/>
                <a:cs typeface="B Mitra" pitchFamily="2" charset="-78"/>
              </a:rPr>
              <a:t>عارضه، </a:t>
            </a:r>
            <a:r>
              <a:rPr lang="ar-SA" dirty="0">
                <a:ea typeface="Times New Roman" pitchFamily="18" charset="0"/>
                <a:cs typeface="B Mitra" pitchFamily="2" charset="-78"/>
              </a:rPr>
              <a:t>چه از نظر هزينة درماني و چه از جهت از كارافتادگي ، بسيار بالا و يكي از عمده‌ترين مسايل بهداشتي و درماني انسانها بشمار مي‌رود</a:t>
            </a:r>
            <a:r>
              <a:rPr lang="ar-SA" sz="1600" dirty="0">
                <a:ea typeface="Times New Roman" pitchFamily="18" charset="0"/>
                <a:cs typeface="B Mitra" pitchFamily="2" charset="-78"/>
              </a:rPr>
              <a:t>.</a:t>
            </a:r>
            <a:r>
              <a:rPr lang="ar-SA" sz="1600" dirty="0">
                <a:cs typeface="Times New Roman" pitchFamily="18" charset="0"/>
              </a:rPr>
              <a:t> </a:t>
            </a:r>
            <a:endParaRPr lang="ar-SA" dirty="0"/>
          </a:p>
        </p:txBody>
      </p:sp>
    </p:spTree>
  </p:cSld>
  <p:clrMapOvr>
    <a:masterClrMapping/>
  </p:clrMapOvr>
  <p:transition>
    <p:strips dir="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6"/>
          <p:cNvSpPr txBox="1">
            <a:spLocks noChangeArrowheads="1"/>
          </p:cNvSpPr>
          <p:nvPr/>
        </p:nvSpPr>
        <p:spPr bwMode="auto">
          <a:xfrm>
            <a:off x="785786" y="1428736"/>
            <a:ext cx="7556504" cy="2455862"/>
          </a:xfrm>
          <a:prstGeom prst="rect">
            <a:avLst/>
          </a:prstGeom>
          <a:noFill/>
          <a:ln w="9525">
            <a:noFill/>
            <a:miter lim="800000"/>
            <a:headEnd/>
            <a:tailEnd/>
          </a:ln>
        </p:spPr>
        <p:txBody>
          <a:bodyPr wrap="square">
            <a:spAutoFit/>
          </a:bodyPr>
          <a:lstStyle/>
          <a:p>
            <a:pPr algn="just" rtl="1">
              <a:spcBef>
                <a:spcPct val="20000"/>
              </a:spcBef>
              <a:buClr>
                <a:srgbClr val="660066"/>
              </a:buClr>
              <a:buSzPct val="80000"/>
              <a:buFont typeface="Wingdings" pitchFamily="2" charset="2"/>
              <a:buNone/>
            </a:pPr>
            <a:endParaRPr lang="fa-IR" dirty="0">
              <a:cs typeface="B Titr" pitchFamily="2" charset="-78"/>
            </a:endParaRPr>
          </a:p>
          <a:p>
            <a:pPr algn="just" rtl="1">
              <a:spcBef>
                <a:spcPct val="20000"/>
              </a:spcBef>
              <a:buClr>
                <a:srgbClr val="660066"/>
              </a:buClr>
              <a:buSzPct val="80000"/>
              <a:buFont typeface="Wingdings" pitchFamily="2" charset="2"/>
              <a:buNone/>
            </a:pPr>
            <a:endParaRPr lang="fa-IR" dirty="0">
              <a:cs typeface="B Titr" pitchFamily="2" charset="-78"/>
            </a:endParaRPr>
          </a:p>
          <a:p>
            <a:pPr algn="just" rtl="1">
              <a:spcBef>
                <a:spcPct val="20000"/>
              </a:spcBef>
              <a:buClr>
                <a:srgbClr val="660066"/>
              </a:buClr>
              <a:buSzPct val="80000"/>
              <a:buFont typeface="Wingdings" pitchFamily="2" charset="2"/>
              <a:buNone/>
            </a:pPr>
            <a:r>
              <a:rPr lang="ar-SA" dirty="0">
                <a:cs typeface="B Mitra" pitchFamily="2" charset="-78"/>
              </a:rPr>
              <a:t>شيوع ديابت نوع 2 روز به روز افزايش مي</a:t>
            </a:r>
            <a:r>
              <a:rPr lang="fa-IR" dirty="0">
                <a:cs typeface="B Mitra" pitchFamily="2" charset="-78"/>
              </a:rPr>
              <a:t>‌</a:t>
            </a:r>
            <a:r>
              <a:rPr lang="ar-SA" dirty="0">
                <a:cs typeface="B Mitra" pitchFamily="2" charset="-78"/>
              </a:rPr>
              <a:t>يابد، زيرا اگر چه </a:t>
            </a:r>
            <a:r>
              <a:rPr lang="ar-SA" dirty="0">
                <a:solidFill>
                  <a:srgbClr val="FF0000"/>
                </a:solidFill>
                <a:cs typeface="B Mitra" pitchFamily="2" charset="-78"/>
              </a:rPr>
              <a:t>توارث </a:t>
            </a:r>
            <a:r>
              <a:rPr lang="ar-SA" dirty="0">
                <a:cs typeface="B Mitra" pitchFamily="2" charset="-78"/>
              </a:rPr>
              <a:t>در اين بيماري نقش زيادي دارد، اما </a:t>
            </a:r>
            <a:r>
              <a:rPr lang="ar-SA" dirty="0">
                <a:solidFill>
                  <a:srgbClr val="FF0000"/>
                </a:solidFill>
                <a:cs typeface="B Mitra" pitchFamily="2" charset="-78"/>
              </a:rPr>
              <a:t>عوامل محيطي </a:t>
            </a:r>
            <a:r>
              <a:rPr lang="ar-SA" dirty="0">
                <a:cs typeface="B Mitra" pitchFamily="2" charset="-78"/>
              </a:rPr>
              <a:t>نيز اثر چشم</a:t>
            </a:r>
            <a:r>
              <a:rPr lang="fa-IR" dirty="0">
                <a:cs typeface="B Mitra" pitchFamily="2" charset="-78"/>
              </a:rPr>
              <a:t>‌</a:t>
            </a:r>
            <a:r>
              <a:rPr lang="ar-SA" dirty="0">
                <a:cs typeface="B Mitra" pitchFamily="2" charset="-78"/>
              </a:rPr>
              <a:t>گيري در بروز آن دارند. </a:t>
            </a:r>
            <a:r>
              <a:rPr lang="ar-SA" dirty="0">
                <a:solidFill>
                  <a:srgbClr val="FF0000"/>
                </a:solidFill>
                <a:cs typeface="B Mitra" pitchFamily="2" charset="-78"/>
              </a:rPr>
              <a:t>زندگي صنعتي و شهر نشيني </a:t>
            </a:r>
            <a:r>
              <a:rPr lang="ar-SA" dirty="0">
                <a:cs typeface="B Mitra" pitchFamily="2" charset="-78"/>
              </a:rPr>
              <a:t>عامل اصلي افزايش تعداد مبتلايان به اين بيماري است.</a:t>
            </a:r>
            <a:endParaRPr lang="en-US" b="0" dirty="0">
              <a:cs typeface="B Mitra" pitchFamily="2" charset="-78"/>
            </a:endParaRPr>
          </a:p>
        </p:txBody>
      </p:sp>
      <p:sp>
        <p:nvSpPr>
          <p:cNvPr id="8195" name="Rectangle 3"/>
          <p:cNvSpPr>
            <a:spLocks noChangeArrowheads="1"/>
          </p:cNvSpPr>
          <p:nvPr/>
        </p:nvSpPr>
        <p:spPr bwMode="auto">
          <a:xfrm>
            <a:off x="785786" y="928670"/>
            <a:ext cx="7500937" cy="830263"/>
          </a:xfrm>
          <a:prstGeom prst="rect">
            <a:avLst/>
          </a:prstGeom>
          <a:noFill/>
          <a:ln w="9525">
            <a:noFill/>
            <a:miter lim="800000"/>
            <a:headEnd/>
            <a:tailEnd/>
          </a:ln>
        </p:spPr>
        <p:txBody>
          <a:bodyPr>
            <a:spAutoFit/>
          </a:bodyPr>
          <a:lstStyle/>
          <a:p>
            <a:pPr algn="just" rtl="1"/>
            <a:r>
              <a:rPr lang="ar-SA" dirty="0">
                <a:cs typeface="B Mitra" pitchFamily="2" charset="-78"/>
              </a:rPr>
              <a:t>اغلب بيماران اين نوع ديابت چاق هستند و بيماراني هم كه طبق معيار تعيين شده چاق نباشند، در محدوده</a:t>
            </a:r>
            <a:r>
              <a:rPr lang="fa-IR" dirty="0">
                <a:cs typeface="B Mitra" pitchFamily="2" charset="-78"/>
              </a:rPr>
              <a:t>‌</a:t>
            </a:r>
            <a:r>
              <a:rPr lang="ar-SA" dirty="0">
                <a:cs typeface="B Mitra" pitchFamily="2" charset="-78"/>
              </a:rPr>
              <a:t>ي شكم تجمع چربي دارند.</a:t>
            </a:r>
            <a:endParaRPr lang="en-US" b="0" dirty="0">
              <a:cs typeface="B Mitra" pitchFamily="2" charset="-78"/>
            </a:endParaRPr>
          </a:p>
        </p:txBody>
      </p:sp>
      <p:pic>
        <p:nvPicPr>
          <p:cNvPr id="4" name="Picture 3" descr="Obesity-Epidemic.jpg"/>
          <p:cNvPicPr>
            <a:picLocks noChangeAspect="1"/>
          </p:cNvPicPr>
          <p:nvPr/>
        </p:nvPicPr>
        <p:blipFill>
          <a:blip r:embed="rId2" cstate="print"/>
          <a:stretch>
            <a:fillRect/>
          </a:stretch>
        </p:blipFill>
        <p:spPr>
          <a:xfrm rot="20615696">
            <a:off x="500034" y="4286256"/>
            <a:ext cx="2857520" cy="2131977"/>
          </a:xfrm>
          <a:prstGeom prst="rect">
            <a:avLst/>
          </a:prstGeom>
          <a:effectLst>
            <a:outerShdw blurRad="419100" dist="38100" dir="8100000" sx="106000" sy="106000" algn="tr" rotWithShape="0">
              <a:prstClr val="black">
                <a:alpha val="40000"/>
              </a:prstClr>
            </a:outerShdw>
          </a:effectLst>
        </p:spPr>
      </p:pic>
    </p:spTree>
  </p:cSld>
  <p:clrMapOvr>
    <a:masterClrMapping/>
  </p:clrMapOvr>
  <p:transition>
    <p:strips dir="ru"/>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cs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476</TotalTime>
  <Words>1932</Words>
  <Application>Microsoft Office PowerPoint</Application>
  <PresentationFormat>On-screen Show (4:3)</PresentationFormat>
  <Paragraphs>184</Paragraphs>
  <Slides>44</Slides>
  <Notes>0</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benita</cp:lastModifiedBy>
  <cp:revision>318</cp:revision>
  <dcterms:created xsi:type="dcterms:W3CDTF">1601-01-01T00:00:00Z</dcterms:created>
  <dcterms:modified xsi:type="dcterms:W3CDTF">2017-11-25T22:36:01Z</dcterms:modified>
</cp:coreProperties>
</file>