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56" r:id="rId2"/>
    <p:sldId id="259" r:id="rId3"/>
    <p:sldId id="278" r:id="rId4"/>
    <p:sldId id="276" r:id="rId5"/>
    <p:sldId id="279" r:id="rId6"/>
    <p:sldId id="260" r:id="rId7"/>
    <p:sldId id="258" r:id="rId8"/>
    <p:sldId id="283" r:id="rId9"/>
    <p:sldId id="261" r:id="rId10"/>
    <p:sldId id="262" r:id="rId11"/>
    <p:sldId id="263" r:id="rId12"/>
    <p:sldId id="264" r:id="rId13"/>
    <p:sldId id="265" r:id="rId14"/>
    <p:sldId id="266" r:id="rId15"/>
    <p:sldId id="269" r:id="rId16"/>
    <p:sldId id="268" r:id="rId17"/>
    <p:sldId id="267" r:id="rId18"/>
    <p:sldId id="280" r:id="rId19"/>
    <p:sldId id="275" r:id="rId20"/>
    <p:sldId id="270" r:id="rId21"/>
    <p:sldId id="271" r:id="rId22"/>
    <p:sldId id="272" r:id="rId23"/>
    <p:sldId id="273" r:id="rId24"/>
    <p:sldId id="274" r:id="rId25"/>
    <p:sldId id="277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-667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6" y="2099733"/>
            <a:ext cx="8825659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6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3" y="1792226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5" y="3226824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11" y="292612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931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8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6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41693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6345075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9" y="263181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4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7" y="980521"/>
            <a:ext cx="8453907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7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202217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6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951019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5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3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3" y="3193565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303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3" y="3193565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7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7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9935086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5" y="5109111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9" y="4532846"/>
            <a:ext cx="3046767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6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7" y="5184002"/>
            <a:ext cx="3050439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5" y="4532847"/>
            <a:ext cx="3050439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6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874949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5938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3" y="1278468"/>
            <a:ext cx="6247547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285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105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9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60" y="2677648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143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5" y="2603504"/>
            <a:ext cx="4825159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5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30292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6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5" y="3179766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5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3" y="3179766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20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726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707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9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2895604"/>
            <a:ext cx="2793159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955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3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820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2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5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41" y="6394065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60" y="639184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3" y="295733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351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hf sldNum="0" hdr="0" ftr="0" dt="0"/>
  <p:txStyles>
    <p:titleStyle>
      <a:lvl1pPr algn="l" defTabSz="457189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1521" y="2758956"/>
            <a:ext cx="8825659" cy="1019985"/>
          </a:xfrm>
        </p:spPr>
        <p:txBody>
          <a:bodyPr/>
          <a:lstStyle/>
          <a:p>
            <a:pPr algn="ctr" rtl="1"/>
            <a:r>
              <a:rPr lang="fa-IR" dirty="0" smtClean="0">
                <a:cs typeface="B Yekan" panose="00000400000000000000" pitchFamily="2" charset="-78"/>
              </a:rPr>
              <a:t>بسم الله الرحمن الرحیم</a:t>
            </a:r>
            <a:endParaRPr lang="en-US" dirty="0">
              <a:cs typeface="B Yeka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66901" y="0"/>
            <a:ext cx="10325100" cy="7048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51" y="394138"/>
            <a:ext cx="11324900" cy="60822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0417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عفونت زخم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3090042"/>
            <a:ext cx="8761412" cy="2929759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عفونت یک مشکل عمده التیام زخم میباشد و باعث تاخیر در التیام زخم و هزینه های مضاعف مراقبت از بیمار می شود.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عفونت خطر باکتریمی، سپسیس، نارسایی چند سیستم و مرگ را افزایش میدهد.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73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زخم های حاد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fa-IR" sz="2000" dirty="0">
              <a:cs typeface="B Nazanin" panose="00000400000000000000" pitchFamily="2" charset="-78"/>
            </a:endParaRPr>
          </a:p>
          <a:p>
            <a:pPr algn="r" rtl="1"/>
            <a:endParaRPr lang="fa-IR" sz="2000" dirty="0">
              <a:cs typeface="B Nazanin" panose="00000400000000000000" pitchFamily="2" charset="-78"/>
            </a:endParaRPr>
          </a:p>
          <a:p>
            <a:pPr algn="r" rtl="1"/>
            <a:endParaRPr lang="fa-IR" sz="2000" dirty="0">
              <a:cs typeface="B Nazanin" panose="00000400000000000000" pitchFamily="2" charset="-78"/>
            </a:endParaRP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زخم های جراحی : 38% عفونت بعد از جراحی مربوط به عفونت زخم است.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28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زخم های </a:t>
            </a:r>
            <a:r>
              <a:rPr lang="fa-IR" dirty="0" smtClean="0">
                <a:cs typeface="B Nazanin" panose="00000400000000000000" pitchFamily="2" charset="-78"/>
              </a:rPr>
              <a:t>مزمن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3168869"/>
            <a:ext cx="8761412" cy="2850931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زخم های فشاری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زخم های عروقی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زخم های دیابتی</a:t>
            </a:r>
          </a:p>
        </p:txBody>
      </p:sp>
    </p:spTree>
    <p:extLst>
      <p:ext uri="{BB962C8B-B14F-4D97-AF65-F5344CB8AC3E}">
        <p14:creationId xmlns="" xmlns:p14="http://schemas.microsoft.com/office/powerpoint/2010/main" val="30956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آلودگی، کلونیزه شدن و عفونت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آلودگی</a:t>
            </a:r>
            <a:r>
              <a:rPr lang="fa-IR" sz="2000" dirty="0">
                <a:cs typeface="B Nazanin" panose="00000400000000000000" pitchFamily="2" charset="-78"/>
              </a:rPr>
              <a:t> : وجود میکروارگانیسم بر سطح زخم می باشد که باعث پاسخ ایمنی در بدن نمیشود.</a:t>
            </a:r>
          </a:p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کلونیزه شدن </a:t>
            </a:r>
            <a:r>
              <a:rPr lang="fa-IR" sz="2000" dirty="0">
                <a:cs typeface="B Nazanin" panose="00000400000000000000" pitchFamily="2" charset="-78"/>
              </a:rPr>
              <a:t>: تکثیر آلوده کننده ها در سطح بافت باعث کلونیزه شدن در زخم میشود.</a:t>
            </a:r>
          </a:p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عفونت </a:t>
            </a:r>
            <a:r>
              <a:rPr lang="fa-IR" sz="2000" dirty="0">
                <a:cs typeface="B Nazanin" panose="00000400000000000000" pitchFamily="2" charset="-78"/>
              </a:rPr>
              <a:t>: با تهاجم میکروارگانیسم به داخل بافت عفونت به وجود می آید. 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تعداد 10 به توان 5 ارگانیسم و بیشتر در یک گرم بافت دلالت بر عفونت دارد.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791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دفاع میزبان- میکروارگانیسم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746" y="2603501"/>
            <a:ext cx="9159623" cy="3416300"/>
          </a:xfrm>
        </p:spPr>
        <p:txBody>
          <a:bodyPr/>
          <a:lstStyle/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تهاجم میکروارگانیسم به بافت باعث تحریک سیستم ایمنی می شود.                </a:t>
            </a:r>
            <a:r>
              <a:rPr lang="fa-IR" dirty="0" smtClean="0">
                <a:cs typeface="B Nazanin" panose="00000400000000000000" pitchFamily="2" charset="-78"/>
              </a:rPr>
              <a:t>تهاجم گلبول های سفید به محل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                                                                                                                     آزاد شدن اینترلوکین ها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                                                                                                                     قرمزی،گرمی، تورم و درد</a:t>
            </a:r>
          </a:p>
          <a:p>
            <a:pPr marL="0" indent="0" algn="r" rtl="1"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3434021" y="3486370"/>
            <a:ext cx="783771" cy="2731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864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اثرات عفونت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مصرف مواد مغذی و اکسیژن توسط میکروارگانیسم 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آزاد شدن آنزیم ها توسط میکروارگانیسم و در نتیجه گسیختگی پروتئین ها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وجود مواد نکروزه و چرک اثرات زیان آور میکروارگانیسم ها را افزایش میدهد.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دبرید مواد نکروزه برای برطرف کردن عفونت الزامی است.</a:t>
            </a:r>
          </a:p>
        </p:txBody>
      </p:sp>
    </p:spTree>
    <p:extLst>
      <p:ext uri="{BB962C8B-B14F-4D97-AF65-F5344CB8AC3E}">
        <p14:creationId xmlns="" xmlns:p14="http://schemas.microsoft.com/office/powerpoint/2010/main" val="40489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عفونت در زخم های جراحی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498" y="2317532"/>
            <a:ext cx="9411871" cy="4240923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عفونت زخم جراحی : 30 روز بعد از عمل جراحی یا یک سال پس از کارگذاری یک جسم خارجی در محل جراحی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علایم :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تخلیه چرک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کشت مثبت زخم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تندرنس، تورم موضعی، قرمزی و گرما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جدایی لبه زخم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تب 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آبسه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باز شدن لبه های زخم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انجام کشت قبل از تجویز آنتی بیوتیک</a:t>
            </a:r>
          </a:p>
        </p:txBody>
      </p:sp>
    </p:spTree>
    <p:extLst>
      <p:ext uri="{BB962C8B-B14F-4D97-AF65-F5344CB8AC3E}">
        <p14:creationId xmlns="" xmlns:p14="http://schemas.microsoft.com/office/powerpoint/2010/main" val="222324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اصول درمان عفونت زخم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15689"/>
            <a:ext cx="8761412" cy="4233031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تا زمان ریشه کنی عفونت، زخم بهبود نمیابد.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هدف درمان عفونتت زخم : کشتن میکروارگانیسم ها بدون صدمه زدن به بافت سالم است</a:t>
            </a:r>
          </a:p>
          <a:p>
            <a:pPr algn="r" rtl="1"/>
            <a:endParaRPr lang="fa-IR" sz="2000" dirty="0">
              <a:cs typeface="B Nazanin" panose="00000400000000000000" pitchFamily="2" charset="-78"/>
            </a:endParaRP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دبرید کردن مهمترین درمان موضعی است 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                                                  دبرید مکانیکی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                                                  دبرید اتولیتیک 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                                                  دبرید شیمیایی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                                                 دبرید جراحی</a:t>
            </a:r>
          </a:p>
        </p:txBody>
      </p:sp>
    </p:spTree>
    <p:extLst>
      <p:ext uri="{BB962C8B-B14F-4D97-AF65-F5344CB8AC3E}">
        <p14:creationId xmlns="" xmlns:p14="http://schemas.microsoft.com/office/powerpoint/2010/main" val="382203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استفاده از داروهای موضعی جهت درمان زخم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                                                  سیلور سولفادیازین ( عارضه : نوتروپنی)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                                                  استات مافناید ( عارضه :اسیدوز متابولیک)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                                                 نیترات نقره ( عارضه : سیاه شدن لباس و هایپوناترمی)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                                                 موپیروسین </a:t>
            </a:r>
            <a:endParaRPr lang="en-US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/>
              <a:t>                                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gray">
          <a:xfrm>
            <a:off x="1307354" y="1126069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r>
              <a:rPr lang="fa-IR">
                <a:cs typeface="B Nazanin" panose="00000400000000000000" pitchFamily="2" charset="-78"/>
              </a:rPr>
              <a:t>اصول درمان عفونت زخم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114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پانسمان های آغشته به نقره :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مثال : </a:t>
            </a:r>
          </a:p>
          <a:p>
            <a:pPr lvl="1" algn="r" rtl="1"/>
            <a:r>
              <a:rPr lang="en-US" dirty="0" err="1" smtClean="0">
                <a:cs typeface="B Nazanin" panose="00000400000000000000" pitchFamily="2" charset="-78"/>
              </a:rPr>
              <a:t>Acticoat</a:t>
            </a:r>
            <a:endParaRPr lang="en-US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en-US" dirty="0" err="1" smtClean="0">
                <a:cs typeface="B Nazanin" panose="00000400000000000000" pitchFamily="2" charset="-78"/>
              </a:rPr>
              <a:t>Aquacelag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gray">
          <a:xfrm>
            <a:off x="1307354" y="1126069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r>
              <a:rPr lang="fa-IR">
                <a:cs typeface="B Nazanin" panose="00000400000000000000" pitchFamily="2" charset="-78"/>
              </a:rPr>
              <a:t>اصول درمان عفونت زخم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23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155" y="2099732"/>
            <a:ext cx="8825659" cy="2677648"/>
          </a:xfrm>
        </p:spPr>
        <p:txBody>
          <a:bodyPr/>
          <a:lstStyle/>
          <a:p>
            <a:pPr algn="ctr" rtl="1"/>
            <a:r>
              <a:rPr lang="fa-IR" dirty="0" smtClean="0">
                <a:cs typeface="B Nazanin" panose="00000400000000000000" pitchFamily="2" charset="-78"/>
              </a:rPr>
              <a:t>پیشگیری و درمان عفونت زخم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2155" y="4777381"/>
            <a:ext cx="8825659" cy="86142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دکتر سیما یادگاری</a:t>
            </a:r>
          </a:p>
          <a:p>
            <a:pPr algn="ctr"/>
            <a:r>
              <a:rPr lang="fa-IR" dirty="0" smtClean="0">
                <a:cs typeface="B Nazanin" panose="00000400000000000000" pitchFamily="2" charset="-78"/>
              </a:rPr>
              <a:t>متخصص بیماری های عفونی</a:t>
            </a:r>
          </a:p>
          <a:p>
            <a:pPr algn="ctr"/>
            <a:r>
              <a:rPr lang="fa-IR" dirty="0" smtClean="0">
                <a:cs typeface="B Nazanin" panose="00000400000000000000" pitchFamily="2" charset="-78"/>
              </a:rPr>
              <a:t>بهار 96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076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اصول درمان عفونت زخم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1"/>
            <a:ext cx="8761412" cy="3674471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2800" b="1" dirty="0">
                <a:cs typeface="B Nazanin" panose="00000400000000000000" pitchFamily="2" charset="-78"/>
              </a:rPr>
              <a:t>درمان های کمکی</a:t>
            </a:r>
          </a:p>
          <a:p>
            <a:pPr marL="0" indent="0" algn="r" rtl="1">
              <a:buNone/>
            </a:pPr>
            <a:endParaRPr lang="fa-IR" sz="2800" b="1" dirty="0">
              <a:cs typeface="B Nazanin" panose="00000400000000000000" pitchFamily="2" charset="-78"/>
            </a:endParaRPr>
          </a:p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اکسیژن درمانی با فشار زیاد :</a:t>
            </a:r>
          </a:p>
          <a:p>
            <a:pPr lvl="1" algn="r" rtl="1"/>
            <a:r>
              <a:rPr lang="fa-IR" b="1" dirty="0" smtClean="0"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تجویز سیستمیک و متناوب اکسیژن آزاد شده تحت فشار است. 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اکسیژن برای ساختن کلاژن و عروق جدید و فعالیت ضد باکتری در زخم نیاز است.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افزایش انقباض عروق و کنترل ادم ناشی از زخم های ترومایی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روزانه به مدت 90 دقیقه و 5 تا 7 بار در هفته</a:t>
            </a:r>
            <a:endParaRPr lang="en-US" sz="1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66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اصول درمان عفونت </a:t>
            </a:r>
            <a:r>
              <a:rPr lang="fa-IR" dirty="0" smtClean="0">
                <a:cs typeface="B Nazanin" panose="00000400000000000000" pitchFamily="2" charset="-78"/>
              </a:rPr>
              <a:t>زخم</a:t>
            </a:r>
            <a:r>
              <a:rPr lang="en-US" dirty="0" smtClean="0">
                <a:cs typeface="B Nazanin" panose="00000400000000000000" pitchFamily="2" charset="-78"/>
              </a:rPr>
              <a:t>a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266949"/>
            <a:ext cx="8761412" cy="4057651"/>
          </a:xfrm>
        </p:spPr>
        <p:txBody>
          <a:bodyPr>
            <a:normAutofit/>
          </a:bodyPr>
          <a:lstStyle/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درمان زخم با فشار منفی :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کاهش ادم موضعی و افزایش جریان خون در محل زخم به میزان 4 برابر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آزاد شدن مکرر واسطه های بیوشیمیایی و کمک به فرایند التیام زخم 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افزایش تکثیر سلولی به وسیله ساختن عروق جدید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کاهش مایعات و کاهش باکتری در زخم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فشار 75 تا 125 میلیمتر جیوه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به دو صورت مداوم و متناوب می باشد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بعد از وکیوم تراپی باید کلیه بافت های نیکروزه از زخم جدا شده و زخم های عفونی با آنتی بیوتیک مناسب درمان شود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مطالعات نشان داده که 76% هزینه های زخم نسبت به درمان های سنتی کاسته می شود.</a:t>
            </a:r>
            <a:endParaRPr lang="en-US" sz="1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474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1"/>
            <a:ext cx="8761412" cy="3816351"/>
          </a:xfrm>
        </p:spPr>
        <p:txBody>
          <a:bodyPr/>
          <a:lstStyle/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اوزون تراپی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ترکیب یک اتم اکسیژن + یک مولکول اکسیژن                </a:t>
            </a:r>
            <a:r>
              <a:rPr lang="en-US" dirty="0" smtClean="0">
                <a:cs typeface="B Nazanin" panose="00000400000000000000" pitchFamily="2" charset="-78"/>
              </a:rPr>
              <a:t>O</a:t>
            </a:r>
            <a:r>
              <a:rPr lang="en-US" sz="1200" dirty="0">
                <a:cs typeface="B Nazanin" panose="00000400000000000000" pitchFamily="2" charset="-78"/>
              </a:rPr>
              <a:t>3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اوزون گازی قوی است و همه انواع باکتری ، ویروس و قارچ را نیز میتواند از بین ببرد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در مصرف موضعی ویژگی باکتریوسیدالی گاز اوزون در ضد عفونی زخم تاثیر داشته و باعث کنترل عفونت و ترمیم بهتر می شود.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روشهای ازون تراپی :</a:t>
            </a:r>
          </a:p>
          <a:p>
            <a:pPr lvl="2" algn="r" rtl="1"/>
            <a:r>
              <a:rPr lang="fa-IR" sz="1600" dirty="0">
                <a:cs typeface="B Nazanin" panose="00000400000000000000" pitchFamily="2" charset="-78"/>
              </a:rPr>
              <a:t>تزریق داخل شریانی</a:t>
            </a:r>
          </a:p>
          <a:p>
            <a:pPr lvl="2" algn="r" rtl="1"/>
            <a:r>
              <a:rPr lang="fa-IR" sz="1600" dirty="0">
                <a:cs typeface="B Nazanin" panose="00000400000000000000" pitchFamily="2" charset="-78"/>
              </a:rPr>
              <a:t>تزریق داخل عضلانی</a:t>
            </a:r>
          </a:p>
          <a:p>
            <a:pPr lvl="2" algn="r" rtl="1"/>
            <a:r>
              <a:rPr lang="fa-IR" sz="1600" dirty="0">
                <a:cs typeface="B Nazanin" panose="00000400000000000000" pitchFamily="2" charset="-78"/>
              </a:rPr>
              <a:t>تزریق زیرجلدی و سطحی و موضعی </a:t>
            </a:r>
            <a:endParaRPr lang="en-US" sz="1600" dirty="0">
              <a:cs typeface="B Nazanin" panose="00000400000000000000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164877" y="3234118"/>
            <a:ext cx="5595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 bwMode="gray">
          <a:xfrm>
            <a:off x="1307354" y="1126069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r>
              <a:rPr lang="fa-IR">
                <a:cs typeface="B Nazanin" panose="00000400000000000000" pitchFamily="2" charset="-78"/>
              </a:rPr>
              <a:t>اصول درمان عفونت زخم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426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لیزر </a:t>
            </a:r>
            <a:r>
              <a:rPr lang="fa-IR" dirty="0" smtClean="0">
                <a:cs typeface="B Nazanin" panose="00000400000000000000" pitchFamily="2" charset="-78"/>
              </a:rPr>
              <a:t>کم توان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1"/>
            <a:ext cx="8761412" cy="3663951"/>
          </a:xfrm>
        </p:spPr>
        <p:txBody>
          <a:bodyPr/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یک نوع نور درمانی است. مورد استفاده در پزشکی، فیزیوتراپی، دندانپزشکی و ....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مکانیسم اثر لیزر کم توان 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فوتون ها : وارد بافت شده در میتوکوندری جذب شده و به انرژی شیمیایی سلول تبدیل میگردد و باعث تغییرات فیزیولوژیک می شود.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شایع ترین کاربردهای کلینیک لیزر کم توان :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درمان زخم و آسیب های بافت نرم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کاهش التهاب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کاهش درد</a:t>
            </a:r>
          </a:p>
          <a:p>
            <a:pPr lvl="1" algn="r" rtl="1"/>
            <a:endParaRPr lang="fa-IR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421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لیزر کم توان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مزایای استفاده از لیزر کم توان :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سرعت رشد سلول را افزایش می دهد.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سرعت بهبود زخم را زیاد میکند.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باعث افزایش متابولیسم میشود.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ایجاد بافت اسکار و فیبروس را در ناحیه آسیب دیده کاهش میدهد.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خاصیت ضد التهاب دارد.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افزایش گردش خون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تحریک فعالت عصبی</a:t>
            </a:r>
          </a:p>
        </p:txBody>
      </p:sp>
    </p:spTree>
    <p:extLst>
      <p:ext uri="{BB962C8B-B14F-4D97-AF65-F5344CB8AC3E}">
        <p14:creationId xmlns="" xmlns:p14="http://schemas.microsoft.com/office/powerpoint/2010/main" val="21533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لیزر کم توان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000" dirty="0">
                <a:cs typeface="B Nazanin" panose="00000400000000000000" pitchFamily="2" charset="-78"/>
              </a:rPr>
              <a:t>مکانیسم های تسریع بهبودی زخم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افزایش ساخت </a:t>
            </a:r>
            <a:r>
              <a:rPr lang="en-US" sz="1800" dirty="0">
                <a:cs typeface="B Nazanin" panose="00000400000000000000" pitchFamily="2" charset="-78"/>
              </a:rPr>
              <a:t>DNA</a:t>
            </a:r>
            <a:r>
              <a:rPr lang="fa-IR" sz="1800" dirty="0">
                <a:cs typeface="B Nazanin" panose="00000400000000000000" pitchFamily="2" charset="-78"/>
              </a:rPr>
              <a:t> 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افزایش ساخت کلاژن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تشکیل عروق جدید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افزایش گردش خون و درناژلنفی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اثر ضد التهاب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کاهش درد </a:t>
            </a:r>
            <a:endParaRPr lang="en-US" sz="1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15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155" y="2099732"/>
            <a:ext cx="8825659" cy="2677648"/>
          </a:xfrm>
        </p:spPr>
        <p:txBody>
          <a:bodyPr/>
          <a:lstStyle/>
          <a:p>
            <a:pPr algn="ctr" rtl="1"/>
            <a:r>
              <a:rPr lang="fa-IR" dirty="0" smtClean="0">
                <a:cs typeface="B Nazanin" panose="00000400000000000000" pitchFamily="2" charset="-78"/>
              </a:rPr>
              <a:t/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sz="3600" b="1" dirty="0">
                <a:cs typeface="B Nazanin" panose="00000400000000000000" pitchFamily="2" charset="-78"/>
              </a:rPr>
              <a:t>با سپاس از توجه شما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2155" y="4777381"/>
            <a:ext cx="8825659" cy="86142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دکتر سیما یادگاری</a:t>
            </a:r>
          </a:p>
          <a:p>
            <a:pPr algn="ctr"/>
            <a:r>
              <a:rPr lang="fa-IR" dirty="0" smtClean="0">
                <a:cs typeface="B Nazanin" panose="00000400000000000000" pitchFamily="2" charset="-78"/>
              </a:rPr>
              <a:t>متخصص بیماری های عفونی</a:t>
            </a:r>
          </a:p>
          <a:p>
            <a:pPr algn="ctr"/>
            <a:r>
              <a:rPr lang="fa-IR" dirty="0" smtClean="0">
                <a:cs typeface="B Nazanin" panose="00000400000000000000" pitchFamily="2" charset="-78"/>
              </a:rPr>
              <a:t>بهار 96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611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اصول درمان </a:t>
            </a:r>
            <a:r>
              <a:rPr lang="fa-IR" dirty="0">
                <a:cs typeface="B Nazanin" panose="00000400000000000000" pitchFamily="2" charset="-78"/>
              </a:rPr>
              <a:t>زخم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sz="2000" b="1" dirty="0">
                <a:cs typeface="B Nazanin" panose="00000400000000000000" pitchFamily="2" charset="-78"/>
              </a:rPr>
              <a:t>اصل اول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کنترل یا حذف عوامل سببی تا بدین وسیله بر روی منشا زخم تمرکز حاصل شود.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ارزیابی وضعیت کلی بیمار مانند وضعیت کلی بهداشت، تحرک، وضعیت حسی، وضعیت تغذیه، وضعیت بی اختیاری، افزایش جریان خون در مناطق ایسکمیک، اندازه گیری دقیق قند خون و ...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هیچ پانسمانی نمی تواند یک وضعیت پاتولوژیک اصلاح نشده را جبران کند.</a:t>
            </a: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980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اصول درمان زخم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sz="2000" b="1" dirty="0">
                <a:cs typeface="B Nazanin" panose="00000400000000000000" pitchFamily="2" charset="-78"/>
              </a:rPr>
              <a:t>اصل دوم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حمایت های سیستمیک از بیمار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عملکرد قلبی – عروقی و ریوی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وضعیت مایعات و تغذیه بیمار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بررسی فاکتورهای مخل التیام زخم مانند دیابت، مصرف کورتون و ...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اکسیژن رسانی بافت مانند بالابردن اندام ادم دار و تجویز اکسیژن از طریق بینی به بیمار با اکسیژن پایین</a:t>
            </a:r>
          </a:p>
        </p:txBody>
      </p:sp>
    </p:spTree>
    <p:extLst>
      <p:ext uri="{BB962C8B-B14F-4D97-AF65-F5344CB8AC3E}">
        <p14:creationId xmlns="" xmlns:p14="http://schemas.microsoft.com/office/powerpoint/2010/main" val="5440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اصول درمان زخم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sz="2000" b="1" dirty="0">
                <a:cs typeface="B Nazanin" panose="00000400000000000000" pitchFamily="2" charset="-78"/>
              </a:rPr>
              <a:t>اصل سوم </a:t>
            </a:r>
          </a:p>
          <a:p>
            <a:pPr algn="r" rtl="1"/>
            <a:r>
              <a:rPr lang="fa-IR" sz="2000" dirty="0">
                <a:cs typeface="B Nazanin" panose="00000400000000000000" pitchFamily="2" charset="-78"/>
              </a:rPr>
              <a:t>عوامل محیط فیزیولوژیک زخم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آبرسانی بافتی : از دست رفتن آب باعث مرگ سلولی می شود. استفاده از پانسمان های مختلف</a:t>
            </a:r>
          </a:p>
          <a:p>
            <a:pPr marL="457189" lvl="1" indent="0" algn="r" rtl="1">
              <a:buNone/>
            </a:pPr>
            <a:r>
              <a:rPr lang="fa-IR" sz="1800" dirty="0">
                <a:cs typeface="B Nazanin" panose="00000400000000000000" pitchFamily="2" charset="-78"/>
              </a:rPr>
              <a:t>پانسمانی مناسب است که عملی شبیه پوست داشته باشد و زخم نه زیاد خشک و نه زیاد مرطوب شود.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درجه حرارت : درجه حرارت زخم بهتر است بسیار نزدیک به درجه حرارت طبیعی بدن باشد.</a:t>
            </a:r>
          </a:p>
          <a:p>
            <a:pPr lvl="1" algn="r" rtl="1"/>
            <a:r>
              <a:rPr lang="en-US" sz="1800" dirty="0">
                <a:cs typeface="B Nazanin" panose="00000400000000000000" pitchFamily="2" charset="-78"/>
              </a:rPr>
              <a:t>PH</a:t>
            </a:r>
            <a:r>
              <a:rPr lang="fa-IR" sz="1800" dirty="0">
                <a:cs typeface="B Nazanin" panose="00000400000000000000" pitchFamily="2" charset="-78"/>
              </a:rPr>
              <a:t> </a:t>
            </a:r>
          </a:p>
          <a:p>
            <a:pPr marL="457189" lvl="1" indent="0" algn="r" rtl="1">
              <a:buNone/>
            </a:pPr>
            <a:endParaRPr lang="fa-IR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حفظ محیط فیزیولوژیک زخم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fa-IR" sz="2000" dirty="0">
                <a:cs typeface="B Nazanin" panose="00000400000000000000" pitchFamily="2" charset="-78"/>
              </a:rPr>
              <a:t>سطح کافی رطوبت 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en-US" sz="2000" dirty="0">
                <a:cs typeface="B Nazanin" panose="00000400000000000000" pitchFamily="2" charset="-78"/>
              </a:rPr>
              <a:t>PH</a:t>
            </a:r>
            <a:r>
              <a:rPr lang="fa-IR" sz="2000" dirty="0">
                <a:cs typeface="B Nazanin" panose="00000400000000000000" pitchFamily="2" charset="-78"/>
              </a:rPr>
              <a:t> مناسب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000" dirty="0">
                <a:cs typeface="B Nazanin" panose="00000400000000000000" pitchFamily="2" charset="-78"/>
              </a:rPr>
              <a:t>درجه حرارت طبیعی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000" dirty="0">
                <a:cs typeface="B Nazanin" panose="00000400000000000000" pitchFamily="2" charset="-78"/>
              </a:rPr>
              <a:t>گردش خون مناسب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000" dirty="0">
                <a:cs typeface="B Nazanin" panose="00000400000000000000" pitchFamily="2" charset="-78"/>
              </a:rPr>
              <a:t>کنترل عفونت زخم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02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پیشگیری از عفونت زخم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372906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fa-IR" sz="2000" b="1" dirty="0">
                <a:cs typeface="B Nazanin" panose="00000400000000000000" pitchFamily="2" charset="-78"/>
              </a:rPr>
              <a:t>تمیز کردن مناسب زخم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1800" dirty="0">
                <a:cs typeface="B Nazanin" panose="00000400000000000000" pitchFamily="2" charset="-78"/>
              </a:rPr>
              <a:t>شستشو در فشار بین 4 تا 15 پوند بر اینچ مربع (34 تا 128 گرم بر میلی مترمربع)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1800" dirty="0">
                <a:cs typeface="B Nazanin" panose="00000400000000000000" pitchFamily="2" charset="-78"/>
              </a:rPr>
              <a:t>استفاده از سرنگ های 35 تا 50 میلی لیتر با سرسوزن شماره 19 یا کانولای آنژیوکت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1800" dirty="0">
                <a:cs typeface="B Nazanin" panose="00000400000000000000" pitchFamily="2" charset="-78"/>
              </a:rPr>
              <a:t>استفاده از آنتی سپتیک هایی که باعث اختلال روند بهبود زخم نشود</a:t>
            </a:r>
          </a:p>
          <a:p>
            <a:pPr lvl="1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1800" dirty="0">
                <a:cs typeface="B Nazanin" panose="00000400000000000000" pitchFamily="2" charset="-78"/>
              </a:rPr>
              <a:t>استفاده از آنتی سپتیکهایی مانند بتادین ، آب اکسیژنه و استیک اسید در زخمهـای باز نه تنها برای باکتریهـا خطرناک هستند بلکه باعث تخریب گلبولهای سفید و سلولهای در حال ترمیم زخم مانند فیبروپلاستها می شوند . چرا که این محلولها بدون توجه به نوع سلول بر دیواره سلولی آنها تاثیر می گذارند   و حتی می توانند باعث ایجاد باکتریهای مقاوم گردند .</a:t>
            </a:r>
          </a:p>
        </p:txBody>
      </p:sp>
    </p:spTree>
    <p:extLst>
      <p:ext uri="{BB962C8B-B14F-4D97-AF65-F5344CB8AC3E}">
        <p14:creationId xmlns="" xmlns:p14="http://schemas.microsoft.com/office/powerpoint/2010/main" val="157843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حذف بافت های غیر زنده</a:t>
            </a:r>
          </a:p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استفاده از پانسمان های مناسب </a:t>
            </a:r>
          </a:p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اجرای احتیاط های عمومی</a:t>
            </a:r>
          </a:p>
          <a:p>
            <a:pPr lvl="1" algn="r" rtl="1"/>
            <a:r>
              <a:rPr lang="fa-IR" sz="1800" dirty="0">
                <a:cs typeface="B Nazanin" panose="00000400000000000000" pitchFamily="2" charset="-78"/>
              </a:rPr>
              <a:t>شستشوی دست</a:t>
            </a:r>
            <a:endParaRPr lang="en-US" sz="1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492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ویژگی های زخم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169993"/>
            <a:ext cx="8761412" cy="4476467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1900" dirty="0">
                <a:cs typeface="B Nazanin" panose="00000400000000000000" pitchFamily="2" charset="-78"/>
              </a:rPr>
              <a:t>اتیولوژی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محل زخم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عمق و وسعت زخم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مرحله التیام زخم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وجود تونل ها در زخم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وضعیت بستر زخم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وضعیت لبه های زخم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حجم اگزودا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وضعیت پوست اطراف زخم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عفونت</a:t>
            </a:r>
          </a:p>
          <a:p>
            <a:pPr algn="r" rtl="1"/>
            <a:r>
              <a:rPr lang="fa-IR" sz="1900" dirty="0">
                <a:cs typeface="B Nazanin" panose="00000400000000000000" pitchFamily="2" charset="-78"/>
              </a:rPr>
              <a:t>وجود بو</a:t>
            </a: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781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391</TotalTime>
  <Words>1172</Words>
  <Application>Microsoft Office PowerPoint</Application>
  <PresentationFormat>Custom</PresentationFormat>
  <Paragraphs>168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Ion Boardroom</vt:lpstr>
      <vt:lpstr>بسم الله الرحمن الرحیم</vt:lpstr>
      <vt:lpstr>پیشگیری و درمان عفونت زخم  </vt:lpstr>
      <vt:lpstr>اصول درمان زخم</vt:lpstr>
      <vt:lpstr>اصول درمان زخم</vt:lpstr>
      <vt:lpstr>اصول درمان زخم</vt:lpstr>
      <vt:lpstr>حفظ محیط فیزیولوژیک زخم</vt:lpstr>
      <vt:lpstr>پیشگیری از عفونت زخم</vt:lpstr>
      <vt:lpstr>Slide 8</vt:lpstr>
      <vt:lpstr>ویژگی های زخم</vt:lpstr>
      <vt:lpstr>عفونت زخم</vt:lpstr>
      <vt:lpstr>زخم های حاد</vt:lpstr>
      <vt:lpstr>زخم های مزمن</vt:lpstr>
      <vt:lpstr>آلودگی، کلونیزه شدن و عفونت</vt:lpstr>
      <vt:lpstr>دفاع میزبان- میکروارگانیسم</vt:lpstr>
      <vt:lpstr>اثرات عفونت</vt:lpstr>
      <vt:lpstr>عفونت در زخم های جراحی</vt:lpstr>
      <vt:lpstr>اصول درمان عفونت زخم</vt:lpstr>
      <vt:lpstr>Slide 18</vt:lpstr>
      <vt:lpstr>Slide 19</vt:lpstr>
      <vt:lpstr>اصول درمان عفونت زخم</vt:lpstr>
      <vt:lpstr>اصول درمان عفونت زخمa</vt:lpstr>
      <vt:lpstr>Slide 22</vt:lpstr>
      <vt:lpstr>لیزر کم توان</vt:lpstr>
      <vt:lpstr>لیزر کم توان</vt:lpstr>
      <vt:lpstr>لیزر کم توان</vt:lpstr>
      <vt:lpstr> با سپاس از توجه شما </vt:lpstr>
    </vt:vector>
  </TitlesOfParts>
  <Company>Moorche 30 DVDs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www.Win2Farsi.com</dc:creator>
  <cp:lastModifiedBy>abiri</cp:lastModifiedBy>
  <cp:revision>39</cp:revision>
  <dcterms:created xsi:type="dcterms:W3CDTF">2017-05-22T18:34:33Z</dcterms:created>
  <dcterms:modified xsi:type="dcterms:W3CDTF">2017-05-26T15:57:25Z</dcterms:modified>
</cp:coreProperties>
</file>