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70" r:id="rId13"/>
    <p:sldId id="266" r:id="rId14"/>
    <p:sldId id="267" r:id="rId15"/>
    <p:sldId id="271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2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4482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1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3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583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35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67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889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53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75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93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81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6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76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69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3826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1235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39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307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727" y="169521"/>
            <a:ext cx="9001462" cy="6244158"/>
          </a:xfrm>
        </p:spPr>
        <p:txBody>
          <a:bodyPr>
            <a:normAutofit/>
          </a:bodyPr>
          <a:lstStyle/>
          <a:p>
            <a:endParaRPr lang="fa-IR" sz="6000" dirty="0" smtClean="0">
              <a:solidFill>
                <a:srgbClr val="FFFF00"/>
              </a:solidFill>
              <a:cs typeface="2  Mitra_1 (MRT)" panose="00000700000000000000" pitchFamily="2" charset="-78"/>
            </a:endParaRPr>
          </a:p>
          <a:p>
            <a:r>
              <a:rPr lang="fa-IR" sz="11500" dirty="0" smtClean="0">
                <a:solidFill>
                  <a:srgbClr val="FFFF00"/>
                </a:solidFill>
                <a:cs typeface="2  Mitra_1 (MRT)" panose="00000700000000000000" pitchFamily="2" charset="-78"/>
              </a:rPr>
              <a:t>بسم الله الرحمن الرحیم</a:t>
            </a:r>
          </a:p>
          <a:p>
            <a:endParaRPr lang="fa-IR" sz="6000" dirty="0">
              <a:cs typeface="2  Mitra_1 (MRT)" panose="00000700000000000000" pitchFamily="2" charset="-78"/>
            </a:endParaRPr>
          </a:p>
          <a:p>
            <a:endParaRPr lang="fa-IR" sz="6000" dirty="0" smtClean="0">
              <a:cs typeface="2  Mitra_1 (MRT)" panose="00000700000000000000" pitchFamily="2" charset="-78"/>
            </a:endParaRPr>
          </a:p>
          <a:p>
            <a:endParaRPr lang="fa-IR" sz="6000" dirty="0">
              <a:cs typeface="2  Mitra_1 (MRT)" panose="00000700000000000000" pitchFamily="2" charset="-78"/>
            </a:endParaRPr>
          </a:p>
          <a:p>
            <a:endParaRPr lang="fa-IR" sz="6000" dirty="0" smtClean="0">
              <a:cs typeface="2  Mitra_1 (MRT)" panose="00000700000000000000" pitchFamily="2" charset="-78"/>
            </a:endParaRPr>
          </a:p>
          <a:p>
            <a:endParaRPr lang="fa-IR" sz="6000" dirty="0">
              <a:cs typeface="2  Mitra_1 (MRT)" panose="00000700000000000000" pitchFamily="2" charset="-78"/>
            </a:endParaRPr>
          </a:p>
          <a:p>
            <a:endParaRPr lang="en-US" sz="6000" dirty="0">
              <a:cs typeface="2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65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fa-IR" sz="3600" dirty="0" smtClean="0">
              <a:cs typeface="B Homa" panose="00000400000000000000" pitchFamily="2" charset="-78"/>
            </a:endParaRPr>
          </a:p>
          <a:p>
            <a:pPr marL="0" indent="0" algn="ctr">
              <a:buNone/>
            </a:pPr>
            <a:endParaRPr lang="fa-IR" sz="3600" dirty="0">
              <a:cs typeface="B Homa" panose="00000400000000000000" pitchFamily="2" charset="-78"/>
            </a:endParaRPr>
          </a:p>
          <a:p>
            <a:pPr marL="0" indent="0" algn="ctr">
              <a:buNone/>
            </a:pPr>
            <a:endParaRPr lang="fa-IR" sz="3600" dirty="0" smtClean="0">
              <a:cs typeface="B Homa" panose="00000400000000000000" pitchFamily="2" charset="-78"/>
            </a:endParaRPr>
          </a:p>
          <a:p>
            <a:pPr marL="0" indent="0" algn="ctr">
              <a:buNone/>
            </a:pPr>
            <a:endParaRPr lang="fa-IR" sz="3600" dirty="0">
              <a:cs typeface="B Homa" panose="00000400000000000000" pitchFamily="2" charset="-78"/>
            </a:endParaRPr>
          </a:p>
          <a:p>
            <a:pPr marL="0" indent="0" algn="ctr">
              <a:buNone/>
            </a:pPr>
            <a:r>
              <a:rPr lang="fa-IR" sz="3600" dirty="0" smtClean="0">
                <a:cs typeface="B Homa" panose="00000400000000000000" pitchFamily="2" charset="-78"/>
              </a:rPr>
              <a:t>در بیماران مستعد بر اساس میزان خطر الزامی است با رویکرد تیمی اقدامات مراقبتی پیشگیرانه و درمانی برنامه ریزی و اجرا گردد</a:t>
            </a:r>
            <a:endParaRPr lang="en-US" sz="36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3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529" y="0"/>
            <a:ext cx="4738051" cy="997131"/>
          </a:xfrm>
        </p:spPr>
        <p:txBody>
          <a:bodyPr anchor="t">
            <a:normAutofit fontScale="90000"/>
          </a:bodyPr>
          <a:lstStyle/>
          <a:p>
            <a:r>
              <a:rPr lang="fa-IR" sz="4000" dirty="0" smtClean="0">
                <a:solidFill>
                  <a:srgbClr val="FFFF00"/>
                </a:solidFill>
                <a:cs typeface="B Homa" panose="00000400000000000000" pitchFamily="2" charset="-78"/>
              </a:rPr>
              <a:t>اقدامات پیشگیری </a:t>
            </a:r>
            <a:r>
              <a:rPr lang="fa-IR" dirty="0" smtClean="0">
                <a:solidFill>
                  <a:srgbClr val="FFFF00"/>
                </a:solidFill>
                <a:cs typeface="B Homa" panose="00000400000000000000" pitchFamily="2" charset="-78"/>
              </a:rPr>
              <a:t/>
            </a:r>
            <a:br>
              <a:rPr lang="fa-IR" dirty="0" smtClean="0">
                <a:solidFill>
                  <a:srgbClr val="FFFF00"/>
                </a:solidFill>
                <a:cs typeface="B Homa" panose="00000400000000000000" pitchFamily="2" charset="-78"/>
              </a:rPr>
            </a:br>
            <a:endParaRPr lang="en-US" dirty="0">
              <a:solidFill>
                <a:srgbClr val="FFFF0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1"/>
            <a:ext cx="12092439" cy="6309359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fa-IR" sz="3200" b="1" i="1" u="sng" dirty="0" smtClean="0">
                <a:cs typeface="B Homa" panose="00000400000000000000" pitchFamily="2" charset="-78"/>
              </a:rPr>
              <a:t>الف)مراقبت از پوست: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1:تا حدامکان بدن بیمار را بر روی موضعی که هنوز از فشار قبلی قرمز است بر نگردانید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2:از ماساژ برای پیشگیری از ابتلا به زخم فشاری استفاده نکنیم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3:از مالش شدید پوست در افراد مستعد خودداری نماییم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4:به منظور بهبود جریان خون موضعی بعد از تغییر وضعیت بیمار پوست سالم اطراف زخم را با استفاده از مواد نرم کننده به ملایمت ماساژ دهیم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5:جهت تمیز نمودن پوست از اب داغ استفاده نشود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6:رعایت بهداشت پوست در بیماران با بی اختیاری ادرار و مدفوع</a:t>
            </a:r>
          </a:p>
        </p:txBody>
      </p:sp>
    </p:spTree>
    <p:extLst>
      <p:ext uri="{BB962C8B-B14F-4D97-AF65-F5344CB8AC3E}">
        <p14:creationId xmlns:p14="http://schemas.microsoft.com/office/powerpoint/2010/main" xmlns="" val="383679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4000" b="1" i="1" u="sng" dirty="0">
                <a:cs typeface="B Homa" panose="00000400000000000000" pitchFamily="2" charset="-78"/>
              </a:rPr>
              <a:t>ب)بهبود وضعیت </a:t>
            </a:r>
            <a:r>
              <a:rPr lang="fa-IR" sz="4000" b="1" i="1" u="sng" dirty="0" smtClean="0">
                <a:cs typeface="B Homa" panose="00000400000000000000" pitchFamily="2" charset="-78"/>
              </a:rPr>
              <a:t>تغذیه:</a:t>
            </a:r>
            <a:endParaRPr lang="fa-IR" sz="4000" b="1" i="1" u="sng" dirty="0">
              <a:cs typeface="B Homa" panose="00000400000000000000" pitchFamily="2" charset="-78"/>
            </a:endParaRPr>
          </a:p>
          <a:p>
            <a:pPr algn="r"/>
            <a:r>
              <a:rPr lang="fa-IR" sz="4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cs typeface="B Homa" panose="00000400000000000000" pitchFamily="2" charset="-78"/>
              </a:rPr>
              <a:t>1</a:t>
            </a:r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cs typeface="B Homa" panose="00000400000000000000" pitchFamily="2" charset="-78"/>
              </a:rPr>
              <a:t>:ارزیابی و غربالگر</a:t>
            </a:r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ی تغذیه بیمار</a:t>
            </a:r>
          </a:p>
          <a:p>
            <a:pPr algn="r"/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2:مشاوره تغذیه</a:t>
            </a:r>
          </a:p>
          <a:p>
            <a:pPr algn="r"/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3:براورد نیاز های تغذیه ای </a:t>
            </a:r>
          </a:p>
          <a:p>
            <a:pPr algn="r"/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4:مداخلات مناسب تغذیه ای مبتنی بر راه تغذیه ی مناسب</a:t>
            </a:r>
          </a:p>
          <a:p>
            <a:pPr algn="r"/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5:میزان دریافت پروتیین در فرد مستعد روزانه حداقل 30 تا 35 کیلو کالری به ازای هر کیلو وزن بدن و 1میلی لیتر مایعات به ازای هر کیلو کالری روزانه در نظر گرفته شود</a:t>
            </a:r>
          </a:p>
          <a:p>
            <a:pPr algn="r"/>
            <a:r>
              <a:rPr lang="fa-IR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6:مصرف فراورده های اهن ویتامین ث ،ا،ب،روی و سولفور در پیش گیری از زخم موثر است</a:t>
            </a:r>
          </a:p>
        </p:txBody>
      </p:sp>
    </p:spTree>
    <p:extLst>
      <p:ext uri="{BB962C8B-B14F-4D97-AF65-F5344CB8AC3E}">
        <p14:creationId xmlns:p14="http://schemas.microsoft.com/office/powerpoint/2010/main" xmlns="" val="129438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fa-IR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ج)تغییر وضعیت: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تمامی افراد در معرض خطر بایستی تغییر وضعیت جزیی از برنامه مراقبت پیشگیرانه باشد</a:t>
            </a:r>
          </a:p>
          <a:p>
            <a:pPr marL="0" indent="0" algn="r">
              <a:buNone/>
            </a:pPr>
            <a:r>
              <a:rPr lang="fa-IR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به </a:t>
            </a: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منظور کاهش مدت و شدت  فشار در نواحی اسیب پذیر بدن بیمار را تغییر وضعیت </a:t>
            </a:r>
            <a:r>
              <a:rPr lang="fa-IR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دهید</a:t>
            </a:r>
            <a:endParaRPr lang="fa-IR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تکنیک  تغییر وضعیت: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1: کاهش فشار از روی موضع یا توضیع فشار 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2:اجتناب از کشیدن بیمار روی تخت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3:اجتناب از جابه جایی و تغییر وضعیت بیمار و اعمال فشار مستقیم بر روی تروکانتر بزرگ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4: در صورت نیاز به وضعیت نیمه نشسته با گذاردن تخته پایین تخت و در کف پای بیمار از لغزیدن بیمار در تخت و اعمال فشار پیش تز حد بر روی ساکرون پیش گیری نماییم</a:t>
            </a:r>
          </a:p>
          <a:p>
            <a:pPr marL="0" indent="0" algn="r">
              <a:buNone/>
            </a:pP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5:به تمامی کادر بالینی که در مراقبت از افراد در معرض خطر ابتلا به زخم دخیل میباشند تغییر وضعیت و اهمیت ان را در پیشگیری </a:t>
            </a: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|</a:t>
            </a:r>
            <a:r>
              <a:rPr lang="fa-IR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و </a:t>
            </a:r>
            <a:r>
              <a:rPr lang="fa-I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پیامد های بیمار ثبت شود</a:t>
            </a:r>
          </a:p>
          <a:p>
            <a:pPr marL="0" indent="0" algn="r">
              <a:buNone/>
            </a:pP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Uj5u</a:t>
            </a:r>
          </a:p>
          <a:p>
            <a:pPr marL="0" indent="0" algn="r">
              <a:buNone/>
            </a:pPr>
            <a:endParaRPr lang="fa-IR" sz="24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15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955" y="618978"/>
            <a:ext cx="7781275" cy="5200357"/>
          </a:xfrm>
        </p:spPr>
      </p:pic>
    </p:spTree>
    <p:extLst>
      <p:ext uri="{BB962C8B-B14F-4D97-AF65-F5344CB8AC3E}">
        <p14:creationId xmlns:p14="http://schemas.microsoft.com/office/powerpoint/2010/main" xmlns="" val="27179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356" y="343619"/>
            <a:ext cx="7990449" cy="5989434"/>
          </a:xfrm>
          <a:noFill/>
        </p:spPr>
      </p:pic>
    </p:spTree>
    <p:extLst>
      <p:ext uri="{BB962C8B-B14F-4D97-AF65-F5344CB8AC3E}">
        <p14:creationId xmlns:p14="http://schemas.microsoft.com/office/powerpoint/2010/main" xmlns="" val="356614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549" y="717453"/>
            <a:ext cx="7689564" cy="5370489"/>
          </a:xfrm>
        </p:spPr>
      </p:pic>
    </p:spTree>
    <p:extLst>
      <p:ext uri="{BB962C8B-B14F-4D97-AF65-F5344CB8AC3E}">
        <p14:creationId xmlns:p14="http://schemas.microsoft.com/office/powerpoint/2010/main" xmlns="" val="27638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625" y="309489"/>
            <a:ext cx="9270160" cy="6081837"/>
          </a:xfrm>
        </p:spPr>
      </p:pic>
    </p:spTree>
    <p:extLst>
      <p:ext uri="{BB962C8B-B14F-4D97-AF65-F5344CB8AC3E}">
        <p14:creationId xmlns:p14="http://schemas.microsoft.com/office/powerpoint/2010/main" xmlns="" val="372864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4" y="574766"/>
            <a:ext cx="6979920" cy="1049864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Homa" panose="00000400000000000000" pitchFamily="2" charset="-78"/>
              </a:rPr>
              <a:t>راهنمای پیشگیری از زخم فشاری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56" y="2609184"/>
            <a:ext cx="9731829" cy="1405467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B Homa" panose="00000400000000000000" pitchFamily="2" charset="-78"/>
              </a:rPr>
              <a:t>Prevention pressure ulcer guideline</a:t>
            </a:r>
            <a:endParaRPr lang="en-US" sz="40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0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70" y="84405"/>
            <a:ext cx="9905998" cy="1280160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cs typeface="B Homa" panose="00000400000000000000" pitchFamily="2" charset="-78"/>
              </a:rPr>
              <a:t>زخم فشاری</a:t>
            </a:r>
            <a:endParaRPr lang="en-US" sz="4400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97" y="1364565"/>
            <a:ext cx="10999971" cy="506436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4400" dirty="0" smtClean="0">
                <a:cs typeface="B Homa" panose="00000400000000000000" pitchFamily="2" charset="-78"/>
              </a:rPr>
              <a:t>جراحت موضعی پوست یا بافت زیرین بر روی زایده استخوانی در نتیجه فشار یا ترکیبی از فشار و نیروهای </a:t>
            </a:r>
            <a:endParaRPr lang="en-US" sz="4400" dirty="0" smtClean="0">
              <a:cs typeface="B Homa" panose="00000400000000000000" pitchFamily="2" charset="-78"/>
            </a:endParaRPr>
          </a:p>
          <a:p>
            <a:pPr marL="0" indent="0" algn="r">
              <a:buNone/>
            </a:pPr>
            <a:r>
              <a:rPr lang="fa-IR" sz="4400" dirty="0" smtClean="0">
                <a:cs typeface="B Homa" panose="00000400000000000000" pitchFamily="2" charset="-78"/>
              </a:rPr>
              <a:t>خرد کننده میباشد به عبارت دیگر مهمترین اثر بیحرکتی بر روی پوست با ایجاد زخم فشاری مطرح میشود</a:t>
            </a:r>
          </a:p>
          <a:p>
            <a:pPr marL="0" indent="0" algn="r">
              <a:buNone/>
            </a:pPr>
            <a:r>
              <a:rPr lang="fa-IR" sz="4400" dirty="0">
                <a:cs typeface="B Homa" panose="00000400000000000000" pitchFamily="2" charset="-78"/>
              </a:rPr>
              <a:t>حداقل زمان ایجاد زخم فشاری در مددجویان مختلف از </a:t>
            </a:r>
            <a:r>
              <a:rPr lang="fa-IR" sz="4400" b="1" dirty="0">
                <a:solidFill>
                  <a:srgbClr val="FFFF00"/>
                </a:solidFill>
                <a:cs typeface="B Homa" panose="00000400000000000000" pitchFamily="2" charset="-78"/>
              </a:rPr>
              <a:t>نیم تا 2 ساعت</a:t>
            </a:r>
            <a:r>
              <a:rPr lang="fa-IR" sz="4400" dirty="0">
                <a:cs typeface="B Homa" panose="00000400000000000000" pitchFamily="2" charset="-78"/>
              </a:rPr>
              <a:t> متغیر است</a:t>
            </a:r>
          </a:p>
          <a:p>
            <a:pPr marL="0" indent="0" algn="r">
              <a:buNone/>
            </a:pPr>
            <a:endParaRPr lang="en-US" sz="4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1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6" y="0"/>
            <a:ext cx="6480516" cy="1266092"/>
          </a:xfrm>
        </p:spPr>
        <p:txBody>
          <a:bodyPr/>
          <a:lstStyle/>
          <a:p>
            <a:pPr algn="ctr"/>
            <a:r>
              <a:rPr lang="fa-IR" dirty="0" smtClean="0">
                <a:cs typeface="B Homa" panose="00000400000000000000" pitchFamily="2" charset="-78"/>
              </a:rPr>
              <a:t>انواع زخم فشاری بر اساس عمق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3776"/>
            <a:ext cx="11987937" cy="548422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3900" dirty="0" smtClean="0">
                <a:solidFill>
                  <a:srgbClr val="FFFF00"/>
                </a:solidFill>
                <a:cs typeface="B Homa" panose="00000400000000000000" pitchFamily="2" charset="-78"/>
              </a:rPr>
              <a:t>1</a:t>
            </a:r>
            <a:r>
              <a:rPr lang="fa-IR" sz="3200" dirty="0" smtClean="0">
                <a:cs typeface="B Homa" panose="00000400000000000000" pitchFamily="2" charset="-78"/>
              </a:rPr>
              <a:t>:زخم فشاری عمقی:از بافت زیر جلدی برجستگی های استخوانی شروع شده و سپس به سمت لایه های فوقانی پوست گسترش مییابند</a:t>
            </a:r>
          </a:p>
          <a:p>
            <a:pPr marL="0" indent="0" algn="r">
              <a:buNone/>
            </a:pPr>
            <a:r>
              <a:rPr lang="fa-IR" sz="3200" dirty="0" smtClean="0">
                <a:cs typeface="B Homa" panose="00000400000000000000" pitchFamily="2" charset="-78"/>
              </a:rPr>
              <a:t>علایم:</a:t>
            </a:r>
            <a:endParaRPr lang="en-US" sz="3200" dirty="0" smtClean="0">
              <a:cs typeface="B Homa" panose="00000400000000000000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B Homa" panose="00000400000000000000" pitchFamily="2" charset="-78"/>
              </a:rPr>
              <a:t>1:ایجاد توده سفت در زیر پوست</a:t>
            </a:r>
          </a:p>
          <a:p>
            <a:pPr marL="0" indent="0" algn="r">
              <a:buNone/>
            </a:pPr>
            <a:r>
              <a:rPr lang="fa-IR" sz="3200" dirty="0" smtClean="0">
                <a:cs typeface="B Homa" panose="00000400000000000000" pitchFamily="2" charset="-78"/>
              </a:rPr>
              <a:t>2:تغییر رنگ پوست به رنگ بنفش</a:t>
            </a:r>
            <a:endParaRPr lang="en-US" sz="3200" dirty="0" smtClean="0">
              <a:cs typeface="B Homa" panose="00000400000000000000" pitchFamily="2" charset="-78"/>
            </a:endParaRPr>
          </a:p>
          <a:p>
            <a:pPr algn="r"/>
            <a:endParaRPr lang="fa-IR" sz="3200" dirty="0" smtClean="0">
              <a:cs typeface="B Homa" panose="00000400000000000000" pitchFamily="2" charset="-78"/>
            </a:endParaRPr>
          </a:p>
          <a:p>
            <a:pPr marL="0" indent="0" algn="r">
              <a:buNone/>
            </a:pPr>
            <a:r>
              <a:rPr lang="fa-IR" sz="3900" dirty="0" smtClean="0">
                <a:solidFill>
                  <a:srgbClr val="FFFF00"/>
                </a:solidFill>
                <a:cs typeface="B Homa" panose="00000400000000000000" pitchFamily="2" charset="-78"/>
              </a:rPr>
              <a:t>2</a:t>
            </a:r>
            <a:r>
              <a:rPr lang="fa-IR" sz="3200" dirty="0" smtClean="0">
                <a:cs typeface="B Homa" panose="00000400000000000000" pitchFamily="2" charset="-78"/>
              </a:rPr>
              <a:t>:زخم فشاری سطحی:از پوست شروع شده و در صورت عدم درمان به بافت های زیرین گسترش مییابد</a:t>
            </a:r>
          </a:p>
          <a:p>
            <a:pPr marL="0" indent="0" algn="r">
              <a:buNone/>
            </a:pPr>
            <a:r>
              <a:rPr lang="fa-IR" sz="3200" dirty="0" smtClean="0">
                <a:cs typeface="B Homa" panose="00000400000000000000" pitchFamily="2" charset="-78"/>
              </a:rPr>
              <a:t>انواع:فشاری درجه1،2،3،4</a:t>
            </a:r>
            <a:endParaRPr lang="fa-IR" sz="3200" dirty="0">
              <a:cs typeface="B Homa" panose="00000400000000000000" pitchFamily="2" charset="-78"/>
            </a:endParaRPr>
          </a:p>
          <a:p>
            <a:pPr algn="r"/>
            <a:endParaRPr lang="en-US" sz="32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0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10" y="1223889"/>
            <a:ext cx="9905998" cy="49355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400" dirty="0">
                <a:cs typeface="B Homa" panose="00000400000000000000" pitchFamily="2" charset="-78"/>
              </a:rPr>
              <a:t>بروز زخم فشاری </a:t>
            </a:r>
            <a:r>
              <a:rPr lang="fa-IR" sz="4400" dirty="0" smtClean="0">
                <a:cs typeface="B Homa" panose="00000400000000000000" pitchFamily="2" charset="-78"/>
              </a:rPr>
              <a:t>موجب </a:t>
            </a:r>
            <a:r>
              <a:rPr lang="fa-IR" sz="4400" dirty="0">
                <a:cs typeface="B Homa" panose="00000400000000000000" pitchFamily="2" charset="-78"/>
              </a:rPr>
              <a:t>از بین رفتن اولین خط دفاعی </a:t>
            </a:r>
            <a:r>
              <a:rPr lang="fa-IR" sz="4400" dirty="0" smtClean="0">
                <a:cs typeface="B Homa" panose="00000400000000000000" pitchFamily="2" charset="-78"/>
              </a:rPr>
              <a:t>بدن، </a:t>
            </a:r>
            <a:r>
              <a:rPr lang="fa-IR" sz="4400" dirty="0">
                <a:cs typeface="B Homa" panose="00000400000000000000" pitchFamily="2" charset="-78"/>
              </a:rPr>
              <a:t>احتمال ابتلا به </a:t>
            </a:r>
            <a:r>
              <a:rPr lang="fa-IR" sz="4400" dirty="0" smtClean="0">
                <a:cs typeface="B Homa" panose="00000400000000000000" pitchFamily="2" charset="-78"/>
              </a:rPr>
              <a:t>عفونت، </a:t>
            </a:r>
            <a:r>
              <a:rPr lang="fa-IR" sz="4400" dirty="0">
                <a:cs typeface="B Homa" panose="00000400000000000000" pitchFamily="2" charset="-78"/>
              </a:rPr>
              <a:t>عدم تعادل الکترو </a:t>
            </a:r>
            <a:r>
              <a:rPr lang="fa-IR" sz="4400" dirty="0" smtClean="0">
                <a:cs typeface="B Homa" panose="00000400000000000000" pitchFamily="2" charset="-78"/>
              </a:rPr>
              <a:t>لیتی، </a:t>
            </a:r>
            <a:r>
              <a:rPr lang="fa-IR" sz="4400" dirty="0">
                <a:cs typeface="B Homa" panose="00000400000000000000" pitchFamily="2" charset="-78"/>
              </a:rPr>
              <a:t>درد </a:t>
            </a:r>
            <a:r>
              <a:rPr lang="fa-IR" sz="4400" dirty="0" smtClean="0">
                <a:cs typeface="B Homa" panose="00000400000000000000" pitchFamily="2" charset="-78"/>
              </a:rPr>
              <a:t>شدید، افسردگی، </a:t>
            </a:r>
            <a:r>
              <a:rPr lang="fa-IR" sz="4400" dirty="0">
                <a:cs typeface="B Homa" panose="00000400000000000000" pitchFamily="2" charset="-78"/>
              </a:rPr>
              <a:t>تعادل منفی </a:t>
            </a:r>
            <a:r>
              <a:rPr lang="fa-IR" sz="4400" dirty="0" smtClean="0">
                <a:cs typeface="B Homa" panose="00000400000000000000" pitchFamily="2" charset="-78"/>
              </a:rPr>
              <a:t>نیتروژن، </a:t>
            </a:r>
            <a:r>
              <a:rPr lang="fa-IR" sz="4400" dirty="0">
                <a:cs typeface="B Homa" panose="00000400000000000000" pitchFamily="2" charset="-78"/>
              </a:rPr>
              <a:t>سپتی </a:t>
            </a:r>
            <a:r>
              <a:rPr lang="fa-IR" sz="4400" dirty="0" smtClean="0">
                <a:cs typeface="B Homa" panose="00000400000000000000" pitchFamily="2" charset="-78"/>
              </a:rPr>
              <a:t>سمی، </a:t>
            </a:r>
            <a:r>
              <a:rPr lang="fa-IR" sz="4400" dirty="0">
                <a:cs typeface="B Homa" panose="00000400000000000000" pitchFamily="2" charset="-78"/>
              </a:rPr>
              <a:t>استیومیلیت</a:t>
            </a:r>
          </a:p>
          <a:p>
            <a:pPr marL="0" indent="0" algn="r">
              <a:buNone/>
            </a:pPr>
            <a:r>
              <a:rPr lang="fa-IR" sz="4400" dirty="0" smtClean="0">
                <a:cs typeface="B Homa" panose="00000400000000000000" pitchFamily="2" charset="-78"/>
              </a:rPr>
              <a:t>و </a:t>
            </a:r>
            <a:r>
              <a:rPr lang="fa-IR" sz="4400" dirty="0">
                <a:cs typeface="B Homa" panose="00000400000000000000" pitchFamily="2" charset="-78"/>
              </a:rPr>
              <a:t>مرگ میشود</a:t>
            </a:r>
            <a:endParaRPr lang="en-US" sz="4400" dirty="0">
              <a:cs typeface="B Homa" panose="00000400000000000000" pitchFamily="2" charset="-78"/>
            </a:endParaRPr>
          </a:p>
          <a:p>
            <a:pPr marL="0" indent="0" algn="r">
              <a:buNone/>
            </a:pPr>
            <a:endParaRPr lang="en-US" sz="5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196" y="0"/>
            <a:ext cx="5661408" cy="1027946"/>
          </a:xfrm>
        </p:spPr>
        <p:txBody>
          <a:bodyPr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Homa" panose="00000400000000000000" pitchFamily="2" charset="-78"/>
              </a:rPr>
              <a:t>عوامل موثر بر ایجاد زخم فشاری :</a:t>
            </a:r>
            <a:endParaRPr lang="en-US" sz="3600" dirty="0">
              <a:solidFill>
                <a:srgbClr val="FFFF0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00" y="634050"/>
            <a:ext cx="11834948" cy="622395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i="1" u="sng" dirty="0" smtClean="0">
                <a:solidFill>
                  <a:srgbClr val="FFFF00"/>
                </a:solidFill>
                <a:cs typeface="B Homa" panose="00000400000000000000" pitchFamily="2" charset="-78"/>
              </a:rPr>
              <a:t>عوامل داخلی</a:t>
            </a:r>
            <a:r>
              <a:rPr lang="fa-IR" b="1" i="1" u="sng" dirty="0" smtClean="0">
                <a:solidFill>
                  <a:srgbClr val="FFFF00"/>
                </a:solidFill>
                <a:cs typeface="B Homa" panose="000004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1:بی </a:t>
            </a:r>
            <a:r>
              <a:rPr lang="fa-IR" sz="2400" dirty="0" smtClean="0">
                <a:cs typeface="B Homa" panose="00000400000000000000" pitchFamily="2" charset="-78"/>
              </a:rPr>
              <a:t>اختیاری</a:t>
            </a:r>
            <a:r>
              <a:rPr lang="fa-IR" dirty="0" smtClean="0">
                <a:cs typeface="B Homa" panose="00000400000000000000" pitchFamily="2" charset="-78"/>
              </a:rPr>
              <a:t> ادرار و مدفوع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2:فقدان درک حسی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3:فاکتور های عروقی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4:سالمندی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5:سو تغذیه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6:کاهش فشار خون شریانی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7:افزایش درجه حرارت بدن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8:کاهش مقاومت بدن به عفونت 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9:اختلالات رطوبتی پوست(اعم از پوست بسیار خشک،مرطوب و پوست اریتماتو)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10:محدودیت حرکتی</a:t>
            </a:r>
          </a:p>
          <a:p>
            <a:pPr marL="0" indent="0" algn="r">
              <a:buNone/>
            </a:pPr>
            <a:r>
              <a:rPr lang="fa-IR" dirty="0" smtClean="0">
                <a:cs typeface="B Homa" panose="00000400000000000000" pitchFamily="2" charset="-78"/>
              </a:rPr>
              <a:t>11:بیماری های مزمن(دیابت،سرطان،انمی)</a:t>
            </a:r>
            <a:endParaRPr lang="en-US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7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183" y="130629"/>
            <a:ext cx="10014267" cy="103196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dirty="0" smtClean="0">
                <a:cs typeface="B Homa" panose="00000400000000000000" pitchFamily="2" charset="-78"/>
              </a:rPr>
              <a:t/>
            </a:r>
            <a:br>
              <a:rPr lang="fa-IR" sz="3600" dirty="0" smtClean="0">
                <a:cs typeface="B Homa" panose="00000400000000000000" pitchFamily="2" charset="-78"/>
              </a:rPr>
            </a:br>
            <a:endParaRPr lang="en-US" sz="3600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40435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solidFill>
                  <a:srgbClr val="FFFF00"/>
                </a:solidFill>
                <a:cs typeface="B Homa" panose="00000400000000000000" pitchFamily="2" charset="-78"/>
              </a:rPr>
              <a:t>عوامل خارجی: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1:فشار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2:اصطکاک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3:نیروهای خرد کننده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4:عدم رعایت بهداشت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5:جابجایی و تغییر وضعیت بیمار به روش غلط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6:وضعیت نامطلوب بیمار در بستر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7:تزریقات مکرر در یک ناحیه از پوست</a:t>
            </a:r>
          </a:p>
          <a:p>
            <a:pPr marL="0" indent="0" algn="r">
              <a:buNone/>
            </a:pPr>
            <a:r>
              <a:rPr lang="fa-IR" sz="2800" dirty="0" smtClean="0">
                <a:cs typeface="B Homa" panose="00000400000000000000" pitchFamily="2" charset="-78"/>
              </a:rPr>
              <a:t>8:سختی و ناهمواری سطوح زیرین بیمار</a:t>
            </a:r>
          </a:p>
          <a:p>
            <a:pPr marL="0" indent="0" algn="r">
              <a:buNone/>
            </a:pPr>
            <a:endParaRPr lang="en-US" sz="28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60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681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17827" cy="6590713"/>
          </a:xfrm>
        </p:spPr>
        <p:txBody>
          <a:bodyPr anchor="t"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3600" b="1" i="1" u="sng" dirty="0" smtClean="0"/>
              <a:t>ارزیابی</a:t>
            </a:r>
            <a:endParaRPr lang="fa-IR" sz="2400" b="1" i="1" u="sng" dirty="0" smtClean="0"/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1:</a:t>
            </a:r>
            <a:r>
              <a:rPr lang="fa-IR" sz="2400" dirty="0" smtClean="0">
                <a:cs typeface="B Homa" panose="00000400000000000000" pitchFamily="2" charset="-78"/>
              </a:rPr>
              <a:t>استفاده از رویکرد های ساختارمند برای ارزیابی بیماران در معرض خطر ابتلا به زخم فشاری با توجه به عوامل داخلی و خارجی گفته شده.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rgbClr val="FFFF00"/>
                </a:solidFill>
                <a:cs typeface="B Homa" panose="00000400000000000000" pitchFamily="2" charset="-78"/>
              </a:rPr>
              <a:t>2:</a:t>
            </a:r>
            <a:r>
              <a:rPr lang="fa-IR" sz="2400" dirty="0" smtClean="0">
                <a:cs typeface="B Homa" panose="00000400000000000000" pitchFamily="2" charset="-78"/>
              </a:rPr>
              <a:t>استفاده از رویکرد های ساختار مند مبتنی بر عوامل خطر زای اصلی زخم فشاری و قضاوت بالینی برای ارزیابی بیماران مبتلا به زخم فشاری</a:t>
            </a:r>
          </a:p>
          <a:p>
            <a:pPr marL="0" indent="0" algn="r">
              <a:buNone/>
            </a:pPr>
            <a:endParaRPr lang="fa-IR" sz="2400" dirty="0" smtClean="0">
              <a:cs typeface="B Homa" panose="00000400000000000000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جهت ارزیابی زخم فشاری بیمار معیار نورتون یکی از معتبر ترین معیار های پیشگو کننده ی شانس ابتلا به زخم فشاری است و براساس پنج زیر معیار تنظیم شده است</a:t>
            </a: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1:وضعیت جسمانی</a:t>
            </a: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2:وضعیت مغزی </a:t>
            </a: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3:سطح فعالیت </a:t>
            </a: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4:میزان تحرک </a:t>
            </a:r>
          </a:p>
          <a:p>
            <a:pPr marL="0" indent="0" algn="r">
              <a:buNone/>
            </a:pPr>
            <a:r>
              <a:rPr lang="fa-IR" sz="2400" dirty="0" smtClean="0">
                <a:cs typeface="B Homa" panose="00000400000000000000" pitchFamily="2" charset="-78"/>
              </a:rPr>
              <a:t>5:بی اختیاری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61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625" y="309489"/>
            <a:ext cx="9270160" cy="6081837"/>
          </a:xfrm>
        </p:spPr>
      </p:pic>
    </p:spTree>
    <p:extLst>
      <p:ext uri="{BB962C8B-B14F-4D97-AF65-F5344CB8AC3E}">
        <p14:creationId xmlns:p14="http://schemas.microsoft.com/office/powerpoint/2010/main" xmlns="" val="57961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255</TotalTime>
  <Words>673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Damask</vt:lpstr>
      <vt:lpstr>Slide 1</vt:lpstr>
      <vt:lpstr>راهنمای پیشگیری از زخم فشاری</vt:lpstr>
      <vt:lpstr>زخم فشاری</vt:lpstr>
      <vt:lpstr>انواع زخم فشاری بر اساس عمق</vt:lpstr>
      <vt:lpstr>Slide 5</vt:lpstr>
      <vt:lpstr>عوامل موثر بر ایجاد زخم فشاری :</vt:lpstr>
      <vt:lpstr> </vt:lpstr>
      <vt:lpstr>Slide 8</vt:lpstr>
      <vt:lpstr>Slide 9</vt:lpstr>
      <vt:lpstr>Slide 10</vt:lpstr>
      <vt:lpstr>اقدامات پیشگیری  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راهنمای پیشگیری از زخم فشاری</dc:title>
  <dc:creator>Windows User</dc:creator>
  <cp:lastModifiedBy>abiri</cp:lastModifiedBy>
  <cp:revision>20</cp:revision>
  <dcterms:created xsi:type="dcterms:W3CDTF">2017-05-22T18:47:11Z</dcterms:created>
  <dcterms:modified xsi:type="dcterms:W3CDTF">2017-10-15T15:04:33Z</dcterms:modified>
</cp:coreProperties>
</file>